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35A782-17B8-45C8-9B76-FDD950FA0970}" type="datetimeFigureOut">
              <a:rPr lang="es-GT" smtClean="0"/>
              <a:t>17/05/2019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53302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35A782-17B8-45C8-9B76-FDD950FA0970}" type="datetimeFigureOut">
              <a:rPr lang="es-GT" smtClean="0"/>
              <a:t>17/05/2019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269173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35A782-17B8-45C8-9B76-FDD950FA0970}" type="datetimeFigureOut">
              <a:rPr lang="es-GT" smtClean="0"/>
              <a:t>17/05/2019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419978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35A782-17B8-45C8-9B76-FDD950FA0970}" type="datetimeFigureOut">
              <a:rPr lang="es-GT" smtClean="0"/>
              <a:t>17/05/2019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148449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A35A782-17B8-45C8-9B76-FDD950FA0970}" type="datetimeFigureOut">
              <a:rPr lang="es-GT" smtClean="0"/>
              <a:t>17/05/2019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422702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A35A782-17B8-45C8-9B76-FDD950FA0970}" type="datetimeFigureOut">
              <a:rPr lang="es-GT" smtClean="0"/>
              <a:t>17/05/2019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148482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A35A782-17B8-45C8-9B76-FDD950FA0970}" type="datetimeFigureOut">
              <a:rPr lang="es-GT" smtClean="0"/>
              <a:t>17/05/2019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98324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A35A782-17B8-45C8-9B76-FDD950FA0970}" type="datetimeFigureOut">
              <a:rPr lang="es-GT" smtClean="0"/>
              <a:t>17/05/2019</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136381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5A782-17B8-45C8-9B76-FDD950FA0970}" type="datetimeFigureOut">
              <a:rPr lang="es-GT" smtClean="0"/>
              <a:t>17/05/2019</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291861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A35A782-17B8-45C8-9B76-FDD950FA0970}" type="datetimeFigureOut">
              <a:rPr lang="es-GT" smtClean="0"/>
              <a:t>17/05/2019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40903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A35A782-17B8-45C8-9B76-FDD950FA0970}" type="datetimeFigureOut">
              <a:rPr lang="es-GT" smtClean="0"/>
              <a:t>17/05/2019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9771CFF1-92F1-4B78-9C72-8110B3BB1519}" type="slidenum">
              <a:rPr lang="es-GT" smtClean="0"/>
              <a:t>‹Nº›</a:t>
            </a:fld>
            <a:endParaRPr lang="es-GT"/>
          </a:p>
        </p:txBody>
      </p:sp>
    </p:spTree>
    <p:extLst>
      <p:ext uri="{BB962C8B-B14F-4D97-AF65-F5344CB8AC3E}">
        <p14:creationId xmlns:p14="http://schemas.microsoft.com/office/powerpoint/2010/main" val="28605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5A782-17B8-45C8-9B76-FDD950FA0970}" type="datetimeFigureOut">
              <a:rPr lang="es-GT" smtClean="0"/>
              <a:t>17/05/2019</a:t>
            </a:fld>
            <a:endParaRPr lang="es-G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1CFF1-92F1-4B78-9C72-8110B3BB1519}" type="slidenum">
              <a:rPr lang="es-GT" smtClean="0"/>
              <a:t>‹Nº›</a:t>
            </a:fld>
            <a:endParaRPr lang="es-GT"/>
          </a:p>
        </p:txBody>
      </p:sp>
    </p:spTree>
    <p:extLst>
      <p:ext uri="{BB962C8B-B14F-4D97-AF65-F5344CB8AC3E}">
        <p14:creationId xmlns:p14="http://schemas.microsoft.com/office/powerpoint/2010/main" val="2092439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89F7A07-A0CB-4DA3-95A8-2B4C7F81008A}"/>
              </a:ext>
            </a:extLst>
          </p:cNvPr>
          <p:cNvSpPr/>
          <p:nvPr/>
        </p:nvSpPr>
        <p:spPr>
          <a:xfrm>
            <a:off x="628044" y="776341"/>
            <a:ext cx="3693832" cy="646331"/>
          </a:xfrm>
          <a:prstGeom prst="rect">
            <a:avLst/>
          </a:prstGeom>
        </p:spPr>
        <p:txBody>
          <a:bodyPr wrap="none">
            <a:spAutoFit/>
          </a:bodyPr>
          <a:lstStyle/>
          <a:p>
            <a:r>
              <a:rPr lang="es-GT" sz="3600" b="1" dirty="0"/>
              <a:t>Análisis sintáctico </a:t>
            </a:r>
          </a:p>
        </p:txBody>
      </p:sp>
      <p:sp>
        <p:nvSpPr>
          <p:cNvPr id="7" name="Rectángulo 6">
            <a:extLst>
              <a:ext uri="{FF2B5EF4-FFF2-40B4-BE49-F238E27FC236}">
                <a16:creationId xmlns:a16="http://schemas.microsoft.com/office/drawing/2014/main" id="{EC9A8478-7AAD-4864-9FDB-693BBC893FCD}"/>
              </a:ext>
            </a:extLst>
          </p:cNvPr>
          <p:cNvSpPr/>
          <p:nvPr/>
        </p:nvSpPr>
        <p:spPr>
          <a:xfrm>
            <a:off x="456065" y="2361824"/>
            <a:ext cx="8089828" cy="2677656"/>
          </a:xfrm>
          <a:prstGeom prst="rect">
            <a:avLst/>
          </a:prstGeom>
        </p:spPr>
        <p:txBody>
          <a:bodyPr wrap="square">
            <a:spAutoFit/>
          </a:bodyPr>
          <a:lstStyle/>
          <a:p>
            <a:pPr algn="just"/>
            <a:r>
              <a:rPr lang="es-GT" sz="2400" dirty="0"/>
              <a:t>El analizador léxico tiene como entrada el código fuente en forma de una sucesión de caracteres. El analizador sintáctico tiene como entrada los lexemas que le suministra el analizador léxico y su función es comprobar que están ordenados de forma correcta (dependiendo del lenguaje que queramos procesar). Los dos analizadores suelen trabajar unidos e incluso el léxico suele ser una subrutina del sintáctico. </a:t>
            </a:r>
          </a:p>
        </p:txBody>
      </p:sp>
    </p:spTree>
    <p:extLst>
      <p:ext uri="{BB962C8B-B14F-4D97-AF65-F5344CB8AC3E}">
        <p14:creationId xmlns:p14="http://schemas.microsoft.com/office/powerpoint/2010/main" val="3895929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E95CD1B-B100-474B-9378-02159606611B}"/>
              </a:ext>
            </a:extLst>
          </p:cNvPr>
          <p:cNvSpPr/>
          <p:nvPr/>
        </p:nvSpPr>
        <p:spPr>
          <a:xfrm>
            <a:off x="483832" y="1161586"/>
            <a:ext cx="8163017" cy="2677656"/>
          </a:xfrm>
          <a:prstGeom prst="rect">
            <a:avLst/>
          </a:prstGeom>
        </p:spPr>
        <p:txBody>
          <a:bodyPr wrap="square">
            <a:spAutoFit/>
          </a:bodyPr>
          <a:lstStyle/>
          <a:p>
            <a:pPr marL="285750" indent="-285750">
              <a:buFont typeface="Arial" panose="020B0604020202020204" pitchFamily="34" charset="0"/>
              <a:buChar char="•"/>
            </a:pPr>
            <a:r>
              <a:rPr lang="es-GT" sz="2400" dirty="0"/>
              <a:t>Permite crear compiladores para diferentes máquinas con bastante menos esfuerzo que realizar todo el proceso para cada una de ellas. </a:t>
            </a:r>
          </a:p>
          <a:p>
            <a:endParaRPr lang="es-GT" sz="2400" dirty="0"/>
          </a:p>
          <a:p>
            <a:pPr marL="285750" indent="-285750">
              <a:buFont typeface="Arial" panose="020B0604020202020204" pitchFamily="34" charset="0"/>
              <a:buChar char="•"/>
            </a:pPr>
            <a:r>
              <a:rPr lang="es-GT" sz="2400" dirty="0"/>
              <a:t>Permite crear compiladores de diferentes lenguajes para una misma máquina sin tener que generar cada vez el código final (puesto que tenemos ya el código intermedio creado). </a:t>
            </a:r>
          </a:p>
        </p:txBody>
      </p:sp>
    </p:spTree>
    <p:extLst>
      <p:ext uri="{BB962C8B-B14F-4D97-AF65-F5344CB8AC3E}">
        <p14:creationId xmlns:p14="http://schemas.microsoft.com/office/powerpoint/2010/main" val="66983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9255156-34D2-4680-A87D-D3ADF91FB192}"/>
              </a:ext>
            </a:extLst>
          </p:cNvPr>
          <p:cNvSpPr/>
          <p:nvPr/>
        </p:nvSpPr>
        <p:spPr>
          <a:xfrm>
            <a:off x="386378" y="589911"/>
            <a:ext cx="4805483" cy="584775"/>
          </a:xfrm>
          <a:prstGeom prst="rect">
            <a:avLst/>
          </a:prstGeom>
        </p:spPr>
        <p:txBody>
          <a:bodyPr wrap="none">
            <a:spAutoFit/>
          </a:bodyPr>
          <a:lstStyle/>
          <a:p>
            <a:r>
              <a:rPr lang="es-GT" sz="3200" b="1" dirty="0"/>
              <a:t>Generación de código final </a:t>
            </a:r>
          </a:p>
        </p:txBody>
      </p:sp>
      <p:sp>
        <p:nvSpPr>
          <p:cNvPr id="3" name="Rectángulo 2">
            <a:extLst>
              <a:ext uri="{FF2B5EF4-FFF2-40B4-BE49-F238E27FC236}">
                <a16:creationId xmlns:a16="http://schemas.microsoft.com/office/drawing/2014/main" id="{570C40BD-1300-4BEF-9331-3CB906C2972A}"/>
              </a:ext>
            </a:extLst>
          </p:cNvPr>
          <p:cNvSpPr/>
          <p:nvPr/>
        </p:nvSpPr>
        <p:spPr>
          <a:xfrm>
            <a:off x="386378" y="2159429"/>
            <a:ext cx="8216084" cy="2308324"/>
          </a:xfrm>
          <a:prstGeom prst="rect">
            <a:avLst/>
          </a:prstGeom>
        </p:spPr>
        <p:txBody>
          <a:bodyPr wrap="square">
            <a:spAutoFit/>
          </a:bodyPr>
          <a:lstStyle/>
          <a:p>
            <a:pPr algn="just"/>
            <a:r>
              <a:rPr lang="es-GT" sz="2400" dirty="0"/>
              <a:t>La generación de código final (CF) es un proceso más mecánico, ya que consiste en ir pasando las distintas instrucciones de CI (que suelen ser de pocos tipos diferentes) al lenguaje ensamblador de la máquina que se vaya a utilizar (más adelante, se puede ensamblar el código y obtener un ejecutable, pero este proceso ya es automático). </a:t>
            </a:r>
          </a:p>
        </p:txBody>
      </p:sp>
    </p:spTree>
    <p:extLst>
      <p:ext uri="{BB962C8B-B14F-4D97-AF65-F5344CB8AC3E}">
        <p14:creationId xmlns:p14="http://schemas.microsoft.com/office/powerpoint/2010/main" val="60756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0065CB1-395D-4557-A674-95CE2D50E40C}"/>
              </a:ext>
            </a:extLst>
          </p:cNvPr>
          <p:cNvSpPr/>
          <p:nvPr/>
        </p:nvSpPr>
        <p:spPr>
          <a:xfrm>
            <a:off x="412813" y="2090172"/>
            <a:ext cx="8145262" cy="2677656"/>
          </a:xfrm>
          <a:prstGeom prst="rect">
            <a:avLst/>
          </a:prstGeom>
        </p:spPr>
        <p:txBody>
          <a:bodyPr wrap="square">
            <a:spAutoFit/>
          </a:bodyPr>
          <a:lstStyle/>
          <a:p>
            <a:pPr algn="just"/>
            <a:r>
              <a:rPr lang="es-GT" sz="2400" dirty="0"/>
              <a:t>Dependiendo de la cantidad de memoria disponible o del número de registros disponibles, quizás sea necesario utilizar en vez de direcciones de memoria como temporales, registros, ya que así se reduce la memoria a usar. Esto es recomendable sobre todo para programas grandes porque casi todas las operaciones que se realizarán van a ser de cargas y almacenamientos de valores. </a:t>
            </a:r>
          </a:p>
        </p:txBody>
      </p:sp>
    </p:spTree>
    <p:extLst>
      <p:ext uri="{BB962C8B-B14F-4D97-AF65-F5344CB8AC3E}">
        <p14:creationId xmlns:p14="http://schemas.microsoft.com/office/powerpoint/2010/main" val="99059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B218D91-0E04-45F2-93DA-FA5B49916952}"/>
              </a:ext>
            </a:extLst>
          </p:cNvPr>
          <p:cNvSpPr/>
          <p:nvPr/>
        </p:nvSpPr>
        <p:spPr>
          <a:xfrm>
            <a:off x="335132" y="682741"/>
            <a:ext cx="7994342" cy="3539430"/>
          </a:xfrm>
          <a:prstGeom prst="rect">
            <a:avLst/>
          </a:prstGeom>
        </p:spPr>
        <p:txBody>
          <a:bodyPr wrap="square">
            <a:spAutoFit/>
          </a:bodyPr>
          <a:lstStyle/>
          <a:p>
            <a:pPr algn="just"/>
            <a:r>
              <a:rPr lang="es-GT" sz="2800" dirty="0"/>
              <a:t>Al analizador sintáctico se le suele llamar </a:t>
            </a:r>
            <a:r>
              <a:rPr lang="es-GT" sz="2800" dirty="0" err="1"/>
              <a:t>párser</a:t>
            </a:r>
            <a:r>
              <a:rPr lang="es-GT" sz="2800" dirty="0"/>
              <a:t>. El </a:t>
            </a:r>
            <a:r>
              <a:rPr lang="es-GT" sz="2800" dirty="0" err="1"/>
              <a:t>párser</a:t>
            </a:r>
            <a:r>
              <a:rPr lang="es-GT" sz="2800" dirty="0"/>
              <a:t> genera de manera teórica un árbol sintáctico. Este árbol se puede ver como una estructura jerárquica que para su construcción utiliza reglas recursivas. La estructuración de este árbol hace posible diferenciar entre aplicar unos operadores antes de otros en la evaluación de expresiones. Es decir, si tenemos esta expresión en Java: </a:t>
            </a:r>
          </a:p>
        </p:txBody>
      </p:sp>
      <p:sp>
        <p:nvSpPr>
          <p:cNvPr id="3" name="Rectángulo 2">
            <a:extLst>
              <a:ext uri="{FF2B5EF4-FFF2-40B4-BE49-F238E27FC236}">
                <a16:creationId xmlns:a16="http://schemas.microsoft.com/office/drawing/2014/main" id="{72A963B9-1554-4224-9208-1B3B865C8DD0}"/>
              </a:ext>
            </a:extLst>
          </p:cNvPr>
          <p:cNvSpPr/>
          <p:nvPr/>
        </p:nvSpPr>
        <p:spPr>
          <a:xfrm>
            <a:off x="3365055" y="4851192"/>
            <a:ext cx="2757486" cy="707886"/>
          </a:xfrm>
          <a:prstGeom prst="rect">
            <a:avLst/>
          </a:prstGeom>
        </p:spPr>
        <p:txBody>
          <a:bodyPr wrap="none">
            <a:spAutoFit/>
          </a:bodyPr>
          <a:lstStyle/>
          <a:p>
            <a:r>
              <a:rPr lang="es-GT" sz="4000" b="1" dirty="0"/>
              <a:t>x = x * y – 2;</a:t>
            </a:r>
          </a:p>
        </p:txBody>
      </p:sp>
    </p:spTree>
    <p:extLst>
      <p:ext uri="{BB962C8B-B14F-4D97-AF65-F5344CB8AC3E}">
        <p14:creationId xmlns:p14="http://schemas.microsoft.com/office/powerpoint/2010/main" val="153233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3985D6-D61E-47CB-AC64-91C4FB75B7A2}"/>
              </a:ext>
            </a:extLst>
          </p:cNvPr>
          <p:cNvSpPr/>
          <p:nvPr/>
        </p:nvSpPr>
        <p:spPr>
          <a:xfrm>
            <a:off x="164237" y="302243"/>
            <a:ext cx="8473736" cy="1569660"/>
          </a:xfrm>
          <a:prstGeom prst="rect">
            <a:avLst/>
          </a:prstGeom>
        </p:spPr>
        <p:txBody>
          <a:bodyPr wrap="square">
            <a:spAutoFit/>
          </a:bodyPr>
          <a:lstStyle/>
          <a:p>
            <a:pPr algn="just"/>
            <a:r>
              <a:rPr lang="es-GT" sz="2400" dirty="0"/>
              <a:t>El valor de x dependerá de si aplicamos antes el operador producto que el operador suma. Una manera adecuada de saber qué operador aplicamos antes es elegir qué árbol sintáctico generar de los dos posibles. </a:t>
            </a:r>
          </a:p>
        </p:txBody>
      </p:sp>
      <p:pic>
        <p:nvPicPr>
          <p:cNvPr id="3" name="Imagen 2">
            <a:extLst>
              <a:ext uri="{FF2B5EF4-FFF2-40B4-BE49-F238E27FC236}">
                <a16:creationId xmlns:a16="http://schemas.microsoft.com/office/drawing/2014/main" id="{109CDA46-7192-413B-A786-500F00379888}"/>
              </a:ext>
            </a:extLst>
          </p:cNvPr>
          <p:cNvPicPr>
            <a:picLocks noChangeAspect="1"/>
          </p:cNvPicPr>
          <p:nvPr/>
        </p:nvPicPr>
        <p:blipFill>
          <a:blip r:embed="rId2"/>
          <a:stretch>
            <a:fillRect/>
          </a:stretch>
        </p:blipFill>
        <p:spPr>
          <a:xfrm>
            <a:off x="1285042" y="2231069"/>
            <a:ext cx="6354371" cy="3610438"/>
          </a:xfrm>
          <a:prstGeom prst="rect">
            <a:avLst/>
          </a:prstGeom>
        </p:spPr>
      </p:pic>
    </p:spTree>
    <p:extLst>
      <p:ext uri="{BB962C8B-B14F-4D97-AF65-F5344CB8AC3E}">
        <p14:creationId xmlns:p14="http://schemas.microsoft.com/office/powerpoint/2010/main" val="285147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B3C91E5-753F-48C5-86AA-B639EAFEDFEB}"/>
              </a:ext>
            </a:extLst>
          </p:cNvPr>
          <p:cNvPicPr>
            <a:picLocks noChangeAspect="1"/>
          </p:cNvPicPr>
          <p:nvPr/>
        </p:nvPicPr>
        <p:blipFill rotWithShape="1">
          <a:blip r:embed="rId2"/>
          <a:srcRect r="7211"/>
          <a:stretch/>
        </p:blipFill>
        <p:spPr>
          <a:xfrm>
            <a:off x="1597610" y="1113130"/>
            <a:ext cx="5298276" cy="3867242"/>
          </a:xfrm>
          <a:prstGeom prst="rect">
            <a:avLst/>
          </a:prstGeom>
        </p:spPr>
      </p:pic>
    </p:spTree>
    <p:extLst>
      <p:ext uri="{BB962C8B-B14F-4D97-AF65-F5344CB8AC3E}">
        <p14:creationId xmlns:p14="http://schemas.microsoft.com/office/powerpoint/2010/main" val="324144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6A059F8-FD8B-4458-8BF6-CC85B065B8E4}"/>
              </a:ext>
            </a:extLst>
          </p:cNvPr>
          <p:cNvSpPr/>
          <p:nvPr/>
        </p:nvSpPr>
        <p:spPr>
          <a:xfrm>
            <a:off x="821184" y="1658737"/>
            <a:ext cx="7630358" cy="2308324"/>
          </a:xfrm>
          <a:prstGeom prst="rect">
            <a:avLst/>
          </a:prstGeom>
        </p:spPr>
        <p:txBody>
          <a:bodyPr wrap="square">
            <a:spAutoFit/>
          </a:bodyPr>
          <a:lstStyle/>
          <a:p>
            <a:pPr algn="just"/>
            <a:r>
              <a:rPr lang="es-GT" sz="2400" dirty="0"/>
              <a:t>En resumen, la tarea del analizador sintáctico es procesar los lexemas que le suministra el analizador léxico, comprobar que están bien ordenados, y si no lo están, generar los informes de error correspondientes. Si la ordenación es correcta, se generará un árbol sintáctico teórico. </a:t>
            </a:r>
          </a:p>
        </p:txBody>
      </p:sp>
    </p:spTree>
    <p:extLst>
      <p:ext uri="{BB962C8B-B14F-4D97-AF65-F5344CB8AC3E}">
        <p14:creationId xmlns:p14="http://schemas.microsoft.com/office/powerpoint/2010/main" val="24344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EEA5E31-D5DD-4DFF-8D9B-40B099C417FE}"/>
              </a:ext>
            </a:extLst>
          </p:cNvPr>
          <p:cNvSpPr/>
          <p:nvPr/>
        </p:nvSpPr>
        <p:spPr>
          <a:xfrm>
            <a:off x="581505" y="438990"/>
            <a:ext cx="3333605" cy="584775"/>
          </a:xfrm>
          <a:prstGeom prst="rect">
            <a:avLst/>
          </a:prstGeom>
        </p:spPr>
        <p:txBody>
          <a:bodyPr wrap="none">
            <a:spAutoFit/>
          </a:bodyPr>
          <a:lstStyle/>
          <a:p>
            <a:r>
              <a:rPr lang="es-GT" sz="3200" b="1" dirty="0"/>
              <a:t>Análisis semántico</a:t>
            </a:r>
          </a:p>
        </p:txBody>
      </p:sp>
      <p:sp>
        <p:nvSpPr>
          <p:cNvPr id="3" name="Rectángulo 2">
            <a:extLst>
              <a:ext uri="{FF2B5EF4-FFF2-40B4-BE49-F238E27FC236}">
                <a16:creationId xmlns:a16="http://schemas.microsoft.com/office/drawing/2014/main" id="{723D0CFF-677F-43F4-B074-06ED31E82A09}"/>
              </a:ext>
            </a:extLst>
          </p:cNvPr>
          <p:cNvSpPr/>
          <p:nvPr/>
        </p:nvSpPr>
        <p:spPr>
          <a:xfrm>
            <a:off x="501604" y="1825659"/>
            <a:ext cx="7976569" cy="1200329"/>
          </a:xfrm>
          <a:prstGeom prst="rect">
            <a:avLst/>
          </a:prstGeom>
        </p:spPr>
        <p:txBody>
          <a:bodyPr wrap="square">
            <a:spAutoFit/>
          </a:bodyPr>
          <a:lstStyle/>
          <a:p>
            <a:pPr algn="just"/>
            <a:r>
              <a:rPr lang="es-GT" sz="2400" dirty="0"/>
              <a:t>Esta fase toma el árbol sintáctico teórico de la anterior fase y hace una serie de comprobaciones antes de obtener un árbol semántico teórico. </a:t>
            </a:r>
          </a:p>
        </p:txBody>
      </p:sp>
      <p:sp>
        <p:nvSpPr>
          <p:cNvPr id="4" name="Rectángulo 3">
            <a:extLst>
              <a:ext uri="{FF2B5EF4-FFF2-40B4-BE49-F238E27FC236}">
                <a16:creationId xmlns:a16="http://schemas.microsoft.com/office/drawing/2014/main" id="{D053DC06-4CB8-47E6-BAEE-8E8C3C8270C2}"/>
              </a:ext>
            </a:extLst>
          </p:cNvPr>
          <p:cNvSpPr/>
          <p:nvPr/>
        </p:nvSpPr>
        <p:spPr>
          <a:xfrm>
            <a:off x="501604" y="3496414"/>
            <a:ext cx="7976569" cy="1938992"/>
          </a:xfrm>
          <a:prstGeom prst="rect">
            <a:avLst/>
          </a:prstGeom>
        </p:spPr>
        <p:txBody>
          <a:bodyPr wrap="square">
            <a:spAutoFit/>
          </a:bodyPr>
          <a:lstStyle/>
          <a:p>
            <a:pPr algn="just"/>
            <a:r>
              <a:rPr lang="es-GT" sz="2400" dirty="0"/>
              <a:t>Esta fase es quizás la más compleja. Hay que revisar que los operadores trabajan sobre tipos compatibles, si los operadores obtienen como resultado elementos con tipos adecuados, si las llamadas a subprogramas tienen los parámetros adecuados tanto en número como en tipo, etc.</a:t>
            </a:r>
          </a:p>
        </p:txBody>
      </p:sp>
    </p:spTree>
    <p:extLst>
      <p:ext uri="{BB962C8B-B14F-4D97-AF65-F5344CB8AC3E}">
        <p14:creationId xmlns:p14="http://schemas.microsoft.com/office/powerpoint/2010/main" val="375182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23EF2EA-041B-434E-B3C9-2AAEF4F4C363}"/>
              </a:ext>
            </a:extLst>
          </p:cNvPr>
          <p:cNvSpPr/>
          <p:nvPr/>
        </p:nvSpPr>
        <p:spPr>
          <a:xfrm>
            <a:off x="972103" y="1671157"/>
            <a:ext cx="7372906" cy="2677656"/>
          </a:xfrm>
          <a:prstGeom prst="rect">
            <a:avLst/>
          </a:prstGeom>
        </p:spPr>
        <p:txBody>
          <a:bodyPr wrap="square">
            <a:spAutoFit/>
          </a:bodyPr>
          <a:lstStyle/>
          <a:p>
            <a:pPr algn="just"/>
            <a:r>
              <a:rPr lang="es-GT" sz="2400" dirty="0"/>
              <a:t>Esta fase debe preparar el terreno para atajar las fases de generación de código y debe lanzar los mensajes de error que encuentre. En resumen, su tarea es revisar el significado de lo que se va leyendo para ver si tiene sentido. Esta fase, las anteriores y las siguientes se detallarán más adelante, en el desarrollo de los otros capítulos</a:t>
            </a:r>
          </a:p>
        </p:txBody>
      </p:sp>
    </p:spTree>
    <p:extLst>
      <p:ext uri="{BB962C8B-B14F-4D97-AF65-F5344CB8AC3E}">
        <p14:creationId xmlns:p14="http://schemas.microsoft.com/office/powerpoint/2010/main" val="137963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84F7978-679A-471D-B0DA-8BA3AA934CA4}"/>
              </a:ext>
            </a:extLst>
          </p:cNvPr>
          <p:cNvSpPr/>
          <p:nvPr/>
        </p:nvSpPr>
        <p:spPr>
          <a:xfrm>
            <a:off x="639279" y="438990"/>
            <a:ext cx="5848268" cy="584775"/>
          </a:xfrm>
          <a:prstGeom prst="rect">
            <a:avLst/>
          </a:prstGeom>
        </p:spPr>
        <p:txBody>
          <a:bodyPr wrap="none">
            <a:spAutoFit/>
          </a:bodyPr>
          <a:lstStyle/>
          <a:p>
            <a:r>
              <a:rPr lang="es-GT" sz="3200" b="1" dirty="0"/>
              <a:t>Generación de código intermedio</a:t>
            </a:r>
          </a:p>
        </p:txBody>
      </p:sp>
      <p:sp>
        <p:nvSpPr>
          <p:cNvPr id="3" name="Rectángulo 2">
            <a:extLst>
              <a:ext uri="{FF2B5EF4-FFF2-40B4-BE49-F238E27FC236}">
                <a16:creationId xmlns:a16="http://schemas.microsoft.com/office/drawing/2014/main" id="{AF4ABD38-8B27-44C8-8259-3640393B5706}"/>
              </a:ext>
            </a:extLst>
          </p:cNvPr>
          <p:cNvSpPr/>
          <p:nvPr/>
        </p:nvSpPr>
        <p:spPr>
          <a:xfrm>
            <a:off x="639277" y="1497037"/>
            <a:ext cx="7741241" cy="1569660"/>
          </a:xfrm>
          <a:prstGeom prst="rect">
            <a:avLst/>
          </a:prstGeom>
        </p:spPr>
        <p:txBody>
          <a:bodyPr wrap="square">
            <a:spAutoFit/>
          </a:bodyPr>
          <a:lstStyle/>
          <a:p>
            <a:pPr algn="just"/>
            <a:r>
              <a:rPr lang="es-GT" sz="2400" dirty="0"/>
              <a:t>El código intermedio (CI) es la representación en un lenguaje sencillo (incluso inventado por el creador del compilador) de la secuencia real de las operaciones que se harán como resultado de las fases anteriores. </a:t>
            </a:r>
          </a:p>
        </p:txBody>
      </p:sp>
      <p:sp>
        <p:nvSpPr>
          <p:cNvPr id="4" name="Rectángulo 3">
            <a:extLst>
              <a:ext uri="{FF2B5EF4-FFF2-40B4-BE49-F238E27FC236}">
                <a16:creationId xmlns:a16="http://schemas.microsoft.com/office/drawing/2014/main" id="{F29C8351-28AE-429B-B4E3-D7E8E7A866FB}"/>
              </a:ext>
            </a:extLst>
          </p:cNvPr>
          <p:cNvSpPr/>
          <p:nvPr/>
        </p:nvSpPr>
        <p:spPr>
          <a:xfrm>
            <a:off x="639277" y="3429000"/>
            <a:ext cx="7634710" cy="1569660"/>
          </a:xfrm>
          <a:prstGeom prst="rect">
            <a:avLst/>
          </a:prstGeom>
        </p:spPr>
        <p:txBody>
          <a:bodyPr wrap="square">
            <a:spAutoFit/>
          </a:bodyPr>
          <a:lstStyle/>
          <a:p>
            <a:pPr algn="just"/>
            <a:r>
              <a:rPr lang="es-GT" sz="2400" dirty="0"/>
              <a:t>Se trata de representar de una manera formalizada las operaciones a llevar a cabo en un lenguaje más cercano a la máquina final, aunque no a una máquina concreta sino a una máquina abstracta</a:t>
            </a:r>
          </a:p>
        </p:txBody>
      </p:sp>
    </p:spTree>
    <p:extLst>
      <p:ext uri="{BB962C8B-B14F-4D97-AF65-F5344CB8AC3E}">
        <p14:creationId xmlns:p14="http://schemas.microsoft.com/office/powerpoint/2010/main" val="274761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872320B-3C1A-4469-AB69-4BF596F565F8}"/>
              </a:ext>
            </a:extLst>
          </p:cNvPr>
          <p:cNvSpPr/>
          <p:nvPr/>
        </p:nvSpPr>
        <p:spPr>
          <a:xfrm>
            <a:off x="701380" y="1475886"/>
            <a:ext cx="7741240" cy="1200329"/>
          </a:xfrm>
          <a:prstGeom prst="rect">
            <a:avLst/>
          </a:prstGeom>
        </p:spPr>
        <p:txBody>
          <a:bodyPr wrap="square">
            <a:spAutoFit/>
          </a:bodyPr>
          <a:lstStyle/>
          <a:p>
            <a:pPr algn="just"/>
            <a:r>
              <a:rPr lang="es-GT" sz="2400" dirty="0"/>
              <a:t>Este lenguaje intermedio debe de ser lo más sencillo posible y, a la vez, lo más parecido a la manera de funcionar de la máquina final. </a:t>
            </a:r>
          </a:p>
        </p:txBody>
      </p:sp>
      <p:sp>
        <p:nvSpPr>
          <p:cNvPr id="3" name="Rectángulo 2">
            <a:extLst>
              <a:ext uri="{FF2B5EF4-FFF2-40B4-BE49-F238E27FC236}">
                <a16:creationId xmlns:a16="http://schemas.microsoft.com/office/drawing/2014/main" id="{71F282D0-BE41-4501-9075-10BD0A05763D}"/>
              </a:ext>
            </a:extLst>
          </p:cNvPr>
          <p:cNvSpPr/>
          <p:nvPr/>
        </p:nvSpPr>
        <p:spPr>
          <a:xfrm>
            <a:off x="701380" y="3858620"/>
            <a:ext cx="7665867" cy="830997"/>
          </a:xfrm>
          <a:prstGeom prst="rect">
            <a:avLst/>
          </a:prstGeom>
        </p:spPr>
        <p:txBody>
          <a:bodyPr wrap="square">
            <a:spAutoFit/>
          </a:bodyPr>
          <a:lstStyle/>
          <a:p>
            <a:pPr algn="just"/>
            <a:r>
              <a:rPr lang="es-GT" sz="2400" dirty="0"/>
              <a:t>Hay dos ventajas clave por las que se debe utilizar la generación de código intermedio:</a:t>
            </a:r>
          </a:p>
        </p:txBody>
      </p:sp>
    </p:spTree>
    <p:extLst>
      <p:ext uri="{BB962C8B-B14F-4D97-AF65-F5344CB8AC3E}">
        <p14:creationId xmlns:p14="http://schemas.microsoft.com/office/powerpoint/2010/main" val="337065503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680</Words>
  <Application>Microsoft Office PowerPoint</Application>
  <PresentationFormat>Presentación en pantalla (4:3)</PresentationFormat>
  <Paragraphs>21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13662 - WILSON JOSE AGUIN GUERRA</dc:creator>
  <cp:lastModifiedBy>13662 - WILSON JOSE AGUIN GUERRA</cp:lastModifiedBy>
  <cp:revision>3</cp:revision>
  <dcterms:created xsi:type="dcterms:W3CDTF">2019-05-18T05:11:42Z</dcterms:created>
  <dcterms:modified xsi:type="dcterms:W3CDTF">2019-05-18T05:49:00Z</dcterms:modified>
</cp:coreProperties>
</file>