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0" r:id="rId5"/>
    <p:sldId id="258" r:id="rId6"/>
    <p:sldId id="265" r:id="rId7"/>
    <p:sldId id="269" r:id="rId8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A9830-3FD8-40DF-B54A-2A00C4BC722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52E477-BF75-49C6-80C2-B5C2B023A1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022766-52C3-4ED7-ABFA-E63811F217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3C0767-AF9F-4277-9D64-823255D8823C}" type="datetime1">
              <a:rPr lang="es-GT"/>
              <a:pPr lvl="0"/>
              <a:t>5/08/2019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78698-BB9C-4710-BA28-A5163C2A90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A29D46-F71B-47B5-9B5B-E3F992179D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7B5FCB-BAAA-4395-9E81-79FD7F8E00F6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0047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046DC-431F-4308-A949-7FDA4A94B4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30DF38-2FD3-4D6E-8956-5CC8E152646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5D28BD-5BB6-4E84-A4A1-88137D245CA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7B9284-5CEB-4F29-804E-258F64BB2953}" type="datetime1">
              <a:rPr lang="es-GT"/>
              <a:pPr lvl="0"/>
              <a:t>5/08/2019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F23304-7FB7-41A5-821F-30550715590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1FF67-8B4A-49D7-9E61-0E56FC2E5C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27AE1A-823E-408C-9C96-CD2718599F76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4927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D30639-5407-4F4F-B328-DEED65A05B3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DEDAC4-E7E7-4C9A-8D7E-44F70384F2F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373AEF-7B0F-40E8-BAB4-254BBE20AA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E5F91F-A548-4EAC-8078-9A654E14A8AC}" type="datetime1">
              <a:rPr lang="es-GT"/>
              <a:pPr lvl="0"/>
              <a:t>5/08/2019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8B2275-6B39-4095-AF16-D7CC569298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AAF93A-AF71-4411-BD11-76B1C8C2DB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84CAAB-F7EC-47DF-B03B-C1CCE2AC7030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4073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CCD35-EA2C-45D7-9874-884E3475D66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99E340-39D9-49D0-8CA7-9809911A56C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FE23F3-1861-4468-A31D-05E56B62C6C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555A7A-DAF3-4BC1-9592-F8654C1E27DF}" type="datetime1">
              <a:rPr lang="es-GT"/>
              <a:pPr lvl="0"/>
              <a:t>5/08/2019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84362C-45B0-490B-BCB2-8AB2605BA7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2FDA3B-C622-42D6-9AEB-954F4AD371B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314252-D5CB-4198-99AA-55DD91F2F020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4388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F369A-1EC4-408D-9532-9C1571BB66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23B67F-6CEF-49FA-97B2-440E392FF5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542412-14F1-4188-AECC-8B91545067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8F6CFF-8537-4F6A-9FF9-6BE241691DAE}" type="datetime1">
              <a:rPr lang="es-GT"/>
              <a:pPr lvl="0"/>
              <a:t>5/08/2019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BE55F9-6F9B-4F5A-A5D4-37040A0DB6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3860BD-825B-49C4-BD75-ED02EB0B34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98970E-81A2-401A-81C9-80AB5122CC69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9296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88CA1-6F94-4C3B-B6A6-E6741A11C65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EEC6E3-BE51-4EC1-85BE-6F345C192FC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C626AB-3B01-4040-91A4-321AFDFE739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910326-CCD2-4AAA-9220-35D1BE610A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E079B6-E4DC-4529-A465-1F2A57305E44}" type="datetime1">
              <a:rPr lang="es-GT"/>
              <a:pPr lvl="0"/>
              <a:t>5/08/2019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1A77F9-161E-4285-91B7-68DDFD049B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895F0D-21E1-4DBA-9356-F28D039EE6B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0BAD7D-C177-4AC6-873F-FB393CB743C1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983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742CB-1E61-424F-AD4B-BE0763C33C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27C589-F4AF-4610-8809-7FE1178DD0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1AED01-E5E3-4010-9BBF-BADBEDADD93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910E70-67ED-4E92-B4A4-BE81CF32C08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275F28-09B5-4E93-AEFC-390FE93E9B1B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32D864-3DBF-4A2C-9D2A-CDAA20FA910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10BAD4-4869-4242-9E85-0314487E5C03}" type="datetime1">
              <a:rPr lang="es-GT"/>
              <a:pPr lvl="0"/>
              <a:t>5/08/2019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B089966-0F50-45AC-BB54-F35B8CAD183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EDEA1AD-7196-4C29-8079-FD3A8129D29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49C761-7E7F-4E3B-8DC8-ED67F3131238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2873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75E50-50FF-4F49-98AF-76E69AF0AC5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06C1A7-59D1-40C0-B1C6-0B89C045A7E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ACEA13-CB38-4D9A-913D-923CFFF43F03}" type="datetime1">
              <a:rPr lang="es-GT"/>
              <a:pPr lvl="0"/>
              <a:t>5/08/2019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283B98-1990-4F45-ABEF-19D55AD559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E77075-ABFE-4B47-9D09-17D3D636C82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9D9BC5-1330-43E6-8553-C22A6CA400A1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7438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29A9027-B73E-4E27-8FF9-93DEFADED9D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213D5B-DD66-4695-9FAE-64D7054EB511}" type="datetime1">
              <a:rPr lang="es-GT"/>
              <a:pPr lvl="0"/>
              <a:t>5/08/2019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BA749E-B103-4824-8CD8-E8ED47F0BB2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F2A4CB-AF7D-4CF7-9BF3-12967FE1AE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65F8E8-E69D-4D98-964C-26E68BF64C5D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572627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6F139-152D-4FA4-8AAC-BC2AFE82A5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C21038-ACB0-4B67-B7B5-EA09CC6EA68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CA5CA0-AFFD-4832-8C9E-7925A330D79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AC49B7-132F-4CF9-A35C-474F217946F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137777-87A6-42AB-8079-F0567E56B9E1}" type="datetime1">
              <a:rPr lang="es-GT"/>
              <a:pPr lvl="0"/>
              <a:t>5/08/2019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AADD63-CEBE-4A72-96A4-6EF88E6115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09C59E-E241-4814-8BF5-2ECC154EDC2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57149B-B419-4B85-BCFA-CADE86AD7804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2399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945B5-3477-4C82-9F39-A2486529FA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76E267-F6B1-44C4-9E3B-DBD9D72BC7D0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s-GT" sz="3200"/>
            </a:lvl1pPr>
          </a:lstStyle>
          <a:p>
            <a:pPr lvl="0"/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135E70-C54A-4BD8-AAEC-C77A8395120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19CCF-68FA-452F-988B-B6FBC456EE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6D8AB9-DB71-4A7B-9EFC-04CFCAFB9073}" type="datetime1">
              <a:rPr lang="es-GT"/>
              <a:pPr lvl="0"/>
              <a:t>5/08/2019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D865CB-4E77-4FA3-A88A-19798326E0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69DF3B-D7A5-4A90-AD15-EC6EEE8C9A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1F37B4-7C74-42E7-9044-18833926DDE5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7532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EB61D3-B480-4764-9A08-415699EAA7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037C3D-229B-4FC9-B2AF-1C81BC36CB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F40AAB-98B0-4682-81CE-79F58B476CB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G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9A39882D-CBC9-4BFB-916C-F5436A51A4DA}" type="datetime1">
              <a:rPr lang="es-GT"/>
              <a:pPr lvl="0"/>
              <a:t>5/08/2019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010C6B-7078-49FD-A2C5-BBDE3590B10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G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678973-78BD-4299-97EF-B775DCA3CE8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G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4FFF2D2E-37D8-42FB-9F18-53264458A2F7}" type="slidenum">
              <a:t>‹Nº›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solidFill>
            <a:srgbClr val="000000"/>
          </a:solidFill>
          <a:uFillTx/>
          <a:latin typeface="Calibri Light"/>
          <a:ea typeface=""/>
          <a:cs typeface="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ES" sz="28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4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0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>
            <a:extLst>
              <a:ext uri="{FF2B5EF4-FFF2-40B4-BE49-F238E27FC236}">
                <a16:creationId xmlns:a16="http://schemas.microsoft.com/office/drawing/2014/main" id="{864C9235-A578-41A6-9142-A37C9E1441C6}"/>
              </a:ext>
            </a:extLst>
          </p:cNvPr>
          <p:cNvSpPr/>
          <p:nvPr/>
        </p:nvSpPr>
        <p:spPr>
          <a:xfrm>
            <a:off x="2182307" y="2967337"/>
            <a:ext cx="7827401" cy="92333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5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Mejora de Arquitectura JEE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a que muestra el marco tridimensional como capas lÃ³gicas, niveles de servicio de infraestructura y calidades de servicio.">
            <a:extLst>
              <a:ext uri="{FF2B5EF4-FFF2-40B4-BE49-F238E27FC236}">
                <a16:creationId xmlns:a16="http://schemas.microsoft.com/office/drawing/2014/main" id="{E53A8132-5FBD-463D-91DA-BA043459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10896" y="1435031"/>
            <a:ext cx="5266431" cy="36553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39B406D-FC91-4F1D-A3DA-0C8E8D80AFAF}"/>
              </a:ext>
            </a:extLst>
          </p:cNvPr>
          <p:cNvSpPr/>
          <p:nvPr/>
        </p:nvSpPr>
        <p:spPr>
          <a:xfrm>
            <a:off x="680267" y="410986"/>
            <a:ext cx="1556199" cy="3693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GT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El patrón MVC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9A802D2-E222-4018-B1E0-69CF55F34B24}"/>
              </a:ext>
            </a:extLst>
          </p:cNvPr>
          <p:cNvSpPr/>
          <p:nvPr/>
        </p:nvSpPr>
        <p:spPr>
          <a:xfrm>
            <a:off x="680267" y="1040258"/>
            <a:ext cx="9431624" cy="369331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Modelo-Vista-Controlador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Un modelo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Varias vistas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Varios controladores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Las vistas y los controladores suelen estar muy relacionados 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Los controladores tratan los eventos que se producen en la interfaz gráfica (vista).</a:t>
            </a:r>
          </a:p>
          <a:p>
            <a:pPr marL="1200150" marR="0" lvl="2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  <a:p>
            <a:pPr marL="914400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  <a:p>
            <a:pPr marL="1200150" marR="0" lvl="2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  <a:p>
            <a:pPr marL="914400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8AC0A22-8EDE-4A1B-97AC-1F9742DC3566}"/>
              </a:ext>
            </a:extLst>
          </p:cNvPr>
          <p:cNvSpPr/>
          <p:nvPr/>
        </p:nvSpPr>
        <p:spPr>
          <a:xfrm>
            <a:off x="0" y="3988969"/>
            <a:ext cx="10178607" cy="3693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914400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Esta separación de aspectos de una aplicación da mucha flexibilidad al desarrollador</a:t>
            </a:r>
            <a:endParaRPr lang="es-GT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405046E-0B37-4558-ADAB-6351ED9248CC}"/>
              </a:ext>
            </a:extLst>
          </p:cNvPr>
          <p:cNvSpPr/>
          <p:nvPr/>
        </p:nvSpPr>
        <p:spPr>
          <a:xfrm>
            <a:off x="680267" y="4863693"/>
            <a:ext cx="10614501" cy="92333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800" b="0" i="0" u="none" strike="noStrike" kern="1200" cap="none" spc="0" baseline="0">
                <a:solidFill>
                  <a:srgbClr val="2D2D2D"/>
                </a:solidFill>
                <a:uFillTx/>
                <a:latin typeface="Lato"/>
                <a:ea typeface=""/>
                <a:cs typeface=""/>
              </a:rPr>
              <a:t>Lo importante de este patrón es que permite dividir en partes, que de alguna manera son independientes, con lo que si por ejemplo hago algún cambio el modelo no afectaría a la vista o si hay algún cambio sería mínimo.</a:t>
            </a:r>
            <a:endParaRPr lang="es-GT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8F9B270-64D8-4502-95D7-23A18E434F74}"/>
              </a:ext>
            </a:extLst>
          </p:cNvPr>
          <p:cNvSpPr/>
          <p:nvPr/>
        </p:nvSpPr>
        <p:spPr>
          <a:xfrm>
            <a:off x="781318" y="558981"/>
            <a:ext cx="10036939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GT" sz="1800" b="0" i="0" u="none" strike="noStrike" kern="1200" cap="none" spc="0" baseline="0">
                <a:solidFill>
                  <a:srgbClr val="2D2D2D"/>
                </a:solidFill>
                <a:uFillTx/>
                <a:latin typeface="Lato"/>
                <a:ea typeface=""/>
                <a:cs typeface=""/>
              </a:rPr>
              <a:t>patrones de diseño en Java, específicamente de los patrones Modelo Vista Controlador (MVC), Data Acces Object (DAO) y Data Transfer Object (DTO)</a:t>
            </a:r>
            <a:endParaRPr lang="es-GT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40B2801-160D-49D2-A004-43BF983CE049}"/>
              </a:ext>
            </a:extLst>
          </p:cNvPr>
          <p:cNvSpPr/>
          <p:nvPr/>
        </p:nvSpPr>
        <p:spPr>
          <a:xfrm>
            <a:off x="781318" y="1644347"/>
            <a:ext cx="10822545" cy="92333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800" b="1" i="0" u="none" strike="noStrike" kern="1200" cap="all" spc="0" baseline="0">
                <a:solidFill>
                  <a:srgbClr val="2D2D2D"/>
                </a:solidFill>
                <a:uFillTx/>
                <a:latin typeface="Lato"/>
                <a:ea typeface=""/>
                <a:cs typeface=""/>
              </a:rPr>
              <a:t>EL PATRÓN DATA ACCES OBJECT (DAO)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800" b="0" i="0" u="none" strike="noStrike" kern="1200" cap="none" spc="0" baseline="0">
                <a:solidFill>
                  <a:srgbClr val="2D2D2D"/>
                </a:solidFill>
                <a:uFillTx/>
                <a:latin typeface="Lato"/>
                <a:ea typeface=""/>
                <a:cs typeface=""/>
              </a:rPr>
              <a:t>El problema que viene a resolver este patrón es netamente el acceso a los datos, que básicamente tiene que ver con la gestión de diversas fuentes de datos y además abstrae la forma de acceder a ellos.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B3F216-798E-4CC3-8C11-C02101AD2DAA}"/>
              </a:ext>
            </a:extLst>
          </p:cNvPr>
          <p:cNvSpPr/>
          <p:nvPr/>
        </p:nvSpPr>
        <p:spPr>
          <a:xfrm>
            <a:off x="647861" y="3167838"/>
            <a:ext cx="5151921" cy="3693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GT" sz="1800" b="1" i="0" u="none" strike="noStrike" kern="1200" cap="all" spc="0" baseline="0">
                <a:solidFill>
                  <a:srgbClr val="2D2D2D"/>
                </a:solidFill>
                <a:uFillTx/>
                <a:latin typeface="Lato"/>
                <a:ea typeface=""/>
                <a:cs typeface=""/>
              </a:rPr>
              <a:t>EL PATRÓN DATA TRANSFER OBJECT  (DTO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3D347F8-962C-4771-869D-E69973714FB9}"/>
              </a:ext>
            </a:extLst>
          </p:cNvPr>
          <p:cNvSpPr/>
          <p:nvPr/>
        </p:nvSpPr>
        <p:spPr>
          <a:xfrm>
            <a:off x="781318" y="3879762"/>
            <a:ext cx="11260424" cy="230832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800" b="0" i="0" u="none" strike="noStrike" kern="1200" cap="none" spc="0" baseline="0">
                <a:solidFill>
                  <a:srgbClr val="2D2D2D"/>
                </a:solidFill>
                <a:uFillTx/>
                <a:latin typeface="Lato"/>
                <a:ea typeface=""/>
                <a:cs typeface=""/>
              </a:rPr>
              <a:t>Se utiliza para transferir varios atributos entre el cliente y el servidor o viceversa, básicamente consta de 2 clases: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800" b="0" i="0" u="none" strike="noStrike" kern="1200" cap="none" spc="0" baseline="0">
                <a:solidFill>
                  <a:srgbClr val="2D2D2D"/>
                </a:solidFill>
                <a:uFillTx/>
                <a:latin typeface="Lato"/>
                <a:ea typeface=""/>
                <a:cs typeface=""/>
              </a:rPr>
              <a:t>La primera es una clase java conocida como </a:t>
            </a:r>
            <a:r>
              <a:rPr lang="es-MX" sz="1800" b="1" i="1" u="none" strike="noStrike" kern="1200" cap="none" spc="0" baseline="0">
                <a:solidFill>
                  <a:srgbClr val="2D2D2D"/>
                </a:solidFill>
                <a:uFillTx/>
                <a:latin typeface="Lato"/>
                <a:ea typeface=""/>
                <a:cs typeface=""/>
              </a:rPr>
              <a:t>Value Object</a:t>
            </a:r>
            <a:r>
              <a:rPr lang="es-MX" sz="1800" b="0" i="0" u="none" strike="noStrike" kern="1200" cap="none" spc="0" baseline="0">
                <a:solidFill>
                  <a:srgbClr val="2D2D2D"/>
                </a:solidFill>
                <a:uFillTx/>
                <a:latin typeface="Lato"/>
                <a:ea typeface=""/>
                <a:cs typeface=""/>
              </a:rPr>
              <a:t> que únicamente contiene sus atributos, constructor, getters y setters, esta clase no tiene comportamiento.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800" b="0" i="0" u="none" strike="noStrike" kern="1200" cap="none" spc="0" baseline="0">
                <a:solidFill>
                  <a:srgbClr val="2D2D2D"/>
                </a:solidFill>
                <a:uFillTx/>
                <a:latin typeface="Lato"/>
                <a:ea typeface=""/>
                <a:cs typeface=""/>
              </a:rPr>
              <a:t>La segunda es una clase del lado del servidor conocida como clase de negocio (</a:t>
            </a:r>
            <a:r>
              <a:rPr lang="es-MX" sz="1800" b="1" i="1" u="none" strike="noStrike" kern="1200" cap="none" spc="0" baseline="0">
                <a:solidFill>
                  <a:srgbClr val="2D2D2D"/>
                </a:solidFill>
                <a:uFillTx/>
                <a:latin typeface="Lato"/>
                <a:ea typeface=""/>
                <a:cs typeface=""/>
              </a:rPr>
              <a:t>en la implementación también se conoce como Business Object</a:t>
            </a:r>
            <a:r>
              <a:rPr lang="es-MX" sz="1800" b="0" i="0" u="none" strike="noStrike" kern="1200" cap="none" spc="0" baseline="0">
                <a:solidFill>
                  <a:srgbClr val="2D2D2D"/>
                </a:solidFill>
                <a:uFillTx/>
                <a:latin typeface="Lato"/>
                <a:ea typeface=""/>
                <a:cs typeface=""/>
              </a:rPr>
              <a:t>) es la que se encarga de obtener datos desde la base de datos y llenar la clase </a:t>
            </a:r>
            <a:r>
              <a:rPr lang="es-MX" sz="1800" b="1" i="1" u="none" strike="noStrike" kern="1200" cap="none" spc="0" baseline="0">
                <a:solidFill>
                  <a:srgbClr val="2D2D2D"/>
                </a:solidFill>
                <a:uFillTx/>
                <a:latin typeface="Lato"/>
                <a:ea typeface=""/>
                <a:cs typeface=""/>
              </a:rPr>
              <a:t>Value Object </a:t>
            </a:r>
            <a:r>
              <a:rPr lang="es-MX" sz="1800" b="0" i="0" u="none" strike="noStrike" kern="1200" cap="none" spc="0" baseline="0">
                <a:solidFill>
                  <a:srgbClr val="2D2D2D"/>
                </a:solidFill>
                <a:uFillTx/>
                <a:latin typeface="Lato"/>
                <a:ea typeface=""/>
                <a:cs typeface=""/>
              </a:rPr>
              <a:t>y enviarla al cliente, o a su vez recibir la clase desde el cliente y enviar los datos al servidor, por lo general tiene todos los métodos CRUD (create, read, update y delete).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BAF7CFA-EDC6-4BFC-90F8-E6D5CCD9B894}"/>
              </a:ext>
            </a:extLst>
          </p:cNvPr>
          <p:cNvSpPr/>
          <p:nvPr/>
        </p:nvSpPr>
        <p:spPr>
          <a:xfrm>
            <a:off x="837316" y="681438"/>
            <a:ext cx="1965795" cy="3693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GT" sz="1800" b="0" i="0" u="none" strike="noStrike" kern="1200" cap="none" spc="0" baseline="0">
                <a:solidFill>
                  <a:srgbClr val="000000"/>
                </a:solidFill>
                <a:uFillTx/>
                <a:latin typeface="Open Sans" pitchFamily="34"/>
                <a:ea typeface=""/>
                <a:cs typeface=""/>
              </a:rPr>
              <a:t>Patrón Singleton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713C558-4255-4AD8-82E1-2A2F30F5617E}"/>
              </a:ext>
            </a:extLst>
          </p:cNvPr>
          <p:cNvSpPr/>
          <p:nvPr/>
        </p:nvSpPr>
        <p:spPr>
          <a:xfrm>
            <a:off x="837316" y="1801697"/>
            <a:ext cx="10998366" cy="92333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800" b="0" i="0" u="none" strike="noStrike" kern="1200" cap="none" spc="0" baseline="0">
                <a:solidFill>
                  <a:srgbClr val="000000"/>
                </a:solidFill>
                <a:uFillTx/>
                <a:latin typeface="Open Sans" pitchFamily="34"/>
                <a:ea typeface=""/>
                <a:cs typeface=""/>
              </a:rPr>
              <a:t>es un patrón diseñado para limitar la creación de objetos pertenecientes a una clase. El objetivo de este patrón es el de garantizar que una clase solo tenga una instancia (o ejemplar) y proporcionar un punto de acceso global a ella.</a:t>
            </a:r>
            <a:endParaRPr lang="es-GT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4393F99-485B-4121-8FB2-2BBC13949B49}"/>
              </a:ext>
            </a:extLst>
          </p:cNvPr>
          <p:cNvSpPr/>
          <p:nvPr/>
        </p:nvSpPr>
        <p:spPr>
          <a:xfrm>
            <a:off x="837316" y="3189445"/>
            <a:ext cx="10998366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800" b="0" i="0" u="none" strike="noStrike" kern="1200" cap="none" spc="0" baseline="0">
                <a:solidFill>
                  <a:srgbClr val="000000"/>
                </a:solidFill>
                <a:uFillTx/>
                <a:latin typeface="Open Sans" pitchFamily="34"/>
                <a:ea typeface=""/>
                <a:cs typeface=""/>
              </a:rPr>
              <a:t>Este patrón se implementa haciendo privado el constructor de la clase y creando (en la propia clase) un método que crea una instancia del objeto si este no existe</a:t>
            </a:r>
            <a:endParaRPr lang="es-GT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05BA0E6-1309-47FE-AC46-F5A4912CA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03" y="549627"/>
            <a:ext cx="11149827" cy="569121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F4A6057-3995-4252-9823-25831FE71D1D}"/>
              </a:ext>
            </a:extLst>
          </p:cNvPr>
          <p:cNvSpPr txBox="1"/>
          <p:nvPr/>
        </p:nvSpPr>
        <p:spPr>
          <a:xfrm>
            <a:off x="1323831" y="1037231"/>
            <a:ext cx="4012442" cy="25853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G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Ventajas: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G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El manejo de objetos será mas ordenado.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G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El manejo de memoria será controlado y por lo tanto mas eficiente.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G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Cada capa será liviana.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G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Las transacciones serán mas livianas.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G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Adaptación Rápida.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9716451-708F-4236-9D89-7EEA6B461BCD}"/>
              </a:ext>
            </a:extLst>
          </p:cNvPr>
          <p:cNvSpPr txBox="1"/>
          <p:nvPr/>
        </p:nvSpPr>
        <p:spPr>
          <a:xfrm>
            <a:off x="6403076" y="1037231"/>
            <a:ext cx="4012442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G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Desventaja: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G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Cambio de paradigma.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G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Cambiar parte de la lógica.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GT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296</Words>
  <Application>Microsoft Office PowerPoint</Application>
  <PresentationFormat>Panorámica</PresentationFormat>
  <Paragraphs>34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Open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Wilson Jose Aguin Guerra</dc:creator>
  <cp:lastModifiedBy>WILSON JOSE AGUIN GUERRA</cp:lastModifiedBy>
  <cp:revision>14</cp:revision>
  <dcterms:created xsi:type="dcterms:W3CDTF">2018-09-07T16:23:36Z</dcterms:created>
  <dcterms:modified xsi:type="dcterms:W3CDTF">2019-08-05T15:41:34Z</dcterms:modified>
</cp:coreProperties>
</file>