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 ContentType="application/vnd.ms-exce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7" autoAdjust="0"/>
    <p:restoredTop sz="94660"/>
  </p:normalViewPr>
  <p:slideViewPr>
    <p:cSldViewPr snapToGrid="0">
      <p:cViewPr varScale="1">
        <p:scale>
          <a:sx n="64" d="100"/>
          <a:sy n="64" d="100"/>
        </p:scale>
        <p:origin x="9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emf"/><Relationship Id="rId4"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GT"/>
          </a:p>
        </p:txBody>
      </p:sp>
      <p:sp>
        <p:nvSpPr>
          <p:cNvPr id="4" name="Marcador de fecha 3"/>
          <p:cNvSpPr>
            <a:spLocks noGrp="1"/>
          </p:cNvSpPr>
          <p:nvPr>
            <p:ph type="dt" sz="half" idx="10"/>
          </p:nvPr>
        </p:nvSpPr>
        <p:spPr/>
        <p:txBody>
          <a:bodyPr/>
          <a:lstStyle/>
          <a:p>
            <a:fld id="{6F0F9A7E-D89C-45CF-B8F2-33D9ECDEB40F}" type="datetimeFigureOut">
              <a:rPr lang="es-GT" smtClean="0"/>
              <a:t>11/10/2019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181380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p:cNvSpPr>
            <a:spLocks noGrp="1"/>
          </p:cNvSpPr>
          <p:nvPr>
            <p:ph type="dt" sz="half" idx="10"/>
          </p:nvPr>
        </p:nvSpPr>
        <p:spPr/>
        <p:txBody>
          <a:bodyPr/>
          <a:lstStyle/>
          <a:p>
            <a:fld id="{6F0F9A7E-D89C-45CF-B8F2-33D9ECDEB40F}" type="datetimeFigureOut">
              <a:rPr lang="es-GT" smtClean="0"/>
              <a:t>11/10/2019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365251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p:cNvSpPr>
            <a:spLocks noGrp="1"/>
          </p:cNvSpPr>
          <p:nvPr>
            <p:ph type="dt" sz="half" idx="10"/>
          </p:nvPr>
        </p:nvSpPr>
        <p:spPr/>
        <p:txBody>
          <a:bodyPr/>
          <a:lstStyle/>
          <a:p>
            <a:fld id="{6F0F9A7E-D89C-45CF-B8F2-33D9ECDEB40F}" type="datetimeFigureOut">
              <a:rPr lang="es-GT" smtClean="0"/>
              <a:t>11/10/2019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16538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GT"/>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p:cNvSpPr>
            <a:spLocks noGrp="1"/>
          </p:cNvSpPr>
          <p:nvPr>
            <p:ph type="dt" sz="half" idx="10"/>
          </p:nvPr>
        </p:nvSpPr>
        <p:spPr/>
        <p:txBody>
          <a:bodyPr/>
          <a:lstStyle/>
          <a:p>
            <a:fld id="{6F0F9A7E-D89C-45CF-B8F2-33D9ECDEB40F}" type="datetimeFigureOut">
              <a:rPr lang="es-GT" smtClean="0"/>
              <a:t>11/10/2019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130529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F0F9A7E-D89C-45CF-B8F2-33D9ECDEB40F}" type="datetimeFigureOut">
              <a:rPr lang="es-GT" smtClean="0"/>
              <a:t>11/10/2019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277374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p:cNvSpPr>
            <a:spLocks noGrp="1"/>
          </p:cNvSpPr>
          <p:nvPr>
            <p:ph type="dt" sz="half" idx="10"/>
          </p:nvPr>
        </p:nvSpPr>
        <p:spPr/>
        <p:txBody>
          <a:bodyPr/>
          <a:lstStyle/>
          <a:p>
            <a:fld id="{6F0F9A7E-D89C-45CF-B8F2-33D9ECDEB40F}" type="datetimeFigureOut">
              <a:rPr lang="es-GT" smtClean="0"/>
              <a:t>11/10/2019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358136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p:cNvSpPr>
            <a:spLocks noGrp="1"/>
          </p:cNvSpPr>
          <p:nvPr>
            <p:ph type="dt" sz="half" idx="10"/>
          </p:nvPr>
        </p:nvSpPr>
        <p:spPr/>
        <p:txBody>
          <a:bodyPr/>
          <a:lstStyle/>
          <a:p>
            <a:fld id="{6F0F9A7E-D89C-45CF-B8F2-33D9ECDEB40F}" type="datetimeFigureOut">
              <a:rPr lang="es-GT" smtClean="0"/>
              <a:t>11/10/2019</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212724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GT"/>
          </a:p>
        </p:txBody>
      </p:sp>
      <p:sp>
        <p:nvSpPr>
          <p:cNvPr id="3" name="Marcador de fecha 2"/>
          <p:cNvSpPr>
            <a:spLocks noGrp="1"/>
          </p:cNvSpPr>
          <p:nvPr>
            <p:ph type="dt" sz="half" idx="10"/>
          </p:nvPr>
        </p:nvSpPr>
        <p:spPr/>
        <p:txBody>
          <a:bodyPr/>
          <a:lstStyle/>
          <a:p>
            <a:fld id="{6F0F9A7E-D89C-45CF-B8F2-33D9ECDEB40F}" type="datetimeFigureOut">
              <a:rPr lang="es-GT" smtClean="0"/>
              <a:t>11/10/2019</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16582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F0F9A7E-D89C-45CF-B8F2-33D9ECDEB40F}" type="datetimeFigureOut">
              <a:rPr lang="es-GT" smtClean="0"/>
              <a:t>11/10/2019</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264243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F0F9A7E-D89C-45CF-B8F2-33D9ECDEB40F}" type="datetimeFigureOut">
              <a:rPr lang="es-GT" smtClean="0"/>
              <a:t>11/10/2019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123031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F0F9A7E-D89C-45CF-B8F2-33D9ECDEB40F}" type="datetimeFigureOut">
              <a:rPr lang="es-GT" smtClean="0"/>
              <a:t>11/10/2019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821083D3-05EE-4AF2-9267-F0F99BC656A4}" type="slidenum">
              <a:rPr lang="es-GT" smtClean="0"/>
              <a:t>‹Nº›</a:t>
            </a:fld>
            <a:endParaRPr lang="es-GT"/>
          </a:p>
        </p:txBody>
      </p:sp>
    </p:spTree>
    <p:extLst>
      <p:ext uri="{BB962C8B-B14F-4D97-AF65-F5344CB8AC3E}">
        <p14:creationId xmlns:p14="http://schemas.microsoft.com/office/powerpoint/2010/main" val="102196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F9A7E-D89C-45CF-B8F2-33D9ECDEB40F}" type="datetimeFigureOut">
              <a:rPr lang="es-GT" smtClean="0"/>
              <a:t>11/10/2019</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083D3-05EE-4AF2-9267-F0F99BC656A4}" type="slidenum">
              <a:rPr lang="es-GT" smtClean="0"/>
              <a:t>‹Nº›</a:t>
            </a:fld>
            <a:endParaRPr lang="es-GT"/>
          </a:p>
        </p:txBody>
      </p:sp>
    </p:spTree>
    <p:extLst>
      <p:ext uri="{BB962C8B-B14F-4D97-AF65-F5344CB8AC3E}">
        <p14:creationId xmlns:p14="http://schemas.microsoft.com/office/powerpoint/2010/main" val="146774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Microsoft_Excel_Chart.xls"/><Relationship Id="rId7" Type="http://schemas.openxmlformats.org/officeDocument/2006/relationships/oleObject" Target="../embeddings/oleObject2.bin"/><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package" Target="../embeddings/Microsoft_Excel_Worksheet.xlsx"/><Relationship Id="rId5" Type="http://schemas.openxmlformats.org/officeDocument/2006/relationships/oleObject" Target="../embeddings/oleObject1.bin"/><Relationship Id="rId10" Type="http://schemas.openxmlformats.org/officeDocument/2006/relationships/image" Target="../media/image12.png"/><Relationship Id="rId4" Type="http://schemas.openxmlformats.org/officeDocument/2006/relationships/image" Target="../media/image7.emf"/><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227908"/>
            <a:ext cx="9144000" cy="1097280"/>
          </a:xfrm>
        </p:spPr>
        <p:txBody>
          <a:bodyPr>
            <a:normAutofit/>
          </a:bodyPr>
          <a:lstStyle/>
          <a:p>
            <a:r>
              <a:rPr lang="es-GT" b="1" dirty="0"/>
              <a:t>DIAGRAMA MATRICIAL</a:t>
            </a:r>
            <a:endParaRPr lang="es-GT" dirty="0"/>
          </a:p>
        </p:txBody>
      </p:sp>
      <p:sp>
        <p:nvSpPr>
          <p:cNvPr id="3" name="Subtítulo 2"/>
          <p:cNvSpPr>
            <a:spLocks noGrp="1"/>
          </p:cNvSpPr>
          <p:nvPr>
            <p:ph type="subTitle" idx="1"/>
          </p:nvPr>
        </p:nvSpPr>
        <p:spPr>
          <a:xfrm>
            <a:off x="1524000" y="2690949"/>
            <a:ext cx="9144000" cy="2566851"/>
          </a:xfrm>
        </p:spPr>
        <p:txBody>
          <a:bodyPr>
            <a:noAutofit/>
          </a:bodyPr>
          <a:lstStyle/>
          <a:p>
            <a:r>
              <a:rPr lang="es-GT" sz="2800" dirty="0"/>
              <a:t>El diagrama matricial es un esquema de manera gráfica que nos ayuda en la obtención de información entre varios elementos. Para que llevemos a cabo su construcción debemos empezar con dos grupos y debemos situarlos cada uno de los segmentos (vectores) de la matriz</a:t>
            </a:r>
          </a:p>
        </p:txBody>
      </p:sp>
    </p:spTree>
    <p:extLst>
      <p:ext uri="{BB962C8B-B14F-4D97-AF65-F5344CB8AC3E}">
        <p14:creationId xmlns:p14="http://schemas.microsoft.com/office/powerpoint/2010/main" val="74017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F7EAC-2D3A-4A65-9FA8-B47D1E084947}"/>
              </a:ext>
            </a:extLst>
          </p:cNvPr>
          <p:cNvSpPr>
            <a:spLocks noGrp="1"/>
          </p:cNvSpPr>
          <p:nvPr>
            <p:ph type="title"/>
          </p:nvPr>
        </p:nvSpPr>
        <p:spPr>
          <a:xfrm>
            <a:off x="838200" y="500062"/>
            <a:ext cx="10515600" cy="1325563"/>
          </a:xfrm>
        </p:spPr>
        <p:txBody>
          <a:bodyPr>
            <a:normAutofit/>
          </a:bodyPr>
          <a:lstStyle/>
          <a:p>
            <a:pPr algn="ctr"/>
            <a:r>
              <a:rPr lang="es-GT" sz="3600" b="1" dirty="0">
                <a:latin typeface="+mn-lt"/>
              </a:rPr>
              <a:t>DIAGRAMA DE DISPERSION</a:t>
            </a:r>
          </a:p>
        </p:txBody>
      </p:sp>
      <p:sp>
        <p:nvSpPr>
          <p:cNvPr id="3" name="Rectángulo 2">
            <a:extLst>
              <a:ext uri="{FF2B5EF4-FFF2-40B4-BE49-F238E27FC236}">
                <a16:creationId xmlns:a16="http://schemas.microsoft.com/office/drawing/2014/main" id="{2051BF10-5A77-46A3-BB60-5B72F1FB0769}"/>
              </a:ext>
            </a:extLst>
          </p:cNvPr>
          <p:cNvSpPr/>
          <p:nvPr/>
        </p:nvSpPr>
        <p:spPr>
          <a:xfrm>
            <a:off x="1900990" y="3244333"/>
            <a:ext cx="5595394" cy="400110"/>
          </a:xfrm>
          <a:prstGeom prst="rect">
            <a:avLst/>
          </a:prstGeom>
        </p:spPr>
        <p:txBody>
          <a:bodyPr wrap="square">
            <a:spAutoFit/>
          </a:bodyPr>
          <a:lstStyle/>
          <a:p>
            <a:pPr algn="ctr">
              <a:spcAft>
                <a:spcPts val="0"/>
              </a:spcAft>
            </a:pPr>
            <a:endParaRPr lang="es-GT" sz="2000" b="1" dirty="0">
              <a:effectLst/>
              <a:latin typeface="Times New Roman" panose="02020603050405020304" pitchFamily="18" charset="0"/>
              <a:ea typeface="Times New Roman" panose="02020603050405020304" pitchFamily="18" charset="0"/>
            </a:endParaRPr>
          </a:p>
        </p:txBody>
      </p:sp>
      <p:sp>
        <p:nvSpPr>
          <p:cNvPr id="4" name="CuadroTexto 3">
            <a:extLst>
              <a:ext uri="{FF2B5EF4-FFF2-40B4-BE49-F238E27FC236}">
                <a16:creationId xmlns:a16="http://schemas.microsoft.com/office/drawing/2014/main" id="{BB98B0F5-A594-468D-BC23-6A131AC917B7}"/>
              </a:ext>
            </a:extLst>
          </p:cNvPr>
          <p:cNvSpPr txBox="1"/>
          <p:nvPr/>
        </p:nvSpPr>
        <p:spPr>
          <a:xfrm>
            <a:off x="932447" y="2508608"/>
            <a:ext cx="10327105" cy="2523768"/>
          </a:xfrm>
          <a:prstGeom prst="rect">
            <a:avLst/>
          </a:prstGeom>
          <a:noFill/>
        </p:spPr>
        <p:txBody>
          <a:bodyPr wrap="square" rtlCol="0">
            <a:spAutoFit/>
          </a:bodyPr>
          <a:lstStyle/>
          <a:p>
            <a:r>
              <a:rPr lang="es-GT" sz="2800" dirty="0"/>
              <a:t>El</a:t>
            </a:r>
            <a:r>
              <a:rPr lang="es-GT" sz="2800" i="1" dirty="0"/>
              <a:t> </a:t>
            </a:r>
            <a:r>
              <a:rPr lang="es-GT" sz="2800" dirty="0"/>
              <a:t>diagrama de dispersión, también conocido como </a:t>
            </a:r>
            <a:r>
              <a:rPr lang="es-GT" sz="2800" b="1" dirty="0"/>
              <a:t>gráfico de dispersión</a:t>
            </a:r>
            <a:r>
              <a:rPr lang="es-GT" sz="2800" dirty="0"/>
              <a:t> o </a:t>
            </a:r>
            <a:r>
              <a:rPr lang="es-GT" sz="2800" b="1" dirty="0"/>
              <a:t>gráfico de correlación</a:t>
            </a:r>
            <a:r>
              <a:rPr lang="es-GT" sz="2800" dirty="0"/>
              <a:t> consiste en la representación gráfica de dos variables para un conjunto de datos. En otras palabras, analizamos la relación entre dos variables, conociendo qué tanto se afectan entre sí o qué tan independientes son una de la otra.</a:t>
            </a:r>
          </a:p>
          <a:p>
            <a:endParaRPr lang="es-GT" dirty="0"/>
          </a:p>
        </p:txBody>
      </p:sp>
    </p:spTree>
    <p:extLst>
      <p:ext uri="{BB962C8B-B14F-4D97-AF65-F5344CB8AC3E}">
        <p14:creationId xmlns:p14="http://schemas.microsoft.com/office/powerpoint/2010/main" val="175307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ADE9D6-92BF-434F-83FF-1CB2F948BCF6}"/>
              </a:ext>
            </a:extLst>
          </p:cNvPr>
          <p:cNvSpPr>
            <a:spLocks noGrp="1"/>
          </p:cNvSpPr>
          <p:nvPr>
            <p:ph type="title"/>
          </p:nvPr>
        </p:nvSpPr>
        <p:spPr>
          <a:xfrm>
            <a:off x="838200" y="108743"/>
            <a:ext cx="10515600" cy="1144588"/>
          </a:xfrm>
        </p:spPr>
        <p:txBody>
          <a:bodyPr/>
          <a:lstStyle/>
          <a:p>
            <a:pPr algn="ctr"/>
            <a:r>
              <a:rPr lang="es-GT" b="1" dirty="0">
                <a:latin typeface="+mn-lt"/>
              </a:rPr>
              <a:t>TIPOS DE CORRELACION</a:t>
            </a:r>
          </a:p>
        </p:txBody>
      </p:sp>
      <p:sp>
        <p:nvSpPr>
          <p:cNvPr id="3" name="Marcador de contenido 2">
            <a:extLst>
              <a:ext uri="{FF2B5EF4-FFF2-40B4-BE49-F238E27FC236}">
                <a16:creationId xmlns:a16="http://schemas.microsoft.com/office/drawing/2014/main" id="{1EC2B3A5-6666-4B8A-BE5D-6FEEB6E188B4}"/>
              </a:ext>
            </a:extLst>
          </p:cNvPr>
          <p:cNvSpPr>
            <a:spLocks noGrp="1"/>
          </p:cNvSpPr>
          <p:nvPr>
            <p:ph idx="1"/>
          </p:nvPr>
        </p:nvSpPr>
        <p:spPr>
          <a:xfrm>
            <a:off x="838200" y="1253331"/>
            <a:ext cx="10515600" cy="4923632"/>
          </a:xfrm>
        </p:spPr>
        <p:txBody>
          <a:bodyPr>
            <a:normAutofit fontScale="77500" lnSpcReduction="20000"/>
          </a:bodyPr>
          <a:lstStyle/>
          <a:p>
            <a:pPr marL="0" indent="0">
              <a:buNone/>
            </a:pPr>
            <a:r>
              <a:rPr lang="es-GT" dirty="0"/>
              <a:t>Con base en el comportamiento que toman las variables de estudio, podemos encontrar 3 tipos de correlación: Positiva, negativa y nula.</a:t>
            </a:r>
          </a:p>
          <a:p>
            <a:pPr marL="0" lvl="0" indent="0">
              <a:buNone/>
            </a:pPr>
            <a:r>
              <a:rPr lang="es-GT" b="1" dirty="0"/>
              <a:t>Correlación positiva</a:t>
            </a:r>
          </a:p>
          <a:p>
            <a:pPr marL="0" indent="0">
              <a:buNone/>
            </a:pPr>
            <a:r>
              <a:rPr lang="es-GT" dirty="0"/>
              <a:t>Se presenta cuando una variable aumenta o disminuye y la otra también, respectivamente. Hay una relación proporcional. Por ejemplo, para un vendedor de carros, si él vende más carros (variable 1), va a ganar más dinero (variable 2).</a:t>
            </a:r>
          </a:p>
          <a:p>
            <a:pPr marL="0" lvl="0" indent="0">
              <a:buNone/>
            </a:pPr>
            <a:r>
              <a:rPr lang="es-GT" b="1" dirty="0"/>
              <a:t>Correlación negativa</a:t>
            </a:r>
          </a:p>
          <a:p>
            <a:pPr marL="0" indent="0">
              <a:buNone/>
            </a:pPr>
            <a:r>
              <a:rPr lang="es-GT" dirty="0"/>
              <a:t>Se presenta cuando una variable se comporta de forma contraria o a la otra, es decir que, si una variable aumenta, la otra disminuye. Hay una relación inversa proporcional. Por ejemplo, para la construcción de un edificio, entre más trabajadores estén construyendo un edificio (variable 1), menos tiempo se necesitará para tenerlo listo (variable 2)</a:t>
            </a:r>
          </a:p>
          <a:p>
            <a:pPr marL="0" lvl="0" indent="0">
              <a:buNone/>
            </a:pPr>
            <a:r>
              <a:rPr lang="es-GT" b="1" dirty="0"/>
              <a:t>Correlación nula</a:t>
            </a:r>
          </a:p>
          <a:p>
            <a:pPr marL="0" indent="0">
              <a:buNone/>
            </a:pPr>
            <a:r>
              <a:rPr lang="es-GT" dirty="0"/>
              <a:t>Si no encuentras un comportamiento entre las variables, existe una correlación nula. Estos son pues, los tipos de correlación más visibles. Aunque si lo miramos desde una perspectiva que evalúa qué tan fuerte o débil es la correlación, encontramos otra clasificación.</a:t>
            </a:r>
          </a:p>
          <a:p>
            <a:endParaRPr lang="es-GT" dirty="0"/>
          </a:p>
          <a:p>
            <a:pPr marL="0" indent="0">
              <a:buNone/>
            </a:pPr>
            <a:endParaRPr lang="es-GT" dirty="0"/>
          </a:p>
        </p:txBody>
      </p:sp>
    </p:spTree>
    <p:extLst>
      <p:ext uri="{BB962C8B-B14F-4D97-AF65-F5344CB8AC3E}">
        <p14:creationId xmlns:p14="http://schemas.microsoft.com/office/powerpoint/2010/main" val="3835381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90F7CC-E3B1-4573-950C-3FE79FAFBFF9}"/>
              </a:ext>
            </a:extLst>
          </p:cNvPr>
          <p:cNvSpPr>
            <a:spLocks noGrp="1"/>
          </p:cNvSpPr>
          <p:nvPr>
            <p:ph type="title"/>
          </p:nvPr>
        </p:nvSpPr>
        <p:spPr>
          <a:xfrm>
            <a:off x="838200" y="52304"/>
            <a:ext cx="10515600" cy="958349"/>
          </a:xfrm>
        </p:spPr>
        <p:txBody>
          <a:bodyPr>
            <a:normAutofit/>
          </a:bodyPr>
          <a:lstStyle/>
          <a:p>
            <a:pPr algn="ctr"/>
            <a:r>
              <a:rPr lang="es-GT" sz="4000" b="1" dirty="0">
                <a:latin typeface="+mn-lt"/>
              </a:rPr>
              <a:t>COEFICIENTE DE CORRELACION</a:t>
            </a:r>
          </a:p>
        </p:txBody>
      </p:sp>
      <p:sp>
        <p:nvSpPr>
          <p:cNvPr id="3" name="Marcador de contenido 2">
            <a:extLst>
              <a:ext uri="{FF2B5EF4-FFF2-40B4-BE49-F238E27FC236}">
                <a16:creationId xmlns:a16="http://schemas.microsoft.com/office/drawing/2014/main" id="{D80133A8-0479-4685-AEC0-0EB7A00A4E23}"/>
              </a:ext>
            </a:extLst>
          </p:cNvPr>
          <p:cNvSpPr>
            <a:spLocks noGrp="1"/>
          </p:cNvSpPr>
          <p:nvPr>
            <p:ph idx="1"/>
          </p:nvPr>
        </p:nvSpPr>
        <p:spPr>
          <a:xfrm>
            <a:off x="838200" y="1419726"/>
            <a:ext cx="10515600" cy="5073149"/>
          </a:xfrm>
        </p:spPr>
        <p:txBody>
          <a:bodyPr>
            <a:normAutofit fontScale="77500" lnSpcReduction="20000"/>
          </a:bodyPr>
          <a:lstStyle/>
          <a:p>
            <a:pPr marL="0" indent="0">
              <a:buNone/>
            </a:pPr>
            <a:r>
              <a:rPr lang="es-GT" dirty="0"/>
              <a:t>El coeficiente de correlación nos describe cómo es la relación existente entre dos variables, en otras palabras, al conocer este número sabemos si la correlación es positiva o negativa y qué tan fuerte o débil es. Se usa la letra r para expresarla, veamos cómo:</a:t>
            </a:r>
          </a:p>
          <a:p>
            <a:pPr marL="0" lvl="0" indent="0">
              <a:buNone/>
            </a:pPr>
            <a:r>
              <a:rPr lang="es-GT" b="1" dirty="0"/>
              <a:t>r=1 : </a:t>
            </a:r>
            <a:r>
              <a:rPr lang="es-GT" dirty="0"/>
              <a:t>La correlación es positiva perfecta. Si una variable crece, la otra también lo hace en una proporción constante. Es una relación directa, por eso si trazamos una </a:t>
            </a:r>
            <a:r>
              <a:rPr lang="es-GT" b="1" dirty="0"/>
              <a:t>línea de ajuste</a:t>
            </a:r>
            <a:r>
              <a:rPr lang="es-GT" dirty="0"/>
              <a:t> esta va pasar por todos y cada uno de los puntos.</a:t>
            </a:r>
          </a:p>
          <a:p>
            <a:pPr marL="0" lvl="0" indent="0">
              <a:buNone/>
            </a:pPr>
            <a:r>
              <a:rPr lang="es-GT" b="1" dirty="0"/>
              <a:t>0&lt;r&lt;1 : </a:t>
            </a:r>
            <a:r>
              <a:rPr lang="es-GT" dirty="0"/>
              <a:t>Es cuando r esta entre 0 y 1 sin llegar a ser 0 y 1. Es una correlación positiva. El grado de cercanía de 1 define qué tan directa y proporcional es la relación entre ambas variables, por ende entre más cerca esté de 0, más débil será su correlación negativa.</a:t>
            </a:r>
          </a:p>
          <a:p>
            <a:pPr marL="0" lvl="0" indent="0">
              <a:buNone/>
            </a:pPr>
            <a:r>
              <a:rPr lang="es-GT" b="1" dirty="0"/>
              <a:t>r=0 : </a:t>
            </a:r>
            <a:r>
              <a:rPr lang="es-GT" dirty="0"/>
              <a:t>La correlación es nula, es decir que no existe una relación lineal entre ambas variables. Qué tal si pruebas buscando otro tipo de relación.</a:t>
            </a:r>
          </a:p>
          <a:p>
            <a:pPr marL="0" lvl="0" indent="0">
              <a:buNone/>
            </a:pPr>
            <a:r>
              <a:rPr lang="es-GT" b="1" dirty="0"/>
              <a:t>-1&lt;r&lt;0 : </a:t>
            </a:r>
            <a:r>
              <a:rPr lang="es-GT" dirty="0"/>
              <a:t>Es cuando r esta entre -1 y 0 sin llegar a ser –1 y 0. Es una correlación negativa. El grado de cercanía a -1 define que tan inversa y proporcional es la relación entre ambas variables, por ende, entre más cerca esté de 0, más débil será su correlación negativa.</a:t>
            </a:r>
          </a:p>
          <a:p>
            <a:pPr marL="0" lvl="0" indent="0">
              <a:buNone/>
            </a:pPr>
            <a:r>
              <a:rPr lang="es-GT" b="1" dirty="0"/>
              <a:t>r=-1 : </a:t>
            </a:r>
            <a:r>
              <a:rPr lang="es-GT" dirty="0"/>
              <a:t>La correlación es negativa perfecta. Si una variable crece, la otra va a disminuir en proporción constante. Es una relación directa e inversa, por lo tanto, una línea de ajuste va a tocar todos los puntos graficados.</a:t>
            </a:r>
          </a:p>
          <a:p>
            <a:pPr marL="0" indent="0">
              <a:buNone/>
            </a:pPr>
            <a:endParaRPr lang="es-GT" dirty="0"/>
          </a:p>
        </p:txBody>
      </p:sp>
    </p:spTree>
    <p:extLst>
      <p:ext uri="{BB962C8B-B14F-4D97-AF65-F5344CB8AC3E}">
        <p14:creationId xmlns:p14="http://schemas.microsoft.com/office/powerpoint/2010/main" val="425155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D27420-E7FF-4F0C-88A0-D25C3C524685}"/>
              </a:ext>
            </a:extLst>
          </p:cNvPr>
          <p:cNvSpPr>
            <a:spLocks noGrp="1"/>
          </p:cNvSpPr>
          <p:nvPr>
            <p:ph type="title"/>
          </p:nvPr>
        </p:nvSpPr>
        <p:spPr/>
        <p:txBody>
          <a:bodyPr/>
          <a:lstStyle/>
          <a:p>
            <a:r>
              <a:rPr lang="es-GT" b="1" dirty="0">
                <a:latin typeface="+mn-lt"/>
              </a:rPr>
              <a:t>Ejemplo</a:t>
            </a:r>
          </a:p>
        </p:txBody>
      </p:sp>
      <p:sp>
        <p:nvSpPr>
          <p:cNvPr id="4" name="Rectangle 2">
            <a:extLst>
              <a:ext uri="{FF2B5EF4-FFF2-40B4-BE49-F238E27FC236}">
                <a16:creationId xmlns:a16="http://schemas.microsoft.com/office/drawing/2014/main" id="{186AE1E7-A811-4905-A1B5-828FF575940D}"/>
              </a:ext>
            </a:extLst>
          </p:cNvPr>
          <p:cNvSpPr>
            <a:spLocks noChangeArrowheads="1"/>
          </p:cNvSpPr>
          <p:nvPr/>
        </p:nvSpPr>
        <p:spPr bwMode="auto">
          <a:xfrm>
            <a:off x="6245192" y="2069431"/>
            <a:ext cx="141237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GT"/>
          </a:p>
        </p:txBody>
      </p:sp>
      <p:graphicFrame>
        <p:nvGraphicFramePr>
          <p:cNvPr id="5" name="Objeto 4">
            <a:extLst>
              <a:ext uri="{FF2B5EF4-FFF2-40B4-BE49-F238E27FC236}">
                <a16:creationId xmlns:a16="http://schemas.microsoft.com/office/drawing/2014/main" id="{39ECDE99-D1B0-4A3A-9A42-25C7F2932CB2}"/>
              </a:ext>
            </a:extLst>
          </p:cNvPr>
          <p:cNvGraphicFramePr>
            <a:graphicFrameLocks noChangeAspect="1"/>
          </p:cNvGraphicFramePr>
          <p:nvPr>
            <p:extLst>
              <p:ext uri="{D42A27DB-BD31-4B8C-83A1-F6EECF244321}">
                <p14:modId xmlns:p14="http://schemas.microsoft.com/office/powerpoint/2010/main" val="3324575408"/>
              </p:ext>
            </p:extLst>
          </p:nvPr>
        </p:nvGraphicFramePr>
        <p:xfrm>
          <a:off x="6062912" y="1459856"/>
          <a:ext cx="5108609" cy="3176337"/>
        </p:xfrm>
        <a:graphic>
          <a:graphicData uri="http://schemas.openxmlformats.org/presentationml/2006/ole">
            <mc:AlternateContent xmlns:mc="http://schemas.openxmlformats.org/markup-compatibility/2006">
              <mc:Choice xmlns:v="urn:schemas-microsoft-com:vml" Requires="v">
                <p:oleObj spid="_x0000_s1063" name="Chart" r:id="rId3" imgW="3686138" imgH="2447889" progId="Excel.Chart.8">
                  <p:embed/>
                </p:oleObj>
              </mc:Choice>
              <mc:Fallback>
                <p:oleObj name="Chart" r:id="rId3" imgW="3686138" imgH="2447889" progId="Excel.Char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912" y="1459856"/>
                        <a:ext cx="5108609" cy="3176337"/>
                      </a:xfrm>
                      <a:prstGeom prst="rect">
                        <a:avLst/>
                      </a:prstGeom>
                      <a:noFill/>
                    </p:spPr>
                  </p:pic>
                </p:oleObj>
              </mc:Fallback>
            </mc:AlternateContent>
          </a:graphicData>
        </a:graphic>
      </p:graphicFrame>
      <p:graphicFrame>
        <p:nvGraphicFramePr>
          <p:cNvPr id="6" name="Objeto 5">
            <a:extLst>
              <a:ext uri="{FF2B5EF4-FFF2-40B4-BE49-F238E27FC236}">
                <a16:creationId xmlns:a16="http://schemas.microsoft.com/office/drawing/2014/main" id="{DE31ADCB-8021-4052-9C17-CE65D6AC43FE}"/>
              </a:ext>
            </a:extLst>
          </p:cNvPr>
          <p:cNvGraphicFramePr>
            <a:graphicFrameLocks noChangeAspect="1"/>
          </p:cNvGraphicFramePr>
          <p:nvPr>
            <p:extLst>
              <p:ext uri="{D42A27DB-BD31-4B8C-83A1-F6EECF244321}">
                <p14:modId xmlns:p14="http://schemas.microsoft.com/office/powerpoint/2010/main" val="237168343"/>
              </p:ext>
            </p:extLst>
          </p:nvPr>
        </p:nvGraphicFramePr>
        <p:xfrm>
          <a:off x="2190750" y="5156200"/>
          <a:ext cx="3367088" cy="1139825"/>
        </p:xfrm>
        <a:graphic>
          <a:graphicData uri="http://schemas.openxmlformats.org/presentationml/2006/ole">
            <mc:AlternateContent xmlns:mc="http://schemas.openxmlformats.org/markup-compatibility/2006">
              <mc:Choice xmlns:v="urn:schemas-microsoft-com:vml" Requires="v">
                <p:oleObj spid="_x0000_s1064" r:id="rId5" imgW="2666880" imgH="901440" progId="">
                  <p:embed/>
                </p:oleObj>
              </mc:Choice>
              <mc:Fallback>
                <p:oleObj r:id="rId5" imgW="2666880" imgH="9014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5156200"/>
                        <a:ext cx="3367088" cy="1139825"/>
                      </a:xfrm>
                      <a:prstGeom prst="rect">
                        <a:avLst/>
                      </a:prstGeom>
                      <a:noFill/>
                    </p:spPr>
                  </p:pic>
                </p:oleObj>
              </mc:Fallback>
            </mc:AlternateContent>
          </a:graphicData>
        </a:graphic>
      </p:graphicFrame>
      <p:graphicFrame>
        <p:nvGraphicFramePr>
          <p:cNvPr id="7" name="Objeto 6">
            <a:extLst>
              <a:ext uri="{FF2B5EF4-FFF2-40B4-BE49-F238E27FC236}">
                <a16:creationId xmlns:a16="http://schemas.microsoft.com/office/drawing/2014/main" id="{3C3D1606-316E-48DE-BFF2-6F059F419B97}"/>
              </a:ext>
            </a:extLst>
          </p:cNvPr>
          <p:cNvGraphicFramePr>
            <a:graphicFrameLocks noChangeAspect="1"/>
          </p:cNvGraphicFramePr>
          <p:nvPr>
            <p:extLst>
              <p:ext uri="{D42A27DB-BD31-4B8C-83A1-F6EECF244321}">
                <p14:modId xmlns:p14="http://schemas.microsoft.com/office/powerpoint/2010/main" val="205331377"/>
              </p:ext>
            </p:extLst>
          </p:nvPr>
        </p:nvGraphicFramePr>
        <p:xfrm>
          <a:off x="6750698" y="5300299"/>
          <a:ext cx="3568839" cy="941777"/>
        </p:xfrm>
        <a:graphic>
          <a:graphicData uri="http://schemas.openxmlformats.org/presentationml/2006/ole">
            <mc:AlternateContent xmlns:mc="http://schemas.openxmlformats.org/markup-compatibility/2006">
              <mc:Choice xmlns:v="urn:schemas-microsoft-com:vml" Requires="v">
                <p:oleObj spid="_x0000_s1065" r:id="rId7" imgW="1828800" imgH="482400" progId="">
                  <p:embed/>
                </p:oleObj>
              </mc:Choice>
              <mc:Fallback>
                <p:oleObj r:id="rId7" imgW="1828800" imgH="482400" progId="">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0698" y="5300299"/>
                        <a:ext cx="3568839" cy="941777"/>
                      </a:xfrm>
                      <a:prstGeom prst="rect">
                        <a:avLst/>
                      </a:prstGeom>
                      <a:solidFill>
                        <a:srgbClr val="FFFFFF"/>
                      </a:solidFill>
                      <a:ln>
                        <a:noFill/>
                      </a:ln>
                      <a:effectLst/>
                    </p:spPr>
                  </p:pic>
                </p:oleObj>
              </mc:Fallback>
            </mc:AlternateContent>
          </a:graphicData>
        </a:graphic>
      </p:graphicFrame>
      <p:pic>
        <p:nvPicPr>
          <p:cNvPr id="9" name="Object 12">
            <a:extLst>
              <a:ext uri="{FF2B5EF4-FFF2-40B4-BE49-F238E27FC236}">
                <a16:creationId xmlns:a16="http://schemas.microsoft.com/office/drawing/2014/main" id="{D29B65A0-1282-4F94-BE9D-CBFEE71030EC}"/>
              </a:ext>
            </a:extLst>
          </p:cNvPr>
          <p:cNvPicPr>
            <a:picLocks noChangeAspect="1"/>
          </p:cNvPicPr>
          <p:nvPr/>
        </p:nvPicPr>
        <p:blipFill>
          <a:blip r:embed="rId9"/>
          <a:stretch>
            <a:fillRect/>
          </a:stretch>
        </p:blipFill>
        <p:spPr>
          <a:xfrm>
            <a:off x="8264374" y="2147888"/>
            <a:ext cx="541489" cy="329406"/>
          </a:xfrm>
          <a:prstGeom prst="rect">
            <a:avLst/>
          </a:prstGeom>
        </p:spPr>
      </p:pic>
      <p:pic>
        <p:nvPicPr>
          <p:cNvPr id="10" name="Object 13">
            <a:extLst>
              <a:ext uri="{FF2B5EF4-FFF2-40B4-BE49-F238E27FC236}">
                <a16:creationId xmlns:a16="http://schemas.microsoft.com/office/drawing/2014/main" id="{25B10BBA-8FEF-48F3-ABEA-98B7F5BC1DFD}"/>
              </a:ext>
            </a:extLst>
          </p:cNvPr>
          <p:cNvPicPr>
            <a:picLocks noChangeAspect="1"/>
          </p:cNvPicPr>
          <p:nvPr/>
        </p:nvPicPr>
        <p:blipFill>
          <a:blip r:embed="rId10"/>
          <a:stretch>
            <a:fillRect/>
          </a:stretch>
        </p:blipFill>
        <p:spPr>
          <a:xfrm>
            <a:off x="8898538" y="2138363"/>
            <a:ext cx="555026" cy="347455"/>
          </a:xfrm>
          <a:prstGeom prst="rect">
            <a:avLst/>
          </a:prstGeom>
        </p:spPr>
      </p:pic>
      <p:graphicFrame>
        <p:nvGraphicFramePr>
          <p:cNvPr id="12" name="Objeto 11">
            <a:extLst>
              <a:ext uri="{FF2B5EF4-FFF2-40B4-BE49-F238E27FC236}">
                <a16:creationId xmlns:a16="http://schemas.microsoft.com/office/drawing/2014/main" id="{9141A45E-9E04-44BD-B8C1-B89CCFE8BB9A}"/>
              </a:ext>
            </a:extLst>
          </p:cNvPr>
          <p:cNvGraphicFramePr>
            <a:graphicFrameLocks noChangeAspect="1"/>
          </p:cNvGraphicFramePr>
          <p:nvPr>
            <p:extLst>
              <p:ext uri="{D42A27DB-BD31-4B8C-83A1-F6EECF244321}">
                <p14:modId xmlns:p14="http://schemas.microsoft.com/office/powerpoint/2010/main" val="3327593264"/>
              </p:ext>
            </p:extLst>
          </p:nvPr>
        </p:nvGraphicFramePr>
        <p:xfrm>
          <a:off x="1020479" y="1424176"/>
          <a:ext cx="3623709" cy="3207191"/>
        </p:xfrm>
        <a:graphic>
          <a:graphicData uri="http://schemas.openxmlformats.org/presentationml/2006/ole">
            <mc:AlternateContent xmlns:mc="http://schemas.openxmlformats.org/markup-compatibility/2006">
              <mc:Choice xmlns:v="urn:schemas-microsoft-com:vml" Requires="v">
                <p:oleObj spid="_x0000_s1066" name="Worksheet" r:id="rId11" imgW="3314817" imgH="2933661" progId="Excel.Sheet.12">
                  <p:embed/>
                </p:oleObj>
              </mc:Choice>
              <mc:Fallback>
                <p:oleObj name="Worksheet" r:id="rId11" imgW="3314817" imgH="2933661" progId="Excel.Sheet.12">
                  <p:embed/>
                  <p:pic>
                    <p:nvPicPr>
                      <p:cNvPr id="0" name=""/>
                      <p:cNvPicPr/>
                      <p:nvPr/>
                    </p:nvPicPr>
                    <p:blipFill>
                      <a:blip r:embed="rId12"/>
                      <a:stretch>
                        <a:fillRect/>
                      </a:stretch>
                    </p:blipFill>
                    <p:spPr>
                      <a:xfrm>
                        <a:off x="1020479" y="1424176"/>
                        <a:ext cx="3623709" cy="3207191"/>
                      </a:xfrm>
                      <a:prstGeom prst="rect">
                        <a:avLst/>
                      </a:prstGeom>
                    </p:spPr>
                  </p:pic>
                </p:oleObj>
              </mc:Fallback>
            </mc:AlternateContent>
          </a:graphicData>
        </a:graphic>
      </p:graphicFrame>
    </p:spTree>
    <p:extLst>
      <p:ext uri="{BB962C8B-B14F-4D97-AF65-F5344CB8AC3E}">
        <p14:creationId xmlns:p14="http://schemas.microsoft.com/office/powerpoint/2010/main" val="57711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DADE8-F368-40B0-B588-24661E0B26A7}"/>
              </a:ext>
            </a:extLst>
          </p:cNvPr>
          <p:cNvSpPr>
            <a:spLocks noGrp="1"/>
          </p:cNvSpPr>
          <p:nvPr>
            <p:ph type="title"/>
          </p:nvPr>
        </p:nvSpPr>
        <p:spPr>
          <a:xfrm>
            <a:off x="838200" y="702009"/>
            <a:ext cx="10515600" cy="1325563"/>
          </a:xfrm>
        </p:spPr>
        <p:txBody>
          <a:bodyPr/>
          <a:lstStyle/>
          <a:p>
            <a:pPr algn="ctr"/>
            <a:r>
              <a:rPr lang="es-GT" b="1" dirty="0">
                <a:latin typeface="+mn-lt"/>
              </a:rPr>
              <a:t>DIAGRAMA DE FLECHAS</a:t>
            </a:r>
            <a:br>
              <a:rPr lang="es-GT" b="1" dirty="0"/>
            </a:br>
            <a:endParaRPr lang="es-GT" dirty="0"/>
          </a:p>
        </p:txBody>
      </p:sp>
      <p:sp>
        <p:nvSpPr>
          <p:cNvPr id="3" name="Marcador de contenido 2">
            <a:extLst>
              <a:ext uri="{FF2B5EF4-FFF2-40B4-BE49-F238E27FC236}">
                <a16:creationId xmlns:a16="http://schemas.microsoft.com/office/drawing/2014/main" id="{6037B3A9-EE0C-4847-B413-ED242DAED8D3}"/>
              </a:ext>
            </a:extLst>
          </p:cNvPr>
          <p:cNvSpPr>
            <a:spLocks noGrp="1"/>
          </p:cNvSpPr>
          <p:nvPr>
            <p:ph idx="1"/>
          </p:nvPr>
        </p:nvSpPr>
        <p:spPr>
          <a:xfrm>
            <a:off x="838200" y="2451267"/>
            <a:ext cx="10515600" cy="2481680"/>
          </a:xfrm>
        </p:spPr>
        <p:txBody>
          <a:bodyPr/>
          <a:lstStyle/>
          <a:p>
            <a:pPr marL="0" indent="0">
              <a:buNone/>
            </a:pPr>
            <a:r>
              <a:rPr lang="es-GT" dirty="0"/>
              <a:t>Este tipo de diagrama brinda la posibilidad de poder </a:t>
            </a:r>
            <a:r>
              <a:rPr lang="es-GT" b="1" dirty="0"/>
              <a:t>planificar y controlar correctamente el desarrollo y progreso de cualquier proyecto</a:t>
            </a:r>
            <a:r>
              <a:rPr lang="es-GT" dirty="0"/>
              <a:t> que esté formado por una gran diversidad de actividades. Permite que las actividades vinculadas al proyecto, la secuencia y el tiempo de duración, se conozcan. </a:t>
            </a:r>
          </a:p>
          <a:p>
            <a:pPr marL="0" indent="0">
              <a:buNone/>
            </a:pPr>
            <a:endParaRPr lang="es-GT" dirty="0"/>
          </a:p>
        </p:txBody>
      </p:sp>
    </p:spTree>
    <p:extLst>
      <p:ext uri="{BB962C8B-B14F-4D97-AF65-F5344CB8AC3E}">
        <p14:creationId xmlns:p14="http://schemas.microsoft.com/office/powerpoint/2010/main" val="95210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8CAE4E-E7BA-4008-9F25-2269D9CBC254}"/>
              </a:ext>
            </a:extLst>
          </p:cNvPr>
          <p:cNvSpPr>
            <a:spLocks noGrp="1"/>
          </p:cNvSpPr>
          <p:nvPr>
            <p:ph type="title"/>
          </p:nvPr>
        </p:nvSpPr>
        <p:spPr/>
        <p:txBody>
          <a:bodyPr/>
          <a:lstStyle/>
          <a:p>
            <a:r>
              <a:rPr lang="es-GT" b="1" dirty="0"/>
              <a:t>Esta herramienta sirve para hacer lo siguiente:</a:t>
            </a:r>
            <a:br>
              <a:rPr lang="es-GT" dirty="0"/>
            </a:br>
            <a:endParaRPr lang="es-GT" dirty="0"/>
          </a:p>
        </p:txBody>
      </p:sp>
      <p:sp>
        <p:nvSpPr>
          <p:cNvPr id="3" name="Marcador de contenido 2">
            <a:extLst>
              <a:ext uri="{FF2B5EF4-FFF2-40B4-BE49-F238E27FC236}">
                <a16:creationId xmlns:a16="http://schemas.microsoft.com/office/drawing/2014/main" id="{14F61046-80D2-43EB-83A7-C9E44E88ADE1}"/>
              </a:ext>
            </a:extLst>
          </p:cNvPr>
          <p:cNvSpPr>
            <a:spLocks noGrp="1"/>
          </p:cNvSpPr>
          <p:nvPr>
            <p:ph idx="1"/>
          </p:nvPr>
        </p:nvSpPr>
        <p:spPr>
          <a:xfrm>
            <a:off x="481263" y="1825625"/>
            <a:ext cx="11381874" cy="4351338"/>
          </a:xfrm>
        </p:spPr>
        <p:txBody>
          <a:bodyPr/>
          <a:lstStyle/>
          <a:p>
            <a:pPr lvl="0"/>
            <a:r>
              <a:rPr lang="es-GT" dirty="0"/>
              <a:t>Mostrar en un solo documento todo el desarrollo de un determinado proyecto.</a:t>
            </a:r>
          </a:p>
          <a:p>
            <a:pPr lvl="0"/>
            <a:r>
              <a:rPr lang="es-GT" dirty="0"/>
              <a:t>Dar a conocer la secuencia de las actividades ejecutadas y su duración.</a:t>
            </a:r>
          </a:p>
          <a:p>
            <a:pPr lvl="0"/>
            <a:r>
              <a:rPr lang="es-GT" dirty="0"/>
              <a:t>Facilitar el control del proyecto.</a:t>
            </a:r>
          </a:p>
          <a:p>
            <a:pPr lvl="0"/>
            <a:r>
              <a:rPr lang="es-GT" dirty="0"/>
              <a:t>Reajustar de forma continua para que se adapte a los cambios reales.</a:t>
            </a:r>
          </a:p>
          <a:p>
            <a:pPr lvl="0"/>
            <a:r>
              <a:rPr lang="es-GT" dirty="0"/>
              <a:t>Realizar planificaciones acertadas y determinar prioridades.</a:t>
            </a:r>
          </a:p>
          <a:p>
            <a:pPr lvl="0"/>
            <a:r>
              <a:rPr lang="es-GT" dirty="0"/>
              <a:t>Coordinar varias actividades al mismo tiempo con la intención de optimizar la ejecución y el tiempo de duración del proyecto.</a:t>
            </a:r>
          </a:p>
          <a:p>
            <a:pPr marL="0" indent="0">
              <a:buNone/>
            </a:pPr>
            <a:endParaRPr lang="es-GT" dirty="0"/>
          </a:p>
        </p:txBody>
      </p:sp>
    </p:spTree>
    <p:extLst>
      <p:ext uri="{BB962C8B-B14F-4D97-AF65-F5344CB8AC3E}">
        <p14:creationId xmlns:p14="http://schemas.microsoft.com/office/powerpoint/2010/main" val="1236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043088-BCCF-4EE4-AAF7-B9A6C51CE15E}"/>
              </a:ext>
            </a:extLst>
          </p:cNvPr>
          <p:cNvSpPr>
            <a:spLocks noGrp="1"/>
          </p:cNvSpPr>
          <p:nvPr>
            <p:ph idx="1"/>
          </p:nvPr>
        </p:nvSpPr>
        <p:spPr>
          <a:xfrm>
            <a:off x="838200" y="577516"/>
            <a:ext cx="10515600" cy="5599447"/>
          </a:xfrm>
        </p:spPr>
        <p:txBody>
          <a:bodyPr>
            <a:normAutofit fontScale="92500" lnSpcReduction="20000"/>
          </a:bodyPr>
          <a:lstStyle/>
          <a:p>
            <a:r>
              <a:rPr lang="es-GT" b="1" dirty="0"/>
              <a:t>Características del Diagrama de Flechas</a:t>
            </a:r>
          </a:p>
          <a:p>
            <a:r>
              <a:rPr lang="es-GT" dirty="0"/>
              <a:t>Entre las características más relevantes, se pueden mencionar las siguientes:</a:t>
            </a:r>
          </a:p>
          <a:p>
            <a:pPr lvl="0"/>
            <a:r>
              <a:rPr lang="es-GT" dirty="0"/>
              <a:t>Muestra el orden de cómo se deben ejecutar las actividades de un proyecto, brindando la facilidad de que se pueda planificar y controlar el transcurso de su ejecución para determinar su ruta crítica a través de la representación de red.</a:t>
            </a:r>
          </a:p>
          <a:p>
            <a:pPr lvl="0"/>
            <a:r>
              <a:rPr lang="es-GT" dirty="0"/>
              <a:t>En un proyecto donde se aplique el </a:t>
            </a:r>
            <a:r>
              <a:rPr lang="es-GT" b="1" dirty="0"/>
              <a:t>diagrama de flechas</a:t>
            </a:r>
            <a:r>
              <a:rPr lang="es-GT" dirty="0"/>
              <a:t>, la labor de trabajo se descompone por medio de un grupo de actividades estrictamente ordenadas, a pesar de eso algunas de ellas se pueden realizar simultáneamente.</a:t>
            </a:r>
          </a:p>
          <a:p>
            <a:pPr lvl="0"/>
            <a:r>
              <a:rPr lang="es-GT" dirty="0"/>
              <a:t>Este diagrama puede llegar a alcanzar la posibilidad de que se pongan en manifiesto algunas de sus actividades, lo que va a permitir que se ajuste la programación del proyecto para que se ejecute en el menor tiempo posible.</a:t>
            </a:r>
          </a:p>
          <a:p>
            <a:pPr lvl="0"/>
            <a:r>
              <a:rPr lang="es-GT" dirty="0"/>
              <a:t>Hace posible una selección conveniente de actividades y de esa forma el proyecto se realice con facilidad y rapidez.</a:t>
            </a:r>
          </a:p>
          <a:p>
            <a:pPr marL="0" indent="0">
              <a:buNone/>
            </a:pPr>
            <a:endParaRPr lang="es-GT" dirty="0"/>
          </a:p>
        </p:txBody>
      </p:sp>
    </p:spTree>
    <p:extLst>
      <p:ext uri="{BB962C8B-B14F-4D97-AF65-F5344CB8AC3E}">
        <p14:creationId xmlns:p14="http://schemas.microsoft.com/office/powerpoint/2010/main" val="910428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7E30C70-156F-42F3-A749-737D34C8D8BC}"/>
              </a:ext>
            </a:extLst>
          </p:cNvPr>
          <p:cNvSpPr>
            <a:spLocks noGrp="1"/>
          </p:cNvSpPr>
          <p:nvPr>
            <p:ph idx="1"/>
          </p:nvPr>
        </p:nvSpPr>
        <p:spPr>
          <a:xfrm>
            <a:off x="838200" y="240632"/>
            <a:ext cx="10515600" cy="6385455"/>
          </a:xfrm>
        </p:spPr>
        <p:txBody>
          <a:bodyPr>
            <a:normAutofit fontScale="70000" lnSpcReduction="20000"/>
          </a:bodyPr>
          <a:lstStyle/>
          <a:p>
            <a:pPr marL="0" indent="0">
              <a:buNone/>
            </a:pPr>
            <a:r>
              <a:rPr lang="es-GT" sz="4000" b="1" dirty="0"/>
              <a:t>Ventajas del Diagrama de Flechas</a:t>
            </a:r>
          </a:p>
          <a:p>
            <a:r>
              <a:rPr lang="es-GT" sz="3100" dirty="0"/>
              <a:t>Este método es una </a:t>
            </a:r>
            <a:r>
              <a:rPr lang="es-GT" sz="3100" b="1" dirty="0"/>
              <a:t>técnica de red de proyectos</a:t>
            </a:r>
            <a:r>
              <a:rPr lang="es-GT" sz="3100" dirty="0"/>
              <a:t>, se basa en actividades representadas por medio de flechas. Su uso ha permitido que gran parte de los sistemas de computación utilicen esta representación, por lo tanto, es un desarrollo favorable que ha ido en aumento hoy en día. Entre sus ventajas se encuentran:</a:t>
            </a:r>
          </a:p>
          <a:p>
            <a:pPr lvl="0"/>
            <a:r>
              <a:rPr lang="es-GT" sz="3100" dirty="0"/>
              <a:t>La elaboración de la red es muy sencilla, esto se debe a que no necesita actividades ficticias.</a:t>
            </a:r>
          </a:p>
          <a:p>
            <a:pPr lvl="0"/>
            <a:r>
              <a:rPr lang="es-GT" sz="3100" dirty="0"/>
              <a:t>Se puede modificar sin ningún tipo de complicación.</a:t>
            </a:r>
          </a:p>
          <a:p>
            <a:pPr lvl="0"/>
            <a:r>
              <a:rPr lang="es-GT" sz="3100" dirty="0"/>
              <a:t>Permite la introducción de demoras entre las relaciones de las actividades nuevas, incluso se pueden utilizar demoras negativas si la sucesora comienza antes de que finalice la precedente.</a:t>
            </a:r>
          </a:p>
          <a:p>
            <a:pPr lvl="0"/>
            <a:r>
              <a:rPr lang="es-GT" sz="3100" dirty="0"/>
              <a:t>Tiene la capacidad de demostrar el recorrido de un proyecto en un solo documento.</a:t>
            </a:r>
          </a:p>
          <a:p>
            <a:pPr lvl="0"/>
            <a:r>
              <a:rPr lang="es-GT" sz="3100" dirty="0"/>
              <a:t>Permite que las actividades desarrolladas, tengan una secuencia y una duración conocida.</a:t>
            </a:r>
          </a:p>
          <a:p>
            <a:pPr lvl="0"/>
            <a:r>
              <a:rPr lang="es-GT" sz="3100" dirty="0"/>
              <a:t>Hace posible un buen control del proyecto, ya que responde adecuadamente ante las dificultades que puedan aparecer mientras el mismo se desarrolla.</a:t>
            </a:r>
          </a:p>
          <a:p>
            <a:pPr lvl="0"/>
            <a:r>
              <a:rPr lang="es-GT" sz="3100" dirty="0"/>
              <a:t>Logra evidenciar los planes que sean poco realistas y genera la oportunidad para que se pueda reajustar.</a:t>
            </a:r>
          </a:p>
          <a:p>
            <a:pPr lvl="0"/>
            <a:r>
              <a:rPr lang="es-GT" sz="3100" dirty="0"/>
              <a:t>Planifica diversas actividades que se puedan relacionar entre sí y de esa forma logren alcanzar el objetivo definitivo.</a:t>
            </a:r>
          </a:p>
          <a:p>
            <a:pPr lvl="0"/>
            <a:r>
              <a:rPr lang="es-GT" sz="3100" dirty="0"/>
              <a:t>Identifica las prioridades del proyecto.</a:t>
            </a:r>
          </a:p>
        </p:txBody>
      </p:sp>
    </p:spTree>
    <p:extLst>
      <p:ext uri="{BB962C8B-B14F-4D97-AF65-F5344CB8AC3E}">
        <p14:creationId xmlns:p14="http://schemas.microsoft.com/office/powerpoint/2010/main" val="328912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Resultado de imagen para ejemplo diagrama de flechas">
            <a:extLst>
              <a:ext uri="{FF2B5EF4-FFF2-40B4-BE49-F238E27FC236}">
                <a16:creationId xmlns:a16="http://schemas.microsoft.com/office/drawing/2014/main" id="{64D18F02-2F01-400B-9336-4E335902C4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222" y="2030746"/>
            <a:ext cx="8807115" cy="4009106"/>
          </a:xfrm>
          <a:prstGeom prst="rect">
            <a:avLst/>
          </a:prstGeom>
          <a:noFill/>
          <a:ln>
            <a:noFill/>
          </a:ln>
        </p:spPr>
      </p:pic>
      <p:sp>
        <p:nvSpPr>
          <p:cNvPr id="6" name="CuadroTexto 5">
            <a:extLst>
              <a:ext uri="{FF2B5EF4-FFF2-40B4-BE49-F238E27FC236}">
                <a16:creationId xmlns:a16="http://schemas.microsoft.com/office/drawing/2014/main" id="{95B8E865-09A6-4D6C-8665-E6589AB0B6A5}"/>
              </a:ext>
            </a:extLst>
          </p:cNvPr>
          <p:cNvSpPr txBox="1"/>
          <p:nvPr/>
        </p:nvSpPr>
        <p:spPr>
          <a:xfrm>
            <a:off x="2276933" y="818148"/>
            <a:ext cx="2957676" cy="646331"/>
          </a:xfrm>
          <a:prstGeom prst="rect">
            <a:avLst/>
          </a:prstGeom>
          <a:noFill/>
        </p:spPr>
        <p:txBody>
          <a:bodyPr wrap="square" rtlCol="0">
            <a:spAutoFit/>
          </a:bodyPr>
          <a:lstStyle/>
          <a:p>
            <a:r>
              <a:rPr lang="es-GT" sz="3600" b="1" dirty="0"/>
              <a:t>EJEMPLO</a:t>
            </a:r>
          </a:p>
        </p:txBody>
      </p:sp>
    </p:spTree>
    <p:extLst>
      <p:ext uri="{BB962C8B-B14F-4D97-AF65-F5344CB8AC3E}">
        <p14:creationId xmlns:p14="http://schemas.microsoft.com/office/powerpoint/2010/main" val="81782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p:cNvPicPr/>
          <p:nvPr/>
        </p:nvPicPr>
        <p:blipFill>
          <a:blip r:embed="rId2">
            <a:extLst>
              <a:ext uri="{28A0092B-C50C-407E-A947-70E740481C1C}">
                <a14:useLocalDpi xmlns:a14="http://schemas.microsoft.com/office/drawing/2010/main" val="0"/>
              </a:ext>
            </a:extLst>
          </a:blip>
          <a:srcRect/>
          <a:stretch>
            <a:fillRect/>
          </a:stretch>
        </p:blipFill>
        <p:spPr bwMode="auto">
          <a:xfrm>
            <a:off x="1724297" y="1901189"/>
            <a:ext cx="8725989" cy="3245577"/>
          </a:xfrm>
          <a:prstGeom prst="rect">
            <a:avLst/>
          </a:prstGeom>
          <a:noFill/>
          <a:ln>
            <a:noFill/>
          </a:ln>
        </p:spPr>
      </p:pic>
      <p:sp>
        <p:nvSpPr>
          <p:cNvPr id="5" name="CuadroTexto 4"/>
          <p:cNvSpPr txBox="1"/>
          <p:nvPr/>
        </p:nvSpPr>
        <p:spPr>
          <a:xfrm>
            <a:off x="2782388" y="940526"/>
            <a:ext cx="6609806" cy="769441"/>
          </a:xfrm>
          <a:prstGeom prst="rect">
            <a:avLst/>
          </a:prstGeom>
          <a:noFill/>
        </p:spPr>
        <p:txBody>
          <a:bodyPr wrap="square" rtlCol="0">
            <a:spAutoFit/>
          </a:bodyPr>
          <a:lstStyle/>
          <a:p>
            <a:pPr algn="ctr"/>
            <a:r>
              <a:rPr lang="es-GT" sz="4400" b="1" dirty="0"/>
              <a:t>SIMBOLOS UTILIZADOS</a:t>
            </a:r>
          </a:p>
        </p:txBody>
      </p:sp>
    </p:spTree>
    <p:extLst>
      <p:ext uri="{BB962C8B-B14F-4D97-AF65-F5344CB8AC3E}">
        <p14:creationId xmlns:p14="http://schemas.microsoft.com/office/powerpoint/2010/main" val="246721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GT" dirty="0"/>
              <a:t>Existe varios tipos de matrices dentro de control estadístico de la calidad, pero aunque sean varios tipos de matrices todas tiene la misma organización (estructura),solo difieren en el número de componentes que se analizaran. </a:t>
            </a:r>
          </a:p>
          <a:p>
            <a:pPr marL="0" indent="0">
              <a:buNone/>
            </a:pPr>
            <a:r>
              <a:rPr lang="es-GT" dirty="0"/>
              <a:t>Existen estos tipos de matrices: “L”, “T”, “X”, “A”, “Y” Estas matrices regularmente las mas utilizadas en el concepto de calidad.</a:t>
            </a:r>
          </a:p>
        </p:txBody>
      </p:sp>
      <p:sp>
        <p:nvSpPr>
          <p:cNvPr id="4" name="CuadroTexto 3"/>
          <p:cNvSpPr txBox="1"/>
          <p:nvPr/>
        </p:nvSpPr>
        <p:spPr>
          <a:xfrm>
            <a:off x="3013166" y="783771"/>
            <a:ext cx="6165668" cy="646331"/>
          </a:xfrm>
          <a:prstGeom prst="rect">
            <a:avLst/>
          </a:prstGeom>
          <a:noFill/>
        </p:spPr>
        <p:txBody>
          <a:bodyPr wrap="square" rtlCol="0">
            <a:spAutoFit/>
          </a:bodyPr>
          <a:lstStyle/>
          <a:p>
            <a:pPr algn="ctr"/>
            <a:r>
              <a:rPr lang="es-GT" sz="3600" b="1" dirty="0"/>
              <a:t>TIPOS DE MATICES</a:t>
            </a:r>
          </a:p>
        </p:txBody>
      </p:sp>
    </p:spTree>
    <p:extLst>
      <p:ext uri="{BB962C8B-B14F-4D97-AF65-F5344CB8AC3E}">
        <p14:creationId xmlns:p14="http://schemas.microsoft.com/office/powerpoint/2010/main" val="382965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6905" y="481317"/>
            <a:ext cx="7278189" cy="836658"/>
          </a:xfrm>
        </p:spPr>
        <p:txBody>
          <a:bodyPr/>
          <a:lstStyle/>
          <a:p>
            <a:pPr algn="ctr"/>
            <a:r>
              <a:rPr lang="es-GT" sz="3600" b="1" dirty="0">
                <a:latin typeface="+mn-lt"/>
              </a:rPr>
              <a:t>ASPECTOS</a:t>
            </a:r>
            <a:r>
              <a:rPr lang="es-GT" b="1" dirty="0"/>
              <a:t> PRIMORDIALES</a:t>
            </a:r>
          </a:p>
        </p:txBody>
      </p:sp>
      <p:sp>
        <p:nvSpPr>
          <p:cNvPr id="3" name="Marcador de contenido 2"/>
          <p:cNvSpPr>
            <a:spLocks noGrp="1"/>
          </p:cNvSpPr>
          <p:nvPr>
            <p:ph idx="1"/>
          </p:nvPr>
        </p:nvSpPr>
        <p:spPr/>
        <p:txBody>
          <a:bodyPr>
            <a:normAutofit fontScale="92500" lnSpcReduction="20000"/>
          </a:bodyPr>
          <a:lstStyle/>
          <a:p>
            <a:pPr marL="0" indent="0">
              <a:buNone/>
            </a:pPr>
            <a:r>
              <a:rPr lang="es-GT" b="1" u="sng" dirty="0"/>
              <a:t>Razonamiento Dimensional</a:t>
            </a:r>
            <a:r>
              <a:rPr lang="es-GT" b="1" dirty="0"/>
              <a:t>:</a:t>
            </a:r>
            <a:r>
              <a:rPr lang="es-GT" dirty="0"/>
              <a:t> En el cual fijamos las correlaciones entre las distintas clases de aspectos en el análisis que vamos a desarrollar</a:t>
            </a:r>
            <a:br>
              <a:rPr lang="es-GT" dirty="0"/>
            </a:br>
            <a:br>
              <a:rPr lang="es-GT" dirty="0"/>
            </a:br>
            <a:r>
              <a:rPr lang="es-GT" b="1" u="sng" dirty="0"/>
              <a:t>Conductor en priorización</a:t>
            </a:r>
            <a:r>
              <a:rPr lang="es-GT" b="1" dirty="0"/>
              <a:t>:</a:t>
            </a:r>
            <a:r>
              <a:rPr lang="es-GT" dirty="0"/>
              <a:t> Este aspecto nos ayuda a entender las principales y evidentes contenido en el estudio.</a:t>
            </a:r>
            <a:br>
              <a:rPr lang="es-GT" dirty="0"/>
            </a:br>
            <a:br>
              <a:rPr lang="es-GT" dirty="0"/>
            </a:br>
            <a:r>
              <a:rPr lang="es-GT" b="1" u="sng" dirty="0"/>
              <a:t>Perspicuidad</a:t>
            </a:r>
            <a:r>
              <a:rPr lang="es-GT" b="1" dirty="0"/>
              <a:t>:</a:t>
            </a:r>
            <a:r>
              <a:rPr lang="es-GT" dirty="0"/>
              <a:t> Este diagrama nos muestra la mayor porción de indagación sobre los aspectos complicados de forma sencilla.</a:t>
            </a:r>
            <a:br>
              <a:rPr lang="es-GT" dirty="0"/>
            </a:br>
            <a:br>
              <a:rPr lang="es-GT" dirty="0"/>
            </a:br>
            <a:r>
              <a:rPr lang="es-GT" b="1" u="sng" dirty="0"/>
              <a:t>Principio</a:t>
            </a:r>
            <a:r>
              <a:rPr lang="es-GT" b="1" dirty="0"/>
              <a:t>:</a:t>
            </a:r>
            <a:r>
              <a:rPr lang="es-GT" dirty="0"/>
              <a:t> Componente que nos ayuda a observar todas las partes del producto</a:t>
            </a:r>
            <a:br>
              <a:rPr lang="es-GT" dirty="0"/>
            </a:br>
            <a:br>
              <a:rPr lang="es-GT" dirty="0"/>
            </a:br>
            <a:r>
              <a:rPr lang="es-GT" b="1" u="sng" dirty="0"/>
              <a:t>Clase</a:t>
            </a:r>
            <a:r>
              <a:rPr lang="es-GT" b="1" dirty="0"/>
              <a:t>:</a:t>
            </a:r>
            <a:r>
              <a:rPr lang="es-GT" dirty="0"/>
              <a:t> Es la cantidad de principios que debemos agrupar según alguna característica común que encontremos.</a:t>
            </a:r>
            <a:br>
              <a:rPr lang="es-GT" dirty="0"/>
            </a:br>
            <a:endParaRPr lang="es-GT" dirty="0"/>
          </a:p>
        </p:txBody>
      </p:sp>
    </p:spTree>
    <p:extLst>
      <p:ext uri="{BB962C8B-B14F-4D97-AF65-F5344CB8AC3E}">
        <p14:creationId xmlns:p14="http://schemas.microsoft.com/office/powerpoint/2010/main" val="212041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DA4D4B7-DEEA-4B28-B1F6-0A8EB951518F}"/>
              </a:ext>
            </a:extLst>
          </p:cNvPr>
          <p:cNvSpPr>
            <a:spLocks noGrp="1"/>
          </p:cNvSpPr>
          <p:nvPr>
            <p:ph idx="1"/>
          </p:nvPr>
        </p:nvSpPr>
        <p:spPr>
          <a:xfrm>
            <a:off x="838200" y="529390"/>
            <a:ext cx="10515600" cy="1780673"/>
          </a:xfrm>
        </p:spPr>
        <p:txBody>
          <a:bodyPr>
            <a:normAutofit fontScale="92500" lnSpcReduction="10000"/>
          </a:bodyPr>
          <a:lstStyle/>
          <a:p>
            <a:pPr marL="0" indent="0">
              <a:buNone/>
            </a:pPr>
            <a:r>
              <a:rPr lang="es-GT" i="1" u="sng" dirty="0"/>
              <a:t>Diagrama Matricial “A”</a:t>
            </a:r>
            <a:r>
              <a:rPr lang="es-GT" dirty="0"/>
              <a:t>: Este diagrama lo ocupamos para simbolizar las posibles correlaciones que existen entre los elementos que integran una cierta muestra en forma de A</a:t>
            </a:r>
            <a:br>
              <a:rPr lang="es-GT" dirty="0"/>
            </a:br>
            <a:br>
              <a:rPr lang="es-GT" dirty="0"/>
            </a:br>
            <a:r>
              <a:rPr lang="es-GT" dirty="0"/>
              <a:t> </a:t>
            </a:r>
          </a:p>
        </p:txBody>
      </p:sp>
      <p:pic>
        <p:nvPicPr>
          <p:cNvPr id="4" name="Imagen 3" descr="Resultado de imagen para Diagrama Matricial “A”">
            <a:extLst>
              <a:ext uri="{FF2B5EF4-FFF2-40B4-BE49-F238E27FC236}">
                <a16:creationId xmlns:a16="http://schemas.microsoft.com/office/drawing/2014/main" id="{3EFFB722-808B-4B04-BF9D-CC4CA42D78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6369" y="2310063"/>
            <a:ext cx="6815137" cy="3427647"/>
          </a:xfrm>
          <a:prstGeom prst="rect">
            <a:avLst/>
          </a:prstGeom>
          <a:noFill/>
          <a:ln>
            <a:noFill/>
          </a:ln>
        </p:spPr>
      </p:pic>
    </p:spTree>
    <p:extLst>
      <p:ext uri="{BB962C8B-B14F-4D97-AF65-F5344CB8AC3E}">
        <p14:creationId xmlns:p14="http://schemas.microsoft.com/office/powerpoint/2010/main" val="172109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AB43C5D-2A27-496D-9BCF-FDFC6F8F4621}"/>
              </a:ext>
            </a:extLst>
          </p:cNvPr>
          <p:cNvSpPr>
            <a:spLocks noGrp="1"/>
          </p:cNvSpPr>
          <p:nvPr>
            <p:ph idx="1"/>
          </p:nvPr>
        </p:nvSpPr>
        <p:spPr>
          <a:xfrm>
            <a:off x="838200" y="577516"/>
            <a:ext cx="10515600" cy="2093495"/>
          </a:xfrm>
        </p:spPr>
        <p:txBody>
          <a:bodyPr/>
          <a:lstStyle/>
          <a:p>
            <a:pPr marL="0" indent="0">
              <a:buNone/>
            </a:pPr>
            <a:r>
              <a:rPr lang="es-GT" i="1" u="sng" dirty="0"/>
              <a:t>Diagrama Matricial “L”:</a:t>
            </a:r>
            <a:r>
              <a:rPr lang="es-GT" dirty="0"/>
              <a:t> Aunque este diagrama es el más utilizado para que nosotros podamos presentar las conexiones que hay entre dos muestras diferentes que pueden ser (X, Y) a través de distribución en hilera y fila.</a:t>
            </a:r>
          </a:p>
        </p:txBody>
      </p:sp>
      <p:pic>
        <p:nvPicPr>
          <p:cNvPr id="4" name="Imagen 3" descr="Resultado de imagen para diagrama matricial L ejemplo">
            <a:extLst>
              <a:ext uri="{FF2B5EF4-FFF2-40B4-BE49-F238E27FC236}">
                <a16:creationId xmlns:a16="http://schemas.microsoft.com/office/drawing/2014/main" id="{5F13DA24-0356-452A-AA39-EC4011687A5B}"/>
              </a:ext>
            </a:extLst>
          </p:cNvPr>
          <p:cNvPicPr/>
          <p:nvPr/>
        </p:nvPicPr>
        <p:blipFill rotWithShape="1">
          <a:blip r:embed="rId2">
            <a:extLst>
              <a:ext uri="{28A0092B-C50C-407E-A947-70E740481C1C}">
                <a14:useLocalDpi xmlns:a14="http://schemas.microsoft.com/office/drawing/2010/main" val="0"/>
              </a:ext>
            </a:extLst>
          </a:blip>
          <a:srcRect l="14596" t="14246"/>
          <a:stretch/>
        </p:blipFill>
        <p:spPr bwMode="auto">
          <a:xfrm>
            <a:off x="2834456" y="2671011"/>
            <a:ext cx="6523088" cy="33383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824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0AFF3D-081D-4997-9037-80CDD4870816}"/>
              </a:ext>
            </a:extLst>
          </p:cNvPr>
          <p:cNvSpPr>
            <a:spLocks noGrp="1"/>
          </p:cNvSpPr>
          <p:nvPr>
            <p:ph idx="1"/>
          </p:nvPr>
        </p:nvSpPr>
        <p:spPr>
          <a:xfrm>
            <a:off x="838200" y="433137"/>
            <a:ext cx="10515600" cy="3296652"/>
          </a:xfrm>
        </p:spPr>
        <p:txBody>
          <a:bodyPr/>
          <a:lstStyle/>
          <a:p>
            <a:pPr marL="0" indent="0">
              <a:buNone/>
            </a:pPr>
            <a:r>
              <a:rPr lang="es-GT" i="1" u="sng" dirty="0"/>
              <a:t>Diagrama Matricial “Y”</a:t>
            </a:r>
            <a:r>
              <a:rPr lang="es-GT" dirty="0"/>
              <a:t>: Este esquema es la fusión de tres diagramas matriciales “L”. Por lo que lo debemos ocupar para dar una representación entre las tres muestras diferentes (X, Y, Z) tratando de asociarlo o unirlo en la siguiente manera:</a:t>
            </a:r>
            <a:br>
              <a:rPr lang="es-GT" dirty="0"/>
            </a:br>
            <a:r>
              <a:rPr lang="es-GT" dirty="0"/>
              <a:t>1.- Concordancias a través de la muestra X y la muestra Y</a:t>
            </a:r>
            <a:br>
              <a:rPr lang="es-GT" dirty="0"/>
            </a:br>
            <a:r>
              <a:rPr lang="es-GT" dirty="0"/>
              <a:t>2.- Concordancias a través de la muestra Y </a:t>
            </a:r>
            <a:r>
              <a:rPr lang="es-GT" dirty="0" err="1"/>
              <a:t>y</a:t>
            </a:r>
            <a:r>
              <a:rPr lang="es-GT" dirty="0"/>
              <a:t> la muestra Z</a:t>
            </a:r>
            <a:br>
              <a:rPr lang="es-GT" dirty="0"/>
            </a:br>
            <a:r>
              <a:rPr lang="es-GT" dirty="0"/>
              <a:t>3.- Concordancias a través de la muestra Z y la muestra X</a:t>
            </a:r>
          </a:p>
        </p:txBody>
      </p:sp>
      <p:pic>
        <p:nvPicPr>
          <p:cNvPr id="4" name="Imagen 3" descr="Resultado de imagen para diagrama matricial Y ejemplo">
            <a:extLst>
              <a:ext uri="{FF2B5EF4-FFF2-40B4-BE49-F238E27FC236}">
                <a16:creationId xmlns:a16="http://schemas.microsoft.com/office/drawing/2014/main" id="{394E72B1-1253-4B66-8B59-04327F861A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55323" y="3128211"/>
            <a:ext cx="6081354" cy="3296652"/>
          </a:xfrm>
          <a:prstGeom prst="rect">
            <a:avLst/>
          </a:prstGeom>
          <a:noFill/>
          <a:ln>
            <a:noFill/>
          </a:ln>
        </p:spPr>
      </p:pic>
    </p:spTree>
    <p:extLst>
      <p:ext uri="{BB962C8B-B14F-4D97-AF65-F5344CB8AC3E}">
        <p14:creationId xmlns:p14="http://schemas.microsoft.com/office/powerpoint/2010/main" val="197844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51A957-EB86-4683-ABA6-B8C8A7F5BE72}"/>
              </a:ext>
            </a:extLst>
          </p:cNvPr>
          <p:cNvSpPr>
            <a:spLocks noGrp="1"/>
          </p:cNvSpPr>
          <p:nvPr>
            <p:ph idx="1"/>
          </p:nvPr>
        </p:nvSpPr>
        <p:spPr>
          <a:xfrm>
            <a:off x="838200" y="385011"/>
            <a:ext cx="10515600" cy="2863515"/>
          </a:xfrm>
        </p:spPr>
        <p:txBody>
          <a:bodyPr>
            <a:normAutofit/>
          </a:bodyPr>
          <a:lstStyle/>
          <a:p>
            <a:pPr marL="0" indent="0">
              <a:buNone/>
            </a:pPr>
            <a:r>
              <a:rPr lang="es-GT" i="1" u="sng" dirty="0"/>
              <a:t>Diagrama Matricial “T”</a:t>
            </a:r>
            <a:r>
              <a:rPr lang="es-GT" u="sng" dirty="0"/>
              <a:t>:</a:t>
            </a:r>
            <a:r>
              <a:rPr lang="es-GT" dirty="0"/>
              <a:t> Es la fusión de dos esquemas matriciales en forma “L”. Usualmente los utilizamos para presentar las conexiones a través de las tres muestras de aspectos diferentes (X, Y, Z) asociándolos de la siguiente manera:</a:t>
            </a:r>
            <a:br>
              <a:rPr lang="es-GT" dirty="0"/>
            </a:br>
            <a:r>
              <a:rPr lang="es-GT" dirty="0"/>
              <a:t>1.- Concordancias a través de la muestra X y la muestra Y</a:t>
            </a:r>
            <a:br>
              <a:rPr lang="es-GT" dirty="0"/>
            </a:br>
            <a:r>
              <a:rPr lang="es-GT" dirty="0"/>
              <a:t>2.- Concordancias a través de la muestra Y </a:t>
            </a:r>
            <a:r>
              <a:rPr lang="es-GT" dirty="0" err="1"/>
              <a:t>y</a:t>
            </a:r>
            <a:r>
              <a:rPr lang="es-GT" dirty="0"/>
              <a:t> la muestra Z</a:t>
            </a:r>
            <a:br>
              <a:rPr lang="es-GT" dirty="0"/>
            </a:br>
            <a:endParaRPr lang="es-GT" dirty="0"/>
          </a:p>
        </p:txBody>
      </p:sp>
      <p:pic>
        <p:nvPicPr>
          <p:cNvPr id="4" name="Imagen 3" descr="Resultado de imagen para diagrama matricial Y ejemplo">
            <a:extLst>
              <a:ext uri="{FF2B5EF4-FFF2-40B4-BE49-F238E27FC236}">
                <a16:creationId xmlns:a16="http://schemas.microsoft.com/office/drawing/2014/main" id="{061A18A3-DE4F-4DBD-B204-70C2B3261E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26214" y="3248526"/>
            <a:ext cx="6739572" cy="2863515"/>
          </a:xfrm>
          <a:prstGeom prst="rect">
            <a:avLst/>
          </a:prstGeom>
          <a:noFill/>
          <a:ln>
            <a:noFill/>
          </a:ln>
        </p:spPr>
      </p:pic>
    </p:spTree>
    <p:extLst>
      <p:ext uri="{BB962C8B-B14F-4D97-AF65-F5344CB8AC3E}">
        <p14:creationId xmlns:p14="http://schemas.microsoft.com/office/powerpoint/2010/main" val="25454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547FD3B-16FA-49AE-A1A2-EE57633C067D}"/>
              </a:ext>
            </a:extLst>
          </p:cNvPr>
          <p:cNvSpPr>
            <a:spLocks noGrp="1"/>
          </p:cNvSpPr>
          <p:nvPr>
            <p:ph idx="1"/>
          </p:nvPr>
        </p:nvSpPr>
        <p:spPr>
          <a:xfrm>
            <a:off x="838200" y="312822"/>
            <a:ext cx="10515600" cy="3320716"/>
          </a:xfrm>
        </p:spPr>
        <p:txBody>
          <a:bodyPr/>
          <a:lstStyle/>
          <a:p>
            <a:pPr marL="0" indent="0">
              <a:buNone/>
            </a:pPr>
            <a:r>
              <a:rPr lang="es-GT" i="1" u="sng" dirty="0"/>
              <a:t>Diagrama Matricial “X”</a:t>
            </a:r>
            <a:r>
              <a:rPr lang="es-GT" dirty="0"/>
              <a:t>: Es la perfecta unión de cuatros diagramas “L”, cuando llevamos a cabo la realización de este esquema es para determinar las conexiones a través de cuatro distintas muestras (M, N, O, P) las cuales deben quedar de la siguiente manera:</a:t>
            </a:r>
            <a:br>
              <a:rPr lang="es-GT" dirty="0"/>
            </a:br>
            <a:r>
              <a:rPr lang="es-GT" dirty="0"/>
              <a:t>1.- Concordancias a través de la muestra M y la muestra N</a:t>
            </a:r>
            <a:br>
              <a:rPr lang="es-GT" dirty="0"/>
            </a:br>
            <a:r>
              <a:rPr lang="es-GT" dirty="0"/>
              <a:t>2.- Concordancias a través de la muestra N y la muestra O</a:t>
            </a:r>
            <a:br>
              <a:rPr lang="es-GT" dirty="0"/>
            </a:br>
            <a:r>
              <a:rPr lang="es-GT" dirty="0"/>
              <a:t>3.- Concordancias a través de la muestra O y la muestra P</a:t>
            </a:r>
            <a:br>
              <a:rPr lang="es-GT" dirty="0"/>
            </a:br>
            <a:r>
              <a:rPr lang="es-GT" dirty="0"/>
              <a:t>4.- Concordancias a través de la muestra P y la muestra M</a:t>
            </a:r>
          </a:p>
        </p:txBody>
      </p:sp>
      <p:pic>
        <p:nvPicPr>
          <p:cNvPr id="4" name="Imagen 3" descr="Resultado de imagen para diagrama matricial X ejemplo">
            <a:extLst>
              <a:ext uri="{FF2B5EF4-FFF2-40B4-BE49-F238E27FC236}">
                <a16:creationId xmlns:a16="http://schemas.microsoft.com/office/drawing/2014/main" id="{EA910699-C0B8-4177-BD26-1C9CB7F5B2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31958" y="3553609"/>
            <a:ext cx="5651901" cy="3147980"/>
          </a:xfrm>
          <a:prstGeom prst="rect">
            <a:avLst/>
          </a:prstGeom>
          <a:noFill/>
          <a:ln>
            <a:noFill/>
          </a:ln>
        </p:spPr>
      </p:pic>
    </p:spTree>
    <p:extLst>
      <p:ext uri="{BB962C8B-B14F-4D97-AF65-F5344CB8AC3E}">
        <p14:creationId xmlns:p14="http://schemas.microsoft.com/office/powerpoint/2010/main" val="8270004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592</Words>
  <Application>Microsoft Office PowerPoint</Application>
  <PresentationFormat>Panorámica</PresentationFormat>
  <Paragraphs>58</Paragraphs>
  <Slides>18</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2</vt:i4>
      </vt:variant>
      <vt:variant>
        <vt:lpstr>Títulos de diapositiva</vt:lpstr>
      </vt:variant>
      <vt:variant>
        <vt:i4>18</vt:i4>
      </vt:variant>
    </vt:vector>
  </HeadingPairs>
  <TitlesOfParts>
    <vt:vector size="25" baseType="lpstr">
      <vt:lpstr>Arial</vt:lpstr>
      <vt:lpstr>Calibri</vt:lpstr>
      <vt:lpstr>Calibri Light</vt:lpstr>
      <vt:lpstr>Times New Roman</vt:lpstr>
      <vt:lpstr>Tema de Office</vt:lpstr>
      <vt:lpstr>Gráfico de Microsoft Excel</vt:lpstr>
      <vt:lpstr>Hoja de cálculo de Microsoft Excel</vt:lpstr>
      <vt:lpstr>DIAGRAMA MATRICIAL</vt:lpstr>
      <vt:lpstr>Presentación de PowerPoint</vt:lpstr>
      <vt:lpstr>Presentación de PowerPoint</vt:lpstr>
      <vt:lpstr>ASPECTOS PRIMORDIALES</vt:lpstr>
      <vt:lpstr>Presentación de PowerPoint</vt:lpstr>
      <vt:lpstr>Presentación de PowerPoint</vt:lpstr>
      <vt:lpstr>Presentación de PowerPoint</vt:lpstr>
      <vt:lpstr>Presentación de PowerPoint</vt:lpstr>
      <vt:lpstr>Presentación de PowerPoint</vt:lpstr>
      <vt:lpstr>DIAGRAMA DE DISPERSION</vt:lpstr>
      <vt:lpstr>TIPOS DE CORRELACION</vt:lpstr>
      <vt:lpstr>COEFICIENTE DE CORRELACION</vt:lpstr>
      <vt:lpstr>Ejemplo</vt:lpstr>
      <vt:lpstr>DIAGRAMA DE FLECHAS </vt:lpstr>
      <vt:lpstr>Esta herramienta sirve para hacer lo siguiente: </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 MATRICIAL</dc:title>
  <dc:creator>auxelec3</dc:creator>
  <cp:lastModifiedBy>bernabe vargas jimenez</cp:lastModifiedBy>
  <cp:revision>20</cp:revision>
  <dcterms:created xsi:type="dcterms:W3CDTF">2019-10-11T19:31:28Z</dcterms:created>
  <dcterms:modified xsi:type="dcterms:W3CDTF">2019-10-12T06:28:16Z</dcterms:modified>
</cp:coreProperties>
</file>