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5"/>
  </p:notesMasterIdLst>
  <p:sldIdLst>
    <p:sldId id="273" r:id="rId2"/>
    <p:sldId id="271" r:id="rId3"/>
    <p:sldId id="265" r:id="rId4"/>
    <p:sldId id="268" r:id="rId5"/>
    <p:sldId id="275" r:id="rId6"/>
    <p:sldId id="276" r:id="rId7"/>
    <p:sldId id="272" r:id="rId8"/>
    <p:sldId id="266" r:id="rId9"/>
    <p:sldId id="269" r:id="rId10"/>
    <p:sldId id="25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E6676-944C-43AC-835A-A5B29C26562F}" type="datetimeFigureOut">
              <a:rPr lang="es-GT" smtClean="0"/>
              <a:t>20/09/2019</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732EA-60C6-42A5-8278-8229970B8FD9}" type="slidenum">
              <a:rPr lang="es-GT" smtClean="0"/>
              <a:t>‹Nº›</a:t>
            </a:fld>
            <a:endParaRPr lang="es-GT"/>
          </a:p>
        </p:txBody>
      </p:sp>
    </p:spTree>
    <p:extLst>
      <p:ext uri="{BB962C8B-B14F-4D97-AF65-F5344CB8AC3E}">
        <p14:creationId xmlns:p14="http://schemas.microsoft.com/office/powerpoint/2010/main" val="2325401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A8E93C70-A334-4DEA-A523-2E706C48CDE3}" type="datetimeFigureOut">
              <a:rPr lang="es-GT" smtClean="0"/>
              <a:t>20/09/2019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1359341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20/09/2019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15676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20/09/2019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7525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20/09/2019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4147223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20/09/2019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3491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20/09/2019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32907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E93C70-A334-4DEA-A523-2E706C48CDE3}" type="datetimeFigureOut">
              <a:rPr lang="es-GT" smtClean="0"/>
              <a:t>20/09/2019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715415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E93C70-A334-4DEA-A523-2E706C48CDE3}" type="datetimeFigureOut">
              <a:rPr lang="es-GT" smtClean="0"/>
              <a:t>20/09/2019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21133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E93C70-A334-4DEA-A523-2E706C48CDE3}" type="datetimeFigureOut">
              <a:rPr lang="es-GT" smtClean="0"/>
              <a:t>20/09/2019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319492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20/09/2019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47891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8E93C70-A334-4DEA-A523-2E706C48CDE3}" type="datetimeFigureOut">
              <a:rPr lang="es-GT" smtClean="0"/>
              <a:t>20/09/2019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858223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8E93C70-A334-4DEA-A523-2E706C48CDE3}" type="datetimeFigureOut">
              <a:rPr lang="es-GT" smtClean="0"/>
              <a:t>20/09/2019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305465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8E93C70-A334-4DEA-A523-2E706C48CDE3}" type="datetimeFigureOut">
              <a:rPr lang="es-GT" smtClean="0"/>
              <a:t>20/09/2019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123927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93C70-A334-4DEA-A523-2E706C48CDE3}" type="datetimeFigureOut">
              <a:rPr lang="es-GT" smtClean="0"/>
              <a:t>20/09/2019</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0002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8E93C70-A334-4DEA-A523-2E706C48CDE3}" type="datetimeFigureOut">
              <a:rPr lang="es-GT" smtClean="0"/>
              <a:t>20/09/2019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416486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F7D144E-BBE4-4136-BE4C-E50C92176365}" type="slidenum">
              <a:rPr lang="es-GT" smtClean="0"/>
              <a:t>‹Nº›</a:t>
            </a:fld>
            <a:endParaRPr lang="es-GT"/>
          </a:p>
        </p:txBody>
      </p:sp>
      <p:sp>
        <p:nvSpPr>
          <p:cNvPr id="5" name="Date Placeholder 4"/>
          <p:cNvSpPr>
            <a:spLocks noGrp="1"/>
          </p:cNvSpPr>
          <p:nvPr>
            <p:ph type="dt" sz="half" idx="10"/>
          </p:nvPr>
        </p:nvSpPr>
        <p:spPr/>
        <p:txBody>
          <a:bodyPr/>
          <a:lstStyle/>
          <a:p>
            <a:fld id="{A8E93C70-A334-4DEA-A523-2E706C48CDE3}" type="datetimeFigureOut">
              <a:rPr lang="es-GT" smtClean="0"/>
              <a:t>20/09/2019</a:t>
            </a:fld>
            <a:endParaRPr lang="es-GT"/>
          </a:p>
        </p:txBody>
      </p:sp>
    </p:spTree>
    <p:extLst>
      <p:ext uri="{BB962C8B-B14F-4D97-AF65-F5344CB8AC3E}">
        <p14:creationId xmlns:p14="http://schemas.microsoft.com/office/powerpoint/2010/main" val="2232132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E93C70-A334-4DEA-A523-2E706C48CDE3}" type="datetimeFigureOut">
              <a:rPr lang="es-GT" smtClean="0"/>
              <a:t>20/09/2019</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7D144E-BBE4-4136-BE4C-E50C92176365}" type="slidenum">
              <a:rPr lang="es-GT" smtClean="0"/>
              <a:t>‹Nº›</a:t>
            </a:fld>
            <a:endParaRPr lang="es-GT"/>
          </a:p>
        </p:txBody>
      </p:sp>
    </p:spTree>
    <p:extLst>
      <p:ext uri="{BB962C8B-B14F-4D97-AF65-F5344CB8AC3E}">
        <p14:creationId xmlns:p14="http://schemas.microsoft.com/office/powerpoint/2010/main" val="296203632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40341" y="2075557"/>
            <a:ext cx="7836323" cy="1323439"/>
          </a:xfrm>
          <a:prstGeom prst="rect">
            <a:avLst/>
          </a:prstGeom>
        </p:spPr>
        <p:txBody>
          <a:bodyPr wrap="square">
            <a:spAutoFit/>
          </a:bodyPr>
          <a:lstStyle/>
          <a:p>
            <a:pPr algn="ctr"/>
            <a:r>
              <a:rPr lang="es-ES" sz="4000" b="1" dirty="0">
                <a:latin typeface="Arial" panose="020B0604020202020204" pitchFamily="34" charset="0"/>
                <a:cs typeface="Arial" panose="020B0604020202020204" pitchFamily="34" charset="0"/>
              </a:rPr>
              <a:t>ESTÁNDARES DE CALIDAD DEL SOFTWARE</a:t>
            </a:r>
            <a:endParaRPr lang="es-GT" sz="4000" b="1"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770" y="3152775"/>
            <a:ext cx="4991100" cy="3705225"/>
          </a:xfrm>
          <a:prstGeom prst="rect">
            <a:avLst/>
          </a:prstGeom>
          <a:ln>
            <a:noFill/>
          </a:ln>
          <a:effectLst>
            <a:softEdge rad="112500"/>
          </a:effectLst>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74"/>
            <a:ext cx="1881051" cy="1940632"/>
          </a:xfrm>
          <a:prstGeom prst="rect">
            <a:avLst/>
          </a:prstGeom>
          <a:ln>
            <a:noFill/>
          </a:ln>
          <a:effectLst>
            <a:softEdge rad="112500"/>
          </a:effectLst>
        </p:spPr>
      </p:pic>
    </p:spTree>
    <p:extLst>
      <p:ext uri="{BB962C8B-B14F-4D97-AF65-F5344CB8AC3E}">
        <p14:creationId xmlns:p14="http://schemas.microsoft.com/office/powerpoint/2010/main" val="1858687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77292" y="1509321"/>
            <a:ext cx="6096000" cy="3416320"/>
          </a:xfrm>
          <a:prstGeom prst="rect">
            <a:avLst/>
          </a:prstGeom>
        </p:spPr>
        <p:txBody>
          <a:bodyPr>
            <a:spAutoFit/>
          </a:bodyPr>
          <a:lstStyle/>
          <a:p>
            <a:pPr algn="just"/>
            <a:r>
              <a:rPr lang="es-ES" sz="2400" b="1" dirty="0">
                <a:latin typeface="Arial" panose="020B0604020202020204" pitchFamily="34" charset="0"/>
                <a:cs typeface="Arial" panose="020B0604020202020204" pitchFamily="34" charset="0"/>
              </a:rPr>
              <a:t>ISO 9126 – Calidad del </a:t>
            </a:r>
            <a:r>
              <a:rPr lang="es-ES" sz="2400" b="1" dirty="0" smtClean="0">
                <a:latin typeface="Arial" panose="020B0604020202020204" pitchFamily="34" charset="0"/>
                <a:cs typeface="Arial" panose="020B0604020202020204" pitchFamily="34" charset="0"/>
              </a:rPr>
              <a:t>producto</a:t>
            </a:r>
            <a:endParaRPr lang="es-ES" sz="2400" b="1" dirty="0">
              <a:latin typeface="Arial" panose="020B0604020202020204" pitchFamily="34" charset="0"/>
              <a:cs typeface="Arial" panose="020B0604020202020204" pitchFamily="34" charset="0"/>
            </a:endParaRPr>
          </a:p>
          <a:p>
            <a:pPr algn="just"/>
            <a:endParaRPr lang="es-ES" sz="2400" dirty="0">
              <a:latin typeface="Arial" panose="020B0604020202020204" pitchFamily="34" charset="0"/>
              <a:cs typeface="Arial" panose="020B0604020202020204" pitchFamily="34" charset="0"/>
            </a:endParaRPr>
          </a:p>
          <a:p>
            <a:pPr algn="just"/>
            <a:r>
              <a:rPr lang="es-ES" sz="2400" dirty="0">
                <a:latin typeface="Arial" panose="020B0604020202020204" pitchFamily="34" charset="0"/>
                <a:cs typeface="Arial" panose="020B0604020202020204" pitchFamily="34" charset="0"/>
              </a:rPr>
              <a:t>El estándar ISO 9126 ha sido desarrollado en un intento de identificar los atributos clave de calidad para el software evalúa los productos de software, esta norma nos indica las características de la calidad y los lineamientos para su uso. El estándar identifica 6 atributos clave de </a:t>
            </a:r>
            <a:r>
              <a:rPr lang="es-ES" sz="2400" dirty="0" smtClean="0">
                <a:latin typeface="Arial" panose="020B0604020202020204" pitchFamily="34" charset="0"/>
                <a:cs typeface="Arial" panose="020B0604020202020204" pitchFamily="34" charset="0"/>
              </a:rPr>
              <a:t>calidad.</a:t>
            </a:r>
            <a:endParaRPr lang="es-GT"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1198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44584" y="797156"/>
            <a:ext cx="8493442" cy="5346469"/>
          </a:xfrm>
          <a:prstGeom prst="rect">
            <a:avLst/>
          </a:prstGeom>
        </p:spPr>
      </p:pic>
    </p:spTree>
    <p:extLst>
      <p:ext uri="{BB962C8B-B14F-4D97-AF65-F5344CB8AC3E}">
        <p14:creationId xmlns:p14="http://schemas.microsoft.com/office/powerpoint/2010/main" val="2182916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00892" y="432477"/>
            <a:ext cx="9104811" cy="6186309"/>
          </a:xfrm>
          <a:prstGeom prst="rect">
            <a:avLst/>
          </a:prstGeom>
        </p:spPr>
        <p:txBody>
          <a:bodyPr wrap="square">
            <a:spAutoFit/>
          </a:bodyPr>
          <a:lstStyle/>
          <a:p>
            <a:r>
              <a:rPr lang="es-ES" dirty="0">
                <a:latin typeface="Arial" panose="020B0604020202020204" pitchFamily="34" charset="0"/>
                <a:cs typeface="Arial" panose="020B0604020202020204" pitchFamily="34" charset="0"/>
              </a:rPr>
              <a:t>El modelo de calidad establecido en la primera parte del estándar, ISO 9126-1, clasifica la calidad del software en un conjunto estructurado de características y </a:t>
            </a:r>
            <a:r>
              <a:rPr lang="es-ES" dirty="0" err="1">
                <a:latin typeface="Arial" panose="020B0604020202020204" pitchFamily="34" charset="0"/>
                <a:cs typeface="Arial" panose="020B0604020202020204" pitchFamily="34" charset="0"/>
              </a:rPr>
              <a:t>subcaracterísticas</a:t>
            </a:r>
            <a:r>
              <a:rPr lang="es-ES" dirty="0">
                <a:latin typeface="Arial" panose="020B0604020202020204" pitchFamily="34" charset="0"/>
                <a:cs typeface="Arial" panose="020B0604020202020204" pitchFamily="34" charset="0"/>
              </a:rPr>
              <a:t> de la siguiente manera</a:t>
            </a:r>
            <a:r>
              <a:rPr lang="es-ES" dirty="0" smtClean="0">
                <a:latin typeface="Arial" panose="020B0604020202020204" pitchFamily="34" charset="0"/>
                <a:cs typeface="Arial" panose="020B0604020202020204" pitchFamily="34" charset="0"/>
              </a:rPr>
              <a:t>:</a:t>
            </a:r>
          </a:p>
          <a:p>
            <a:endParaRPr lang="es-ES" dirty="0">
              <a:latin typeface="Arial" panose="020B0604020202020204" pitchFamily="34" charset="0"/>
              <a:cs typeface="Arial" panose="020B0604020202020204" pitchFamily="34" charset="0"/>
            </a:endParaRPr>
          </a:p>
          <a:p>
            <a:pPr>
              <a:buFont typeface="Arial" panose="020B0604020202020204" pitchFamily="34" charset="0"/>
              <a:buChar char="•"/>
            </a:pPr>
            <a:r>
              <a:rPr lang="es-ES" b="1" dirty="0" smtClean="0">
                <a:latin typeface="Arial" panose="020B0604020202020204" pitchFamily="34" charset="0"/>
                <a:cs typeface="Arial" panose="020B0604020202020204" pitchFamily="34" charset="0"/>
              </a:rPr>
              <a:t>Funcionalidad</a:t>
            </a:r>
            <a:r>
              <a:rPr lang="es-ES" dirty="0">
                <a:latin typeface="Arial" panose="020B0604020202020204" pitchFamily="34" charset="0"/>
                <a:cs typeface="Arial" panose="020B0604020202020204" pitchFamily="34" charset="0"/>
              </a:rPr>
              <a:t> – Un conjunto de atributos que se relacionan con la existencia de un conjunto de funciones y sus propiedades específicas. Las funciones son aquellas que satisfacen las necesidades implícitas o explícitas</a:t>
            </a:r>
            <a:r>
              <a:rPr lang="es-ES" dirty="0" smtClean="0">
                <a:latin typeface="Arial" panose="020B0604020202020204" pitchFamily="34" charset="0"/>
                <a:cs typeface="Arial" panose="020B0604020202020204" pitchFamily="34" charset="0"/>
              </a:rPr>
              <a:t>.</a:t>
            </a:r>
          </a:p>
          <a:p>
            <a:pPr>
              <a:buFont typeface="Arial" panose="020B0604020202020204" pitchFamily="34" charset="0"/>
              <a:buChar char="•"/>
            </a:pPr>
            <a:endParaRPr lang="es-E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s-ES" dirty="0">
                <a:latin typeface="Arial" panose="020B0604020202020204" pitchFamily="34" charset="0"/>
                <a:cs typeface="Arial" panose="020B0604020202020204" pitchFamily="34" charset="0"/>
              </a:rPr>
              <a:t>Idoneidad</a:t>
            </a:r>
          </a:p>
          <a:p>
            <a:pPr marL="742950" lvl="1" indent="-285750">
              <a:buFont typeface="Arial" panose="020B0604020202020204" pitchFamily="34" charset="0"/>
              <a:buChar char="•"/>
            </a:pPr>
            <a:r>
              <a:rPr lang="es-ES" dirty="0">
                <a:latin typeface="Arial" panose="020B0604020202020204" pitchFamily="34" charset="0"/>
                <a:cs typeface="Arial" panose="020B0604020202020204" pitchFamily="34" charset="0"/>
              </a:rPr>
              <a:t>Exactitud</a:t>
            </a:r>
          </a:p>
          <a:p>
            <a:pPr marL="742950" lvl="1" indent="-285750">
              <a:buFont typeface="Arial" panose="020B0604020202020204" pitchFamily="34" charset="0"/>
              <a:buChar char="•"/>
            </a:pPr>
            <a:r>
              <a:rPr lang="es-ES" dirty="0">
                <a:latin typeface="Arial" panose="020B0604020202020204" pitchFamily="34" charset="0"/>
                <a:cs typeface="Arial" panose="020B0604020202020204" pitchFamily="34" charset="0"/>
              </a:rPr>
              <a:t>Interoperabilidad</a:t>
            </a:r>
          </a:p>
          <a:p>
            <a:pPr marL="742950" lvl="1" indent="-285750">
              <a:buFont typeface="Arial" panose="020B0604020202020204" pitchFamily="34" charset="0"/>
              <a:buChar char="•"/>
            </a:pPr>
            <a:r>
              <a:rPr lang="es-ES" dirty="0">
                <a:latin typeface="Arial" panose="020B0604020202020204" pitchFamily="34" charset="0"/>
                <a:cs typeface="Arial" panose="020B0604020202020204" pitchFamily="34" charset="0"/>
              </a:rPr>
              <a:t>Seguridad</a:t>
            </a:r>
          </a:p>
          <a:p>
            <a:pPr marL="742950" lvl="1" indent="-285750">
              <a:buFont typeface="Arial" panose="020B0604020202020204" pitchFamily="34" charset="0"/>
              <a:buChar char="•"/>
            </a:pPr>
            <a:r>
              <a:rPr lang="es-ES" dirty="0">
                <a:latin typeface="Arial" panose="020B0604020202020204" pitchFamily="34" charset="0"/>
                <a:cs typeface="Arial" panose="020B0604020202020204" pitchFamily="34" charset="0"/>
              </a:rPr>
              <a:t>Cumplimiento de normas.</a:t>
            </a:r>
          </a:p>
          <a:p>
            <a:pPr>
              <a:buFont typeface="Arial" panose="020B0604020202020204" pitchFamily="34" charset="0"/>
              <a:buChar char="•"/>
            </a:pPr>
            <a:r>
              <a:rPr lang="es-ES" b="1" dirty="0" smtClean="0">
                <a:latin typeface="Arial" panose="020B0604020202020204" pitchFamily="34" charset="0"/>
                <a:cs typeface="Arial" panose="020B0604020202020204" pitchFamily="34" charset="0"/>
              </a:rPr>
              <a:t>Fiabilidad</a:t>
            </a:r>
            <a:r>
              <a:rPr lang="es-ES" dirty="0" smtClean="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Un conjunto de atributos relacionados con la capacidad del software de mantener su nivel de prestación bajo condiciones establecidas durante un período establecido</a:t>
            </a:r>
            <a:r>
              <a:rPr lang="es-ES" dirty="0" smtClean="0">
                <a:latin typeface="Arial" panose="020B0604020202020204" pitchFamily="34" charset="0"/>
                <a:cs typeface="Arial" panose="020B0604020202020204" pitchFamily="34" charset="0"/>
              </a:rPr>
              <a:t>.</a:t>
            </a:r>
          </a:p>
          <a:p>
            <a:pPr>
              <a:buFont typeface="Arial" panose="020B0604020202020204" pitchFamily="34" charset="0"/>
              <a:buChar char="•"/>
            </a:pPr>
            <a:endParaRPr lang="es-E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s-ES" dirty="0">
                <a:latin typeface="Arial" panose="020B0604020202020204" pitchFamily="34" charset="0"/>
                <a:cs typeface="Arial" panose="020B0604020202020204" pitchFamily="34" charset="0"/>
              </a:rPr>
              <a:t>Madurez</a:t>
            </a:r>
          </a:p>
          <a:p>
            <a:pPr marL="742950" lvl="1" indent="-285750">
              <a:buFont typeface="Arial" panose="020B0604020202020204" pitchFamily="34" charset="0"/>
              <a:buChar char="•"/>
            </a:pPr>
            <a:r>
              <a:rPr lang="es-ES" dirty="0" err="1">
                <a:latin typeface="Arial" panose="020B0604020202020204" pitchFamily="34" charset="0"/>
                <a:cs typeface="Arial" panose="020B0604020202020204" pitchFamily="34" charset="0"/>
              </a:rPr>
              <a:t>Recuperabilidad</a:t>
            </a:r>
            <a:endParaRPr lang="es-E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s-ES" dirty="0">
                <a:latin typeface="Arial" panose="020B0604020202020204" pitchFamily="34" charset="0"/>
                <a:cs typeface="Arial" panose="020B0604020202020204" pitchFamily="34" charset="0"/>
              </a:rPr>
              <a:t>Tolerancia a fallos</a:t>
            </a:r>
          </a:p>
          <a:p>
            <a:r>
              <a:rPr lang="es-ES" dirty="0">
                <a:latin typeface="Arial" panose="020B0604020202020204" pitchFamily="34" charset="0"/>
                <a:cs typeface="Arial" panose="020B0604020202020204" pitchFamily="34" charset="0"/>
              </a:rPr>
              <a:t/>
            </a:r>
            <a:br>
              <a:rPr lang="es-ES" dirty="0">
                <a:latin typeface="Arial" panose="020B0604020202020204" pitchFamily="34" charset="0"/>
                <a:cs typeface="Arial" panose="020B0604020202020204" pitchFamily="34" charset="0"/>
              </a:rPr>
            </a:br>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811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96833" y="1117270"/>
            <a:ext cx="8490857" cy="3970318"/>
          </a:xfrm>
          <a:prstGeom prst="rect">
            <a:avLst/>
          </a:prstGeom>
        </p:spPr>
        <p:txBody>
          <a:bodyPr wrap="square">
            <a:spAutoFit/>
          </a:bodyPr>
          <a:lstStyle/>
          <a:p>
            <a:pPr>
              <a:buFont typeface="Arial" panose="020B0604020202020204" pitchFamily="34" charset="0"/>
              <a:buChar char="•"/>
            </a:pPr>
            <a:r>
              <a:rPr lang="es-ES" b="1" dirty="0">
                <a:latin typeface="Arial" panose="020B0604020202020204" pitchFamily="34" charset="0"/>
                <a:cs typeface="Arial" panose="020B0604020202020204" pitchFamily="34" charset="0"/>
              </a:rPr>
              <a:t>Usabilidad </a:t>
            </a:r>
            <a:r>
              <a:rPr lang="es-ES" dirty="0" smtClean="0">
                <a:latin typeface="Arial" panose="020B0604020202020204" pitchFamily="34" charset="0"/>
                <a:cs typeface="Arial" panose="020B0604020202020204" pitchFamily="34" charset="0"/>
              </a:rPr>
              <a:t>Un </a:t>
            </a:r>
            <a:r>
              <a:rPr lang="es-ES" dirty="0">
                <a:latin typeface="Arial" panose="020B0604020202020204" pitchFamily="34" charset="0"/>
                <a:cs typeface="Arial" panose="020B0604020202020204" pitchFamily="34" charset="0"/>
              </a:rPr>
              <a:t>conjunto de atributos relacionados con el esfuerzo necesario para su uso, y en la valoración individual de tal uso, por un establecido o implicado conjunto de usuarios</a:t>
            </a:r>
            <a:r>
              <a:rPr lang="es-ES" dirty="0" smtClean="0">
                <a:latin typeface="Arial" panose="020B0604020202020204" pitchFamily="34" charset="0"/>
                <a:cs typeface="Arial" panose="020B0604020202020204" pitchFamily="34" charset="0"/>
              </a:rPr>
              <a:t>.</a:t>
            </a:r>
          </a:p>
          <a:p>
            <a:pPr>
              <a:buFont typeface="Arial" panose="020B0604020202020204" pitchFamily="34" charset="0"/>
              <a:buChar char="•"/>
            </a:pPr>
            <a:endParaRPr lang="es-E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s-ES" dirty="0">
                <a:latin typeface="Arial" panose="020B0604020202020204" pitchFamily="34" charset="0"/>
                <a:cs typeface="Arial" panose="020B0604020202020204" pitchFamily="34" charset="0"/>
              </a:rPr>
              <a:t>Aprendizaje</a:t>
            </a:r>
          </a:p>
          <a:p>
            <a:pPr marL="742950" lvl="1" indent="-285750">
              <a:buFont typeface="Arial" panose="020B0604020202020204" pitchFamily="34" charset="0"/>
              <a:buChar char="•"/>
            </a:pPr>
            <a:r>
              <a:rPr lang="es-ES" dirty="0">
                <a:latin typeface="Arial" panose="020B0604020202020204" pitchFamily="34" charset="0"/>
                <a:cs typeface="Arial" panose="020B0604020202020204" pitchFamily="34" charset="0"/>
              </a:rPr>
              <a:t>Comprensión</a:t>
            </a:r>
          </a:p>
          <a:p>
            <a:pPr marL="742950" lvl="1" indent="-285750">
              <a:buFont typeface="Arial" panose="020B0604020202020204" pitchFamily="34" charset="0"/>
              <a:buChar char="•"/>
            </a:pPr>
            <a:r>
              <a:rPr lang="es-ES" dirty="0">
                <a:latin typeface="Arial" panose="020B0604020202020204" pitchFamily="34" charset="0"/>
                <a:cs typeface="Arial" panose="020B0604020202020204" pitchFamily="34" charset="0"/>
              </a:rPr>
              <a:t>Operatividad</a:t>
            </a:r>
          </a:p>
          <a:p>
            <a:pPr marL="742950" lvl="1" indent="-285750">
              <a:buFont typeface="Arial" panose="020B0604020202020204" pitchFamily="34" charset="0"/>
              <a:buChar char="•"/>
            </a:pPr>
            <a:r>
              <a:rPr lang="es-ES" dirty="0" err="1">
                <a:latin typeface="Arial" panose="020B0604020202020204" pitchFamily="34" charset="0"/>
                <a:cs typeface="Arial" panose="020B0604020202020204" pitchFamily="34" charset="0"/>
              </a:rPr>
              <a:t>Atractividad</a:t>
            </a:r>
            <a:endParaRPr lang="es-ES" dirty="0">
              <a:latin typeface="Arial" panose="020B0604020202020204" pitchFamily="34" charset="0"/>
              <a:cs typeface="Arial" panose="020B0604020202020204" pitchFamily="34" charset="0"/>
            </a:endParaRPr>
          </a:p>
          <a:p>
            <a:pPr>
              <a:buFont typeface="Arial" panose="020B0604020202020204" pitchFamily="34" charset="0"/>
              <a:buChar char="•"/>
            </a:pPr>
            <a:r>
              <a:rPr lang="es-ES" b="1" dirty="0" smtClean="0">
                <a:latin typeface="Arial" panose="020B0604020202020204" pitchFamily="34" charset="0"/>
                <a:cs typeface="Arial" panose="020B0604020202020204" pitchFamily="34" charset="0"/>
              </a:rPr>
              <a:t>Eficiencia</a:t>
            </a:r>
            <a:r>
              <a:rPr lang="es-ES" dirty="0" smtClean="0">
                <a:latin typeface="Arial" panose="020B0604020202020204" pitchFamily="34" charset="0"/>
                <a:cs typeface="Arial" panose="020B0604020202020204" pitchFamily="34" charset="0"/>
              </a:rPr>
              <a:t> Conjunto </a:t>
            </a:r>
            <a:r>
              <a:rPr lang="es-ES" dirty="0">
                <a:latin typeface="Arial" panose="020B0604020202020204" pitchFamily="34" charset="0"/>
                <a:cs typeface="Arial" panose="020B0604020202020204" pitchFamily="34" charset="0"/>
              </a:rPr>
              <a:t>de atributos relacionados con la relación entre el nivel de desempeño del software y la cantidad de recursos necesitados bajo condiciones establecidas</a:t>
            </a:r>
            <a:r>
              <a:rPr lang="es-ES" dirty="0" smtClean="0">
                <a:latin typeface="Arial" panose="020B0604020202020204" pitchFamily="34" charset="0"/>
                <a:cs typeface="Arial" panose="020B0604020202020204" pitchFamily="34" charset="0"/>
              </a:rPr>
              <a:t>.</a:t>
            </a:r>
          </a:p>
          <a:p>
            <a:pPr>
              <a:buFont typeface="Arial" panose="020B0604020202020204" pitchFamily="34" charset="0"/>
              <a:buChar char="•"/>
            </a:pPr>
            <a:endParaRPr lang="es-E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s-ES" dirty="0">
                <a:latin typeface="Arial" panose="020B0604020202020204" pitchFamily="34" charset="0"/>
                <a:cs typeface="Arial" panose="020B0604020202020204" pitchFamily="34" charset="0"/>
              </a:rPr>
              <a:t>Comportamiento en el tiempo</a:t>
            </a:r>
          </a:p>
          <a:p>
            <a:pPr marL="742950" lvl="1" indent="-285750">
              <a:buFont typeface="Arial" panose="020B0604020202020204" pitchFamily="34" charset="0"/>
              <a:buChar char="•"/>
            </a:pPr>
            <a:r>
              <a:rPr lang="es-ES" dirty="0">
                <a:latin typeface="Arial" panose="020B0604020202020204" pitchFamily="34" charset="0"/>
                <a:cs typeface="Arial" panose="020B0604020202020204" pitchFamily="34" charset="0"/>
              </a:rPr>
              <a:t>Comportamiento de recursos</a:t>
            </a:r>
            <a:endParaRPr lang="es-ES"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872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96833" y="1260961"/>
            <a:ext cx="9091749" cy="4401205"/>
          </a:xfrm>
          <a:prstGeom prst="rect">
            <a:avLst/>
          </a:prstGeom>
        </p:spPr>
        <p:txBody>
          <a:bodyPr wrap="square">
            <a:spAutoFit/>
          </a:bodyPr>
          <a:lstStyle/>
          <a:p>
            <a:pPr algn="just"/>
            <a:r>
              <a:rPr lang="es-ES" sz="2000" b="1" dirty="0" smtClean="0">
                <a:latin typeface="Arial" panose="020B0604020202020204" pitchFamily="34" charset="0"/>
                <a:cs typeface="Arial" panose="020B0604020202020204" pitchFamily="34" charset="0"/>
              </a:rPr>
              <a:t>Mantenibilidad</a:t>
            </a:r>
            <a:r>
              <a:rPr lang="es-ES" sz="2000" dirty="0" smtClean="0">
                <a:latin typeface="Arial" panose="020B0604020202020204" pitchFamily="34" charset="0"/>
                <a:cs typeface="Arial" panose="020B0604020202020204" pitchFamily="34" charset="0"/>
              </a:rPr>
              <a:t> Conjunto </a:t>
            </a:r>
            <a:r>
              <a:rPr lang="es-ES" sz="2000" dirty="0">
                <a:latin typeface="Arial" panose="020B0604020202020204" pitchFamily="34" charset="0"/>
                <a:cs typeface="Arial" panose="020B0604020202020204" pitchFamily="34" charset="0"/>
              </a:rPr>
              <a:t>de atributos relacionados con la facilidad de extender, modificar o corregir errores en un sistema software</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s-ES" sz="2000" dirty="0">
                <a:latin typeface="Arial" panose="020B0604020202020204" pitchFamily="34" charset="0"/>
                <a:cs typeface="Arial" panose="020B0604020202020204" pitchFamily="34" charset="0"/>
              </a:rPr>
              <a:t>Estabilidad</a:t>
            </a:r>
          </a:p>
          <a:p>
            <a:pPr marL="742950" lvl="1" indent="-285750" algn="just">
              <a:buFont typeface="Arial" panose="020B0604020202020204" pitchFamily="34" charset="0"/>
              <a:buChar char="•"/>
            </a:pPr>
            <a:r>
              <a:rPr lang="es-ES" sz="2000" dirty="0">
                <a:latin typeface="Arial" panose="020B0604020202020204" pitchFamily="34" charset="0"/>
                <a:cs typeface="Arial" panose="020B0604020202020204" pitchFamily="34" charset="0"/>
              </a:rPr>
              <a:t>Facilidad de análisis</a:t>
            </a:r>
          </a:p>
          <a:p>
            <a:pPr marL="742950" lvl="1" indent="-285750" algn="just">
              <a:buFont typeface="Arial" panose="020B0604020202020204" pitchFamily="34" charset="0"/>
              <a:buChar char="•"/>
            </a:pPr>
            <a:r>
              <a:rPr lang="es-ES" sz="2000" dirty="0">
                <a:latin typeface="Arial" panose="020B0604020202020204" pitchFamily="34" charset="0"/>
                <a:cs typeface="Arial" panose="020B0604020202020204" pitchFamily="34" charset="0"/>
              </a:rPr>
              <a:t>Facilidad de cambio</a:t>
            </a:r>
          </a:p>
          <a:p>
            <a:pPr marL="742950" lvl="1" indent="-285750" algn="just">
              <a:buFont typeface="Arial" panose="020B0604020202020204" pitchFamily="34" charset="0"/>
              <a:buChar char="•"/>
            </a:pPr>
            <a:r>
              <a:rPr lang="es-ES" sz="2000" dirty="0">
                <a:latin typeface="Arial" panose="020B0604020202020204" pitchFamily="34" charset="0"/>
                <a:cs typeface="Arial" panose="020B0604020202020204" pitchFamily="34" charset="0"/>
              </a:rPr>
              <a:t>Facilidad de pruebas</a:t>
            </a:r>
          </a:p>
          <a:p>
            <a:pPr algn="just"/>
            <a:endParaRPr lang="es-ES" sz="2000" dirty="0" smtClean="0">
              <a:latin typeface="Arial" panose="020B0604020202020204" pitchFamily="34" charset="0"/>
              <a:cs typeface="Arial" panose="020B0604020202020204" pitchFamily="34" charset="0"/>
            </a:endParaRPr>
          </a:p>
          <a:p>
            <a:pPr algn="just"/>
            <a:r>
              <a:rPr lang="es-ES" sz="2000" b="1" dirty="0" smtClean="0">
                <a:latin typeface="Arial" panose="020B0604020202020204" pitchFamily="34" charset="0"/>
                <a:cs typeface="Arial" panose="020B0604020202020204" pitchFamily="34" charset="0"/>
              </a:rPr>
              <a:t>Portabilidad</a:t>
            </a:r>
            <a:r>
              <a:rPr lang="es-ES" sz="2000" dirty="0" smtClean="0">
                <a:latin typeface="Arial" panose="020B0604020202020204" pitchFamily="34" charset="0"/>
                <a:cs typeface="Arial" panose="020B0604020202020204" pitchFamily="34" charset="0"/>
              </a:rPr>
              <a:t> Conjunto </a:t>
            </a:r>
            <a:r>
              <a:rPr lang="es-ES" sz="2000" dirty="0">
                <a:latin typeface="Arial" panose="020B0604020202020204" pitchFamily="34" charset="0"/>
                <a:cs typeface="Arial" panose="020B0604020202020204" pitchFamily="34" charset="0"/>
              </a:rPr>
              <a:t>de atributos relacionados con la capacidad de un sistema software para ser transferido desde una plataforma a otra.</a:t>
            </a:r>
          </a:p>
          <a:p>
            <a:pPr marL="742950" lvl="1" indent="-285750" algn="just">
              <a:buFont typeface="Arial" panose="020B0604020202020204" pitchFamily="34" charset="0"/>
              <a:buChar char="•"/>
            </a:pPr>
            <a:r>
              <a:rPr lang="es-ES" sz="2000" dirty="0">
                <a:latin typeface="Arial" panose="020B0604020202020204" pitchFamily="34" charset="0"/>
                <a:cs typeface="Arial" panose="020B0604020202020204" pitchFamily="34" charset="0"/>
              </a:rPr>
              <a:t>Capacidad de instalación</a:t>
            </a:r>
          </a:p>
          <a:p>
            <a:pPr marL="742950" lvl="1" indent="-285750" algn="just">
              <a:buFont typeface="Arial" panose="020B0604020202020204" pitchFamily="34" charset="0"/>
              <a:buChar char="•"/>
            </a:pPr>
            <a:r>
              <a:rPr lang="es-ES" sz="2000" dirty="0">
                <a:latin typeface="Arial" panose="020B0604020202020204" pitchFamily="34" charset="0"/>
                <a:cs typeface="Arial" panose="020B0604020202020204" pitchFamily="34" charset="0"/>
              </a:rPr>
              <a:t>Capacidad de reemplazamiento</a:t>
            </a:r>
          </a:p>
          <a:p>
            <a:pPr marL="742950" lvl="1" indent="-285750" algn="just">
              <a:buFont typeface="Arial" panose="020B0604020202020204" pitchFamily="34" charset="0"/>
              <a:buChar char="•"/>
            </a:pPr>
            <a:r>
              <a:rPr lang="es-ES" sz="2000" dirty="0">
                <a:latin typeface="Arial" panose="020B0604020202020204" pitchFamily="34" charset="0"/>
                <a:cs typeface="Arial" panose="020B0604020202020204" pitchFamily="34" charset="0"/>
              </a:rPr>
              <a:t>Adaptabilidad</a:t>
            </a:r>
          </a:p>
          <a:p>
            <a:pPr marL="742950" lvl="1" indent="-285750" algn="just">
              <a:buFont typeface="Arial" panose="020B0604020202020204" pitchFamily="34" charset="0"/>
              <a:buChar char="•"/>
            </a:pPr>
            <a:r>
              <a:rPr lang="es-ES" sz="2000" dirty="0" smtClean="0">
                <a:latin typeface="Arial" panose="020B0604020202020204" pitchFamily="34" charset="0"/>
                <a:cs typeface="Arial" panose="020B0604020202020204" pitchFamily="34" charset="0"/>
              </a:rPr>
              <a:t>Co-Existencia</a:t>
            </a:r>
            <a:endParaRPr lang="es-ES" sz="20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767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6422" y="142914"/>
            <a:ext cx="9152709" cy="1692771"/>
          </a:xfrm>
          <a:prstGeom prst="rect">
            <a:avLst/>
          </a:prstGeom>
        </p:spPr>
        <p:txBody>
          <a:bodyPr wrap="square">
            <a:spAutoFit/>
          </a:bodyPr>
          <a:lstStyle/>
          <a:p>
            <a:pPr algn="just"/>
            <a:r>
              <a:rPr lang="es-ES" sz="2400" b="1" dirty="0" smtClean="0">
                <a:latin typeface="Arial" panose="020B0604020202020204" pitchFamily="34" charset="0"/>
                <a:cs typeface="Arial" panose="020B0604020202020204" pitchFamily="34" charset="0"/>
              </a:rPr>
              <a:t>ISO </a:t>
            </a:r>
            <a:r>
              <a:rPr lang="es-ES" sz="2400" b="1" dirty="0">
                <a:latin typeface="Arial" panose="020B0604020202020204" pitchFamily="34" charset="0"/>
                <a:cs typeface="Arial" panose="020B0604020202020204" pitchFamily="34" charset="0"/>
              </a:rPr>
              <a:t>14598 – Evaluación de productos de </a:t>
            </a:r>
            <a:r>
              <a:rPr lang="es-ES" sz="2400" b="1" dirty="0" smtClean="0">
                <a:latin typeface="Arial" panose="020B0604020202020204" pitchFamily="34" charset="0"/>
                <a:cs typeface="Arial" panose="020B0604020202020204" pitchFamily="34" charset="0"/>
              </a:rPr>
              <a:t>software</a:t>
            </a:r>
            <a:endParaRPr lang="es-ES" sz="2400" b="1"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La norma ISO/IEC 14598 es un estándar que proporciona un marco de trabajo para evaluar la calidad de todo tipo de producto software e indica los requisitos para los métodos de medición y el proceso de evaluación, proporcionando métricas y requisitos para los procesos de evaluación, a través de 6 etapas.</a:t>
            </a:r>
            <a:endParaRPr lang="es-GT" sz="2000"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stretch>
            <a:fillRect/>
          </a:stretch>
        </p:blipFill>
        <p:spPr>
          <a:xfrm>
            <a:off x="692332" y="2120537"/>
            <a:ext cx="5323386" cy="2220180"/>
          </a:xfrm>
          <a:prstGeom prst="rect">
            <a:avLst/>
          </a:prstGeom>
        </p:spPr>
      </p:pic>
      <p:pic>
        <p:nvPicPr>
          <p:cNvPr id="4" name="Imagen 3"/>
          <p:cNvPicPr>
            <a:picLocks noChangeAspect="1"/>
          </p:cNvPicPr>
          <p:nvPr/>
        </p:nvPicPr>
        <p:blipFill>
          <a:blip r:embed="rId3"/>
          <a:stretch>
            <a:fillRect/>
          </a:stretch>
        </p:blipFill>
        <p:spPr>
          <a:xfrm>
            <a:off x="4342175" y="4383817"/>
            <a:ext cx="6513059" cy="2342329"/>
          </a:xfrm>
          <a:prstGeom prst="rect">
            <a:avLst/>
          </a:prstGeom>
        </p:spPr>
      </p:pic>
    </p:spTree>
    <p:extLst>
      <p:ext uri="{BB962C8B-B14F-4D97-AF65-F5344CB8AC3E}">
        <p14:creationId xmlns:p14="http://schemas.microsoft.com/office/powerpoint/2010/main" val="1529834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624" y="1065018"/>
            <a:ext cx="8956766" cy="4401205"/>
          </a:xfrm>
          <a:prstGeom prst="rect">
            <a:avLst/>
          </a:prstGeom>
        </p:spPr>
        <p:txBody>
          <a:bodyPr wrap="square">
            <a:spAutoFit/>
          </a:bodyPr>
          <a:lstStyle/>
          <a:p>
            <a:pPr algn="just"/>
            <a:r>
              <a:rPr lang="es-ES" sz="2000" dirty="0">
                <a:latin typeface="Arial" panose="020B0604020202020204" pitchFamily="34" charset="0"/>
                <a:cs typeface="Arial" panose="020B0604020202020204" pitchFamily="34" charset="0"/>
              </a:rPr>
              <a:t>La norma define las principales características del proceso de </a:t>
            </a:r>
            <a:r>
              <a:rPr lang="es-ES" sz="2000" dirty="0" smtClean="0">
                <a:latin typeface="Arial" panose="020B0604020202020204" pitchFamily="34" charset="0"/>
                <a:cs typeface="Arial" panose="020B0604020202020204" pitchFamily="34" charset="0"/>
              </a:rPr>
              <a:t>evaluación:</a:t>
            </a:r>
          </a:p>
          <a:p>
            <a:pPr algn="just"/>
            <a:endParaRPr lang="es-E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000" dirty="0">
                <a:latin typeface="Arial" panose="020B0604020202020204" pitchFamily="34" charset="0"/>
                <a:cs typeface="Arial" panose="020B0604020202020204" pitchFamily="34" charset="0"/>
              </a:rPr>
              <a:t>Repetitividad.</a:t>
            </a:r>
          </a:p>
          <a:p>
            <a:pPr marL="342900" indent="-342900" algn="just">
              <a:buFont typeface="Arial" panose="020B0604020202020204" pitchFamily="34" charset="0"/>
              <a:buChar char="•"/>
            </a:pPr>
            <a:r>
              <a:rPr lang="es-ES" sz="2000" dirty="0">
                <a:latin typeface="Arial" panose="020B0604020202020204" pitchFamily="34" charset="0"/>
                <a:cs typeface="Arial" panose="020B0604020202020204" pitchFamily="34" charset="0"/>
              </a:rPr>
              <a:t>Reproducibilidad.</a:t>
            </a:r>
          </a:p>
          <a:p>
            <a:pPr marL="342900" indent="-342900" algn="just">
              <a:buFont typeface="Arial" panose="020B0604020202020204" pitchFamily="34" charset="0"/>
              <a:buChar char="•"/>
            </a:pPr>
            <a:r>
              <a:rPr lang="es-ES" sz="2000" dirty="0">
                <a:latin typeface="Arial" panose="020B0604020202020204" pitchFamily="34" charset="0"/>
                <a:cs typeface="Arial" panose="020B0604020202020204" pitchFamily="34" charset="0"/>
              </a:rPr>
              <a:t>Imparcialidad.</a:t>
            </a:r>
          </a:p>
          <a:p>
            <a:pPr marL="342900" indent="-342900" algn="just">
              <a:buFont typeface="Arial" panose="020B0604020202020204" pitchFamily="34" charset="0"/>
              <a:buChar char="•"/>
            </a:pPr>
            <a:r>
              <a:rPr lang="es-ES" sz="2000" dirty="0">
                <a:latin typeface="Arial" panose="020B0604020202020204" pitchFamily="34" charset="0"/>
                <a:cs typeface="Arial" panose="020B0604020202020204" pitchFamily="34" charset="0"/>
              </a:rPr>
              <a:t>Objetividad</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Para estas características se describen las medidas concretas que participan</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000" dirty="0">
                <a:latin typeface="Arial" panose="020B0604020202020204" pitchFamily="34" charset="0"/>
                <a:cs typeface="Arial" panose="020B0604020202020204" pitchFamily="34" charset="0"/>
              </a:rPr>
              <a:t>Análisis de los requisitos de evaluación.</a:t>
            </a:r>
          </a:p>
          <a:p>
            <a:pPr marL="342900" indent="-342900" algn="just">
              <a:buFont typeface="Arial" panose="020B0604020202020204" pitchFamily="34" charset="0"/>
              <a:buChar char="•"/>
            </a:pPr>
            <a:r>
              <a:rPr lang="es-ES" sz="2000" dirty="0">
                <a:latin typeface="Arial" panose="020B0604020202020204" pitchFamily="34" charset="0"/>
                <a:cs typeface="Arial" panose="020B0604020202020204" pitchFamily="34" charset="0"/>
              </a:rPr>
              <a:t>Evaluación de las especificaciones.</a:t>
            </a:r>
          </a:p>
          <a:p>
            <a:pPr marL="342900" indent="-342900" algn="just">
              <a:buFont typeface="Arial" panose="020B0604020202020204" pitchFamily="34" charset="0"/>
              <a:buChar char="•"/>
            </a:pPr>
            <a:r>
              <a:rPr lang="es-ES" sz="2000" dirty="0">
                <a:latin typeface="Arial" panose="020B0604020202020204" pitchFamily="34" charset="0"/>
                <a:cs typeface="Arial" panose="020B0604020202020204" pitchFamily="34" charset="0"/>
              </a:rPr>
              <a:t>Evaluación del diseño y definición del plan de evaluación.</a:t>
            </a:r>
          </a:p>
          <a:p>
            <a:pPr marL="342900" indent="-342900" algn="just">
              <a:buFont typeface="Arial" panose="020B0604020202020204" pitchFamily="34" charset="0"/>
              <a:buChar char="•"/>
            </a:pPr>
            <a:r>
              <a:rPr lang="es-ES" sz="2000" dirty="0">
                <a:latin typeface="Arial" panose="020B0604020202020204" pitchFamily="34" charset="0"/>
                <a:cs typeface="Arial" panose="020B0604020202020204" pitchFamily="34" charset="0"/>
              </a:rPr>
              <a:t>Ejecución del plan de evaluación.</a:t>
            </a:r>
          </a:p>
          <a:p>
            <a:pPr marL="342900" indent="-342900" algn="just">
              <a:buFont typeface="Arial" panose="020B0604020202020204" pitchFamily="34" charset="0"/>
              <a:buChar char="•"/>
            </a:pPr>
            <a:r>
              <a:rPr lang="es-ES" sz="2000" dirty="0">
                <a:latin typeface="Arial" panose="020B0604020202020204" pitchFamily="34" charset="0"/>
                <a:cs typeface="Arial" panose="020B0604020202020204" pitchFamily="34" charset="0"/>
              </a:rPr>
              <a:t>Evaluación de la conclusión</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2122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05246" y="500803"/>
            <a:ext cx="8786948" cy="4401205"/>
          </a:xfrm>
          <a:prstGeom prst="rect">
            <a:avLst/>
          </a:prstGeom>
        </p:spPr>
        <p:txBody>
          <a:bodyPr wrap="square">
            <a:spAutoFit/>
          </a:bodyPr>
          <a:lstStyle/>
          <a:p>
            <a:pPr algn="just"/>
            <a:r>
              <a:rPr lang="es-ES" sz="2000" dirty="0">
                <a:latin typeface="Arial" panose="020B0604020202020204" pitchFamily="34" charset="0"/>
                <a:cs typeface="Arial" panose="020B0604020202020204" pitchFamily="34" charset="0"/>
              </a:rPr>
              <a:t>La Norma ISO/IEC 14598 define el proceso para evaluar un producto de software, el mismo consta de seis partes</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algn="just"/>
            <a:r>
              <a:rPr lang="es-ES" sz="2000" b="1" dirty="0">
                <a:latin typeface="Arial" panose="020B0604020202020204" pitchFamily="34" charset="0"/>
                <a:cs typeface="Arial" panose="020B0604020202020204" pitchFamily="34" charset="0"/>
              </a:rPr>
              <a:t>ISO/IEC 14598-1 Visión General:</a:t>
            </a:r>
            <a:r>
              <a:rPr lang="es-ES" sz="2000" dirty="0">
                <a:latin typeface="Arial" panose="020B0604020202020204" pitchFamily="34" charset="0"/>
                <a:cs typeface="Arial" panose="020B0604020202020204" pitchFamily="34" charset="0"/>
              </a:rPr>
              <a:t> provee una visión general de las otras cinco partes y explica la relación entre la evaluación del producto software y el modelo de calidad definido en la ISO/IEC 9126.</a:t>
            </a:r>
          </a:p>
          <a:p>
            <a:pPr algn="just"/>
            <a:endParaRPr lang="es-ES" sz="2000" dirty="0">
              <a:latin typeface="Arial" panose="020B0604020202020204" pitchFamily="34" charset="0"/>
              <a:cs typeface="Arial" panose="020B0604020202020204" pitchFamily="34" charset="0"/>
            </a:endParaRPr>
          </a:p>
          <a:p>
            <a:pPr algn="just"/>
            <a:r>
              <a:rPr lang="es-ES" sz="2000" b="1" dirty="0">
                <a:latin typeface="Arial" panose="020B0604020202020204" pitchFamily="34" charset="0"/>
                <a:cs typeface="Arial" panose="020B0604020202020204" pitchFamily="34" charset="0"/>
              </a:rPr>
              <a:t>ISO/IEC 14598-2 Planeamiento y Gestión:</a:t>
            </a:r>
            <a:r>
              <a:rPr lang="es-ES" sz="2000" dirty="0">
                <a:latin typeface="Arial" panose="020B0604020202020204" pitchFamily="34" charset="0"/>
                <a:cs typeface="Arial" panose="020B0604020202020204" pitchFamily="34" charset="0"/>
              </a:rPr>
              <a:t> contiene requisitos y guías para las funciones de soporte tales como la planificación y gestión de la evaluación del producto del software</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algn="just"/>
            <a:r>
              <a:rPr lang="es-ES" sz="2000" b="1" dirty="0">
                <a:latin typeface="Arial" panose="020B0604020202020204" pitchFamily="34" charset="0"/>
                <a:cs typeface="Arial" panose="020B0604020202020204" pitchFamily="34" charset="0"/>
              </a:rPr>
              <a:t>ISO/IEC 14598-3 Proceso para desenvolvedores:</a:t>
            </a:r>
            <a:r>
              <a:rPr lang="es-ES" sz="2000" dirty="0">
                <a:latin typeface="Arial" panose="020B0604020202020204" pitchFamily="34" charset="0"/>
                <a:cs typeface="Arial" panose="020B0604020202020204" pitchFamily="34" charset="0"/>
              </a:rPr>
              <a:t> provee los requisitos y guías para la evaluación del producto software cuando la evaluación es llevada a cabo en paralelo con el desarrollo por parte del desarrollador</a:t>
            </a:r>
            <a:r>
              <a:rPr lang="es-ES" sz="2000" dirty="0" smtClean="0">
                <a:latin typeface="Arial" panose="020B0604020202020204" pitchFamily="34" charset="0"/>
                <a:cs typeface="Arial" panose="020B0604020202020204" pitchFamily="34" charset="0"/>
              </a:rPr>
              <a:t>.</a:t>
            </a: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4142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57496" y="1363116"/>
            <a:ext cx="9139646" cy="3477875"/>
          </a:xfrm>
          <a:prstGeom prst="rect">
            <a:avLst/>
          </a:prstGeom>
        </p:spPr>
        <p:txBody>
          <a:bodyPr wrap="square">
            <a:spAutoFit/>
          </a:bodyPr>
          <a:lstStyle/>
          <a:p>
            <a:pPr algn="just"/>
            <a:r>
              <a:rPr lang="es-ES" sz="2000" b="1" dirty="0" smtClean="0">
                <a:latin typeface="Arial" panose="020B0604020202020204" pitchFamily="34" charset="0"/>
                <a:cs typeface="Arial" panose="020B0604020202020204" pitchFamily="34" charset="0"/>
              </a:rPr>
              <a:t>ISO/IEC </a:t>
            </a:r>
            <a:r>
              <a:rPr lang="es-ES" sz="2000" b="1" dirty="0">
                <a:latin typeface="Arial" panose="020B0604020202020204" pitchFamily="34" charset="0"/>
                <a:cs typeface="Arial" panose="020B0604020202020204" pitchFamily="34" charset="0"/>
              </a:rPr>
              <a:t>14598-4 Proceso para adquirientes:</a:t>
            </a:r>
            <a:r>
              <a:rPr lang="es-ES" sz="2000" dirty="0">
                <a:latin typeface="Arial" panose="020B0604020202020204" pitchFamily="34" charset="0"/>
                <a:cs typeface="Arial" panose="020B0604020202020204" pitchFamily="34" charset="0"/>
              </a:rPr>
              <a:t> provee los requisitos y guías para que la evaluación del producto software sea llevada a cabo en función a los compradores que planean adquirir o reutilizar un producto de software existente o pre-desarrollado</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algn="just"/>
            <a:r>
              <a:rPr lang="es-ES" sz="2000" b="1" dirty="0">
                <a:latin typeface="Arial" panose="020B0604020202020204" pitchFamily="34" charset="0"/>
                <a:cs typeface="Arial" panose="020B0604020202020204" pitchFamily="34" charset="0"/>
              </a:rPr>
              <a:t>ISO/IEC 14598-5 Proceso para avaladores:</a:t>
            </a:r>
            <a:r>
              <a:rPr lang="es-ES" sz="2000" dirty="0">
                <a:latin typeface="Arial" panose="020B0604020202020204" pitchFamily="34" charset="0"/>
                <a:cs typeface="Arial" panose="020B0604020202020204" pitchFamily="34" charset="0"/>
              </a:rPr>
              <a:t> provee los requisitos y guías para la evaluación del producto software cuando la evaluación es llevada a cabo por evaluadores independientes. </a:t>
            </a:r>
            <a:endParaRPr lang="es-ES" sz="2000" dirty="0" smtClean="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r>
              <a:rPr lang="es-ES" sz="2000" b="1" dirty="0">
                <a:latin typeface="Arial" panose="020B0604020202020204" pitchFamily="34" charset="0"/>
                <a:cs typeface="Arial" panose="020B0604020202020204" pitchFamily="34" charset="0"/>
              </a:rPr>
              <a:t>ISO/IEC 14598-6 Documentación de Módulos:</a:t>
            </a:r>
            <a:r>
              <a:rPr lang="es-ES" sz="2000" dirty="0">
                <a:latin typeface="Arial" panose="020B0604020202020204" pitchFamily="34" charset="0"/>
                <a:cs typeface="Arial" panose="020B0604020202020204" pitchFamily="34" charset="0"/>
              </a:rPr>
              <a:t> provee las guías para la documentación del módulo de evaluación. </a:t>
            </a:r>
          </a:p>
        </p:txBody>
      </p:sp>
    </p:spTree>
    <p:extLst>
      <p:ext uri="{BB962C8B-B14F-4D97-AF65-F5344CB8AC3E}">
        <p14:creationId xmlns:p14="http://schemas.microsoft.com/office/powerpoint/2010/main" val="323132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3508" y="451064"/>
            <a:ext cx="9444446" cy="2554545"/>
          </a:xfrm>
          <a:prstGeom prst="rect">
            <a:avLst/>
          </a:prstGeom>
        </p:spPr>
        <p:txBody>
          <a:bodyPr wrap="square">
            <a:spAutoFit/>
          </a:bodyPr>
          <a:lstStyle/>
          <a:p>
            <a:pPr algn="just"/>
            <a:r>
              <a:rPr lang="es-ES" sz="2000" b="1" dirty="0">
                <a:latin typeface="Arial" panose="020B0604020202020204" pitchFamily="34" charset="0"/>
                <a:cs typeface="Arial" panose="020B0604020202020204" pitchFamily="34" charset="0"/>
              </a:rPr>
              <a:t>NORMA ISO/IEC 25000 (</a:t>
            </a:r>
            <a:r>
              <a:rPr lang="es-ES" sz="2000" b="1" dirty="0" err="1">
                <a:latin typeface="Arial" panose="020B0604020202020204" pitchFamily="34" charset="0"/>
                <a:cs typeface="Arial" panose="020B0604020202020204" pitchFamily="34" charset="0"/>
              </a:rPr>
              <a:t>SquaRE</a:t>
            </a:r>
            <a:r>
              <a:rPr lang="es-ES" sz="2000" b="1" dirty="0" smtClean="0">
                <a:latin typeface="Arial" panose="020B0604020202020204" pitchFamily="34" charset="0"/>
                <a:cs typeface="Arial" panose="020B0604020202020204" pitchFamily="34" charset="0"/>
              </a:rPr>
              <a:t>)</a:t>
            </a:r>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ISO 25000:2005 (SQuaRE -Software Quality Requirements and Evaluation) es una nueva serie de normas que se basa en ISO 9126 y en ISO 14598 (Evaluación del software). Uno de los principales objetivos de la serie SQuaRE es la coordinación y </a:t>
            </a:r>
            <a:r>
              <a:rPr lang="es-ES" sz="2000" dirty="0" smtClean="0">
                <a:latin typeface="Arial" panose="020B0604020202020204" pitchFamily="34" charset="0"/>
                <a:cs typeface="Arial" panose="020B0604020202020204" pitchFamily="34" charset="0"/>
              </a:rPr>
              <a:t>armonización </a:t>
            </a:r>
            <a:r>
              <a:rPr lang="es-ES" sz="2000" dirty="0">
                <a:latin typeface="Arial" panose="020B0604020202020204" pitchFamily="34" charset="0"/>
                <a:cs typeface="Arial" panose="020B0604020202020204" pitchFamily="34" charset="0"/>
              </a:rPr>
              <a:t>del contenido de ISO 9126 y de ISO 15939:2002 (Measurement Information Model). ISO 15939 tiene un modelo de información que ayuda a determinar que se debe especificar durante la planificación, performance y evaluación de la medición. </a:t>
            </a:r>
            <a:endParaRPr lang="es-GT" sz="2000"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6526" y="3372969"/>
            <a:ext cx="5907301" cy="3091487"/>
          </a:xfrm>
          <a:prstGeom prst="rect">
            <a:avLst/>
          </a:prstGeom>
        </p:spPr>
      </p:pic>
    </p:spTree>
    <p:extLst>
      <p:ext uri="{BB962C8B-B14F-4D97-AF65-F5344CB8AC3E}">
        <p14:creationId xmlns:p14="http://schemas.microsoft.com/office/powerpoint/2010/main" val="62701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sz="half" idx="2"/>
          </p:nvPr>
        </p:nvSpPr>
        <p:spPr>
          <a:xfrm>
            <a:off x="677334" y="1823481"/>
            <a:ext cx="3854528" cy="2584449"/>
          </a:xfrm>
        </p:spPr>
        <p:txBody>
          <a:bodyPr>
            <a:noAutofit/>
          </a:bodyPr>
          <a:lstStyle/>
          <a:p>
            <a:pPr algn="just"/>
            <a:r>
              <a:rPr lang="es-ES" sz="1600" dirty="0">
                <a:solidFill>
                  <a:schemeClr val="tx1"/>
                </a:solidFill>
                <a:latin typeface="Arial" panose="020B0604020202020204" pitchFamily="34" charset="0"/>
                <a:cs typeface="Arial" panose="020B0604020202020204" pitchFamily="34" charset="0"/>
              </a:rPr>
              <a:t>Los estándares de calidad de software hacen parte de la ingeniería de software, utilización de estándares y metodologías para el diseño, programación, prueba y análisis del software desarrollado, con el objetivo de ofrecer una mayor confiabilidad, mantenibilidad en concordancia con los requisitos exigidos, con esto se eleva la productividad y el control en la calidad de software, parte de la gestión de la calidad se establecen a mejorar su eficacia y eficiencia</a:t>
            </a:r>
            <a:endParaRPr lang="es-GT" sz="1600" dirty="0">
              <a:solidFill>
                <a:schemeClr val="tx1"/>
              </a:solidFill>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4760461" y="1336498"/>
            <a:ext cx="5172601" cy="3883288"/>
          </a:xfrm>
          <a:prstGeom prst="rect">
            <a:avLst/>
          </a:prstGeom>
        </p:spPr>
      </p:pic>
    </p:spTree>
    <p:extLst>
      <p:ext uri="{BB962C8B-B14F-4D97-AF65-F5344CB8AC3E}">
        <p14:creationId xmlns:p14="http://schemas.microsoft.com/office/powerpoint/2010/main" val="1842575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43989" y="417399"/>
            <a:ext cx="9152708" cy="5632311"/>
          </a:xfrm>
          <a:prstGeom prst="rect">
            <a:avLst/>
          </a:prstGeom>
        </p:spPr>
        <p:txBody>
          <a:bodyPr wrap="square">
            <a:spAutoFit/>
          </a:bodyPr>
          <a:lstStyle/>
          <a:p>
            <a:pPr algn="just"/>
            <a:r>
              <a:rPr lang="es-ES" sz="2000" dirty="0">
                <a:latin typeface="Arial" panose="020B0604020202020204" pitchFamily="34" charset="0"/>
                <a:cs typeface="Arial" panose="020B0604020202020204" pitchFamily="34" charset="0"/>
              </a:rPr>
              <a:t>Su objetivo principal es guiar el desarrollo de los productos de software con la especificación y evaluación de requisitos de calidad. Establece criterios para la especificación de requisitos de calidad de productos software, sus métricas y su </a:t>
            </a:r>
            <a:r>
              <a:rPr lang="es-ES" sz="2000" dirty="0" smtClean="0">
                <a:latin typeface="Arial" panose="020B0604020202020204" pitchFamily="34" charset="0"/>
                <a:cs typeface="Arial" panose="020B0604020202020204" pitchFamily="34" charset="0"/>
              </a:rPr>
              <a:t>evaluación.</a:t>
            </a:r>
          </a:p>
          <a:p>
            <a:pPr algn="just"/>
            <a:endParaRPr lang="es-ES" sz="2000" dirty="0">
              <a:latin typeface="Arial" panose="020B0604020202020204" pitchFamily="34" charset="0"/>
              <a:cs typeface="Arial" panose="020B0604020202020204" pitchFamily="34" charset="0"/>
            </a:endParaRPr>
          </a:p>
          <a:p>
            <a:pPr algn="just"/>
            <a:r>
              <a:rPr lang="es-ES" sz="2000" b="1" dirty="0">
                <a:latin typeface="Arial" panose="020B0604020202020204" pitchFamily="34" charset="0"/>
                <a:cs typeface="Arial" panose="020B0604020202020204" pitchFamily="34" charset="0"/>
              </a:rPr>
              <a:t>ISO/IEC 2500n. </a:t>
            </a:r>
            <a:r>
              <a:rPr lang="es-ES" sz="2000" dirty="0">
                <a:latin typeface="Arial" panose="020B0604020202020204" pitchFamily="34" charset="0"/>
                <a:cs typeface="Arial" panose="020B0604020202020204" pitchFamily="34" charset="0"/>
              </a:rPr>
              <a:t>División de gestión de calidad. Los estándares que forman esta división definen todos los modelos comunes, términos y referencias a los que se alude en las demás divisiones de SQuaRE</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algn="just"/>
            <a:r>
              <a:rPr lang="es-ES" sz="2000" b="1" dirty="0">
                <a:latin typeface="Arial" panose="020B0604020202020204" pitchFamily="34" charset="0"/>
                <a:cs typeface="Arial" panose="020B0604020202020204" pitchFamily="34" charset="0"/>
              </a:rPr>
              <a:t>ISO/IEC 2501n. </a:t>
            </a:r>
            <a:r>
              <a:rPr lang="es-ES" sz="2000" dirty="0">
                <a:latin typeface="Arial" panose="020B0604020202020204" pitchFamily="34" charset="0"/>
                <a:cs typeface="Arial" panose="020B0604020202020204" pitchFamily="34" charset="0"/>
              </a:rPr>
              <a:t>División del modelo de calidad. El estándar que conforma esta división presenta un modelo de calidad detallado, incluyendo características para la calidad interna, externa y en uso</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algn="just"/>
            <a:r>
              <a:rPr lang="es-ES" sz="2000" b="1" dirty="0">
                <a:latin typeface="Arial" panose="020B0604020202020204" pitchFamily="34" charset="0"/>
                <a:cs typeface="Arial" panose="020B0604020202020204" pitchFamily="34" charset="0"/>
              </a:rPr>
              <a:t>ISO/IEC 2502n. </a:t>
            </a:r>
            <a:r>
              <a:rPr lang="es-ES" sz="2000" dirty="0">
                <a:latin typeface="Arial" panose="020B0604020202020204" pitchFamily="34" charset="0"/>
                <a:cs typeface="Arial" panose="020B0604020202020204" pitchFamily="34" charset="0"/>
              </a:rPr>
              <a:t>División de mediciones de calidad. Los estándares pertenecientes a esta división incluyen un modelo de referencia de calidad del producto software, definiciones matemáticas de las métricas de calidad y una guía práctica para su aplicación. Presenta aplicaciones de métricas para la calidad de software interna, externa y en uso.</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3231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79120" y="1412856"/>
            <a:ext cx="8969828" cy="3477875"/>
          </a:xfrm>
          <a:prstGeom prst="rect">
            <a:avLst/>
          </a:prstGeom>
        </p:spPr>
        <p:txBody>
          <a:bodyPr wrap="square">
            <a:spAutoFit/>
          </a:bodyPr>
          <a:lstStyle/>
          <a:p>
            <a:pPr algn="just"/>
            <a:r>
              <a:rPr lang="es-ES" sz="2000" b="1" dirty="0">
                <a:latin typeface="Arial" panose="020B0604020202020204" pitchFamily="34" charset="0"/>
                <a:cs typeface="Arial" panose="020B0604020202020204" pitchFamily="34" charset="0"/>
              </a:rPr>
              <a:t>ISO/IEC 2503n.</a:t>
            </a:r>
            <a:r>
              <a:rPr lang="es-ES" sz="2000" dirty="0">
                <a:latin typeface="Arial" panose="020B0604020202020204" pitchFamily="34" charset="0"/>
                <a:cs typeface="Arial" panose="020B0604020202020204" pitchFamily="34" charset="0"/>
              </a:rPr>
              <a:t> División de requisitos de calidad. Los estándares que forman parte de esta división ayudan a especificar los requisitos de </a:t>
            </a:r>
            <a:r>
              <a:rPr lang="es-ES" sz="2000" dirty="0" smtClean="0">
                <a:latin typeface="Arial" panose="020B0604020202020204" pitchFamily="34" charset="0"/>
                <a:cs typeface="Arial" panose="020B0604020202020204" pitchFamily="34" charset="0"/>
              </a:rPr>
              <a:t>calidad.</a:t>
            </a:r>
          </a:p>
          <a:p>
            <a:pPr algn="just"/>
            <a:endParaRPr lang="es-ES" sz="2000" dirty="0">
              <a:latin typeface="Arial" panose="020B0604020202020204" pitchFamily="34" charset="0"/>
              <a:cs typeface="Arial" panose="020B0604020202020204" pitchFamily="34" charset="0"/>
            </a:endParaRPr>
          </a:p>
          <a:p>
            <a:pPr algn="just"/>
            <a:r>
              <a:rPr lang="es-ES" sz="2000" b="1" dirty="0">
                <a:latin typeface="Arial" panose="020B0604020202020204" pitchFamily="34" charset="0"/>
                <a:cs typeface="Arial" panose="020B0604020202020204" pitchFamily="34" charset="0"/>
              </a:rPr>
              <a:t>ISO/IEC 2504n.</a:t>
            </a:r>
            <a:r>
              <a:rPr lang="es-ES" sz="2000" dirty="0">
                <a:latin typeface="Arial" panose="020B0604020202020204" pitchFamily="34" charset="0"/>
                <a:cs typeface="Arial" panose="020B0604020202020204" pitchFamily="34" charset="0"/>
              </a:rPr>
              <a:t> División de evaluación de la calidad. Estos estándares proporcionan requisitos, recomendaciones y guías para la evaluación de un producto software, tanto si la llevan a cabo evaluadores, como clientes o desarrolladores</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algn="just"/>
            <a:r>
              <a:rPr lang="es-ES" sz="2000" b="1" dirty="0">
                <a:latin typeface="Arial" panose="020B0604020202020204" pitchFamily="34" charset="0"/>
                <a:cs typeface="Arial" panose="020B0604020202020204" pitchFamily="34" charset="0"/>
              </a:rPr>
              <a:t>ISO/IEC 25050–25099. </a:t>
            </a:r>
            <a:r>
              <a:rPr lang="es-ES" sz="2000" dirty="0">
                <a:latin typeface="Arial" panose="020B0604020202020204" pitchFamily="34" charset="0"/>
                <a:cs typeface="Arial" panose="020B0604020202020204" pitchFamily="34" charset="0"/>
              </a:rPr>
              <a:t>Estándares de extensión SQuaRE. Incluyen requisitos para la calidad de productos de software “Off-</a:t>
            </a:r>
            <a:r>
              <a:rPr lang="es-ES" sz="2000" dirty="0" err="1">
                <a:latin typeface="Arial" panose="020B0604020202020204" pitchFamily="34" charset="0"/>
                <a:cs typeface="Arial" panose="020B0604020202020204" pitchFamily="34" charset="0"/>
              </a:rPr>
              <a:t>The</a:t>
            </a:r>
            <a:r>
              <a:rPr lang="es-ES" sz="2000" dirty="0">
                <a:latin typeface="Arial" panose="020B0604020202020204" pitchFamily="34" charset="0"/>
                <a:cs typeface="Arial" panose="020B0604020202020204" pitchFamily="34" charset="0"/>
              </a:rPr>
              <a:t>-</a:t>
            </a:r>
            <a:r>
              <a:rPr lang="es-ES" sz="2000" dirty="0" err="1">
                <a:latin typeface="Arial" panose="020B0604020202020204" pitchFamily="34" charset="0"/>
                <a:cs typeface="Arial" panose="020B0604020202020204" pitchFamily="34" charset="0"/>
              </a:rPr>
              <a:t>Self</a:t>
            </a:r>
            <a:r>
              <a:rPr lang="es-ES" sz="2000" dirty="0">
                <a:latin typeface="Arial" panose="020B0604020202020204" pitchFamily="34" charset="0"/>
                <a:cs typeface="Arial" panose="020B0604020202020204" pitchFamily="34" charset="0"/>
              </a:rPr>
              <a:t>” y para el formato común de la industria (CIF) para informes de usabilidad.</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109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57200" y="537312"/>
            <a:ext cx="9366069" cy="4093428"/>
          </a:xfrm>
          <a:prstGeom prst="rect">
            <a:avLst/>
          </a:prstGeom>
        </p:spPr>
        <p:txBody>
          <a:bodyPr wrap="square">
            <a:spAutoFit/>
          </a:bodyPr>
          <a:lstStyle/>
          <a:p>
            <a:pPr algn="just"/>
            <a:r>
              <a:rPr lang="es-ES" sz="2000" dirty="0">
                <a:latin typeface="Arial" panose="020B0604020202020204" pitchFamily="34" charset="0"/>
                <a:cs typeface="Arial" panose="020B0604020202020204" pitchFamily="34" charset="0"/>
              </a:rPr>
              <a:t>Al igual que la norma ISO/IEC 9126, este estándar define tres vistas </a:t>
            </a:r>
            <a:endParaRPr lang="es-ES" sz="2000" dirty="0" smtClean="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r>
              <a:rPr lang="es-ES" sz="2000" b="1" dirty="0" smtClean="0">
                <a:latin typeface="Arial" panose="020B0604020202020204" pitchFamily="34" charset="0"/>
                <a:cs typeface="Arial" panose="020B0604020202020204" pitchFamily="34" charset="0"/>
              </a:rPr>
              <a:t>Vista </a:t>
            </a:r>
            <a:r>
              <a:rPr lang="es-ES" sz="2000" b="1" dirty="0">
                <a:latin typeface="Arial" panose="020B0604020202020204" pitchFamily="34" charset="0"/>
                <a:cs typeface="Arial" panose="020B0604020202020204" pitchFamily="34" charset="0"/>
              </a:rPr>
              <a:t>interna:</a:t>
            </a:r>
            <a:r>
              <a:rPr lang="es-ES" sz="2000" dirty="0">
                <a:latin typeface="Arial" panose="020B0604020202020204" pitchFamily="34" charset="0"/>
                <a:cs typeface="Arial" panose="020B0604020202020204" pitchFamily="34" charset="0"/>
              </a:rPr>
              <a:t> esta vista se ocupa de las propiedades del software como: el tamaño, la complejidad o la conformidad con las normas de orientación a objetos.</a:t>
            </a:r>
          </a:p>
          <a:p>
            <a:pPr algn="just"/>
            <a:endParaRPr lang="es-ES" sz="2000" dirty="0" smtClean="0">
              <a:latin typeface="Arial" panose="020B0604020202020204" pitchFamily="34" charset="0"/>
              <a:cs typeface="Arial" panose="020B0604020202020204" pitchFamily="34" charset="0"/>
            </a:endParaRPr>
          </a:p>
          <a:p>
            <a:pPr algn="just"/>
            <a:r>
              <a:rPr lang="es-ES" sz="2000" b="1" dirty="0" smtClean="0">
                <a:latin typeface="Arial" panose="020B0604020202020204" pitchFamily="34" charset="0"/>
                <a:cs typeface="Arial" panose="020B0604020202020204" pitchFamily="34" charset="0"/>
              </a:rPr>
              <a:t>Vista </a:t>
            </a:r>
            <a:r>
              <a:rPr lang="es-ES" sz="2000" b="1" dirty="0">
                <a:latin typeface="Arial" panose="020B0604020202020204" pitchFamily="34" charset="0"/>
                <a:cs typeface="Arial" panose="020B0604020202020204" pitchFamily="34" charset="0"/>
              </a:rPr>
              <a:t>externa:</a:t>
            </a:r>
            <a:r>
              <a:rPr lang="es-ES" sz="2000" dirty="0">
                <a:latin typeface="Arial" panose="020B0604020202020204" pitchFamily="34" charset="0"/>
                <a:cs typeface="Arial" panose="020B0604020202020204" pitchFamily="34" charset="0"/>
              </a:rPr>
              <a:t> vista que analiza el comportamiento del software en producción y estudia sus atributos, por ejemplo: el rendimiento de un software en una máquina determinada, el uso de memoria de un programa o el tiempo de funcionamiento entre fallos.</a:t>
            </a:r>
          </a:p>
          <a:p>
            <a:pPr algn="just"/>
            <a:endParaRPr lang="es-ES" sz="2000" dirty="0" smtClean="0">
              <a:latin typeface="Arial" panose="020B0604020202020204" pitchFamily="34" charset="0"/>
              <a:cs typeface="Arial" panose="020B0604020202020204" pitchFamily="34" charset="0"/>
            </a:endParaRPr>
          </a:p>
          <a:p>
            <a:pPr algn="just"/>
            <a:r>
              <a:rPr lang="es-ES" sz="2000" b="1" dirty="0" smtClean="0">
                <a:latin typeface="Arial" panose="020B0604020202020204" pitchFamily="34" charset="0"/>
                <a:cs typeface="Arial" panose="020B0604020202020204" pitchFamily="34" charset="0"/>
              </a:rPr>
              <a:t>Vista </a:t>
            </a:r>
            <a:r>
              <a:rPr lang="es-ES" sz="2000" b="1" dirty="0">
                <a:latin typeface="Arial" panose="020B0604020202020204" pitchFamily="34" charset="0"/>
                <a:cs typeface="Arial" panose="020B0604020202020204" pitchFamily="34" charset="0"/>
              </a:rPr>
              <a:t>en uso:</a:t>
            </a:r>
            <a:r>
              <a:rPr lang="es-ES" sz="2000" dirty="0">
                <a:latin typeface="Arial" panose="020B0604020202020204" pitchFamily="34" charset="0"/>
                <a:cs typeface="Arial" panose="020B0604020202020204" pitchFamily="34" charset="0"/>
              </a:rPr>
              <a:t> mide la productividad y efectividad del usuario final al utilizar el software.</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1558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80011" y="1378527"/>
            <a:ext cx="7885612" cy="3477875"/>
          </a:xfrm>
          <a:prstGeom prst="rect">
            <a:avLst/>
          </a:prstGeom>
        </p:spPr>
        <p:txBody>
          <a:bodyPr wrap="square">
            <a:spAutoFit/>
          </a:bodyPr>
          <a:lstStyle/>
          <a:p>
            <a:pPr algn="just"/>
            <a:r>
              <a:rPr lang="es-ES" sz="2000" dirty="0">
                <a:latin typeface="Arial" panose="020B0604020202020204" pitchFamily="34" charset="0"/>
                <a:cs typeface="Arial" panose="020B0604020202020204" pitchFamily="34" charset="0"/>
              </a:rPr>
              <a:t>La primera puede utilizarse desde las primeras fases del desarrollo, permitiendo detectar deficiencias en el software en edades muy tempranas del ciclo de vida del software.</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La segunda, sin embargo, necesita que el producto software este completo y se utilizará por tanto en el pase a producción del producto, siendo muy dependiente de la máquina donde se ejecute.</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Por último la tercera vista que también estudia el producto software finalizado será dependiente del usuario y estará condicionada a los factores personales del mismo.</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92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4048" y="627017"/>
            <a:ext cx="5413195" cy="5264332"/>
          </a:xfrm>
          <a:prstGeom prst="rect">
            <a:avLst/>
          </a:prstGeom>
          <a:ln>
            <a:noFill/>
          </a:ln>
          <a:effectLst>
            <a:softEdge rad="112500"/>
          </a:effectLst>
        </p:spPr>
      </p:pic>
      <p:sp>
        <p:nvSpPr>
          <p:cNvPr id="6" name="Marcador de texto 5"/>
          <p:cNvSpPr>
            <a:spLocks noGrp="1"/>
          </p:cNvSpPr>
          <p:nvPr>
            <p:ph type="body" sz="half" idx="2"/>
          </p:nvPr>
        </p:nvSpPr>
        <p:spPr>
          <a:xfrm>
            <a:off x="677334" y="2424371"/>
            <a:ext cx="3854528" cy="2584449"/>
          </a:xfrm>
        </p:spPr>
        <p:txBody>
          <a:bodyPr>
            <a:noAutofit/>
          </a:bodyPr>
          <a:lstStyle/>
          <a:p>
            <a:pPr algn="just"/>
            <a:r>
              <a:rPr lang="es-ES" sz="1800" dirty="0">
                <a:solidFill>
                  <a:schemeClr val="tx1"/>
                </a:solidFill>
                <a:latin typeface="Arial" panose="020B0604020202020204" pitchFamily="34" charset="0"/>
                <a:cs typeface="Arial" panose="020B0604020202020204" pitchFamily="34" charset="0"/>
              </a:rPr>
              <a:t>Los estándares definen un conjunto de criterios que guían la forma en que se aplican procedimientos y metodologías al software desarrollado, la certificación de calidad permite una valoración independiente de la organización, donde se demuestra la capacidad de desarrollar productos y servicios de </a:t>
            </a:r>
            <a:r>
              <a:rPr lang="es-ES" sz="1800" dirty="0" smtClean="0">
                <a:solidFill>
                  <a:schemeClr val="tx1"/>
                </a:solidFill>
                <a:latin typeface="Arial" panose="020B0604020202020204" pitchFamily="34" charset="0"/>
                <a:cs typeface="Arial" panose="020B0604020202020204" pitchFamily="34" charset="0"/>
              </a:rPr>
              <a:t>calidad.</a:t>
            </a:r>
            <a:endParaRPr lang="es-GT"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7314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7957" y="1476102"/>
            <a:ext cx="5664940" cy="2941411"/>
          </a:xfrm>
        </p:spPr>
      </p:pic>
      <p:sp>
        <p:nvSpPr>
          <p:cNvPr id="6" name="Marcador de texto 5"/>
          <p:cNvSpPr>
            <a:spLocks noGrp="1"/>
          </p:cNvSpPr>
          <p:nvPr>
            <p:ph type="body" sz="half" idx="2"/>
          </p:nvPr>
        </p:nvSpPr>
        <p:spPr>
          <a:xfrm>
            <a:off x="677334" y="2150052"/>
            <a:ext cx="3854528" cy="2584449"/>
          </a:xfrm>
        </p:spPr>
        <p:txBody>
          <a:bodyPr>
            <a:noAutofit/>
          </a:bodyPr>
          <a:lstStyle/>
          <a:p>
            <a:pPr algn="just"/>
            <a:r>
              <a:rPr lang="es-MX" sz="2000" dirty="0" smtClean="0">
                <a:solidFill>
                  <a:schemeClr val="tx1"/>
                </a:solidFill>
                <a:latin typeface="Arial" panose="020B0604020202020204" pitchFamily="34" charset="0"/>
                <a:cs typeface="Arial" panose="020B0604020202020204" pitchFamily="34" charset="0"/>
              </a:rPr>
              <a:t>El objetivo de las organizaciones fabricantes de software, es producir software de buena calidad.</a:t>
            </a:r>
          </a:p>
          <a:p>
            <a:pPr algn="just"/>
            <a:r>
              <a:rPr lang="es-ES" sz="2000" dirty="0">
                <a:solidFill>
                  <a:schemeClr val="tx1"/>
                </a:solidFill>
                <a:latin typeface="Arial" panose="020B0604020202020204" pitchFamily="34" charset="0"/>
                <a:cs typeface="Arial" panose="020B0604020202020204" pitchFamily="34" charset="0"/>
              </a:rPr>
              <a:t>las organizaciones </a:t>
            </a:r>
            <a:r>
              <a:rPr lang="es-ES" sz="2000" dirty="0" smtClean="0">
                <a:solidFill>
                  <a:schemeClr val="tx1"/>
                </a:solidFill>
                <a:latin typeface="Arial" panose="020B0604020202020204" pitchFamily="34" charset="0"/>
                <a:cs typeface="Arial" panose="020B0604020202020204" pitchFamily="34" charset="0"/>
              </a:rPr>
              <a:t>quieren ser </a:t>
            </a:r>
            <a:r>
              <a:rPr lang="es-ES" sz="2000" dirty="0">
                <a:solidFill>
                  <a:schemeClr val="tx1"/>
                </a:solidFill>
                <a:latin typeface="Arial" panose="020B0604020202020204" pitchFamily="34" charset="0"/>
                <a:cs typeface="Arial" panose="020B0604020202020204" pitchFamily="34" charset="0"/>
              </a:rPr>
              <a:t>capaces de desarrollar y entregar software confiable, a tiempo y apegado </a:t>
            </a:r>
            <a:r>
              <a:rPr lang="es-ES" sz="2000" dirty="0" smtClean="0">
                <a:solidFill>
                  <a:schemeClr val="tx1"/>
                </a:solidFill>
                <a:latin typeface="Arial" panose="020B0604020202020204" pitchFamily="34" charset="0"/>
                <a:cs typeface="Arial" panose="020B0604020202020204" pitchFamily="34" charset="0"/>
              </a:rPr>
              <a:t>al presupuesto </a:t>
            </a:r>
            <a:r>
              <a:rPr lang="es-ES" sz="2000" dirty="0">
                <a:solidFill>
                  <a:schemeClr val="tx1"/>
                </a:solidFill>
                <a:latin typeface="Arial" panose="020B0604020202020204" pitchFamily="34" charset="0"/>
                <a:cs typeface="Arial" panose="020B0604020202020204" pitchFamily="34" charset="0"/>
              </a:rPr>
              <a:t>acordado con el cliente. </a:t>
            </a:r>
            <a:r>
              <a:rPr lang="es-ES" sz="2000" dirty="0" smtClean="0">
                <a:solidFill>
                  <a:schemeClr val="tx1"/>
                </a:solidFill>
                <a:latin typeface="Arial" panose="020B0604020202020204" pitchFamily="34" charset="0"/>
                <a:cs typeface="Arial" panose="020B0604020202020204" pitchFamily="34" charset="0"/>
              </a:rPr>
              <a:t>Mientras que los clientes buscan que con certeza todo se cumpla.</a:t>
            </a:r>
            <a:endParaRPr lang="es-GT"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201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70696"/>
            <a:ext cx="3854528" cy="1278466"/>
          </a:xfrm>
        </p:spPr>
        <p:txBody>
          <a:bodyPr>
            <a:normAutofit/>
          </a:bodyPr>
          <a:lstStyle/>
          <a:p>
            <a:pPr algn="ctr"/>
            <a:r>
              <a:rPr lang="es-GT" sz="2400" b="1" dirty="0">
                <a:solidFill>
                  <a:schemeClr val="tx1"/>
                </a:solidFill>
                <a:latin typeface="Arial" panose="020B0604020202020204" pitchFamily="34" charset="0"/>
                <a:cs typeface="Arial" panose="020B0604020202020204" pitchFamily="34" charset="0"/>
              </a:rPr>
              <a:t>ISO 12207 – Modelos de Ciclos de Vida del Software</a:t>
            </a:r>
          </a:p>
        </p:txBody>
      </p:sp>
      <p:pic>
        <p:nvPicPr>
          <p:cNvPr id="5" name="Marcador de contenido 4"/>
          <p:cNvPicPr>
            <a:picLocks noGrp="1" noChangeAspect="1"/>
          </p:cNvPicPr>
          <p:nvPr>
            <p:ph idx="1"/>
          </p:nvPr>
        </p:nvPicPr>
        <p:blipFill>
          <a:blip r:embed="rId2"/>
          <a:stretch>
            <a:fillRect/>
          </a:stretch>
        </p:blipFill>
        <p:spPr>
          <a:xfrm>
            <a:off x="4836762" y="731520"/>
            <a:ext cx="6063489" cy="4872446"/>
          </a:xfrm>
          <a:prstGeom prst="rect">
            <a:avLst/>
          </a:prstGeom>
        </p:spPr>
      </p:pic>
      <p:sp>
        <p:nvSpPr>
          <p:cNvPr id="4" name="Marcador de texto 3"/>
          <p:cNvSpPr>
            <a:spLocks noGrp="1"/>
          </p:cNvSpPr>
          <p:nvPr>
            <p:ph type="body" sz="half" idx="2"/>
          </p:nvPr>
        </p:nvSpPr>
        <p:spPr>
          <a:xfrm>
            <a:off x="677334" y="1549162"/>
            <a:ext cx="3854528" cy="2584449"/>
          </a:xfrm>
        </p:spPr>
        <p:txBody>
          <a:bodyPr>
            <a:noAutofit/>
          </a:bodyPr>
          <a:lstStyle/>
          <a:p>
            <a:pPr algn="just"/>
            <a:r>
              <a:rPr lang="es-ES" dirty="0">
                <a:solidFill>
                  <a:schemeClr val="tx1"/>
                </a:solidFill>
                <a:latin typeface="Arial" panose="020B0604020202020204" pitchFamily="34" charset="0"/>
                <a:cs typeface="Arial" panose="020B0604020202020204" pitchFamily="34" charset="0"/>
              </a:rPr>
              <a:t>Estándar para los procesos de ciclo de vida del software de la organización, Este estándar se concibió para aquellos interesados en adquisición de software, así como desarrolladores y proveedores. El estándar indica una serie de procesos desde la recopilación de requisitos hasta la culminación del software.</a:t>
            </a:r>
          </a:p>
          <a:p>
            <a:pPr algn="just"/>
            <a:r>
              <a:rPr lang="es-ES" dirty="0">
                <a:solidFill>
                  <a:schemeClr val="tx1"/>
                </a:solidFill>
                <a:latin typeface="Arial" panose="020B0604020202020204" pitchFamily="34" charset="0"/>
                <a:cs typeface="Arial" panose="020B0604020202020204" pitchFamily="34" charset="0"/>
              </a:rPr>
              <a:t>El estándar comprende 17 procesos lo cuales son agrupados en tres categorías:</a:t>
            </a:r>
          </a:p>
          <a:p>
            <a:pPr algn="just"/>
            <a:r>
              <a:rPr lang="es-ES" dirty="0">
                <a:solidFill>
                  <a:schemeClr val="tx1"/>
                </a:solidFill>
                <a:latin typeface="Arial" panose="020B0604020202020204" pitchFamily="34" charset="0"/>
                <a:cs typeface="Arial" panose="020B0604020202020204" pitchFamily="34" charset="0"/>
              </a:rPr>
              <a:t>·         Principales</a:t>
            </a:r>
          </a:p>
          <a:p>
            <a:pPr algn="just"/>
            <a:r>
              <a:rPr lang="es-ES" dirty="0">
                <a:solidFill>
                  <a:schemeClr val="tx1"/>
                </a:solidFill>
                <a:latin typeface="Arial" panose="020B0604020202020204" pitchFamily="34" charset="0"/>
                <a:cs typeface="Arial" panose="020B0604020202020204" pitchFamily="34" charset="0"/>
              </a:rPr>
              <a:t>·         de apoyo</a:t>
            </a:r>
          </a:p>
          <a:p>
            <a:pPr algn="just"/>
            <a:r>
              <a:rPr lang="es-ES" dirty="0">
                <a:solidFill>
                  <a:schemeClr val="tx1"/>
                </a:solidFill>
                <a:latin typeface="Arial" panose="020B0604020202020204" pitchFamily="34" charset="0"/>
                <a:cs typeface="Arial" panose="020B0604020202020204" pitchFamily="34" charset="0"/>
              </a:rPr>
              <a:t>·         de organización</a:t>
            </a:r>
          </a:p>
          <a:p>
            <a:pPr algn="just"/>
            <a:r>
              <a:rPr lang="es-ES" dirty="0">
                <a:solidFill>
                  <a:schemeClr val="tx1"/>
                </a:solidFill>
                <a:latin typeface="Arial" panose="020B0604020202020204" pitchFamily="34" charset="0"/>
                <a:cs typeface="Arial" panose="020B0604020202020204" pitchFamily="34" charset="0"/>
              </a:rPr>
              <a:t>Este estándar agrupa las actividades que se pueden llevar a cabo durante el ciclo de vida del software en cinco procesos principales, ocho procesos de apoyo y cuatro procesos organizativos</a:t>
            </a:r>
            <a:endParaRPr lang="es-G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5127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09451" y="1503964"/>
            <a:ext cx="9274629" cy="3170099"/>
          </a:xfrm>
          <a:prstGeom prst="rect">
            <a:avLst/>
          </a:prstGeom>
        </p:spPr>
        <p:txBody>
          <a:bodyPr wrap="square">
            <a:spAutoFit/>
          </a:bodyPr>
          <a:lstStyle/>
          <a:p>
            <a:pPr algn="just"/>
            <a:r>
              <a:rPr lang="es-ES" sz="2000" dirty="0" smtClean="0">
                <a:latin typeface="Arial" panose="020B0604020202020204" pitchFamily="34" charset="0"/>
                <a:cs typeface="Arial" panose="020B0604020202020204" pitchFamily="34" charset="0"/>
              </a:rPr>
              <a:t>ISO </a:t>
            </a:r>
            <a:r>
              <a:rPr lang="es-ES" sz="2000" dirty="0">
                <a:latin typeface="Arial" panose="020B0604020202020204" pitchFamily="34" charset="0"/>
                <a:cs typeface="Arial" panose="020B0604020202020204" pitchFamily="34" charset="0"/>
              </a:rPr>
              <a:t>9000: Gestión y aseguramiento de calidad (conceptos y directrices generales).Recomendaciones externas para aseguramiento de la calidad (ISO 9001, ISO 9002, ISO 9003).</a:t>
            </a:r>
          </a:p>
          <a:p>
            <a:pPr algn="just"/>
            <a:r>
              <a:rPr lang="es-ES" sz="2000" dirty="0">
                <a:latin typeface="Arial" panose="020B0604020202020204" pitchFamily="34" charset="0"/>
                <a:cs typeface="Arial" panose="020B0604020202020204" pitchFamily="34" charset="0"/>
              </a:rPr>
              <a:t>ISO 9001: Sistema de calidad- Modelo de aseguramiento de la calidad en diseño/ desarrollo producción, instalación y servicio.</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Norma que se aplica a los sistemas de calidad (SGC), el cual se centra en todos los elementos de administración de calidad con los que una empresa debe contar, para tener un sistema efectivo que permita administrar y mejorar la calidad sus productos y servicios.</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2012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98914" y="840438"/>
            <a:ext cx="6853646" cy="4401205"/>
          </a:xfrm>
          <a:prstGeom prst="rect">
            <a:avLst/>
          </a:prstGeom>
        </p:spPr>
        <p:txBody>
          <a:bodyPr wrap="square">
            <a:spAutoFit/>
          </a:bodyPr>
          <a:lstStyle/>
          <a:p>
            <a:r>
              <a:rPr lang="es-ES" sz="2000" b="1" dirty="0">
                <a:latin typeface="Arial" panose="020B0604020202020204" pitchFamily="34" charset="0"/>
                <a:cs typeface="Arial" panose="020B0604020202020204" pitchFamily="34" charset="0"/>
              </a:rPr>
              <a:t>La estructura de la nueva ISO 9001:2015 incluye dos nuevos </a:t>
            </a:r>
            <a:r>
              <a:rPr lang="es-ES" sz="2000" b="1" dirty="0" smtClean="0">
                <a:latin typeface="Arial" panose="020B0604020202020204" pitchFamily="34" charset="0"/>
                <a:cs typeface="Arial" panose="020B0604020202020204" pitchFamily="34" charset="0"/>
              </a:rPr>
              <a:t>requisitos</a:t>
            </a:r>
            <a:endParaRPr lang="es-ES" sz="2000" b="1" dirty="0">
              <a:latin typeface="Arial" panose="020B0604020202020204" pitchFamily="34" charset="0"/>
              <a:cs typeface="Arial" panose="020B0604020202020204" pitchFamily="34" charset="0"/>
            </a:endParaRPr>
          </a:p>
          <a:p>
            <a:endParaRPr lang="es-ES" sz="2000" dirty="0">
              <a:latin typeface="Arial" panose="020B0604020202020204" pitchFamily="34" charset="0"/>
              <a:cs typeface="Arial" panose="020B0604020202020204" pitchFamily="34" charset="0"/>
            </a:endParaRPr>
          </a:p>
          <a:p>
            <a:r>
              <a:rPr lang="es-ES" sz="2000" dirty="0" smtClean="0">
                <a:latin typeface="Arial" panose="020B0604020202020204" pitchFamily="34" charset="0"/>
                <a:cs typeface="Arial" panose="020B0604020202020204" pitchFamily="34" charset="0"/>
              </a:rPr>
              <a:t>Alcance</a:t>
            </a:r>
          </a:p>
          <a:p>
            <a:r>
              <a:rPr lang="es-ES" sz="2000" dirty="0" smtClean="0">
                <a:latin typeface="Arial" panose="020B0604020202020204" pitchFamily="34" charset="0"/>
                <a:cs typeface="Arial" panose="020B0604020202020204" pitchFamily="34" charset="0"/>
              </a:rPr>
              <a:t>Referencias </a:t>
            </a:r>
          </a:p>
          <a:p>
            <a:r>
              <a:rPr lang="es-ES" sz="2000" dirty="0" smtClean="0">
                <a:latin typeface="Arial" panose="020B0604020202020204" pitchFamily="34" charset="0"/>
                <a:cs typeface="Arial" panose="020B0604020202020204" pitchFamily="34" charset="0"/>
              </a:rPr>
              <a:t>Normativas</a:t>
            </a:r>
          </a:p>
          <a:p>
            <a:r>
              <a:rPr lang="es-ES" sz="2000" dirty="0" smtClean="0">
                <a:latin typeface="Arial" panose="020B0604020202020204" pitchFamily="34" charset="0"/>
                <a:cs typeface="Arial" panose="020B0604020202020204" pitchFamily="34" charset="0"/>
              </a:rPr>
              <a:t>Términos </a:t>
            </a:r>
            <a:r>
              <a:rPr lang="es-ES" sz="2000" dirty="0">
                <a:latin typeface="Arial" panose="020B0604020202020204" pitchFamily="34" charset="0"/>
                <a:cs typeface="Arial" panose="020B0604020202020204" pitchFamily="34" charset="0"/>
              </a:rPr>
              <a:t>y </a:t>
            </a:r>
            <a:r>
              <a:rPr lang="es-ES" sz="2000" dirty="0" smtClean="0">
                <a:latin typeface="Arial" panose="020B0604020202020204" pitchFamily="34" charset="0"/>
                <a:cs typeface="Arial" panose="020B0604020202020204" pitchFamily="34" charset="0"/>
              </a:rPr>
              <a:t>Definiciones</a:t>
            </a:r>
          </a:p>
          <a:p>
            <a:r>
              <a:rPr lang="es-ES" sz="2000" dirty="0" smtClean="0">
                <a:latin typeface="Arial" panose="020B0604020202020204" pitchFamily="34" charset="0"/>
                <a:cs typeface="Arial" panose="020B0604020202020204" pitchFamily="34" charset="0"/>
              </a:rPr>
              <a:t>Contexto </a:t>
            </a:r>
            <a:r>
              <a:rPr lang="es-ES" sz="2000" dirty="0">
                <a:latin typeface="Arial" panose="020B0604020202020204" pitchFamily="34" charset="0"/>
                <a:cs typeface="Arial" panose="020B0604020202020204" pitchFamily="34" charset="0"/>
              </a:rPr>
              <a:t>de </a:t>
            </a:r>
            <a:r>
              <a:rPr lang="es-ES" sz="2000" dirty="0" smtClean="0">
                <a:latin typeface="Arial" panose="020B0604020202020204" pitchFamily="34" charset="0"/>
                <a:cs typeface="Arial" panose="020B0604020202020204" pitchFamily="34" charset="0"/>
              </a:rPr>
              <a:t>la Organización</a:t>
            </a:r>
          </a:p>
          <a:p>
            <a:r>
              <a:rPr lang="es-ES" sz="2000" dirty="0" smtClean="0">
                <a:latin typeface="Arial" panose="020B0604020202020204" pitchFamily="34" charset="0"/>
                <a:cs typeface="Arial" panose="020B0604020202020204" pitchFamily="34" charset="0"/>
              </a:rPr>
              <a:t>Liderazgo </a:t>
            </a:r>
          </a:p>
          <a:p>
            <a:r>
              <a:rPr lang="es-ES" sz="2000" dirty="0" smtClean="0">
                <a:latin typeface="Arial" panose="020B0604020202020204" pitchFamily="34" charset="0"/>
                <a:cs typeface="Arial" panose="020B0604020202020204" pitchFamily="34" charset="0"/>
              </a:rPr>
              <a:t>Planificación</a:t>
            </a:r>
          </a:p>
          <a:p>
            <a:r>
              <a:rPr lang="es-ES" sz="2000" dirty="0" smtClean="0">
                <a:latin typeface="Arial" panose="020B0604020202020204" pitchFamily="34" charset="0"/>
                <a:cs typeface="Arial" panose="020B0604020202020204" pitchFamily="34" charset="0"/>
              </a:rPr>
              <a:t>Soporte</a:t>
            </a:r>
          </a:p>
          <a:p>
            <a:r>
              <a:rPr lang="es-ES" sz="2000" dirty="0" smtClean="0">
                <a:latin typeface="Arial" panose="020B0604020202020204" pitchFamily="34" charset="0"/>
                <a:cs typeface="Arial" panose="020B0604020202020204" pitchFamily="34" charset="0"/>
              </a:rPr>
              <a:t>Operación</a:t>
            </a:r>
          </a:p>
          <a:p>
            <a:r>
              <a:rPr lang="es-ES" sz="2000" dirty="0" smtClean="0">
                <a:latin typeface="Arial" panose="020B0604020202020204" pitchFamily="34" charset="0"/>
                <a:cs typeface="Arial" panose="020B0604020202020204" pitchFamily="34" charset="0"/>
              </a:rPr>
              <a:t>Evaluación </a:t>
            </a:r>
            <a:r>
              <a:rPr lang="es-ES" sz="2000" dirty="0">
                <a:latin typeface="Arial" panose="020B0604020202020204" pitchFamily="34" charset="0"/>
                <a:cs typeface="Arial" panose="020B0604020202020204" pitchFamily="34" charset="0"/>
              </a:rPr>
              <a:t>del </a:t>
            </a:r>
            <a:r>
              <a:rPr lang="es-ES" sz="2000" dirty="0" smtClean="0">
                <a:latin typeface="Arial" panose="020B0604020202020204" pitchFamily="34" charset="0"/>
                <a:cs typeface="Arial" panose="020B0604020202020204" pitchFamily="34" charset="0"/>
              </a:rPr>
              <a:t>Desempeño</a:t>
            </a:r>
          </a:p>
          <a:p>
            <a:r>
              <a:rPr lang="es-ES" sz="2000" dirty="0" smtClean="0">
                <a:latin typeface="Arial" panose="020B0604020202020204" pitchFamily="34" charset="0"/>
                <a:cs typeface="Arial" panose="020B0604020202020204" pitchFamily="34" charset="0"/>
              </a:rPr>
              <a:t>Mejora</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9544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42604" y="263633"/>
            <a:ext cx="9023465" cy="5262979"/>
          </a:xfrm>
          <a:prstGeom prst="rect">
            <a:avLst/>
          </a:prstGeom>
          <a:noFill/>
        </p:spPr>
        <p:txBody>
          <a:bodyPr wrap="square" rtlCol="0">
            <a:spAutoFit/>
          </a:bodyPr>
          <a:lstStyle/>
          <a:p>
            <a:pPr algn="just"/>
            <a:r>
              <a:rPr lang="es-ES" sz="2400" b="1" dirty="0">
                <a:latin typeface="Arial" panose="020B0604020202020204" pitchFamily="34" charset="0"/>
                <a:cs typeface="Arial" panose="020B0604020202020204" pitchFamily="34" charset="0"/>
              </a:rPr>
              <a:t>ISO 9002: Sistemas de calidad- Modelo de aseguramiento de la calidad en la producción e instalación</a:t>
            </a:r>
            <a:r>
              <a:rPr lang="es-ES" sz="2400" dirty="0">
                <a:latin typeface="Arial" panose="020B0604020202020204" pitchFamily="34" charset="0"/>
                <a:cs typeface="Arial" panose="020B0604020202020204" pitchFamily="34" charset="0"/>
              </a:rPr>
              <a:t>.</a:t>
            </a:r>
          </a:p>
          <a:p>
            <a:pPr algn="just"/>
            <a:endParaRPr lang="es-ES" sz="2400" dirty="0">
              <a:latin typeface="Arial" panose="020B0604020202020204" pitchFamily="34" charset="0"/>
              <a:cs typeface="Arial" panose="020B0604020202020204" pitchFamily="34" charset="0"/>
            </a:endParaRPr>
          </a:p>
          <a:p>
            <a:pPr algn="just"/>
            <a:r>
              <a:rPr lang="es-ES" sz="2400" dirty="0">
                <a:latin typeface="Arial" panose="020B0604020202020204" pitchFamily="34" charset="0"/>
                <a:cs typeface="Arial" panose="020B0604020202020204" pitchFamily="34" charset="0"/>
              </a:rPr>
              <a:t>La norma ISO 9002 evalúa todos los recursos humanos y técnicos y los procedimientos administrativos, que garantizan la operación continua y efectiva del sistema de calidad en una empresa. es necesaria la supervisión constante y el cumplimiento de especificaciones, las que servirán para documentar los procedimientos y aseguramiento que satisfacen los requisitos específicos del cliente. En el año 2000, ISO 9002 se unió a la norma ISO 9001, ya que eran similares. La norma ISO 9001 de aseguramiento de calidad estándar cubre tanto la producción, fabricación y partes de servicio de 9002, además de cubrir procesos de creación del diseño.</a:t>
            </a: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3719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42160" y="375366"/>
            <a:ext cx="6096000" cy="6001643"/>
          </a:xfrm>
          <a:prstGeom prst="rect">
            <a:avLst/>
          </a:prstGeom>
        </p:spPr>
        <p:txBody>
          <a:bodyPr>
            <a:spAutoFit/>
          </a:bodyPr>
          <a:lstStyle/>
          <a:p>
            <a:pPr algn="just"/>
            <a:r>
              <a:rPr lang="es-ES" sz="2400" b="1" dirty="0">
                <a:latin typeface="Arial" panose="020B0604020202020204" pitchFamily="34" charset="0"/>
                <a:cs typeface="Arial" panose="020B0604020202020204" pitchFamily="34" charset="0"/>
              </a:rPr>
              <a:t>ISO 9003: Sistemas de calidad- Modelo aseguramiento de la calidad</a:t>
            </a:r>
          </a:p>
          <a:p>
            <a:pPr algn="just"/>
            <a:endParaRPr lang="es-ES" sz="2400" dirty="0">
              <a:latin typeface="Arial" panose="020B0604020202020204" pitchFamily="34" charset="0"/>
              <a:cs typeface="Arial" panose="020B0604020202020204" pitchFamily="34" charset="0"/>
            </a:endParaRPr>
          </a:p>
          <a:p>
            <a:pPr algn="just"/>
            <a:r>
              <a:rPr lang="es-ES" sz="2400" dirty="0">
                <a:latin typeface="Arial" panose="020B0604020202020204" pitchFamily="34" charset="0"/>
                <a:cs typeface="Arial" panose="020B0604020202020204" pitchFamily="34" charset="0"/>
              </a:rPr>
              <a:t>Se enfatiza en los requisitos del sistema de calidad especificados en la ISO-9001 y en la ISO-9002 Son complementarios, Estas normas establecen requisitos que determinan que elementos tienen que comprender los sistemas de calidad, el deño de estas normas permiten que están sean genéricas</a:t>
            </a:r>
            <a:r>
              <a:rPr lang="es-ES" sz="2400" dirty="0" smtClean="0">
                <a:latin typeface="Arial" panose="020B0604020202020204" pitchFamily="34" charset="0"/>
                <a:cs typeface="Arial" panose="020B0604020202020204" pitchFamily="34" charset="0"/>
              </a:rPr>
              <a:t>.</a:t>
            </a:r>
          </a:p>
          <a:p>
            <a:pPr algn="just"/>
            <a:endParaRPr lang="es-ES" sz="2400" dirty="0">
              <a:latin typeface="Arial" panose="020B0604020202020204" pitchFamily="34" charset="0"/>
              <a:cs typeface="Arial" panose="020B0604020202020204" pitchFamily="34" charset="0"/>
            </a:endParaRPr>
          </a:p>
          <a:p>
            <a:pPr algn="just"/>
            <a:r>
              <a:rPr lang="es-ES" sz="2400" dirty="0">
                <a:latin typeface="Arial" panose="020B0604020202020204" pitchFamily="34" charset="0"/>
                <a:cs typeface="Arial" panose="020B0604020202020204" pitchFamily="34" charset="0"/>
              </a:rPr>
              <a:t>La norma ISO-9003 se dedica a inspeccionar el producto final terminado, esta norma fue anulada por la publicación del 2000 de la norma ISo-9001.</a:t>
            </a:r>
            <a:endParaRPr lang="es-GT"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3086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2951</TotalTime>
  <Words>1649</Words>
  <Application>Microsoft Office PowerPoint</Application>
  <PresentationFormat>Panorámica</PresentationFormat>
  <Paragraphs>131</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Trebuchet MS</vt:lpstr>
      <vt:lpstr>Wingdings 3</vt:lpstr>
      <vt:lpstr>Faceta</vt:lpstr>
      <vt:lpstr>Presentación de PowerPoint</vt:lpstr>
      <vt:lpstr>Presentación de PowerPoint</vt:lpstr>
      <vt:lpstr>Presentación de PowerPoint</vt:lpstr>
      <vt:lpstr>Presentación de PowerPoint</vt:lpstr>
      <vt:lpstr>ISO 12207 – Modelos de Ciclos de Vida del Software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Verni Leonel Perez Quezada</dc:creator>
  <cp:lastModifiedBy>Verni Leonel Perez Quezada</cp:lastModifiedBy>
  <cp:revision>69</cp:revision>
  <dcterms:created xsi:type="dcterms:W3CDTF">2017-01-28T14:57:06Z</dcterms:created>
  <dcterms:modified xsi:type="dcterms:W3CDTF">2019-09-21T04:15:08Z</dcterms:modified>
</cp:coreProperties>
</file>