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73" r:id="rId2"/>
    <p:sldId id="293" r:id="rId3"/>
    <p:sldId id="272" r:id="rId4"/>
    <p:sldId id="266" r:id="rId5"/>
    <p:sldId id="269" r:id="rId6"/>
    <p:sldId id="271" r:id="rId7"/>
    <p:sldId id="292" r:id="rId8"/>
    <p:sldId id="258" r:id="rId9"/>
    <p:sldId id="279" r:id="rId10"/>
    <p:sldId id="280" r:id="rId11"/>
    <p:sldId id="281" r:id="rId12"/>
    <p:sldId id="282" r:id="rId13"/>
    <p:sldId id="28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E6676-944C-43AC-835A-A5B29C26562F}" type="datetimeFigureOut">
              <a:rPr lang="es-GT" smtClean="0"/>
              <a:t>12/10/2019</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732EA-60C6-42A5-8278-8229970B8FD9}" type="slidenum">
              <a:rPr lang="es-GT" smtClean="0"/>
              <a:t>‹Nº›</a:t>
            </a:fld>
            <a:endParaRPr lang="es-GT"/>
          </a:p>
        </p:txBody>
      </p:sp>
    </p:spTree>
    <p:extLst>
      <p:ext uri="{BB962C8B-B14F-4D97-AF65-F5344CB8AC3E}">
        <p14:creationId xmlns:p14="http://schemas.microsoft.com/office/powerpoint/2010/main" val="232540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12/10/2019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1359341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12/10/2019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15676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12/10/2019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7525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12/10/2019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4147223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12/10/2019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349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12/10/2019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32907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12/10/2019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715415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12/10/2019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21133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12/10/2019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319492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12/10/2019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47891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8E93C70-A334-4DEA-A523-2E706C48CDE3}" type="datetimeFigureOut">
              <a:rPr lang="es-GT" smtClean="0"/>
              <a:t>12/10/2019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85822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8E93C70-A334-4DEA-A523-2E706C48CDE3}" type="datetimeFigureOut">
              <a:rPr lang="es-GT" smtClean="0"/>
              <a:t>12/10/2019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305465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8E93C70-A334-4DEA-A523-2E706C48CDE3}" type="datetimeFigureOut">
              <a:rPr lang="es-GT" smtClean="0"/>
              <a:t>12/10/2019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123927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93C70-A334-4DEA-A523-2E706C48CDE3}" type="datetimeFigureOut">
              <a:rPr lang="es-GT" smtClean="0"/>
              <a:t>12/10/2019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0002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8E93C70-A334-4DEA-A523-2E706C48CDE3}" type="datetimeFigureOut">
              <a:rPr lang="es-GT" smtClean="0"/>
              <a:t>12/10/2019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416486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7D144E-BBE4-4136-BE4C-E50C92176365}" type="slidenum">
              <a:rPr lang="es-GT" smtClean="0"/>
              <a:t>‹Nº›</a:t>
            </a:fld>
            <a:endParaRPr lang="es-GT"/>
          </a:p>
        </p:txBody>
      </p:sp>
      <p:sp>
        <p:nvSpPr>
          <p:cNvPr id="5" name="Date Placeholder 4"/>
          <p:cNvSpPr>
            <a:spLocks noGrp="1"/>
          </p:cNvSpPr>
          <p:nvPr>
            <p:ph type="dt" sz="half" idx="10"/>
          </p:nvPr>
        </p:nvSpPr>
        <p:spPr/>
        <p:txBody>
          <a:bodyPr/>
          <a:lstStyle/>
          <a:p>
            <a:fld id="{A8E93C70-A334-4DEA-A523-2E706C48CDE3}" type="datetimeFigureOut">
              <a:rPr lang="es-GT" smtClean="0"/>
              <a:t>12/10/2019</a:t>
            </a:fld>
            <a:endParaRPr lang="es-GT"/>
          </a:p>
        </p:txBody>
      </p:sp>
    </p:spTree>
    <p:extLst>
      <p:ext uri="{BB962C8B-B14F-4D97-AF65-F5344CB8AC3E}">
        <p14:creationId xmlns:p14="http://schemas.microsoft.com/office/powerpoint/2010/main" val="2232132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E93C70-A334-4DEA-A523-2E706C48CDE3}" type="datetimeFigureOut">
              <a:rPr lang="es-GT" smtClean="0"/>
              <a:t>12/10/2019</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7D144E-BBE4-4136-BE4C-E50C92176365}" type="slidenum">
              <a:rPr lang="es-GT" smtClean="0"/>
              <a:t>‹Nº›</a:t>
            </a:fld>
            <a:endParaRPr lang="es-GT"/>
          </a:p>
        </p:txBody>
      </p:sp>
    </p:spTree>
    <p:extLst>
      <p:ext uri="{BB962C8B-B14F-4D97-AF65-F5344CB8AC3E}">
        <p14:creationId xmlns:p14="http://schemas.microsoft.com/office/powerpoint/2010/main" val="296203632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normas-iso.com/iso-20000/"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normas-iso.com/iso-iec-15504-spic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40341" y="2075557"/>
            <a:ext cx="7836323" cy="1323439"/>
          </a:xfrm>
          <a:prstGeom prst="rect">
            <a:avLst/>
          </a:prstGeom>
        </p:spPr>
        <p:txBody>
          <a:bodyPr wrap="square">
            <a:spAutoFit/>
          </a:bodyPr>
          <a:lstStyle/>
          <a:p>
            <a:pPr algn="ctr"/>
            <a:r>
              <a:rPr lang="es-ES" sz="4000" b="1" dirty="0">
                <a:latin typeface="Arial" panose="020B0604020202020204" pitchFamily="34" charset="0"/>
                <a:cs typeface="Arial" panose="020B0604020202020204" pitchFamily="34" charset="0"/>
              </a:rPr>
              <a:t>ESTÁNDARES DE CALIDAD DEL SOFTWARE</a:t>
            </a:r>
            <a:endParaRPr lang="es-GT" sz="4000" b="1"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770" y="3152775"/>
            <a:ext cx="4991100" cy="3705225"/>
          </a:xfrm>
          <a:prstGeom prst="rect">
            <a:avLst/>
          </a:prstGeom>
          <a:ln>
            <a:noFill/>
          </a:ln>
          <a:effectLst>
            <a:softEdge rad="112500"/>
          </a:effec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74"/>
            <a:ext cx="1881051" cy="1940632"/>
          </a:xfrm>
          <a:prstGeom prst="rect">
            <a:avLst/>
          </a:prstGeom>
          <a:ln>
            <a:noFill/>
          </a:ln>
          <a:effectLst>
            <a:softEdge rad="112500"/>
          </a:effectLst>
        </p:spPr>
      </p:pic>
    </p:spTree>
    <p:extLst>
      <p:ext uri="{BB962C8B-B14F-4D97-AF65-F5344CB8AC3E}">
        <p14:creationId xmlns:p14="http://schemas.microsoft.com/office/powerpoint/2010/main" val="1858687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00893" y="1346877"/>
            <a:ext cx="9104811" cy="3693319"/>
          </a:xfrm>
          <a:prstGeom prst="rect">
            <a:avLst/>
          </a:prstGeom>
        </p:spPr>
        <p:txBody>
          <a:bodyPr wrap="square">
            <a:spAutoFit/>
          </a:bodyPr>
          <a:lstStyle/>
          <a:p>
            <a:pPr algn="just"/>
            <a:r>
              <a:rPr lang="es-GT" b="1" dirty="0">
                <a:latin typeface="Arial" panose="020B0604020202020204" pitchFamily="34" charset="0"/>
                <a:cs typeface="Arial" panose="020B0604020202020204" pitchFamily="34" charset="0"/>
              </a:rPr>
              <a:t>CMMI</a:t>
            </a:r>
          </a:p>
          <a:p>
            <a:pPr algn="just"/>
            <a:r>
              <a:rPr lang="es-GT" dirty="0">
                <a:latin typeface="Arial" panose="020B0604020202020204" pitchFamily="34" charset="0"/>
                <a:cs typeface="Arial" panose="020B0604020202020204" pitchFamily="34" charset="0"/>
              </a:rPr>
              <a:t>Es un modelo de mejora de los procesos de construcción de software que provee los elementos necesarios para determinar su efectividad. Este modelo puede ser utilizado como guía para mejorar las actividades de un proyecto, área u organización, ya que proporciona un marco de referencia para evaluar la efectividad de los procesos actuales, facilitando con ello la definición de actividades, prioridades y metas para garantizar la mejora continua. Es el estándar más conocido para la mejora de procesos en mejora de procesos para el desarrollo de proyectos, gestión de proveedores y gestión de servicio.</a:t>
            </a:r>
          </a:p>
          <a:p>
            <a:pPr algn="just"/>
            <a:endParaRPr lang="es-GT"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rPr>
              <a:t>El CMMI establece cinco niveles de madurez los cuales son: Nivel 0: Incompleto El proceso no se realiza, o no se consiguen los objetivos</a:t>
            </a:r>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11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2330" y="542505"/>
            <a:ext cx="8490857" cy="5355312"/>
          </a:xfrm>
          <a:prstGeom prst="rect">
            <a:avLst/>
          </a:prstGeom>
        </p:spPr>
        <p:txBody>
          <a:bodyPr wrap="square">
            <a:spAutoFit/>
          </a:bodyPr>
          <a:lstStyle/>
          <a:p>
            <a:pPr>
              <a:buFont typeface="Arial" panose="020B0604020202020204" pitchFamily="34" charset="0"/>
              <a:buChar char="•"/>
            </a:pPr>
            <a:r>
              <a:rPr lang="es-GT" dirty="0">
                <a:latin typeface="Arial" panose="020B0604020202020204" pitchFamily="34" charset="0"/>
                <a:cs typeface="Arial" panose="020B0604020202020204" pitchFamily="34" charset="0"/>
              </a:rPr>
              <a:t>Nivel 1</a:t>
            </a:r>
          </a:p>
          <a:p>
            <a:pPr>
              <a:buFont typeface="Arial" panose="020B0604020202020204" pitchFamily="34" charset="0"/>
              <a:buChar char="•"/>
            </a:pPr>
            <a:r>
              <a:rPr lang="es-GT" dirty="0">
                <a:latin typeface="Arial" panose="020B0604020202020204" pitchFamily="34" charset="0"/>
                <a:cs typeface="Arial" panose="020B0604020202020204" pitchFamily="34" charset="0"/>
              </a:rPr>
              <a:t>Inicial o ejecutando: Este es el nivel en donde todas las empresas que no tienen procesos, es donde el proceso se ejecuta y se logra su objetivo, así sea fuera de presupuesto y de cronograma.</a:t>
            </a:r>
          </a:p>
          <a:p>
            <a:pPr>
              <a:buFont typeface="Arial" panose="020B0604020202020204" pitchFamily="34" charset="0"/>
              <a:buChar char="•"/>
            </a:pPr>
            <a:endParaRPr lang="es-GT" dirty="0">
              <a:latin typeface="Arial" panose="020B0604020202020204" pitchFamily="34" charset="0"/>
              <a:cs typeface="Arial" panose="020B0604020202020204" pitchFamily="34" charset="0"/>
            </a:endParaRPr>
          </a:p>
          <a:p>
            <a:pPr>
              <a:buFont typeface="Arial" panose="020B0604020202020204" pitchFamily="34" charset="0"/>
              <a:buChar char="•"/>
            </a:pPr>
            <a:r>
              <a:rPr lang="es-GT" dirty="0">
                <a:latin typeface="Arial" panose="020B0604020202020204" pitchFamily="34" charset="0"/>
                <a:cs typeface="Arial" panose="020B0604020202020204" pitchFamily="34" charset="0"/>
              </a:rPr>
              <a:t>Nivel 2 Repetible: Se da cuando el éxito de los resultados obtenidos se puede repetir.</a:t>
            </a:r>
          </a:p>
          <a:p>
            <a:pPr>
              <a:buFont typeface="Arial" panose="020B0604020202020204" pitchFamily="34" charset="0"/>
              <a:buChar char="•"/>
            </a:pPr>
            <a:endParaRPr lang="es-GT" dirty="0">
              <a:latin typeface="Arial" panose="020B0604020202020204" pitchFamily="34" charset="0"/>
              <a:cs typeface="Arial" panose="020B0604020202020204" pitchFamily="34" charset="0"/>
            </a:endParaRPr>
          </a:p>
          <a:p>
            <a:pPr>
              <a:buFont typeface="Arial" panose="020B0604020202020204" pitchFamily="34" charset="0"/>
              <a:buChar char="•"/>
            </a:pPr>
            <a:r>
              <a:rPr lang="es-GT" dirty="0">
                <a:latin typeface="Arial" panose="020B0604020202020204" pitchFamily="34" charset="0"/>
                <a:cs typeface="Arial" panose="020B0604020202020204" pitchFamily="34" charset="0"/>
              </a:rPr>
              <a:t>Nivel 3</a:t>
            </a:r>
          </a:p>
          <a:p>
            <a:pPr>
              <a:buFont typeface="Arial" panose="020B0604020202020204" pitchFamily="34" charset="0"/>
              <a:buChar char="•"/>
            </a:pPr>
            <a:r>
              <a:rPr lang="es-GT" dirty="0">
                <a:latin typeface="Arial" panose="020B0604020202020204" pitchFamily="34" charset="0"/>
                <a:cs typeface="Arial" panose="020B0604020202020204" pitchFamily="34" charset="0"/>
              </a:rPr>
              <a:t>Definido: Significa que la forma de desarrollar proyectos está definida, establecida, documentada y que existen métricas.</a:t>
            </a:r>
          </a:p>
          <a:p>
            <a:pPr>
              <a:buFont typeface="Arial" panose="020B0604020202020204" pitchFamily="34" charset="0"/>
              <a:buChar char="•"/>
            </a:pPr>
            <a:endParaRPr lang="es-GT" dirty="0">
              <a:latin typeface="Arial" panose="020B0604020202020204" pitchFamily="34" charset="0"/>
              <a:cs typeface="Arial" panose="020B0604020202020204" pitchFamily="34" charset="0"/>
            </a:endParaRPr>
          </a:p>
          <a:p>
            <a:pPr>
              <a:buFont typeface="Arial" panose="020B0604020202020204" pitchFamily="34" charset="0"/>
              <a:buChar char="•"/>
            </a:pPr>
            <a:r>
              <a:rPr lang="es-GT" dirty="0">
                <a:latin typeface="Arial" panose="020B0604020202020204" pitchFamily="34" charset="0"/>
                <a:cs typeface="Arial" panose="020B0604020202020204" pitchFamily="34" charset="0"/>
              </a:rPr>
              <a:t>Nivel 4 Administrado: Los proyectos usan objetivos medibles y cuantificables para alcanzar cubrir las necesidades de los clientes y la organización. Es decir, se usan métricas para gestionar la organización.</a:t>
            </a:r>
          </a:p>
          <a:p>
            <a:pPr>
              <a:buFont typeface="Arial" panose="020B0604020202020204" pitchFamily="34" charset="0"/>
              <a:buChar char="•"/>
            </a:pPr>
            <a:endParaRPr lang="es-GT" dirty="0">
              <a:latin typeface="Arial" panose="020B0604020202020204" pitchFamily="34" charset="0"/>
              <a:cs typeface="Arial" panose="020B0604020202020204" pitchFamily="34" charset="0"/>
            </a:endParaRPr>
          </a:p>
          <a:p>
            <a:pPr>
              <a:buFont typeface="Arial" panose="020B0604020202020204" pitchFamily="34" charset="0"/>
              <a:buChar char="•"/>
            </a:pPr>
            <a:r>
              <a:rPr lang="es-GT" dirty="0">
                <a:latin typeface="Arial" panose="020B0604020202020204" pitchFamily="34" charset="0"/>
                <a:cs typeface="Arial" panose="020B0604020202020204" pitchFamily="34" charset="0"/>
              </a:rPr>
              <a:t>Nivel 5 Optimizado: Los procesos de los proyectos y de la organización están orientados a la mejora de las actividades, que mediante métricas son identificadas, evaluadas y puestas en práctica.</a:t>
            </a:r>
            <a:endParaRPr lang="es-ES"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872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7015" y="424938"/>
            <a:ext cx="9091749" cy="3970318"/>
          </a:xfrm>
          <a:prstGeom prst="rect">
            <a:avLst/>
          </a:prstGeom>
        </p:spPr>
        <p:txBody>
          <a:bodyPr wrap="square">
            <a:spAutoFit/>
          </a:bodyPr>
          <a:lstStyle/>
          <a:p>
            <a:pPr algn="just"/>
            <a:r>
              <a:rPr lang="es-GT" b="1" dirty="0">
                <a:latin typeface="Arial" panose="020B0604020202020204" pitchFamily="34" charset="0"/>
                <a:cs typeface="Arial" panose="020B0604020202020204" pitchFamily="34" charset="0"/>
              </a:rPr>
              <a:t>¿Por qué es importante usar un modelo para el desarrollo de software?</a:t>
            </a:r>
          </a:p>
          <a:p>
            <a:pPr algn="just"/>
            <a:r>
              <a:rPr lang="es-GT" dirty="0">
                <a:latin typeface="Arial" panose="020B0604020202020204" pitchFamily="34" charset="0"/>
                <a:cs typeface="Arial" panose="020B0604020202020204" pitchFamily="34" charset="0"/>
              </a:rPr>
              <a:t>La importancia del uso de un modelo radica principalmente en el hecho de que es precisamente lo que permite comprender cuáles son los elementos específicos de una organización, a la vez que ayuda a formular y hablar de qué es lo que se debe mejorar dentro de la misma y de cómo se pueden lograr dichas mejoras.  Dicho esto, algunas de las ventajas del uso de un modelo que valen la pena mencionar son las siguientes:</a:t>
            </a:r>
          </a:p>
          <a:p>
            <a:pPr algn="just"/>
            <a:endParaRPr lang="es-GT"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GT" dirty="0">
                <a:latin typeface="Arial" panose="020B0604020202020204" pitchFamily="34" charset="0"/>
                <a:cs typeface="Arial" panose="020B0604020202020204" pitchFamily="34" charset="0"/>
              </a:rPr>
              <a:t>Proporciona un marco y un lenguaje común, lo que se traduce en la ruptura de las barreras de la comunicación en el interior de las organizaciones.</a:t>
            </a:r>
          </a:p>
          <a:p>
            <a:pPr marL="285750" indent="-285750" algn="just">
              <a:buFont typeface="Arial" panose="020B0604020202020204" pitchFamily="34" charset="0"/>
              <a:buChar char="•"/>
            </a:pPr>
            <a:r>
              <a:rPr lang="es-GT" dirty="0">
                <a:latin typeface="Arial" panose="020B0604020202020204" pitchFamily="34" charset="0"/>
                <a:cs typeface="Arial" panose="020B0604020202020204" pitchFamily="34" charset="0"/>
              </a:rPr>
              <a:t>Permite que los usuarios puedan enfocarse específicamente en la mejora, ya que ayudan a que no pierdan la idea global.</a:t>
            </a:r>
          </a:p>
          <a:p>
            <a:pPr marL="285750" indent="-285750" algn="just">
              <a:buFont typeface="Arial" panose="020B0604020202020204" pitchFamily="34" charset="0"/>
              <a:buChar char="•"/>
            </a:pPr>
            <a:r>
              <a:rPr lang="es-GT" dirty="0">
                <a:latin typeface="Arial" panose="020B0604020202020204" pitchFamily="34" charset="0"/>
                <a:cs typeface="Arial" panose="020B0604020202020204" pitchFamily="34" charset="0"/>
              </a:rPr>
              <a:t>Aporta años de experiencia.</a:t>
            </a:r>
          </a:p>
          <a:p>
            <a:pPr marL="285750" indent="-285750" algn="just">
              <a:buFont typeface="Arial" panose="020B0604020202020204" pitchFamily="34" charset="0"/>
              <a:buChar char="•"/>
            </a:pPr>
            <a:r>
              <a:rPr lang="es-GT" dirty="0">
                <a:latin typeface="Arial" panose="020B0604020202020204" pitchFamily="34" charset="0"/>
                <a:cs typeface="Arial" panose="020B0604020202020204" pitchFamily="34" charset="0"/>
              </a:rPr>
              <a:t>Ayudan a mejorar la satisfacción del cliente.</a:t>
            </a:r>
          </a:p>
          <a:p>
            <a:pPr marL="285750" indent="-285750" algn="just">
              <a:buFont typeface="Arial" panose="020B0604020202020204" pitchFamily="34" charset="0"/>
              <a:buChar char="•"/>
            </a:pPr>
            <a:r>
              <a:rPr lang="es-GT" dirty="0">
                <a:latin typeface="Arial" panose="020B0604020202020204" pitchFamily="34" charset="0"/>
                <a:cs typeface="Arial" panose="020B0604020202020204" pitchFamily="34" charset="0"/>
              </a:rPr>
              <a:t>Permiten producir productos y servicios de alta calidad.</a:t>
            </a:r>
            <a:endParaRPr lang="es-ES"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672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1553" y="874434"/>
            <a:ext cx="9152709" cy="5109091"/>
          </a:xfrm>
          <a:prstGeom prst="rect">
            <a:avLst/>
          </a:prstGeom>
        </p:spPr>
        <p:txBody>
          <a:bodyPr wrap="square">
            <a:spAutoFit/>
          </a:bodyPr>
          <a:lstStyle/>
          <a:p>
            <a:pPr algn="just"/>
            <a:r>
              <a:rPr lang="es-GT" sz="2000" b="1" dirty="0" smtClean="0">
                <a:latin typeface="Arial" panose="020B0604020202020204" pitchFamily="34" charset="0"/>
                <a:cs typeface="Arial" panose="020B0604020202020204" pitchFamily="34" charset="0"/>
              </a:rPr>
              <a:t>Algunos </a:t>
            </a:r>
            <a:r>
              <a:rPr lang="es-GT" sz="2000" b="1" dirty="0">
                <a:latin typeface="Arial" panose="020B0604020202020204" pitchFamily="34" charset="0"/>
                <a:cs typeface="Arial" panose="020B0604020202020204" pitchFamily="34" charset="0"/>
              </a:rPr>
              <a:t>beneficios de CMMI</a:t>
            </a:r>
          </a:p>
          <a:p>
            <a:pPr algn="just"/>
            <a:endParaRPr lang="es-GT" dirty="0" smtClean="0">
              <a:latin typeface="Arial" panose="020B0604020202020204" pitchFamily="34" charset="0"/>
              <a:cs typeface="Arial" panose="020B0604020202020204" pitchFamily="34" charset="0"/>
            </a:endParaRPr>
          </a:p>
          <a:p>
            <a:pPr algn="just"/>
            <a:r>
              <a:rPr lang="es-GT" dirty="0" smtClean="0">
                <a:latin typeface="Arial" panose="020B0604020202020204" pitchFamily="34" charset="0"/>
                <a:cs typeface="Arial" panose="020B0604020202020204" pitchFamily="34" charset="0"/>
              </a:rPr>
              <a:t>Hacer </a:t>
            </a:r>
            <a:r>
              <a:rPr lang="es-GT" dirty="0">
                <a:latin typeface="Arial" panose="020B0604020202020204" pitchFamily="34" charset="0"/>
                <a:cs typeface="Arial" panose="020B0604020202020204" pitchFamily="34" charset="0"/>
              </a:rPr>
              <a:t>uso del modelo CMMI para el desarrollo de software, no solo permite optimizar procesos de negocios, sino que también trae consigo una serie de beneficios, entre ellos los siguientes:</a:t>
            </a:r>
          </a:p>
          <a:p>
            <a:pPr algn="just"/>
            <a:endParaRPr lang="es-GT"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GT" dirty="0">
                <a:latin typeface="Arial" panose="020B0604020202020204" pitchFamily="34" charset="0"/>
                <a:cs typeface="Arial" panose="020B0604020202020204" pitchFamily="34" charset="0"/>
              </a:rPr>
              <a:t>La gestión y la ingeniería de las actividades se encuentran entrelazadas de una manera explícita, tan es así que facilita el reconocimiento de los objetivos del negocio.</a:t>
            </a:r>
          </a:p>
          <a:p>
            <a:pPr marL="342900" indent="-342900" algn="just">
              <a:buFont typeface="Arial" panose="020B0604020202020204" pitchFamily="34" charset="0"/>
              <a:buChar char="•"/>
            </a:pPr>
            <a:r>
              <a:rPr lang="es-GT" dirty="0">
                <a:latin typeface="Arial" panose="020B0604020202020204" pitchFamily="34" charset="0"/>
                <a:cs typeface="Arial" panose="020B0604020202020204" pitchFamily="34" charset="0"/>
              </a:rPr>
              <a:t>Permite hacer la incorporación de la experiencia adquirida en otras zonas de las mejores prácticas. Algunos ejemplos serían la medición, gestión de riesgos y de proveedores.</a:t>
            </a:r>
          </a:p>
          <a:p>
            <a:pPr marL="342900" indent="-342900" algn="just">
              <a:buFont typeface="Arial" panose="020B0604020202020204" pitchFamily="34" charset="0"/>
              <a:buChar char="•"/>
            </a:pPr>
            <a:r>
              <a:rPr lang="es-GT" dirty="0">
                <a:latin typeface="Arial" panose="020B0604020202020204" pitchFamily="34" charset="0"/>
                <a:cs typeface="Arial" panose="020B0604020202020204" pitchFamily="34" charset="0"/>
              </a:rPr>
              <a:t>Poder aplicar prácticas de alta madurez mucho más robustas.</a:t>
            </a:r>
          </a:p>
          <a:p>
            <a:pPr marL="342900" indent="-342900" algn="just">
              <a:buFont typeface="Arial" panose="020B0604020202020204" pitchFamily="34" charset="0"/>
              <a:buChar char="•"/>
            </a:pPr>
            <a:r>
              <a:rPr lang="es-GT" dirty="0">
                <a:latin typeface="Arial" panose="020B0604020202020204" pitchFamily="34" charset="0"/>
                <a:cs typeface="Arial" panose="020B0604020202020204" pitchFamily="34" charset="0"/>
              </a:rPr>
              <a:t>Cumplir de forma mucho más completa con las normas ISO</a:t>
            </a:r>
            <a:r>
              <a:rPr lang="es-GT" dirty="0" smtClean="0">
                <a:latin typeface="Arial" panose="020B0604020202020204" pitchFamily="34" charset="0"/>
                <a:cs typeface="Arial" panose="020B0604020202020204" pitchFamily="34" charset="0"/>
              </a:rPr>
              <a:t>.</a:t>
            </a:r>
          </a:p>
          <a:p>
            <a:pPr algn="just"/>
            <a:endParaRPr lang="es-GT"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rPr>
              <a:t>Estos son solo algunos de los aspectos básicos del modelo CMMI que nos permiten tener un acercamiento al por qué es ideal para el proceso de desarrollo de software, muy importante considerarlo en países como México, Panamá y Ecuador.</a:t>
            </a:r>
            <a:r>
              <a:rPr lang="es-ES" dirty="0" smtClean="0">
                <a:latin typeface="Arial" panose="020B0604020202020204" pitchFamily="34" charset="0"/>
                <a:cs typeface="Arial" panose="020B0604020202020204" pitchFamily="34" charset="0"/>
              </a:rPr>
              <a:t>.</a:t>
            </a: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983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72710" y="1245716"/>
            <a:ext cx="8937049" cy="3416320"/>
          </a:xfrm>
          <a:prstGeom prst="rect">
            <a:avLst/>
          </a:prstGeom>
        </p:spPr>
        <p:txBody>
          <a:bodyPr wrap="square">
            <a:spAutoFit/>
          </a:bodyPr>
          <a:lstStyle/>
          <a:p>
            <a:pPr algn="just"/>
            <a:r>
              <a:rPr lang="es-GT" b="1" dirty="0">
                <a:latin typeface="Arial" panose="020B0604020202020204" pitchFamily="34" charset="0"/>
                <a:cs typeface="Arial" panose="020B0604020202020204" pitchFamily="34" charset="0"/>
              </a:rPr>
              <a:t>ISO 20000 CALIDAD DE LOS SERVICIOS </a:t>
            </a:r>
            <a:r>
              <a:rPr lang="es-GT" b="1" dirty="0" smtClean="0">
                <a:latin typeface="Arial" panose="020B0604020202020204" pitchFamily="34" charset="0"/>
                <a:cs typeface="Arial" panose="020B0604020202020204" pitchFamily="34" charset="0"/>
              </a:rPr>
              <a:t>TI</a:t>
            </a:r>
          </a:p>
          <a:p>
            <a:pPr algn="just"/>
            <a:endParaRPr lang="es-GT"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rPr>
              <a:t>Los sistemas de tecnología de la información desempeñan un papel crítico en la práctica totalidad de las empresas. Estos sistemas necesitan una supervisión constante por parte de profesionales para mantenerlos actualizados y en condiciones de funcionamiento. No obstante, imagine las consecuencias si su departamento de tecnología de la información fuese incapaz de proporcionar los servicios que necesita.</a:t>
            </a:r>
          </a:p>
          <a:p>
            <a:pPr algn="just"/>
            <a:endParaRPr lang="es-GT"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rPr>
              <a:t>La Organización Internacional de Estandarización (ISO), a través de las normas recogidas en ISO / IEC 20000, establece una implementación efectiva y un planteamiento estructurado para desarrollar servicios de tecnología de la información fiables en lo referente a la gestión de servicios de TI.</a:t>
            </a:r>
          </a:p>
        </p:txBody>
      </p:sp>
    </p:spTree>
    <p:extLst>
      <p:ext uri="{BB962C8B-B14F-4D97-AF65-F5344CB8AC3E}">
        <p14:creationId xmlns:p14="http://schemas.microsoft.com/office/powerpoint/2010/main" val="14959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9930" y="396301"/>
            <a:ext cx="7807235" cy="4708981"/>
          </a:xfrm>
          <a:prstGeom prst="rect">
            <a:avLst/>
          </a:prstGeom>
        </p:spPr>
        <p:txBody>
          <a:bodyPr wrap="square">
            <a:spAutoFit/>
          </a:bodyPr>
          <a:lstStyle/>
          <a:p>
            <a:r>
              <a:rPr lang="es-GT" sz="2000" dirty="0">
                <a:latin typeface="Arial" panose="020B0604020202020204" pitchFamily="34" charset="0"/>
                <a:cs typeface="Arial" panose="020B0604020202020204" pitchFamily="34" charset="0"/>
              </a:rPr>
              <a:t>La Norma ISO 20000 consta de:</a:t>
            </a:r>
          </a:p>
          <a:p>
            <a:endParaRPr lang="es-GT"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GT" sz="2000" dirty="0">
                <a:latin typeface="Arial" panose="020B0604020202020204" pitchFamily="34" charset="0"/>
                <a:cs typeface="Arial" panose="020B0604020202020204" pitchFamily="34" charset="0"/>
              </a:rPr>
              <a:t>13 procesos definidos.</a:t>
            </a:r>
          </a:p>
          <a:p>
            <a:pPr marL="342900" indent="-342900">
              <a:buFont typeface="Arial" panose="020B0604020202020204" pitchFamily="34" charset="0"/>
              <a:buChar char="•"/>
            </a:pPr>
            <a:r>
              <a:rPr lang="es-GT" sz="2000" dirty="0">
                <a:latin typeface="Arial" panose="020B0604020202020204" pitchFamily="34" charset="0"/>
                <a:cs typeface="Arial" panose="020B0604020202020204" pitchFamily="34" charset="0"/>
              </a:rPr>
              <a:t>Un proceso de planificación e implementación de servicios</a:t>
            </a:r>
          </a:p>
          <a:p>
            <a:pPr marL="342900" indent="-342900">
              <a:buFont typeface="Arial" panose="020B0604020202020204" pitchFamily="34" charset="0"/>
              <a:buChar char="•"/>
            </a:pPr>
            <a:r>
              <a:rPr lang="es-GT" sz="2000" dirty="0">
                <a:latin typeface="Arial" panose="020B0604020202020204" pitchFamily="34" charset="0"/>
                <a:cs typeface="Arial" panose="020B0604020202020204" pitchFamily="34" charset="0"/>
              </a:rPr>
              <a:t>Requisitos de un sistema de gestión.</a:t>
            </a:r>
          </a:p>
          <a:p>
            <a:pPr marL="342900" indent="-342900">
              <a:buFont typeface="Arial" panose="020B0604020202020204" pitchFamily="34" charset="0"/>
              <a:buChar char="•"/>
            </a:pPr>
            <a:r>
              <a:rPr lang="es-GT" sz="2000" dirty="0">
                <a:latin typeface="Arial" panose="020B0604020202020204" pitchFamily="34" charset="0"/>
                <a:cs typeface="Arial" panose="020B0604020202020204" pitchFamily="34" charset="0"/>
              </a:rPr>
              <a:t>Ciclo de mejora continua (PDCA</a:t>
            </a:r>
            <a:r>
              <a:rPr lang="es-GT"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s-GT" sz="2000" dirty="0">
              <a:latin typeface="Arial" panose="020B0604020202020204" pitchFamily="34" charset="0"/>
              <a:cs typeface="Arial" panose="020B0604020202020204" pitchFamily="34" charset="0"/>
            </a:endParaRPr>
          </a:p>
          <a:p>
            <a:pPr algn="just"/>
            <a:r>
              <a:rPr lang="es-GT" sz="2000" dirty="0">
                <a:latin typeface="Arial" panose="020B0604020202020204" pitchFamily="34" charset="0"/>
                <a:cs typeface="Arial" panose="020B0604020202020204" pitchFamily="34" charset="0"/>
              </a:rPr>
              <a:t>Esta norma se presenta como el estándar internacional (ISO) para la gestión de servicios TI y que ha sido aceptado como un referente en este campo por la mayoría de los países del mundo.</a:t>
            </a:r>
          </a:p>
          <a:p>
            <a:pPr algn="just"/>
            <a:r>
              <a:rPr lang="es-GT" sz="2000" dirty="0">
                <a:latin typeface="Arial" panose="020B0604020202020204" pitchFamily="34" charset="0"/>
                <a:cs typeface="Arial" panose="020B0604020202020204" pitchFamily="34" charset="0"/>
              </a:rPr>
              <a:t>El objetivo de ISO 20000 es doble:</a:t>
            </a:r>
          </a:p>
          <a:p>
            <a:pPr algn="just"/>
            <a:endParaRPr lang="es-GT" sz="2000" dirty="0">
              <a:latin typeface="Arial" panose="020B0604020202020204" pitchFamily="34" charset="0"/>
              <a:cs typeface="Arial" panose="020B0604020202020204" pitchFamily="34" charset="0"/>
            </a:endParaRPr>
          </a:p>
          <a:p>
            <a:pPr algn="just"/>
            <a:r>
              <a:rPr lang="es-GT" sz="2000" dirty="0">
                <a:latin typeface="Arial" panose="020B0604020202020204" pitchFamily="34" charset="0"/>
                <a:cs typeface="Arial" panose="020B0604020202020204" pitchFamily="34" charset="0"/>
              </a:rPr>
              <a:t>Ayudar a las empresas a conseguir servicios de TI más efectivos</a:t>
            </a:r>
          </a:p>
          <a:p>
            <a:pPr algn="just"/>
            <a:r>
              <a:rPr lang="es-GT" sz="2000" dirty="0">
                <a:latin typeface="Arial" panose="020B0604020202020204" pitchFamily="34" charset="0"/>
                <a:cs typeface="Arial" panose="020B0604020202020204" pitchFamily="34" charset="0"/>
              </a:rPr>
              <a:t>Incorporar las mejores prácticas internacionales en la Gestión de Servicios TI (ITSM)</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9544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43049" y="1413164"/>
            <a:ext cx="9023465" cy="3447098"/>
          </a:xfrm>
          <a:prstGeom prst="rect">
            <a:avLst/>
          </a:prstGeom>
          <a:noFill/>
        </p:spPr>
        <p:txBody>
          <a:bodyPr wrap="square" rtlCol="0">
            <a:spAutoFit/>
          </a:bodyPr>
          <a:lstStyle/>
          <a:p>
            <a:pPr algn="just"/>
            <a:r>
              <a:rPr lang="es-GT" sz="2000" b="1" dirty="0">
                <a:latin typeface="Arial" panose="020B0604020202020204" pitchFamily="34" charset="0"/>
                <a:cs typeface="Arial" panose="020B0604020202020204" pitchFamily="34" charset="0"/>
              </a:rPr>
              <a:t>SERVICIOS TI</a:t>
            </a:r>
          </a:p>
          <a:p>
            <a:pPr algn="just"/>
            <a:r>
              <a:rPr lang="es-GT" sz="2000" dirty="0">
                <a:latin typeface="Arial" panose="020B0604020202020204" pitchFamily="34" charset="0"/>
                <a:cs typeface="Arial" panose="020B0604020202020204" pitchFamily="34" charset="0"/>
              </a:rPr>
              <a:t>Cuando nos referimos a servicios TI nos estamos refiriendo a servicios cuya provisión depende de las tecnologías de la información y que pueden ser tanto Servicios a Clientes externos o servicios brindados a partes internas de la organización y necesarios para el desarrollo de la actividad de su negocio</a:t>
            </a:r>
          </a:p>
          <a:p>
            <a:pPr algn="just"/>
            <a:endParaRPr lang="es-GT" sz="2000" dirty="0">
              <a:latin typeface="Arial" panose="020B0604020202020204" pitchFamily="34" charset="0"/>
              <a:cs typeface="Arial" panose="020B0604020202020204" pitchFamily="34" charset="0"/>
            </a:endParaRPr>
          </a:p>
          <a:p>
            <a:pPr algn="just"/>
            <a:r>
              <a:rPr lang="es-GT" sz="2000" dirty="0">
                <a:latin typeface="Arial" panose="020B0604020202020204" pitchFamily="34" charset="0"/>
                <a:cs typeface="Arial" panose="020B0604020202020204" pitchFamily="34" charset="0"/>
              </a:rPr>
              <a:t>En el objetivo de mejorar la gestión de servicios TI ISO 20000 nos proporciona</a:t>
            </a:r>
          </a:p>
          <a:p>
            <a:pPr algn="just"/>
            <a:endParaRPr lang="es-GT"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GT" sz="2000" dirty="0">
                <a:latin typeface="Arial" panose="020B0604020202020204" pitchFamily="34" charset="0"/>
                <a:cs typeface="Arial" panose="020B0604020202020204" pitchFamily="34" charset="0"/>
              </a:rPr>
              <a:t>Un conjunto de procesos de administración de servicios TI</a:t>
            </a:r>
          </a:p>
          <a:p>
            <a:pPr marL="342900" indent="-342900" algn="just">
              <a:buFont typeface="Arial" panose="020B0604020202020204" pitchFamily="34" charset="0"/>
              <a:buChar char="•"/>
            </a:pPr>
            <a:r>
              <a:rPr lang="es-GT" sz="2000" dirty="0">
                <a:latin typeface="Arial" panose="020B0604020202020204" pitchFamily="34" charset="0"/>
                <a:cs typeface="Arial" panose="020B0604020202020204" pitchFamily="34" charset="0"/>
              </a:rPr>
              <a:t>Un conjunto de buenas prácticas internacionales</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3719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2331" y="1446520"/>
            <a:ext cx="9117874" cy="3477875"/>
          </a:xfrm>
          <a:prstGeom prst="rect">
            <a:avLst/>
          </a:prstGeom>
        </p:spPr>
        <p:txBody>
          <a:bodyPr wrap="square">
            <a:spAutoFit/>
          </a:bodyPr>
          <a:lstStyle/>
          <a:p>
            <a:pPr algn="just"/>
            <a:r>
              <a:rPr lang="es-GT" sz="2000" b="1" dirty="0">
                <a:latin typeface="Arial" panose="020B0604020202020204" pitchFamily="34" charset="0"/>
                <a:cs typeface="Arial" panose="020B0604020202020204" pitchFamily="34" charset="0"/>
              </a:rPr>
              <a:t>COMO FUNCIONA ISO/IEC 20000</a:t>
            </a:r>
          </a:p>
          <a:p>
            <a:pPr algn="just"/>
            <a:r>
              <a:rPr lang="es-GT" sz="2000" dirty="0">
                <a:latin typeface="Arial" panose="020B0604020202020204" pitchFamily="34" charset="0"/>
                <a:cs typeface="Arial" panose="020B0604020202020204" pitchFamily="34" charset="0"/>
              </a:rPr>
              <a:t>Para conseguir mejorar la rentabilidad de los servicios TI, ISO 20000 nos permite obtener servicios bien planificados, diseñados, administrados y entregados. En definitiva, solo mediante una gestión de servicios de TI de alta calidad evitaremos que los proyectos de TI tengan fallos reiterados o rebasan el presupuesto por costes mal calculados difíciles de administrar y que nos pueden conducir a un fracaso en el negocio</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endParaRPr lang="es-ES" sz="2000" dirty="0" smtClean="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Ver </a:t>
            </a:r>
            <a:r>
              <a:rPr lang="es-ES" sz="2000" dirty="0">
                <a:latin typeface="Arial" panose="020B0604020202020204" pitchFamily="34" charset="0"/>
                <a:cs typeface="Arial" panose="020B0604020202020204" pitchFamily="34" charset="0"/>
                <a:hlinkClick r:id="rId2"/>
              </a:rPr>
              <a:t>https://www.normas-iso.com/iso-20000</a:t>
            </a:r>
            <a:r>
              <a:rPr lang="es-ES" sz="2000" dirty="0" smtClean="0">
                <a:latin typeface="Arial" panose="020B0604020202020204" pitchFamily="34" charset="0"/>
                <a:cs typeface="Arial" panose="020B0604020202020204" pitchFamily="34" charset="0"/>
                <a:hlinkClick r:id="rId2"/>
              </a:rPr>
              <a:t>/</a:t>
            </a:r>
            <a:endParaRPr lang="es-ES" sz="2000" dirty="0" smtClean="0">
              <a:latin typeface="Arial" panose="020B0604020202020204" pitchFamily="34" charset="0"/>
              <a:cs typeface="Arial" panose="020B0604020202020204" pitchFamily="34" charset="0"/>
            </a:endParaRPr>
          </a:p>
          <a:p>
            <a:pPr algn="just"/>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3086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66205" y="991335"/>
            <a:ext cx="9261566" cy="4247317"/>
          </a:xfrm>
          <a:prstGeom prst="rect">
            <a:avLst/>
          </a:prstGeom>
        </p:spPr>
        <p:txBody>
          <a:bodyPr wrap="square">
            <a:spAutoFit/>
          </a:bodyPr>
          <a:lstStyle/>
          <a:p>
            <a:pPr algn="just"/>
            <a:r>
              <a:rPr lang="es-GT" sz="2000" b="1" dirty="0" smtClean="0">
                <a:latin typeface="Arial" panose="020B0604020202020204" pitchFamily="34" charset="0"/>
                <a:cs typeface="Arial" panose="020B0604020202020204" pitchFamily="34" charset="0"/>
              </a:rPr>
              <a:t>ESTÁNDAR </a:t>
            </a:r>
            <a:r>
              <a:rPr lang="es-GT" sz="2000" b="1" dirty="0">
                <a:latin typeface="Arial" panose="020B0604020202020204" pitchFamily="34" charset="0"/>
                <a:cs typeface="Arial" panose="020B0604020202020204" pitchFamily="34" charset="0"/>
              </a:rPr>
              <a:t>INTERNACIONAL ISO/IEC </a:t>
            </a:r>
            <a:r>
              <a:rPr lang="es-GT" sz="2000" b="1" dirty="0" smtClean="0">
                <a:latin typeface="Arial" panose="020B0604020202020204" pitchFamily="34" charset="0"/>
                <a:cs typeface="Arial" panose="020B0604020202020204" pitchFamily="34" charset="0"/>
              </a:rPr>
              <a:t>15504</a:t>
            </a:r>
            <a:endParaRPr lang="es-GT" b="1" dirty="0" smtClean="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rPr>
              <a:t>El Estándar internacional ISO/IEC 15504 denominado como Software </a:t>
            </a:r>
            <a:r>
              <a:rPr lang="es-GT" dirty="0" err="1">
                <a:latin typeface="Arial" panose="020B0604020202020204" pitchFamily="34" charset="0"/>
                <a:cs typeface="Arial" panose="020B0604020202020204" pitchFamily="34" charset="0"/>
              </a:rPr>
              <a:t>Process</a:t>
            </a:r>
            <a:r>
              <a:rPr lang="es-GT" dirty="0">
                <a:latin typeface="Arial" panose="020B0604020202020204" pitchFamily="34" charset="0"/>
                <a:cs typeface="Arial" panose="020B0604020202020204" pitchFamily="34" charset="0"/>
              </a:rPr>
              <a:t> </a:t>
            </a:r>
            <a:r>
              <a:rPr lang="es-GT" dirty="0" err="1">
                <a:latin typeface="Arial" panose="020B0604020202020204" pitchFamily="34" charset="0"/>
                <a:cs typeface="Arial" panose="020B0604020202020204" pitchFamily="34" charset="0"/>
              </a:rPr>
              <a:t>Improvement</a:t>
            </a:r>
            <a:r>
              <a:rPr lang="es-GT" dirty="0">
                <a:latin typeface="Arial" panose="020B0604020202020204" pitchFamily="34" charset="0"/>
                <a:cs typeface="Arial" panose="020B0604020202020204" pitchFamily="34" charset="0"/>
              </a:rPr>
              <a:t> </a:t>
            </a:r>
            <a:r>
              <a:rPr lang="es-GT" dirty="0" err="1">
                <a:latin typeface="Arial" panose="020B0604020202020204" pitchFamily="34" charset="0"/>
                <a:cs typeface="Arial" panose="020B0604020202020204" pitchFamily="34" charset="0"/>
              </a:rPr>
              <a:t>Capability</a:t>
            </a:r>
            <a:r>
              <a:rPr lang="es-GT" dirty="0">
                <a:latin typeface="Arial" panose="020B0604020202020204" pitchFamily="34" charset="0"/>
                <a:cs typeface="Arial" panose="020B0604020202020204" pitchFamily="34" charset="0"/>
              </a:rPr>
              <a:t> </a:t>
            </a:r>
            <a:r>
              <a:rPr lang="es-GT" dirty="0" err="1" smtClean="0">
                <a:latin typeface="Arial" panose="020B0604020202020204" pitchFamily="34" charset="0"/>
                <a:cs typeface="Arial" panose="020B0604020202020204" pitchFamily="34" charset="0"/>
              </a:rPr>
              <a:t>Determination</a:t>
            </a:r>
            <a:r>
              <a:rPr lang="es-GT" dirty="0" smtClean="0">
                <a:latin typeface="Arial" panose="020B0604020202020204" pitchFamily="34" charset="0"/>
                <a:cs typeface="Arial" panose="020B0604020202020204" pitchFamily="34" charset="0"/>
              </a:rPr>
              <a:t>. Determinación </a:t>
            </a:r>
            <a:r>
              <a:rPr lang="es-GT" dirty="0">
                <a:latin typeface="Arial" panose="020B0604020202020204" pitchFamily="34" charset="0"/>
                <a:cs typeface="Arial" panose="020B0604020202020204" pitchFamily="34" charset="0"/>
              </a:rPr>
              <a:t>de la Capacidad de Mejora del Proceso de Software», también conocido por su abreviatura SPICE nos propone un modelo para la evaluación de la capacidad en los procesos de desarrollo de productos Software</a:t>
            </a:r>
            <a:r>
              <a:rPr lang="es-GT" dirty="0" smtClean="0">
                <a:latin typeface="Arial" panose="020B0604020202020204" pitchFamily="34" charset="0"/>
                <a:cs typeface="Arial" panose="020B0604020202020204" pitchFamily="34" charset="0"/>
              </a:rPr>
              <a:t>.</a:t>
            </a:r>
          </a:p>
          <a:p>
            <a:pPr algn="just"/>
            <a:endParaRPr lang="es-GT"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rPr>
              <a:t>ISO/IEC 15004 SPICES se trata pues de una herramienta con los siguientes objetivos:</a:t>
            </a:r>
          </a:p>
          <a:p>
            <a:pPr algn="just"/>
            <a:endParaRPr lang="es-GT"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GT" dirty="0">
                <a:latin typeface="Arial" panose="020B0604020202020204" pitchFamily="34" charset="0"/>
                <a:cs typeface="Arial" panose="020B0604020202020204" pitchFamily="34" charset="0"/>
              </a:rPr>
              <a:t>Proponer y desarrollar un estándar de evaluación de procesos de software.</a:t>
            </a:r>
          </a:p>
          <a:p>
            <a:pPr marL="285750" indent="-285750" algn="just">
              <a:buFont typeface="Arial" panose="020B0604020202020204" pitchFamily="34" charset="0"/>
              <a:buChar char="•"/>
            </a:pPr>
            <a:r>
              <a:rPr lang="es-GT" dirty="0">
                <a:latin typeface="Arial" panose="020B0604020202020204" pitchFamily="34" charset="0"/>
                <a:cs typeface="Arial" panose="020B0604020202020204" pitchFamily="34" charset="0"/>
              </a:rPr>
              <a:t>Evaluar su desempeño mediante su experimentación en la industria emergente del desarrollo SW</a:t>
            </a:r>
          </a:p>
          <a:p>
            <a:pPr marL="285750" indent="-285750" algn="just">
              <a:buFont typeface="Arial" panose="020B0604020202020204" pitchFamily="34" charset="0"/>
              <a:buChar char="•"/>
            </a:pPr>
            <a:r>
              <a:rPr lang="es-GT" dirty="0">
                <a:latin typeface="Arial" panose="020B0604020202020204" pitchFamily="34" charset="0"/>
                <a:cs typeface="Arial" panose="020B0604020202020204" pitchFamily="34" charset="0"/>
              </a:rPr>
              <a:t>Promover la transferencia de tecnología de la evaluación de procesos de software a la industria del software a nivel mundial.</a:t>
            </a:r>
          </a:p>
        </p:txBody>
      </p:sp>
    </p:spTree>
    <p:extLst>
      <p:ext uri="{BB962C8B-B14F-4D97-AF65-F5344CB8AC3E}">
        <p14:creationId xmlns:p14="http://schemas.microsoft.com/office/powerpoint/2010/main" val="1842575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05841" y="1355079"/>
            <a:ext cx="8007531" cy="3170099"/>
          </a:xfrm>
          <a:prstGeom prst="rect">
            <a:avLst/>
          </a:prstGeom>
        </p:spPr>
        <p:txBody>
          <a:bodyPr wrap="square">
            <a:spAutoFit/>
          </a:bodyPr>
          <a:lstStyle/>
          <a:p>
            <a:pPr algn="just"/>
            <a:r>
              <a:rPr lang="es-GT" sz="2000" b="1" dirty="0">
                <a:latin typeface="Arial" panose="020B0604020202020204" pitchFamily="34" charset="0"/>
                <a:cs typeface="Arial" panose="020B0604020202020204" pitchFamily="34" charset="0"/>
              </a:rPr>
              <a:t>¿EN QUÉ CONSISTE LA NORMA ISO/IEC 15504 SPICE</a:t>
            </a:r>
            <a:r>
              <a:rPr lang="es-GT" sz="2000" b="1" dirty="0" smtClean="0">
                <a:latin typeface="Arial" panose="020B0604020202020204" pitchFamily="34" charset="0"/>
                <a:cs typeface="Arial" panose="020B0604020202020204" pitchFamily="34" charset="0"/>
              </a:rPr>
              <a:t>?</a:t>
            </a:r>
          </a:p>
          <a:p>
            <a:pPr algn="just"/>
            <a:endParaRPr lang="es-GT"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rPr>
              <a:t>La norma SPICE establece requisitos para una evaluación de procesos y los modelos de evaluación pretendiendo que estos requisitos puedan ser aplicados en cualquier modelo de evaluación en una organización.</a:t>
            </a:r>
          </a:p>
          <a:p>
            <a:pPr algn="just"/>
            <a:endParaRPr lang="es-GT"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rPr>
              <a:t>En general, los requisitos para la evaluación de procesos comprenden:</a:t>
            </a:r>
          </a:p>
          <a:p>
            <a:pPr algn="just"/>
            <a:endParaRPr lang="es-GT"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GT" dirty="0">
                <a:latin typeface="Arial" panose="020B0604020202020204" pitchFamily="34" charset="0"/>
                <a:cs typeface="Arial" panose="020B0604020202020204" pitchFamily="34" charset="0"/>
              </a:rPr>
              <a:t>Evaluación de procesos</a:t>
            </a:r>
          </a:p>
          <a:p>
            <a:pPr marL="285750" indent="-285750" algn="just">
              <a:buFont typeface="Arial" panose="020B0604020202020204" pitchFamily="34" charset="0"/>
              <a:buChar char="•"/>
            </a:pPr>
            <a:r>
              <a:rPr lang="es-GT" dirty="0">
                <a:latin typeface="Arial" panose="020B0604020202020204" pitchFamily="34" charset="0"/>
                <a:cs typeface="Arial" panose="020B0604020202020204" pitchFamily="34" charset="0"/>
              </a:rPr>
              <a:t>Mejora de procesos</a:t>
            </a:r>
          </a:p>
          <a:p>
            <a:pPr marL="285750" indent="-285750" algn="just">
              <a:buFont typeface="Arial" panose="020B0604020202020204" pitchFamily="34" charset="0"/>
              <a:buChar char="•"/>
            </a:pPr>
            <a:r>
              <a:rPr lang="es-GT" dirty="0">
                <a:latin typeface="Arial" panose="020B0604020202020204" pitchFamily="34" charset="0"/>
                <a:cs typeface="Arial" panose="020B0604020202020204" pitchFamily="34" charset="0"/>
              </a:rPr>
              <a:t>Evaluación de la capacidad y/o madurez de los procesos</a:t>
            </a:r>
          </a:p>
        </p:txBody>
      </p:sp>
    </p:spTree>
    <p:extLst>
      <p:ext uri="{BB962C8B-B14F-4D97-AF65-F5344CB8AC3E}">
        <p14:creationId xmlns:p14="http://schemas.microsoft.com/office/powerpoint/2010/main" val="215920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14400" y="1352567"/>
            <a:ext cx="8046721" cy="3785652"/>
          </a:xfrm>
          <a:prstGeom prst="rect">
            <a:avLst/>
          </a:prstGeom>
        </p:spPr>
        <p:txBody>
          <a:bodyPr wrap="square">
            <a:spAutoFit/>
          </a:bodyPr>
          <a:lstStyle/>
          <a:p>
            <a:pPr algn="just"/>
            <a:r>
              <a:rPr lang="es-GT" sz="2000" b="1" dirty="0">
                <a:latin typeface="Arial" panose="020B0604020202020204" pitchFamily="34" charset="0"/>
                <a:cs typeface="Arial" panose="020B0604020202020204" pitchFamily="34" charset="0"/>
              </a:rPr>
              <a:t>¿POR QUÉ ES IMPORTANTE LA NORMA ISO/IEC 15504</a:t>
            </a:r>
            <a:r>
              <a:rPr lang="es-GT" sz="2000" b="1" dirty="0" smtClean="0">
                <a:latin typeface="Arial" panose="020B0604020202020204" pitchFamily="34" charset="0"/>
                <a:cs typeface="Arial" panose="020B0604020202020204" pitchFamily="34" charset="0"/>
              </a:rPr>
              <a:t>?</a:t>
            </a:r>
          </a:p>
          <a:p>
            <a:pPr algn="just"/>
            <a:endParaRPr lang="es-GT" sz="2000" b="1" dirty="0">
              <a:latin typeface="Arial" panose="020B0604020202020204" pitchFamily="34" charset="0"/>
              <a:cs typeface="Arial" panose="020B0604020202020204" pitchFamily="34" charset="0"/>
            </a:endParaRPr>
          </a:p>
          <a:p>
            <a:pPr algn="just"/>
            <a:r>
              <a:rPr lang="es-GT" sz="2000" dirty="0">
                <a:latin typeface="Arial" panose="020B0604020202020204" pitchFamily="34" charset="0"/>
                <a:cs typeface="Arial" panose="020B0604020202020204" pitchFamily="34" charset="0"/>
              </a:rPr>
              <a:t>El vertiginoso crecimiento de la industria del </a:t>
            </a:r>
            <a:r>
              <a:rPr lang="es-GT" sz="2000" dirty="0" err="1">
                <a:latin typeface="Arial" panose="020B0604020202020204" pitchFamily="34" charset="0"/>
                <a:cs typeface="Arial" panose="020B0604020202020204" pitchFamily="34" charset="0"/>
              </a:rPr>
              <a:t>Softwatre</a:t>
            </a:r>
            <a:r>
              <a:rPr lang="es-GT" sz="2000" dirty="0">
                <a:latin typeface="Arial" panose="020B0604020202020204" pitchFamily="34" charset="0"/>
                <a:cs typeface="Arial" panose="020B0604020202020204" pitchFamily="34" charset="0"/>
              </a:rPr>
              <a:t> en los últimos tiempos hace necesario la imposición de estándares para la certificación de los procesos de desarrollo que acrediten a las empresas de cara a un mercado cada vez más internacional y competitivo.</a:t>
            </a:r>
          </a:p>
          <a:p>
            <a:pPr algn="just"/>
            <a:endParaRPr lang="es-GT" sz="2000" dirty="0">
              <a:latin typeface="Arial" panose="020B0604020202020204" pitchFamily="34" charset="0"/>
              <a:cs typeface="Arial" panose="020B0604020202020204" pitchFamily="34" charset="0"/>
            </a:endParaRPr>
          </a:p>
          <a:p>
            <a:pPr algn="just"/>
            <a:r>
              <a:rPr lang="es-GT" sz="2000" dirty="0">
                <a:latin typeface="Arial" panose="020B0604020202020204" pitchFamily="34" charset="0"/>
                <a:cs typeface="Arial" panose="020B0604020202020204" pitchFamily="34" charset="0"/>
              </a:rPr>
              <a:t>Por otro lado, los organismos oficiales imponen la necesidad de garantizar un proceso de evaluación rigurosa de la capacidad de procesos TI de sus empresas contratistas como único medio para una evaluación formal basada en la evidencias.</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198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17862" y="224135"/>
            <a:ext cx="9126584" cy="6186309"/>
          </a:xfrm>
          <a:prstGeom prst="rect">
            <a:avLst/>
          </a:prstGeom>
        </p:spPr>
        <p:txBody>
          <a:bodyPr wrap="square">
            <a:spAutoFit/>
          </a:bodyPr>
          <a:lstStyle/>
          <a:p>
            <a:pPr algn="just"/>
            <a:r>
              <a:rPr lang="es-GT" b="1" dirty="0">
                <a:latin typeface="Arial" panose="020B0604020202020204" pitchFamily="34" charset="0"/>
                <a:cs typeface="Arial" panose="020B0604020202020204" pitchFamily="34" charset="0"/>
              </a:rPr>
              <a:t>ESTRUCTURA DE LA NORMA ISO 15504</a:t>
            </a:r>
          </a:p>
          <a:p>
            <a:pPr algn="just"/>
            <a:r>
              <a:rPr lang="es-GT" dirty="0">
                <a:latin typeface="Arial" panose="020B0604020202020204" pitchFamily="34" charset="0"/>
                <a:cs typeface="Arial" panose="020B0604020202020204" pitchFamily="34" charset="0"/>
              </a:rPr>
              <a:t>ISO 15504 consta de 10 partes que se han ido publicando por separado desde 2003 a 2011</a:t>
            </a:r>
            <a:r>
              <a:rPr lang="es-GT" dirty="0" smtClean="0">
                <a:latin typeface="Arial" panose="020B0604020202020204" pitchFamily="34" charset="0"/>
                <a:cs typeface="Arial" panose="020B0604020202020204" pitchFamily="34" charset="0"/>
              </a:rPr>
              <a:t>:</a:t>
            </a:r>
          </a:p>
          <a:p>
            <a:pPr algn="just"/>
            <a:endParaRPr lang="es-GT"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rPr>
              <a:t>ISO 15504. Parte 1. Conceptos y vocabulario</a:t>
            </a:r>
          </a:p>
          <a:p>
            <a:pPr algn="just"/>
            <a:r>
              <a:rPr lang="es-GT" dirty="0">
                <a:latin typeface="Arial" panose="020B0604020202020204" pitchFamily="34" charset="0"/>
                <a:cs typeface="Arial" panose="020B0604020202020204" pitchFamily="34" charset="0"/>
              </a:rPr>
              <a:t>ISO 15504. Parte 2. Realización de una evaluación</a:t>
            </a:r>
          </a:p>
          <a:p>
            <a:pPr algn="just"/>
            <a:r>
              <a:rPr lang="es-GT" dirty="0">
                <a:latin typeface="Arial" panose="020B0604020202020204" pitchFamily="34" charset="0"/>
                <a:cs typeface="Arial" panose="020B0604020202020204" pitchFamily="34" charset="0"/>
              </a:rPr>
              <a:t>ISO 15504. Parte 2. Llevando a cabo una evaluación. Guía para la realización de la evaluación</a:t>
            </a:r>
          </a:p>
          <a:p>
            <a:pPr algn="just"/>
            <a:r>
              <a:rPr lang="es-GT" dirty="0">
                <a:latin typeface="Arial" panose="020B0604020202020204" pitchFamily="34" charset="0"/>
                <a:cs typeface="Arial" panose="020B0604020202020204" pitchFamily="34" charset="0"/>
              </a:rPr>
              <a:t>ISO 15504. Parte 4. Guía sobre el uso para la mejora del proceso y la determinación de la capacidad del proceso</a:t>
            </a:r>
          </a:p>
          <a:p>
            <a:pPr algn="just"/>
            <a:r>
              <a:rPr lang="es-GT" dirty="0">
                <a:latin typeface="Arial" panose="020B0604020202020204" pitchFamily="34" charset="0"/>
                <a:cs typeface="Arial" panose="020B0604020202020204" pitchFamily="34" charset="0"/>
              </a:rPr>
              <a:t>ISO 15504. Parte 5. Un ejemplo de modelo de evaluación de procesos del ciclo de vida del software (según ISO/IEC 12207)</a:t>
            </a:r>
          </a:p>
          <a:p>
            <a:pPr algn="just"/>
            <a:r>
              <a:rPr lang="es-GT" dirty="0">
                <a:latin typeface="Arial" panose="020B0604020202020204" pitchFamily="34" charset="0"/>
                <a:cs typeface="Arial" panose="020B0604020202020204" pitchFamily="34" charset="0"/>
              </a:rPr>
              <a:t>ISO 15504. Parte 6. Un ejemplo de modelo de evaluación del ciclo de vida del sistema (Según ISO/IEC 15288)</a:t>
            </a:r>
          </a:p>
          <a:p>
            <a:pPr algn="just"/>
            <a:r>
              <a:rPr lang="es-GT" dirty="0">
                <a:latin typeface="Arial" panose="020B0604020202020204" pitchFamily="34" charset="0"/>
                <a:cs typeface="Arial" panose="020B0604020202020204" pitchFamily="34" charset="0"/>
              </a:rPr>
              <a:t>ISO 15504. Parte 7. Evaluación de madurez organizacional</a:t>
            </a:r>
          </a:p>
          <a:p>
            <a:pPr algn="just"/>
            <a:r>
              <a:rPr lang="es-GT" dirty="0">
                <a:latin typeface="Arial" panose="020B0604020202020204" pitchFamily="34" charset="0"/>
                <a:cs typeface="Arial" panose="020B0604020202020204" pitchFamily="34" charset="0"/>
              </a:rPr>
              <a:t>ISO 15504. Parte 8. Un modelo ejemplar de evaluación de procesos para la gestión de servicios de TI (Según ISO/IEC 20000)</a:t>
            </a:r>
          </a:p>
          <a:p>
            <a:pPr algn="just"/>
            <a:r>
              <a:rPr lang="es-GT" dirty="0">
                <a:latin typeface="Arial" panose="020B0604020202020204" pitchFamily="34" charset="0"/>
                <a:cs typeface="Arial" panose="020B0604020202020204" pitchFamily="34" charset="0"/>
              </a:rPr>
              <a:t>ISO 15504. Parte 9. Perfiles de proceso objetivo</a:t>
            </a:r>
          </a:p>
          <a:p>
            <a:pPr algn="just"/>
            <a:r>
              <a:rPr lang="es-GT" dirty="0">
                <a:latin typeface="Arial" panose="020B0604020202020204" pitchFamily="34" charset="0"/>
                <a:cs typeface="Arial" panose="020B0604020202020204" pitchFamily="34" charset="0"/>
              </a:rPr>
              <a:t>ISO 15504. Parte 10. ISO 15504. Parte 9. Extensión de </a:t>
            </a:r>
            <a:r>
              <a:rPr lang="es-GT" dirty="0" smtClean="0">
                <a:latin typeface="Arial" panose="020B0604020202020204" pitchFamily="34" charset="0"/>
                <a:cs typeface="Arial" panose="020B0604020202020204" pitchFamily="34" charset="0"/>
              </a:rPr>
              <a:t>seguridad</a:t>
            </a:r>
          </a:p>
          <a:p>
            <a:pPr algn="just"/>
            <a:endParaRPr lang="es-GT" dirty="0" smtClean="0">
              <a:latin typeface="Arial" panose="020B0604020202020204" pitchFamily="34" charset="0"/>
              <a:cs typeface="Arial" panose="020B0604020202020204" pitchFamily="34" charset="0"/>
            </a:endParaRPr>
          </a:p>
          <a:p>
            <a:pPr algn="just"/>
            <a:r>
              <a:rPr lang="es-GT" dirty="0" smtClean="0">
                <a:latin typeface="Arial" panose="020B0604020202020204" pitchFamily="34" charset="0"/>
                <a:cs typeface="Arial" panose="020B0604020202020204" pitchFamily="34" charset="0"/>
              </a:rPr>
              <a:t>Ver </a:t>
            </a:r>
            <a:r>
              <a:rPr lang="es-GT" dirty="0">
                <a:latin typeface="Arial" panose="020B0604020202020204" pitchFamily="34" charset="0"/>
                <a:cs typeface="Arial" panose="020B0604020202020204" pitchFamily="34" charset="0"/>
                <a:hlinkClick r:id="rId2"/>
              </a:rPr>
              <a:t>https://www.normas-iso.com/iso-iec-15504-spice</a:t>
            </a:r>
            <a:r>
              <a:rPr lang="es-GT" dirty="0" smtClean="0">
                <a:latin typeface="Arial" panose="020B0604020202020204" pitchFamily="34" charset="0"/>
                <a:cs typeface="Arial" panose="020B0604020202020204" pitchFamily="34" charset="0"/>
                <a:hlinkClick r:id="rId2"/>
              </a:rPr>
              <a:t>/</a:t>
            </a:r>
            <a:endParaRPr lang="es-GT" dirty="0" smtClean="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291678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2985</TotalTime>
  <Words>1459</Words>
  <Application>Microsoft Office PowerPoint</Application>
  <PresentationFormat>Panorámica</PresentationFormat>
  <Paragraphs>101</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Verni Leonel Perez Quezada</dc:creator>
  <cp:lastModifiedBy>Katherin Garcia</cp:lastModifiedBy>
  <cp:revision>73</cp:revision>
  <dcterms:created xsi:type="dcterms:W3CDTF">2017-01-28T14:57:06Z</dcterms:created>
  <dcterms:modified xsi:type="dcterms:W3CDTF">2019-10-12T16:43:13Z</dcterms:modified>
</cp:coreProperties>
</file>