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5"/>
  </p:notesMasterIdLst>
  <p:handoutMasterIdLst>
    <p:handoutMasterId r:id="rId96"/>
  </p:handoutMasterIdLst>
  <p:sldIdLst>
    <p:sldId id="256" r:id="rId2"/>
    <p:sldId id="278" r:id="rId3"/>
    <p:sldId id="257" r:id="rId4"/>
    <p:sldId id="279" r:id="rId5"/>
    <p:sldId id="258" r:id="rId6"/>
    <p:sldId id="280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59" r:id="rId16"/>
    <p:sldId id="296" r:id="rId17"/>
    <p:sldId id="319" r:id="rId18"/>
    <p:sldId id="315" r:id="rId19"/>
    <p:sldId id="316" r:id="rId20"/>
    <p:sldId id="318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261" r:id="rId32"/>
    <p:sldId id="317" r:id="rId33"/>
    <p:sldId id="297" r:id="rId34"/>
    <p:sldId id="298" r:id="rId35"/>
    <p:sldId id="262" r:id="rId36"/>
    <p:sldId id="305" r:id="rId37"/>
    <p:sldId id="293" r:id="rId38"/>
    <p:sldId id="299" r:id="rId39"/>
    <p:sldId id="300" r:id="rId40"/>
    <p:sldId id="272" r:id="rId41"/>
    <p:sldId id="302" r:id="rId42"/>
    <p:sldId id="303" r:id="rId43"/>
    <p:sldId id="304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51" r:id="rId54"/>
    <p:sldId id="352" r:id="rId55"/>
    <p:sldId id="353" r:id="rId56"/>
    <p:sldId id="354" r:id="rId57"/>
    <p:sldId id="355" r:id="rId58"/>
    <p:sldId id="360" r:id="rId59"/>
    <p:sldId id="356" r:id="rId60"/>
    <p:sldId id="357" r:id="rId61"/>
    <p:sldId id="358" r:id="rId62"/>
    <p:sldId id="359" r:id="rId63"/>
    <p:sldId id="361" r:id="rId64"/>
    <p:sldId id="362" r:id="rId65"/>
    <p:sldId id="363" r:id="rId66"/>
    <p:sldId id="364" r:id="rId67"/>
    <p:sldId id="365" r:id="rId68"/>
    <p:sldId id="366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1" r:id="rId80"/>
    <p:sldId id="340" r:id="rId81"/>
    <p:sldId id="342" r:id="rId82"/>
    <p:sldId id="344" r:id="rId83"/>
    <p:sldId id="343" r:id="rId84"/>
    <p:sldId id="345" r:id="rId85"/>
    <p:sldId id="346" r:id="rId86"/>
    <p:sldId id="347" r:id="rId87"/>
    <p:sldId id="348" r:id="rId88"/>
    <p:sldId id="349" r:id="rId89"/>
    <p:sldId id="350" r:id="rId90"/>
    <p:sldId id="367" r:id="rId91"/>
    <p:sldId id="368" r:id="rId92"/>
    <p:sldId id="369" r:id="rId93"/>
    <p:sldId id="370" r:id="rId9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493C"/>
    <a:srgbClr val="531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4" autoAdjust="0"/>
    <p:restoredTop sz="94533" autoAdjust="0"/>
  </p:normalViewPr>
  <p:slideViewPr>
    <p:cSldViewPr>
      <p:cViewPr varScale="1">
        <p:scale>
          <a:sx n="68" d="100"/>
          <a:sy n="68" d="100"/>
        </p:scale>
        <p:origin x="130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35.xml"/><Relationship Id="rId3" Type="http://schemas.openxmlformats.org/officeDocument/2006/relationships/slide" Target="slides/slide3.xml"/><Relationship Id="rId21" Type="http://schemas.openxmlformats.org/officeDocument/2006/relationships/slide" Target="slides/slide40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31.xml"/><Relationship Id="rId2" Type="http://schemas.openxmlformats.org/officeDocument/2006/relationships/slide" Target="slides/slide2.xml"/><Relationship Id="rId16" Type="http://schemas.openxmlformats.org/officeDocument/2006/relationships/slide" Target="slides/slide20.xml"/><Relationship Id="rId20" Type="http://schemas.openxmlformats.org/officeDocument/2006/relationships/slide" Target="slides/slide37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19" Type="http://schemas.openxmlformats.org/officeDocument/2006/relationships/slide" Target="slides/slide36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C2D7C4B-DCDF-4BF7-8672-172873374394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986A93B-9AAB-46ED-9ECA-7CECD4A2C5D9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6A93B-9AAB-46ED-9ECA-7CECD4A2C5D9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EF26009-7533-4E15-A3E0-3035A2DFB01A}" type="slidenum">
              <a:rPr lang="en-GB" smtClean="0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931EA7-1FDB-49E2-A736-9F77EBB6F28F}" type="slidenum">
              <a:rPr lang="en-GB" smtClean="0"/>
              <a:pPr>
                <a:defRPr/>
              </a:pPr>
              <a:t>‹Nº›</a:t>
            </a:fld>
            <a:endParaRPr lang="en-GB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62A6D7-F23F-4B64-BFE1-3CCB30E18D61}" type="slidenum">
              <a:rPr lang="en-GB" smtClean="0"/>
              <a:pPr>
                <a:defRPr/>
              </a:pPr>
              <a:t>‹Nº›</a:t>
            </a:fld>
            <a:endParaRPr lang="en-GB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53C35-806A-464D-BE33-71FFF4AF76FE}" type="slidenum">
              <a:rPr lang="en-GB" smtClean="0"/>
              <a:pPr>
                <a:defRPr/>
              </a:pPr>
              <a:t>‹Nº›</a:t>
            </a:fld>
            <a:endParaRPr lang="en-GB" sz="140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87B3C4-CC3A-444D-A6D0-BB571C49CA3B}" type="slidenum">
              <a:rPr lang="en-GB" smtClean="0"/>
              <a:pPr>
                <a:defRPr/>
              </a:pPr>
              <a:t>‹Nº›</a:t>
            </a:fld>
            <a:endParaRPr lang="en-GB" sz="1400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1BDDF3-BE73-47BF-9705-45BE79E460FD}" type="slidenum">
              <a:rPr lang="en-GB" smtClean="0"/>
              <a:pPr>
                <a:defRPr/>
              </a:pPr>
              <a:t>‹Nº›</a:t>
            </a:fld>
            <a:endParaRPr lang="en-GB" sz="1400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90865D-225D-45D6-B0BF-25D18A700C8E}" type="slidenum">
              <a:rPr lang="en-GB" smtClean="0"/>
              <a:pPr>
                <a:defRPr/>
              </a:pPr>
              <a:t>‹Nº›</a:t>
            </a:fld>
            <a:endParaRPr lang="en-GB" sz="1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6E09F2-D8F8-408E-9F59-6C297AAF4F22}" type="slidenum">
              <a:rPr lang="en-GB" smtClean="0"/>
              <a:pPr>
                <a:defRPr/>
              </a:pPr>
              <a:t>‹Nº›</a:t>
            </a:fld>
            <a:endParaRPr lang="en-GB" sz="140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5624-A668-455E-BDA2-D7F436478C5C}" type="slidenum">
              <a:rPr lang="en-GB" smtClean="0"/>
              <a:pPr>
                <a:defRPr/>
              </a:pPr>
              <a:t>‹Nº›</a:t>
            </a:fld>
            <a:endParaRPr lang="en-GB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38689D-746F-46DC-AC25-E17F02A6341D}" type="slidenum">
              <a:rPr lang="en-GB" smtClean="0"/>
              <a:pPr>
                <a:defRPr/>
              </a:pPr>
              <a:t>‹Nº›</a:t>
            </a:fld>
            <a:endParaRPr lang="en-GB" sz="1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8BC4E54-4186-4428-A22B-9265ED8F1306}" type="slidenum">
              <a:rPr lang="en-GB" smtClean="0"/>
              <a:pPr>
                <a:defRPr/>
              </a:pPr>
              <a:t>‹Nº›</a:t>
            </a:fld>
            <a:endParaRPr lang="en-GB" sz="140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7E2C315-3847-4E01-9AB4-94B02035B365}" type="slidenum">
              <a:rPr lang="en-GB" smtClean="0"/>
              <a:pPr>
                <a:defRPr/>
              </a:pPr>
              <a:t>‹Nº›</a:t>
            </a:fld>
            <a:endParaRPr lang="en-GB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maven.apache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maven.apache.org/guides/mini/guide-proxie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maven.apache.org/plugins/index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maven.apache.org/POM/4.0.0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Maven 2.0</a:t>
            </a:r>
            <a:br>
              <a:rPr lang="en-US" dirty="0"/>
            </a:b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Gestión</a:t>
            </a:r>
            <a:r>
              <a:rPr lang="en-US" dirty="0"/>
              <a:t> de </a:t>
            </a:r>
            <a:r>
              <a:rPr lang="en-US" dirty="0" err="1"/>
              <a:t>proyectos</a:t>
            </a:r>
            <a:r>
              <a:rPr lang="en-US" dirty="0"/>
              <a:t> con Maven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Repositorios</a:t>
            </a:r>
            <a:r>
              <a:rPr lang="en-US" sz="4000" dirty="0"/>
              <a:t> de </a:t>
            </a:r>
            <a:r>
              <a:rPr lang="en-US" sz="4000" i="1" dirty="0" err="1"/>
              <a:t>artefactos</a:t>
            </a:r>
            <a:endParaRPr lang="en-US" sz="4000" dirty="0"/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457200" y="1989138"/>
            <a:ext cx="49784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277813">
              <a:spcBef>
                <a:spcPct val="20000"/>
              </a:spcBef>
              <a:buClr>
                <a:srgbClr val="A50021"/>
              </a:buClr>
              <a:buFontTx/>
              <a:buChar char="•"/>
            </a:pPr>
            <a:r>
              <a:rPr lang="fr-FR" sz="2000" dirty="0" err="1"/>
              <a:t>Almacenan</a:t>
            </a:r>
            <a:r>
              <a:rPr lang="fr-FR" sz="2000" dirty="0"/>
              <a:t> </a:t>
            </a:r>
            <a:r>
              <a:rPr lang="fr-FR" sz="2000" dirty="0" err="1"/>
              <a:t>todo</a:t>
            </a:r>
            <a:r>
              <a:rPr lang="fr-FR" sz="2000" dirty="0"/>
              <a:t> </a:t>
            </a:r>
            <a:r>
              <a:rPr lang="fr-FR" sz="2000" dirty="0" err="1"/>
              <a:t>tipo</a:t>
            </a:r>
            <a:r>
              <a:rPr lang="fr-FR" sz="2000" dirty="0"/>
              <a:t> de </a:t>
            </a:r>
            <a:r>
              <a:rPr lang="fr-FR" sz="2000" dirty="0" err="1"/>
              <a:t>artefactos</a:t>
            </a:r>
            <a:endParaRPr lang="fr-FR" sz="2000" dirty="0"/>
          </a:p>
          <a:p>
            <a:pPr marL="900113" lvl="1" indent="-263525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fr-FR" sz="2000" dirty="0" err="1"/>
              <a:t>JARs</a:t>
            </a:r>
            <a:r>
              <a:rPr lang="fr-FR" sz="2000" dirty="0"/>
              <a:t>, </a:t>
            </a:r>
            <a:r>
              <a:rPr lang="fr-FR" sz="2000" dirty="0" err="1"/>
              <a:t>EARs</a:t>
            </a:r>
            <a:r>
              <a:rPr lang="fr-FR" sz="2000" dirty="0"/>
              <a:t>, </a:t>
            </a:r>
            <a:r>
              <a:rPr lang="fr-FR" sz="2000" dirty="0" err="1"/>
              <a:t>WARs</a:t>
            </a:r>
            <a:r>
              <a:rPr lang="fr-FR" sz="2000" dirty="0"/>
              <a:t>, </a:t>
            </a:r>
            <a:r>
              <a:rPr lang="fr-FR" sz="2000" dirty="0" err="1"/>
              <a:t>NBMs</a:t>
            </a:r>
            <a:r>
              <a:rPr lang="fr-FR" sz="2000" dirty="0"/>
              <a:t>, </a:t>
            </a:r>
            <a:r>
              <a:rPr lang="fr-FR" sz="2000" dirty="0" err="1"/>
              <a:t>EJBs</a:t>
            </a:r>
            <a:r>
              <a:rPr lang="fr-FR" sz="2000" dirty="0"/>
              <a:t>, </a:t>
            </a:r>
            <a:r>
              <a:rPr lang="fr-FR" sz="2000" dirty="0" err="1"/>
              <a:t>ZIPs</a:t>
            </a:r>
            <a:r>
              <a:rPr lang="fr-FR" sz="2000" dirty="0"/>
              <a:t>, plugins, …</a:t>
            </a:r>
          </a:p>
          <a:p>
            <a:pPr marL="457200" indent="-277813">
              <a:spcBef>
                <a:spcPct val="20000"/>
              </a:spcBef>
              <a:buClr>
                <a:srgbClr val="A50021"/>
              </a:buClr>
              <a:buFontTx/>
              <a:buChar char="•"/>
            </a:pPr>
            <a:r>
              <a:rPr lang="fr-FR" sz="2000" dirty="0" err="1"/>
              <a:t>Todas</a:t>
            </a:r>
            <a:r>
              <a:rPr lang="fr-FR" sz="2000" dirty="0"/>
              <a:t> las </a:t>
            </a:r>
            <a:r>
              <a:rPr lang="fr-FR" sz="2000" dirty="0" err="1"/>
              <a:t>interacciones</a:t>
            </a:r>
            <a:r>
              <a:rPr lang="fr-FR" sz="2000" dirty="0"/>
              <a:t> </a:t>
            </a:r>
            <a:r>
              <a:rPr lang="fr-FR" sz="2000" dirty="0" err="1"/>
              <a:t>del</a:t>
            </a:r>
            <a:r>
              <a:rPr lang="fr-FR" sz="2000" dirty="0"/>
              <a:t> </a:t>
            </a:r>
            <a:r>
              <a:rPr lang="fr-FR" sz="2000" dirty="0" err="1"/>
              <a:t>proyecto</a:t>
            </a:r>
            <a:r>
              <a:rPr lang="fr-FR" sz="2000" dirty="0"/>
              <a:t> se </a:t>
            </a:r>
            <a:r>
              <a:rPr lang="fr-FR" sz="2000" dirty="0" err="1"/>
              <a:t>realizan</a:t>
            </a:r>
            <a:r>
              <a:rPr lang="fr-FR" sz="2000" dirty="0"/>
              <a:t> </a:t>
            </a:r>
            <a:r>
              <a:rPr lang="fr-FR" sz="2000" dirty="0" err="1"/>
              <a:t>por</a:t>
            </a:r>
            <a:r>
              <a:rPr lang="fr-FR" sz="2000" dirty="0"/>
              <a:t> medio </a:t>
            </a:r>
            <a:r>
              <a:rPr lang="fr-FR" sz="2000" dirty="0" err="1"/>
              <a:t>del</a:t>
            </a:r>
            <a:r>
              <a:rPr lang="fr-FR" sz="2000" dirty="0"/>
              <a:t> </a:t>
            </a:r>
            <a:r>
              <a:rPr lang="fr-FR" sz="2000" dirty="0" err="1"/>
              <a:t>repositorio</a:t>
            </a:r>
            <a:r>
              <a:rPr lang="fr-FR" sz="2000" dirty="0"/>
              <a:t>:</a:t>
            </a:r>
          </a:p>
          <a:p>
            <a:pPr marL="900113" lvl="1" indent="-263525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fr-FR" sz="2000" dirty="0"/>
              <a:t>Evita </a:t>
            </a:r>
            <a:r>
              <a:rPr lang="fr-FR" sz="2000" dirty="0" err="1"/>
              <a:t>paths</a:t>
            </a:r>
            <a:r>
              <a:rPr lang="fr-FR" sz="2000" dirty="0"/>
              <a:t> </a:t>
            </a:r>
            <a:r>
              <a:rPr lang="fr-FR" sz="2000" dirty="0" err="1"/>
              <a:t>relativos</a:t>
            </a:r>
            <a:endParaRPr lang="fr-FR" sz="2000" dirty="0"/>
          </a:p>
          <a:p>
            <a:pPr marL="900113" lvl="1" indent="-263525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s-ES" sz="2000" dirty="0"/>
              <a:t>Facilita el trabajo en equipo.</a:t>
            </a:r>
            <a:endParaRPr lang="en-US" sz="2000" dirty="0"/>
          </a:p>
        </p:txBody>
      </p:sp>
      <p:grpSp>
        <p:nvGrpSpPr>
          <p:cNvPr id="13316" name="Group 5"/>
          <p:cNvGrpSpPr>
            <a:grpSpLocks/>
          </p:cNvGrpSpPr>
          <p:nvPr/>
        </p:nvGrpSpPr>
        <p:grpSpPr bwMode="auto">
          <a:xfrm>
            <a:off x="5715000" y="2057400"/>
            <a:ext cx="3352800" cy="2166938"/>
            <a:chOff x="3560" y="1162"/>
            <a:chExt cx="1996" cy="1365"/>
          </a:xfrm>
        </p:grpSpPr>
        <p:sp>
          <p:nvSpPr>
            <p:cNvPr id="13318" name="AutoShape 6"/>
            <p:cNvSpPr>
              <a:spLocks noChangeArrowheads="1"/>
            </p:cNvSpPr>
            <p:nvPr/>
          </p:nvSpPr>
          <p:spPr bwMode="auto">
            <a:xfrm>
              <a:off x="3560" y="1162"/>
              <a:ext cx="816" cy="1056"/>
            </a:xfrm>
            <a:prstGeom prst="can">
              <a:avLst>
                <a:gd name="adj" fmla="val 32353"/>
              </a:avLst>
            </a:prstGeom>
            <a:gradFill rotWithShape="1">
              <a:gsLst>
                <a:gs pos="0">
                  <a:srgbClr val="CCFF99"/>
                </a:gs>
                <a:gs pos="100000">
                  <a:srgbClr val="B0DC84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2000" dirty="0" err="1">
                  <a:latin typeface="Arial Narrow" pitchFamily="34" charset="0"/>
                  <a:cs typeface="Arial" charset="0"/>
                </a:rPr>
                <a:t>Repositorio</a:t>
              </a:r>
              <a:endParaRPr lang="en-GB" sz="2000" dirty="0">
                <a:latin typeface="Arial Narrow" pitchFamily="34" charset="0"/>
                <a:cs typeface="Arial" charset="0"/>
              </a:endParaRPr>
            </a:p>
            <a:p>
              <a:pPr algn="ctr"/>
              <a:r>
                <a:rPr lang="en-GB" sz="2000" dirty="0">
                  <a:latin typeface="Arial Narrow" pitchFamily="34" charset="0"/>
                  <a:cs typeface="Arial" charset="0"/>
                </a:rPr>
                <a:t> local</a:t>
              </a:r>
              <a:endParaRPr lang="en-US" sz="2000" dirty="0">
                <a:latin typeface="Arial Narrow" pitchFamily="34" charset="0"/>
                <a:cs typeface="Arial" charset="0"/>
              </a:endParaRPr>
            </a:p>
          </p:txBody>
        </p:sp>
        <p:sp>
          <p:nvSpPr>
            <p:cNvPr id="13319" name="AutoShape 7"/>
            <p:cNvSpPr>
              <a:spLocks noChangeArrowheads="1"/>
            </p:cNvSpPr>
            <p:nvPr/>
          </p:nvSpPr>
          <p:spPr bwMode="auto">
            <a:xfrm>
              <a:off x="4558" y="1162"/>
              <a:ext cx="816" cy="1056"/>
            </a:xfrm>
            <a:prstGeom prst="can">
              <a:avLst>
                <a:gd name="adj" fmla="val 32353"/>
              </a:avLst>
            </a:prstGeom>
            <a:gradFill rotWithShape="1">
              <a:gsLst>
                <a:gs pos="0">
                  <a:srgbClr val="CCFF99"/>
                </a:gs>
                <a:gs pos="100000">
                  <a:srgbClr val="B0DC84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2000" dirty="0" err="1">
                  <a:latin typeface="Arial Narrow" pitchFamily="34" charset="0"/>
                  <a:cs typeface="Arial" charset="0"/>
                </a:rPr>
                <a:t>Repositorio</a:t>
              </a:r>
              <a:endParaRPr lang="en-GB" sz="2000" dirty="0">
                <a:latin typeface="Arial Narrow" pitchFamily="34" charset="0"/>
                <a:cs typeface="Arial" charset="0"/>
              </a:endParaRPr>
            </a:p>
            <a:p>
              <a:pPr algn="ctr"/>
              <a:r>
                <a:rPr lang="en-GB" sz="2000" dirty="0" err="1">
                  <a:latin typeface="Arial Narrow" pitchFamily="34" charset="0"/>
                  <a:cs typeface="Arial" charset="0"/>
                </a:rPr>
                <a:t>Remoto</a:t>
              </a:r>
              <a:endParaRPr lang="en-US" sz="2000" dirty="0">
                <a:latin typeface="Arial Narrow" pitchFamily="34" charset="0"/>
                <a:cs typeface="Arial" charset="0"/>
              </a:endParaRPr>
            </a:p>
          </p:txBody>
        </p:sp>
        <p:sp>
          <p:nvSpPr>
            <p:cNvPr id="13320" name="Text Box 8"/>
            <p:cNvSpPr txBox="1">
              <a:spLocks noChangeArrowheads="1"/>
            </p:cNvSpPr>
            <p:nvPr/>
          </p:nvSpPr>
          <p:spPr bwMode="auto">
            <a:xfrm>
              <a:off x="3560" y="2296"/>
              <a:ext cx="19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fr-FR" sz="1800">
                  <a:latin typeface="Arial" charset="0"/>
                  <a:cs typeface="Arial" charset="0"/>
                </a:rPr>
                <a:t>e.g. </a:t>
              </a:r>
              <a:r>
                <a:rPr lang="fr-FR" sz="1400" b="1">
                  <a:latin typeface="Courier New" pitchFamily="49" charset="0"/>
                  <a:cs typeface="Arial" charset="0"/>
                </a:rPr>
                <a:t>http://ibiblio.org/maven2</a:t>
              </a:r>
              <a:endParaRPr lang="en-US" sz="1400" b="1">
                <a:latin typeface="Courier New" pitchFamily="49" charset="0"/>
                <a:cs typeface="Arial" charset="0"/>
              </a:endParaRPr>
            </a:p>
          </p:txBody>
        </p:sp>
      </p:grpSp>
      <p:sp>
        <p:nvSpPr>
          <p:cNvPr id="13317" name="Text Box 9"/>
          <p:cNvSpPr txBox="1">
            <a:spLocks noChangeArrowheads="1"/>
          </p:cNvSpPr>
          <p:nvPr/>
        </p:nvSpPr>
        <p:spPr bwMode="auto">
          <a:xfrm>
            <a:off x="1690688" y="4508500"/>
            <a:ext cx="6481762" cy="228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00" b="1" dirty="0">
                <a:latin typeface="Courier New" pitchFamily="49" charset="0"/>
                <a:cs typeface="Arial" charset="0"/>
              </a:rPr>
              <a:t>&lt;repositories&gt;</a:t>
            </a:r>
            <a:br>
              <a:rPr lang="en-US" sz="1300" b="1" dirty="0">
                <a:latin typeface="Courier New" pitchFamily="49" charset="0"/>
                <a:cs typeface="Arial" charset="0"/>
              </a:rPr>
            </a:br>
            <a:r>
              <a:rPr lang="en-US" sz="1300" b="1" dirty="0">
                <a:latin typeface="Courier New" pitchFamily="49" charset="0"/>
                <a:cs typeface="Arial" charset="0"/>
              </a:rPr>
              <a:t>  &lt;repository&gt;</a:t>
            </a:r>
            <a:br>
              <a:rPr lang="en-US" sz="1300" b="1" dirty="0">
                <a:latin typeface="Courier New" pitchFamily="49" charset="0"/>
                <a:cs typeface="Arial" charset="0"/>
              </a:rPr>
            </a:br>
            <a:r>
              <a:rPr lang="en-US" sz="1300" b="1" dirty="0">
                <a:latin typeface="Courier New" pitchFamily="49" charset="0"/>
                <a:cs typeface="Arial" charset="0"/>
              </a:rPr>
              <a:t>    &lt;id&gt;maven2-snapshot&lt;/id&gt;</a:t>
            </a:r>
            <a:br>
              <a:rPr lang="en-US" sz="1300" b="1" dirty="0">
                <a:latin typeface="Courier New" pitchFamily="49" charset="0"/>
                <a:cs typeface="Arial" charset="0"/>
              </a:rPr>
            </a:br>
            <a:r>
              <a:rPr lang="en-US" sz="1300" b="1" dirty="0">
                <a:latin typeface="Courier New" pitchFamily="49" charset="0"/>
                <a:cs typeface="Arial" charset="0"/>
              </a:rPr>
              <a:t>    &lt;releases&gt;</a:t>
            </a:r>
            <a:br>
              <a:rPr lang="en-US" sz="1300" b="1" dirty="0">
                <a:latin typeface="Courier New" pitchFamily="49" charset="0"/>
                <a:cs typeface="Arial" charset="0"/>
              </a:rPr>
            </a:br>
            <a:r>
              <a:rPr lang="en-US" sz="1300" b="1" dirty="0">
                <a:latin typeface="Courier New" pitchFamily="49" charset="0"/>
                <a:cs typeface="Arial" charset="0"/>
              </a:rPr>
              <a:t>      &lt;enabled&gt;true&lt;/enabled&gt;</a:t>
            </a:r>
            <a:br>
              <a:rPr lang="en-US" sz="1300" b="1" dirty="0">
                <a:latin typeface="Courier New" pitchFamily="49" charset="0"/>
                <a:cs typeface="Arial" charset="0"/>
              </a:rPr>
            </a:br>
            <a:r>
              <a:rPr lang="en-US" sz="1300" b="1" dirty="0">
                <a:latin typeface="Courier New" pitchFamily="49" charset="0"/>
                <a:cs typeface="Arial" charset="0"/>
              </a:rPr>
              <a:t>    &lt;/releases&gt;</a:t>
            </a:r>
            <a:br>
              <a:rPr lang="en-US" sz="1300" b="1" dirty="0">
                <a:latin typeface="Courier New" pitchFamily="49" charset="0"/>
                <a:cs typeface="Arial" charset="0"/>
              </a:rPr>
            </a:br>
            <a:r>
              <a:rPr lang="en-US" sz="1300" b="1" dirty="0">
                <a:latin typeface="Courier New" pitchFamily="49" charset="0"/>
                <a:cs typeface="Arial" charset="0"/>
              </a:rPr>
              <a:t>    &lt;name&gt;Maven Central Development Repository&lt;/name&gt;</a:t>
            </a:r>
            <a:br>
              <a:rPr lang="en-US" sz="1300" b="1" dirty="0">
                <a:latin typeface="Courier New" pitchFamily="49" charset="0"/>
                <a:cs typeface="Arial" charset="0"/>
              </a:rPr>
            </a:br>
            <a:r>
              <a:rPr lang="en-US" sz="1300" b="1" dirty="0">
                <a:latin typeface="Courier New" pitchFamily="49" charset="0"/>
                <a:cs typeface="Arial" charset="0"/>
              </a:rPr>
              <a:t>    &lt;</a:t>
            </a:r>
            <a:r>
              <a:rPr lang="en-US" sz="1300" b="1" dirty="0" err="1">
                <a:latin typeface="Courier New" pitchFamily="49" charset="0"/>
                <a:cs typeface="Arial" charset="0"/>
              </a:rPr>
              <a:t>url</a:t>
            </a:r>
            <a:r>
              <a:rPr lang="en-US" sz="1300" b="1" dirty="0">
                <a:latin typeface="Courier New" pitchFamily="49" charset="0"/>
                <a:cs typeface="Arial" charset="0"/>
              </a:rPr>
              <a:t>&gt;</a:t>
            </a:r>
            <a:r>
              <a:rPr lang="en-US" sz="1300" b="1" dirty="0">
                <a:solidFill>
                  <a:srgbClr val="531FFB"/>
                </a:solidFill>
                <a:latin typeface="Courier New" pitchFamily="49" charset="0"/>
                <a:cs typeface="Arial" charset="0"/>
              </a:rPr>
              <a:t>http://snapshots.maven.codehaus.org/maven2</a:t>
            </a:r>
            <a:r>
              <a:rPr lang="en-US" sz="1300" b="1" dirty="0">
                <a:latin typeface="Courier New" pitchFamily="49" charset="0"/>
                <a:cs typeface="Arial" charset="0"/>
              </a:rPr>
              <a:t>&lt;/url&gt;</a:t>
            </a:r>
            <a:br>
              <a:rPr lang="en-US" sz="1300" b="1" dirty="0">
                <a:latin typeface="Courier New" pitchFamily="49" charset="0"/>
                <a:cs typeface="Arial" charset="0"/>
              </a:rPr>
            </a:br>
            <a:r>
              <a:rPr lang="en-US" sz="1300" b="1" dirty="0">
                <a:latin typeface="Courier New" pitchFamily="49" charset="0"/>
                <a:cs typeface="Arial" charset="0"/>
              </a:rPr>
              <a:t>    &lt;layout&gt;</a:t>
            </a:r>
            <a:r>
              <a:rPr lang="en-US" sz="1300" b="1" dirty="0" err="1">
                <a:solidFill>
                  <a:srgbClr val="531FFB"/>
                </a:solidFill>
                <a:latin typeface="Courier New" pitchFamily="49" charset="0"/>
                <a:cs typeface="Arial" charset="0"/>
              </a:rPr>
              <a:t>legacy|default</a:t>
            </a:r>
            <a:r>
              <a:rPr lang="en-US" sz="1300" b="1" dirty="0">
                <a:latin typeface="Courier New" pitchFamily="49" charset="0"/>
                <a:cs typeface="Arial" charset="0"/>
              </a:rPr>
              <a:t>&lt;/layout&gt;</a:t>
            </a:r>
            <a:br>
              <a:rPr lang="en-US" sz="1300" b="1" dirty="0">
                <a:latin typeface="Courier New" pitchFamily="49" charset="0"/>
                <a:cs typeface="Arial" charset="0"/>
              </a:rPr>
            </a:br>
            <a:r>
              <a:rPr lang="en-US" sz="1300" b="1" dirty="0">
                <a:latin typeface="Courier New" pitchFamily="49" charset="0"/>
                <a:cs typeface="Arial" charset="0"/>
              </a:rPr>
              <a:t>  &lt;/repository&gt;</a:t>
            </a:r>
            <a:br>
              <a:rPr lang="en-US" sz="1300" b="1" dirty="0">
                <a:latin typeface="Courier New" pitchFamily="49" charset="0"/>
                <a:cs typeface="Arial" charset="0"/>
              </a:rPr>
            </a:br>
            <a:r>
              <a:rPr lang="en-US" sz="1300" b="1" dirty="0">
                <a:latin typeface="Courier New" pitchFamily="49" charset="0"/>
                <a:cs typeface="Arial" charset="0"/>
              </a:rPr>
              <a:t>&lt;/repositories&gt;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53"/>
          <p:cNvSpPr>
            <a:spLocks noGrp="1" noChangeArrowheads="1"/>
          </p:cNvSpPr>
          <p:nvPr>
            <p:ph idx="1"/>
          </p:nvPr>
        </p:nvSpPr>
        <p:spPr>
          <a:xfrm>
            <a:off x="455613" y="1936750"/>
            <a:ext cx="8229600" cy="4876800"/>
          </a:xfrm>
          <a:noFill/>
        </p:spPr>
        <p:txBody>
          <a:bodyPr/>
          <a:lstStyle/>
          <a:p>
            <a:pPr eaLnBrk="1" hangingPunct="1">
              <a:buSzTx/>
              <a:buFontTx/>
              <a:buChar char="•"/>
            </a:pPr>
            <a:r>
              <a:rPr lang="fr-FR" dirty="0" err="1"/>
              <a:t>Algunos</a:t>
            </a:r>
            <a:r>
              <a:rPr lang="fr-FR" dirty="0"/>
              <a:t> </a:t>
            </a:r>
            <a:r>
              <a:rPr lang="fr-FR" dirty="0" err="1"/>
              <a:t>repositorios</a:t>
            </a:r>
            <a:r>
              <a:rPr lang="fr-FR" dirty="0"/>
              <a:t> </a:t>
            </a:r>
            <a:r>
              <a:rPr lang="fr-FR" dirty="0" err="1"/>
              <a:t>públicos</a:t>
            </a:r>
            <a:r>
              <a:rPr lang="fr-FR" dirty="0"/>
              <a:t>:</a:t>
            </a:r>
          </a:p>
          <a:p>
            <a:pPr eaLnBrk="1" hangingPunct="1"/>
            <a:endParaRPr lang="en-US" sz="2400" dirty="0"/>
          </a:p>
        </p:txBody>
      </p:sp>
      <p:sp>
        <p:nvSpPr>
          <p:cNvPr id="14340" name="AutoShape 54"/>
          <p:cNvSpPr>
            <a:spLocks noChangeArrowheads="1"/>
          </p:cNvSpPr>
          <p:nvPr/>
        </p:nvSpPr>
        <p:spPr bwMode="auto">
          <a:xfrm>
            <a:off x="395288" y="4529138"/>
            <a:ext cx="1295400" cy="1676400"/>
          </a:xfrm>
          <a:prstGeom prst="can">
            <a:avLst>
              <a:gd name="adj" fmla="val 32353"/>
            </a:avLst>
          </a:prstGeom>
          <a:gradFill rotWithShape="1">
            <a:gsLst>
              <a:gs pos="0">
                <a:srgbClr val="CCFF99"/>
              </a:gs>
              <a:gs pos="100000">
                <a:srgbClr val="B0DC84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latin typeface="Arial Narrow" pitchFamily="34" charset="0"/>
                <a:cs typeface="Arial" charset="0"/>
              </a:rPr>
              <a:t>Codehaus</a:t>
            </a:r>
            <a:br>
              <a:rPr lang="en-GB" sz="2000">
                <a:latin typeface="Arial Narrow" pitchFamily="34" charset="0"/>
                <a:cs typeface="Arial" charset="0"/>
              </a:rPr>
            </a:br>
            <a:r>
              <a:rPr lang="en-GB" sz="2000">
                <a:latin typeface="Arial Narrow" pitchFamily="34" charset="0"/>
                <a:cs typeface="Arial" charset="0"/>
              </a:rPr>
              <a:t>m1</a:t>
            </a:r>
            <a:endParaRPr lang="en-US" sz="2000">
              <a:latin typeface="Arial Narrow" pitchFamily="34" charset="0"/>
              <a:cs typeface="Arial" charset="0"/>
            </a:endParaRPr>
          </a:p>
        </p:txBody>
      </p:sp>
      <p:sp>
        <p:nvSpPr>
          <p:cNvPr id="14341" name="AutoShape 55"/>
          <p:cNvSpPr>
            <a:spLocks noChangeArrowheads="1"/>
          </p:cNvSpPr>
          <p:nvPr/>
        </p:nvSpPr>
        <p:spPr bwMode="auto">
          <a:xfrm>
            <a:off x="1836738" y="4549775"/>
            <a:ext cx="1295400" cy="1676400"/>
          </a:xfrm>
          <a:prstGeom prst="can">
            <a:avLst>
              <a:gd name="adj" fmla="val 32353"/>
            </a:avLst>
          </a:prstGeom>
          <a:gradFill rotWithShape="1">
            <a:gsLst>
              <a:gs pos="0">
                <a:srgbClr val="CCFF99"/>
              </a:gs>
              <a:gs pos="100000">
                <a:srgbClr val="B0DC84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latin typeface="Arial Narrow" pitchFamily="34" charset="0"/>
                <a:cs typeface="Arial" charset="0"/>
              </a:rPr>
              <a:t>ObjectWeb</a:t>
            </a:r>
            <a:br>
              <a:rPr lang="en-GB" sz="2000">
                <a:latin typeface="Arial Narrow" pitchFamily="34" charset="0"/>
                <a:cs typeface="Arial" charset="0"/>
              </a:rPr>
            </a:br>
            <a:r>
              <a:rPr lang="en-GB" sz="2000">
                <a:latin typeface="Arial Narrow" pitchFamily="34" charset="0"/>
                <a:cs typeface="Arial" charset="0"/>
              </a:rPr>
              <a:t>m1</a:t>
            </a:r>
            <a:endParaRPr lang="en-US" sz="2000">
              <a:latin typeface="Arial Narrow" pitchFamily="34" charset="0"/>
              <a:cs typeface="Arial" charset="0"/>
            </a:endParaRPr>
          </a:p>
        </p:txBody>
      </p:sp>
      <p:sp>
        <p:nvSpPr>
          <p:cNvPr id="14342" name="AutoShape 56"/>
          <p:cNvSpPr>
            <a:spLocks noChangeArrowheads="1"/>
          </p:cNvSpPr>
          <p:nvPr/>
        </p:nvSpPr>
        <p:spPr bwMode="auto">
          <a:xfrm>
            <a:off x="3275013" y="4549775"/>
            <a:ext cx="1295400" cy="1676400"/>
          </a:xfrm>
          <a:prstGeom prst="can">
            <a:avLst>
              <a:gd name="adj" fmla="val 32353"/>
            </a:avLst>
          </a:prstGeom>
          <a:gradFill rotWithShape="1">
            <a:gsLst>
              <a:gs pos="0">
                <a:srgbClr val="CCFF99"/>
              </a:gs>
              <a:gs pos="100000">
                <a:srgbClr val="B0DC84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latin typeface="Arial Narrow" pitchFamily="34" charset="0"/>
                <a:cs typeface="Arial" charset="0"/>
              </a:rPr>
              <a:t>Apache</a:t>
            </a:r>
            <a:br>
              <a:rPr lang="en-GB" sz="2000">
                <a:latin typeface="Arial Narrow" pitchFamily="34" charset="0"/>
                <a:cs typeface="Arial" charset="0"/>
              </a:rPr>
            </a:br>
            <a:r>
              <a:rPr lang="en-GB" sz="2000">
                <a:latin typeface="Arial Narrow" pitchFamily="34" charset="0"/>
                <a:cs typeface="Arial" charset="0"/>
              </a:rPr>
              <a:t>m1</a:t>
            </a:r>
            <a:endParaRPr lang="en-US" sz="2000">
              <a:latin typeface="Arial Narrow" pitchFamily="34" charset="0"/>
              <a:cs typeface="Arial" charset="0"/>
            </a:endParaRPr>
          </a:p>
        </p:txBody>
      </p:sp>
      <p:grpSp>
        <p:nvGrpSpPr>
          <p:cNvPr id="14343" name="Group 57"/>
          <p:cNvGrpSpPr>
            <a:grpSpLocks/>
          </p:cNvGrpSpPr>
          <p:nvPr/>
        </p:nvGrpSpPr>
        <p:grpSpPr bwMode="auto">
          <a:xfrm>
            <a:off x="5146675" y="2586038"/>
            <a:ext cx="3527425" cy="1676400"/>
            <a:chOff x="3243" y="1344"/>
            <a:chExt cx="2222" cy="1056"/>
          </a:xfrm>
        </p:grpSpPr>
        <p:sp>
          <p:nvSpPr>
            <p:cNvPr id="14369" name="AutoShape 58"/>
            <p:cNvSpPr>
              <a:spLocks noChangeArrowheads="1"/>
            </p:cNvSpPr>
            <p:nvPr/>
          </p:nvSpPr>
          <p:spPr bwMode="auto">
            <a:xfrm>
              <a:off x="3243" y="1344"/>
              <a:ext cx="816" cy="1056"/>
            </a:xfrm>
            <a:prstGeom prst="can">
              <a:avLst>
                <a:gd name="adj" fmla="val 32353"/>
              </a:avLst>
            </a:prstGeom>
            <a:gradFill rotWithShape="1">
              <a:gsLst>
                <a:gs pos="0">
                  <a:srgbClr val="CCFF99"/>
                </a:gs>
                <a:gs pos="100000">
                  <a:srgbClr val="B0DC84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2000">
                  <a:latin typeface="Arial Narrow" pitchFamily="34" charset="0"/>
                  <a:cs typeface="Arial" charset="0"/>
                </a:rPr>
                <a:t>ibiblio</a:t>
              </a:r>
            </a:p>
            <a:p>
              <a:pPr algn="ctr"/>
              <a:r>
                <a:rPr lang="en-GB" sz="2000">
                  <a:latin typeface="Arial Narrow" pitchFamily="34" charset="0"/>
                  <a:cs typeface="Arial" charset="0"/>
                </a:rPr>
                <a:t>m2</a:t>
              </a:r>
              <a:endParaRPr lang="en-US" sz="2000">
                <a:latin typeface="Arial Narrow" pitchFamily="34" charset="0"/>
                <a:cs typeface="Arial" charset="0"/>
              </a:endParaRPr>
            </a:p>
          </p:txBody>
        </p:sp>
        <p:sp>
          <p:nvSpPr>
            <p:cNvPr id="14370" name="AutoShape 59"/>
            <p:cNvSpPr>
              <a:spLocks noChangeArrowheads="1"/>
            </p:cNvSpPr>
            <p:nvPr/>
          </p:nvSpPr>
          <p:spPr bwMode="auto">
            <a:xfrm>
              <a:off x="4422" y="1616"/>
              <a:ext cx="1043" cy="63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2E7F2"/>
                </a:gs>
                <a:gs pos="100000">
                  <a:srgbClr val="C3C7D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r-FR" sz="1800">
                  <a:latin typeface="Arial" charset="0"/>
                  <a:cs typeface="Arial" charset="0"/>
                </a:rPr>
                <a:t>JIRA upload</a:t>
              </a:r>
              <a:br>
                <a:rPr lang="fr-FR" sz="1800">
                  <a:latin typeface="Arial" charset="0"/>
                  <a:cs typeface="Arial" charset="0"/>
                </a:rPr>
              </a:br>
              <a:r>
                <a:rPr lang="fr-FR" sz="1800">
                  <a:latin typeface="Arial" charset="0"/>
                  <a:cs typeface="Arial" charset="0"/>
                </a:rPr>
                <a:t>requests</a:t>
              </a:r>
              <a:br>
                <a:rPr lang="fr-FR" sz="1800">
                  <a:latin typeface="Arial" charset="0"/>
                  <a:cs typeface="Arial" charset="0"/>
                </a:rPr>
              </a:br>
              <a:r>
                <a:rPr lang="fr-FR" sz="1800">
                  <a:latin typeface="Arial" charset="0"/>
                  <a:cs typeface="Arial" charset="0"/>
                </a:rPr>
                <a:t>m2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14371" name="Line 60"/>
            <p:cNvSpPr>
              <a:spLocks noChangeShapeType="1"/>
            </p:cNvSpPr>
            <p:nvPr/>
          </p:nvSpPr>
          <p:spPr bwMode="auto">
            <a:xfrm flipH="1">
              <a:off x="4059" y="1888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4344" name="AutoShape 61"/>
          <p:cNvSpPr>
            <a:spLocks noChangeArrowheads="1"/>
          </p:cNvSpPr>
          <p:nvPr/>
        </p:nvSpPr>
        <p:spPr bwMode="auto">
          <a:xfrm>
            <a:off x="4716463" y="4549775"/>
            <a:ext cx="1295400" cy="1676400"/>
          </a:xfrm>
          <a:prstGeom prst="can">
            <a:avLst>
              <a:gd name="adj" fmla="val 32353"/>
            </a:avLst>
          </a:prstGeom>
          <a:gradFill rotWithShape="1">
            <a:gsLst>
              <a:gs pos="0">
                <a:srgbClr val="CCFF99"/>
              </a:gs>
              <a:gs pos="100000">
                <a:srgbClr val="B0DC84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latin typeface="Arial Narrow" pitchFamily="34" charset="0"/>
                <a:cs typeface="Arial" charset="0"/>
              </a:rPr>
              <a:t>Jetty</a:t>
            </a:r>
            <a:br>
              <a:rPr lang="en-GB" sz="2000">
                <a:latin typeface="Arial Narrow" pitchFamily="34" charset="0"/>
                <a:cs typeface="Arial" charset="0"/>
              </a:rPr>
            </a:br>
            <a:r>
              <a:rPr lang="en-GB" sz="2000">
                <a:latin typeface="Arial Narrow" pitchFamily="34" charset="0"/>
                <a:cs typeface="Arial" charset="0"/>
              </a:rPr>
              <a:t>m1</a:t>
            </a:r>
            <a:endParaRPr lang="en-US" sz="2000">
              <a:latin typeface="Arial Narrow" pitchFamily="34" charset="0"/>
              <a:cs typeface="Arial" charset="0"/>
            </a:endParaRPr>
          </a:p>
        </p:txBody>
      </p:sp>
      <p:sp>
        <p:nvSpPr>
          <p:cNvPr id="14345" name="AutoShape 62"/>
          <p:cNvSpPr>
            <a:spLocks noChangeArrowheads="1"/>
          </p:cNvSpPr>
          <p:nvPr/>
        </p:nvSpPr>
        <p:spPr bwMode="auto">
          <a:xfrm>
            <a:off x="6156325" y="4549775"/>
            <a:ext cx="1295400" cy="1676400"/>
          </a:xfrm>
          <a:prstGeom prst="can">
            <a:avLst>
              <a:gd name="adj" fmla="val 32353"/>
            </a:avLst>
          </a:prstGeom>
          <a:gradFill rotWithShape="1">
            <a:gsLst>
              <a:gs pos="0">
                <a:srgbClr val="CCFF99"/>
              </a:gs>
              <a:gs pos="100000">
                <a:srgbClr val="B0DC84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latin typeface="Arial Narrow" pitchFamily="34" charset="0"/>
                <a:cs typeface="Arial" charset="0"/>
              </a:rPr>
              <a:t>Open</a:t>
            </a:r>
            <a:br>
              <a:rPr lang="en-GB" sz="2000">
                <a:latin typeface="Arial Narrow" pitchFamily="34" charset="0"/>
                <a:cs typeface="Arial" charset="0"/>
              </a:rPr>
            </a:br>
            <a:r>
              <a:rPr lang="en-GB" sz="2000">
                <a:latin typeface="Arial Narrow" pitchFamily="34" charset="0"/>
                <a:cs typeface="Arial" charset="0"/>
              </a:rPr>
              <a:t>Symphony</a:t>
            </a:r>
            <a:br>
              <a:rPr lang="en-GB" sz="2000">
                <a:latin typeface="Arial Narrow" pitchFamily="34" charset="0"/>
                <a:cs typeface="Arial" charset="0"/>
              </a:rPr>
            </a:br>
            <a:r>
              <a:rPr lang="en-GB" sz="2000">
                <a:latin typeface="Arial Narrow" pitchFamily="34" charset="0"/>
                <a:cs typeface="Arial" charset="0"/>
              </a:rPr>
              <a:t>m1</a:t>
            </a:r>
            <a:endParaRPr lang="en-US" sz="2000">
              <a:latin typeface="Arial Narrow" pitchFamily="34" charset="0"/>
              <a:cs typeface="Arial" charset="0"/>
            </a:endParaRPr>
          </a:p>
        </p:txBody>
      </p:sp>
      <p:sp>
        <p:nvSpPr>
          <p:cNvPr id="14346" name="AutoShape 63"/>
          <p:cNvSpPr>
            <a:spLocks noChangeArrowheads="1"/>
          </p:cNvSpPr>
          <p:nvPr/>
        </p:nvSpPr>
        <p:spPr bwMode="auto">
          <a:xfrm>
            <a:off x="7596188" y="4549775"/>
            <a:ext cx="1295400" cy="1676400"/>
          </a:xfrm>
          <a:prstGeom prst="can">
            <a:avLst>
              <a:gd name="adj" fmla="val 32353"/>
            </a:avLst>
          </a:prstGeom>
          <a:gradFill rotWithShape="1">
            <a:gsLst>
              <a:gs pos="0">
                <a:srgbClr val="CCFF99"/>
              </a:gs>
              <a:gs pos="100000">
                <a:srgbClr val="B0DC84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latin typeface="Arial Narrow" pitchFamily="34" charset="0"/>
                <a:cs typeface="Arial" charset="0"/>
              </a:rPr>
              <a:t>OS Java</a:t>
            </a:r>
            <a:br>
              <a:rPr lang="en-GB" sz="2000">
                <a:latin typeface="Arial Narrow" pitchFamily="34" charset="0"/>
                <a:cs typeface="Arial" charset="0"/>
              </a:rPr>
            </a:br>
            <a:r>
              <a:rPr lang="en-GB" sz="2000">
                <a:latin typeface="Arial Narrow" pitchFamily="34" charset="0"/>
                <a:cs typeface="Arial" charset="0"/>
              </a:rPr>
              <a:t>m1</a:t>
            </a:r>
            <a:endParaRPr lang="en-US" sz="2000">
              <a:latin typeface="Arial Narrow" pitchFamily="34" charset="0"/>
              <a:cs typeface="Arial" charset="0"/>
            </a:endParaRPr>
          </a:p>
        </p:txBody>
      </p:sp>
      <p:sp>
        <p:nvSpPr>
          <p:cNvPr id="14347" name="Text Box 64"/>
          <p:cNvSpPr txBox="1">
            <a:spLocks noChangeArrowheads="1"/>
          </p:cNvSpPr>
          <p:nvPr/>
        </p:nvSpPr>
        <p:spPr bwMode="auto">
          <a:xfrm>
            <a:off x="3130550" y="6257925"/>
            <a:ext cx="338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800">
                <a:latin typeface="Arial" charset="0"/>
                <a:cs typeface="Arial" charset="0"/>
              </a:rPr>
              <a:t>partners</a:t>
            </a:r>
            <a:endParaRPr lang="en-US" sz="1800">
              <a:latin typeface="Arial" charset="0"/>
              <a:cs typeface="Arial" charset="0"/>
            </a:endParaRPr>
          </a:p>
        </p:txBody>
      </p:sp>
      <p:grpSp>
        <p:nvGrpSpPr>
          <p:cNvPr id="14348" name="Group 65"/>
          <p:cNvGrpSpPr>
            <a:grpSpLocks/>
          </p:cNvGrpSpPr>
          <p:nvPr/>
        </p:nvGrpSpPr>
        <p:grpSpPr bwMode="auto">
          <a:xfrm>
            <a:off x="538163" y="2586038"/>
            <a:ext cx="7704137" cy="1943100"/>
            <a:chOff x="340" y="1344"/>
            <a:chExt cx="4853" cy="1224"/>
          </a:xfrm>
        </p:grpSpPr>
        <p:sp>
          <p:nvSpPr>
            <p:cNvPr id="14357" name="AutoShape 66"/>
            <p:cNvSpPr>
              <a:spLocks noChangeArrowheads="1"/>
            </p:cNvSpPr>
            <p:nvPr/>
          </p:nvSpPr>
          <p:spPr bwMode="auto">
            <a:xfrm>
              <a:off x="1791" y="1344"/>
              <a:ext cx="816" cy="1056"/>
            </a:xfrm>
            <a:prstGeom prst="can">
              <a:avLst>
                <a:gd name="adj" fmla="val 32353"/>
              </a:avLst>
            </a:prstGeom>
            <a:gradFill rotWithShape="1">
              <a:gsLst>
                <a:gs pos="0">
                  <a:srgbClr val="CCFF99"/>
                </a:gs>
                <a:gs pos="100000">
                  <a:srgbClr val="B0DC84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2000">
                  <a:latin typeface="Arial Narrow" pitchFamily="34" charset="0"/>
                  <a:cs typeface="Arial" charset="0"/>
                </a:rPr>
                <a:t>ibiblio</a:t>
              </a:r>
            </a:p>
            <a:p>
              <a:pPr algn="ctr"/>
              <a:r>
                <a:rPr lang="en-GB" sz="2000">
                  <a:latin typeface="Arial Narrow" pitchFamily="34" charset="0"/>
                  <a:cs typeface="Arial" charset="0"/>
                </a:rPr>
                <a:t>m1</a:t>
              </a:r>
              <a:endParaRPr lang="en-US" sz="2000">
                <a:latin typeface="Arial Narrow" pitchFamily="34" charset="0"/>
                <a:cs typeface="Arial" charset="0"/>
              </a:endParaRPr>
            </a:p>
          </p:txBody>
        </p:sp>
        <p:sp>
          <p:nvSpPr>
            <p:cNvPr id="14358" name="Line 67"/>
            <p:cNvSpPr>
              <a:spLocks noChangeShapeType="1"/>
            </p:cNvSpPr>
            <p:nvPr/>
          </p:nvSpPr>
          <p:spPr bwMode="auto">
            <a:xfrm>
              <a:off x="2608" y="1888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359" name="AutoShape 68"/>
            <p:cNvSpPr>
              <a:spLocks noChangeArrowheads="1"/>
            </p:cNvSpPr>
            <p:nvPr/>
          </p:nvSpPr>
          <p:spPr bwMode="auto">
            <a:xfrm>
              <a:off x="340" y="1616"/>
              <a:ext cx="1043" cy="63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2E7F2"/>
                </a:gs>
                <a:gs pos="100000">
                  <a:srgbClr val="C3C7D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r-FR" sz="1800">
                  <a:latin typeface="Arial" charset="0"/>
                  <a:cs typeface="Arial" charset="0"/>
                </a:rPr>
                <a:t>JIRA upload</a:t>
              </a:r>
              <a:br>
                <a:rPr lang="fr-FR" sz="1800">
                  <a:latin typeface="Arial" charset="0"/>
                  <a:cs typeface="Arial" charset="0"/>
                </a:rPr>
              </a:br>
              <a:r>
                <a:rPr lang="fr-FR" sz="1800">
                  <a:latin typeface="Arial" charset="0"/>
                  <a:cs typeface="Arial" charset="0"/>
                </a:rPr>
                <a:t>requests</a:t>
              </a:r>
              <a:br>
                <a:rPr lang="fr-FR" sz="1800">
                  <a:latin typeface="Arial" charset="0"/>
                  <a:cs typeface="Arial" charset="0"/>
                </a:rPr>
              </a:br>
              <a:r>
                <a:rPr lang="fr-FR" sz="1800">
                  <a:latin typeface="Arial" charset="0"/>
                  <a:cs typeface="Arial" charset="0"/>
                </a:rPr>
                <a:t>m1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14360" name="Line 69"/>
            <p:cNvSpPr>
              <a:spLocks noChangeShapeType="1"/>
            </p:cNvSpPr>
            <p:nvPr/>
          </p:nvSpPr>
          <p:spPr bwMode="auto">
            <a:xfrm>
              <a:off x="1383" y="1888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361" name="Line 70"/>
            <p:cNvSpPr>
              <a:spLocks noChangeShapeType="1"/>
            </p:cNvSpPr>
            <p:nvPr/>
          </p:nvSpPr>
          <p:spPr bwMode="auto">
            <a:xfrm flipV="1">
              <a:off x="657" y="2296"/>
              <a:ext cx="1134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362" name="Line 71"/>
            <p:cNvSpPr>
              <a:spLocks noChangeShapeType="1"/>
            </p:cNvSpPr>
            <p:nvPr/>
          </p:nvSpPr>
          <p:spPr bwMode="auto">
            <a:xfrm flipV="1">
              <a:off x="1610" y="2341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363" name="Line 72"/>
            <p:cNvSpPr>
              <a:spLocks noChangeShapeType="1"/>
            </p:cNvSpPr>
            <p:nvPr/>
          </p:nvSpPr>
          <p:spPr bwMode="auto">
            <a:xfrm flipH="1" flipV="1">
              <a:off x="2064" y="2387"/>
              <a:ext cx="36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364" name="Line 73"/>
            <p:cNvSpPr>
              <a:spLocks noChangeShapeType="1"/>
            </p:cNvSpPr>
            <p:nvPr/>
          </p:nvSpPr>
          <p:spPr bwMode="auto">
            <a:xfrm flipH="1" flipV="1">
              <a:off x="2290" y="2387"/>
              <a:ext cx="1089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365" name="Line 74"/>
            <p:cNvSpPr>
              <a:spLocks noChangeShapeType="1"/>
            </p:cNvSpPr>
            <p:nvPr/>
          </p:nvSpPr>
          <p:spPr bwMode="auto">
            <a:xfrm flipH="1" flipV="1">
              <a:off x="2517" y="2341"/>
              <a:ext cx="1769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366" name="Line 75"/>
            <p:cNvSpPr>
              <a:spLocks noChangeShapeType="1"/>
            </p:cNvSpPr>
            <p:nvPr/>
          </p:nvSpPr>
          <p:spPr bwMode="auto">
            <a:xfrm flipH="1" flipV="1">
              <a:off x="2517" y="2341"/>
              <a:ext cx="267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367" name="Text Box 76"/>
            <p:cNvSpPr txBox="1">
              <a:spLocks noChangeArrowheads="1"/>
            </p:cNvSpPr>
            <p:nvPr/>
          </p:nvSpPr>
          <p:spPr bwMode="auto">
            <a:xfrm>
              <a:off x="521" y="2296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400">
                  <a:latin typeface="Arial" charset="0"/>
                  <a:cs typeface="Arial" charset="0"/>
                </a:rPr>
                <a:t>sync</a:t>
              </a:r>
              <a:endParaRPr lang="en-US" sz="1400">
                <a:latin typeface="Arial" charset="0"/>
                <a:cs typeface="Arial" charset="0"/>
              </a:endParaRPr>
            </a:p>
          </p:txBody>
        </p:sp>
        <p:sp>
          <p:nvSpPr>
            <p:cNvPr id="14368" name="Text Box 77"/>
            <p:cNvSpPr txBox="1">
              <a:spLocks noChangeArrowheads="1"/>
            </p:cNvSpPr>
            <p:nvPr/>
          </p:nvSpPr>
          <p:spPr bwMode="auto">
            <a:xfrm>
              <a:off x="2582" y="1527"/>
              <a:ext cx="68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400">
                  <a:latin typeface="Arial" charset="0"/>
                  <a:cs typeface="Arial" charset="0"/>
                </a:rPr>
                <a:t>Conversion + sync</a:t>
              </a:r>
              <a:endParaRPr lang="en-US" sz="1400">
                <a:latin typeface="Arial" charset="0"/>
                <a:cs typeface="Arial" charset="0"/>
              </a:endParaRPr>
            </a:p>
          </p:txBody>
        </p:sp>
      </p:grpSp>
      <p:grpSp>
        <p:nvGrpSpPr>
          <p:cNvPr id="14349" name="Group 78"/>
          <p:cNvGrpSpPr>
            <a:grpSpLocks/>
          </p:cNvGrpSpPr>
          <p:nvPr/>
        </p:nvGrpSpPr>
        <p:grpSpPr bwMode="auto">
          <a:xfrm>
            <a:off x="825500" y="4097338"/>
            <a:ext cx="7489825" cy="431800"/>
            <a:chOff x="521" y="2296"/>
            <a:chExt cx="4718" cy="272"/>
          </a:xfrm>
        </p:grpSpPr>
        <p:sp>
          <p:nvSpPr>
            <p:cNvPr id="14350" name="Line 79"/>
            <p:cNvSpPr>
              <a:spLocks noChangeShapeType="1"/>
            </p:cNvSpPr>
            <p:nvPr/>
          </p:nvSpPr>
          <p:spPr bwMode="auto">
            <a:xfrm flipV="1">
              <a:off x="657" y="2341"/>
              <a:ext cx="195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351" name="Line 80"/>
            <p:cNvSpPr>
              <a:spLocks noChangeShapeType="1"/>
            </p:cNvSpPr>
            <p:nvPr/>
          </p:nvSpPr>
          <p:spPr bwMode="auto">
            <a:xfrm flipV="1">
              <a:off x="1610" y="2387"/>
              <a:ext cx="1089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352" name="Line 81"/>
            <p:cNvSpPr>
              <a:spLocks noChangeShapeType="1"/>
            </p:cNvSpPr>
            <p:nvPr/>
          </p:nvSpPr>
          <p:spPr bwMode="auto">
            <a:xfrm flipV="1">
              <a:off x="2472" y="2387"/>
              <a:ext cx="363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353" name="Line 82"/>
            <p:cNvSpPr>
              <a:spLocks noChangeShapeType="1"/>
            </p:cNvSpPr>
            <p:nvPr/>
          </p:nvSpPr>
          <p:spPr bwMode="auto">
            <a:xfrm flipH="1" flipV="1">
              <a:off x="2925" y="2387"/>
              <a:ext cx="454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354" name="Line 83"/>
            <p:cNvSpPr>
              <a:spLocks noChangeShapeType="1"/>
            </p:cNvSpPr>
            <p:nvPr/>
          </p:nvSpPr>
          <p:spPr bwMode="auto">
            <a:xfrm flipH="1" flipV="1">
              <a:off x="3107" y="2387"/>
              <a:ext cx="1179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355" name="Line 84"/>
            <p:cNvSpPr>
              <a:spLocks noChangeShapeType="1"/>
            </p:cNvSpPr>
            <p:nvPr/>
          </p:nvSpPr>
          <p:spPr bwMode="auto">
            <a:xfrm flipH="1" flipV="1">
              <a:off x="3198" y="2341"/>
              <a:ext cx="204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356" name="Text Box 85"/>
            <p:cNvSpPr txBox="1">
              <a:spLocks noChangeArrowheads="1"/>
            </p:cNvSpPr>
            <p:nvPr/>
          </p:nvSpPr>
          <p:spPr bwMode="auto">
            <a:xfrm>
              <a:off x="521" y="2296"/>
              <a:ext cx="11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400">
                  <a:latin typeface="Arial" charset="0"/>
                  <a:cs typeface="Arial" charset="0"/>
                </a:rPr>
                <a:t>sync + conversion</a:t>
              </a:r>
              <a:endParaRPr lang="en-US" sz="1400">
                <a:latin typeface="Arial" charset="0"/>
                <a:cs typeface="Arial" charset="0"/>
              </a:endParaRPr>
            </a:p>
          </p:txBody>
        </p: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4000" dirty="0" err="1"/>
              <a:t>Repositorios</a:t>
            </a:r>
            <a:r>
              <a:rPr lang="en-US" sz="4000" dirty="0"/>
              <a:t> de </a:t>
            </a:r>
            <a:r>
              <a:rPr lang="en-US" sz="4000" i="1" dirty="0" err="1"/>
              <a:t>artefactos</a:t>
            </a:r>
            <a:endParaRPr lang="en-US" sz="4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428736"/>
            <a:ext cx="3538538" cy="48768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fr-FR" sz="2200" dirty="0" err="1"/>
              <a:t>Estructura</a:t>
            </a:r>
            <a:r>
              <a:rPr lang="fr-FR" sz="2200" dirty="0"/>
              <a:t> </a:t>
            </a:r>
            <a:r>
              <a:rPr lang="fr-FR" sz="2200" b="1" dirty="0" err="1"/>
              <a:t>jerárquica</a:t>
            </a:r>
            <a:endParaRPr lang="fr-FR" sz="2200" b="1" dirty="0"/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fr-FR" sz="2200" b="1" dirty="0" err="1"/>
              <a:t>Descarga</a:t>
            </a:r>
            <a:r>
              <a:rPr lang="fr-FR" sz="2200" b="1" dirty="0"/>
              <a:t> </a:t>
            </a:r>
            <a:r>
              <a:rPr lang="fr-FR" sz="2200" b="1" dirty="0" err="1"/>
              <a:t>automática</a:t>
            </a:r>
            <a:r>
              <a:rPr lang="fr-FR" sz="2200" b="1" dirty="0"/>
              <a:t> de plugins</a:t>
            </a:r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fr-FR" sz="2200" dirty="0"/>
              <a:t>Los plugins se toman </a:t>
            </a:r>
            <a:r>
              <a:rPr lang="fr-FR" sz="2200" dirty="0" err="1"/>
              <a:t>directamente</a:t>
            </a:r>
            <a:r>
              <a:rPr lang="fr-FR" sz="2200" dirty="0"/>
              <a:t> </a:t>
            </a:r>
            <a:r>
              <a:rPr lang="fr-FR" sz="2200" dirty="0" err="1"/>
              <a:t>del</a:t>
            </a:r>
            <a:r>
              <a:rPr lang="fr-FR" sz="2200" dirty="0"/>
              <a:t> </a:t>
            </a:r>
            <a:r>
              <a:rPr lang="fr-FR" sz="2200" dirty="0" err="1"/>
              <a:t>repositorio</a:t>
            </a:r>
            <a:r>
              <a:rPr lang="fr-FR" sz="2200" dirty="0"/>
              <a:t>.</a:t>
            </a:r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fr-FR" sz="2200" dirty="0" err="1"/>
              <a:t>Estrategias</a:t>
            </a:r>
            <a:r>
              <a:rPr lang="fr-FR" sz="2200" dirty="0"/>
              <a:t> configurables para el </a:t>
            </a:r>
            <a:r>
              <a:rPr lang="fr-FR" sz="2200" b="1" dirty="0" err="1"/>
              <a:t>chequeo</a:t>
            </a:r>
            <a:r>
              <a:rPr lang="fr-FR" sz="2200" b="1" dirty="0"/>
              <a:t> de </a:t>
            </a:r>
            <a:r>
              <a:rPr lang="fr-FR" sz="2200" b="1" dirty="0" err="1"/>
              <a:t>actualizaciones</a:t>
            </a:r>
            <a:r>
              <a:rPr lang="fr-FR" sz="2200" dirty="0"/>
              <a:t>.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fr-FR" sz="1800" dirty="0" err="1"/>
              <a:t>Chequeo</a:t>
            </a:r>
            <a:r>
              <a:rPr lang="fr-FR" sz="1800" dirty="0"/>
              <a:t> </a:t>
            </a:r>
            <a:r>
              <a:rPr lang="fr-FR" sz="1800" dirty="0" err="1"/>
              <a:t>diario</a:t>
            </a:r>
            <a:r>
              <a:rPr lang="fr-FR" sz="1800" dirty="0"/>
              <a:t> </a:t>
            </a:r>
            <a:r>
              <a:rPr lang="fr-FR" sz="1800" dirty="0" err="1"/>
              <a:t>por</a:t>
            </a:r>
            <a:r>
              <a:rPr lang="fr-FR" sz="1800" dirty="0"/>
              <a:t> </a:t>
            </a:r>
            <a:r>
              <a:rPr lang="fr-FR" sz="1800" dirty="0" err="1"/>
              <a:t>defecto</a:t>
            </a:r>
            <a:endParaRPr lang="fr-FR" sz="1800" dirty="0"/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fr-FR" sz="2200" dirty="0"/>
              <a:t>Los </a:t>
            </a:r>
            <a:r>
              <a:rPr lang="fr-FR" sz="2200" dirty="0" err="1"/>
              <a:t>repositorios</a:t>
            </a:r>
            <a:r>
              <a:rPr lang="fr-FR" sz="2200" dirty="0"/>
              <a:t> </a:t>
            </a:r>
            <a:r>
              <a:rPr lang="fr-FR" sz="2200" dirty="0" err="1"/>
              <a:t>remotos</a:t>
            </a:r>
            <a:r>
              <a:rPr lang="fr-FR" sz="2200" dirty="0"/>
              <a:t> </a:t>
            </a:r>
            <a:r>
              <a:rPr lang="fr-FR" sz="2200" dirty="0" err="1"/>
              <a:t>contienen</a:t>
            </a:r>
            <a:r>
              <a:rPr lang="fr-FR" sz="2200" dirty="0"/>
              <a:t> </a:t>
            </a:r>
            <a:r>
              <a:rPr lang="fr-FR" sz="2200" dirty="0" err="1"/>
              <a:t>metadatos</a:t>
            </a:r>
            <a:endParaRPr lang="fr-FR" sz="2200" dirty="0"/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fr-FR" sz="1800" dirty="0" err="1"/>
              <a:t>Versiones</a:t>
            </a:r>
            <a:r>
              <a:rPr lang="fr-FR" sz="1800" dirty="0"/>
              <a:t>, betas, </a:t>
            </a:r>
            <a:r>
              <a:rPr lang="fr-FR" sz="1800" dirty="0" err="1"/>
              <a:t>próximas</a:t>
            </a:r>
            <a:r>
              <a:rPr lang="fr-FR" sz="1800" dirty="0"/>
              <a:t> </a:t>
            </a:r>
            <a:r>
              <a:rPr lang="fr-FR" sz="1800" dirty="0" err="1"/>
              <a:t>versiones</a:t>
            </a:r>
            <a:r>
              <a:rPr lang="fr-FR" sz="1800" dirty="0"/>
              <a:t>, etc.</a:t>
            </a:r>
          </a:p>
        </p:txBody>
      </p:sp>
      <p:pic>
        <p:nvPicPr>
          <p:cNvPr id="1536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1303" y="2571744"/>
            <a:ext cx="4645056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AutoShape 8"/>
          <p:cNvSpPr>
            <a:spLocks/>
          </p:cNvSpPr>
          <p:nvPr/>
        </p:nvSpPr>
        <p:spPr bwMode="auto">
          <a:xfrm>
            <a:off x="4727565" y="3963956"/>
            <a:ext cx="144462" cy="1368425"/>
          </a:xfrm>
          <a:prstGeom prst="leftBrace">
            <a:avLst>
              <a:gd name="adj1" fmla="val 789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5366" name="Line 9"/>
          <p:cNvSpPr>
            <a:spLocks noChangeShapeType="1"/>
          </p:cNvSpPr>
          <p:nvPr/>
        </p:nvSpPr>
        <p:spPr bwMode="auto">
          <a:xfrm flipV="1">
            <a:off x="3143240" y="5468912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4000" dirty="0" err="1"/>
              <a:t>Repositorios</a:t>
            </a:r>
            <a:r>
              <a:rPr lang="en-US" sz="4000" dirty="0"/>
              <a:t> de </a:t>
            </a:r>
            <a:r>
              <a:rPr lang="en-US" sz="4000" i="1" dirty="0" err="1"/>
              <a:t>artefactos</a:t>
            </a:r>
            <a:endParaRPr lang="en-US" sz="4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0" name="Rectangle 19"/>
          <p:cNvSpPr>
            <a:spLocks noGrp="1" noChangeArrowheads="1"/>
          </p:cNvSpPr>
          <p:nvPr>
            <p:ph idx="1"/>
          </p:nvPr>
        </p:nvSpPr>
        <p:spPr>
          <a:xfrm>
            <a:off x="457200" y="1428736"/>
            <a:ext cx="8362950" cy="4876800"/>
          </a:xfrm>
          <a:noFill/>
        </p:spPr>
        <p:txBody>
          <a:bodyPr/>
          <a:lstStyle/>
          <a:p>
            <a:pPr eaLnBrk="1" hangingPunct="1">
              <a:buSzTx/>
              <a:buFontTx/>
              <a:buChar char="•"/>
            </a:pPr>
            <a:r>
              <a:rPr lang="fr-FR" dirty="0"/>
              <a:t>Maven </a:t>
            </a:r>
            <a:r>
              <a:rPr lang="fr-FR" dirty="0" err="1"/>
              <a:t>aplica</a:t>
            </a:r>
            <a:r>
              <a:rPr lang="fr-FR" dirty="0"/>
              <a:t> </a:t>
            </a:r>
            <a:r>
              <a:rPr lang="fr-FR" dirty="0" err="1"/>
              <a:t>dependencias</a:t>
            </a:r>
            <a:r>
              <a:rPr lang="fr-FR" dirty="0"/>
              <a:t> </a:t>
            </a:r>
            <a:r>
              <a:rPr lang="fr-FR" dirty="0" err="1"/>
              <a:t>binarias</a:t>
            </a:r>
            <a:endParaRPr lang="en-US" dirty="0"/>
          </a:p>
        </p:txBody>
      </p:sp>
      <p:sp>
        <p:nvSpPr>
          <p:cNvPr id="16387" name="Oval 6"/>
          <p:cNvSpPr>
            <a:spLocks noChangeArrowheads="1"/>
          </p:cNvSpPr>
          <p:nvPr/>
        </p:nvSpPr>
        <p:spPr bwMode="auto">
          <a:xfrm>
            <a:off x="1571604" y="2505065"/>
            <a:ext cx="762000" cy="762000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DCDC84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latin typeface="Arial Narrow" pitchFamily="34" charset="0"/>
                <a:cs typeface="Arial" charset="0"/>
              </a:rPr>
              <a:t>A</a:t>
            </a:r>
            <a:endParaRPr lang="en-US" sz="2000">
              <a:latin typeface="Arial Narrow" pitchFamily="34" charset="0"/>
              <a:cs typeface="Arial" charset="0"/>
            </a:endParaRPr>
          </a:p>
        </p:txBody>
      </p:sp>
      <p:sp>
        <p:nvSpPr>
          <p:cNvPr id="16388" name="Oval 7"/>
          <p:cNvSpPr>
            <a:spLocks noChangeArrowheads="1"/>
          </p:cNvSpPr>
          <p:nvPr/>
        </p:nvSpPr>
        <p:spPr bwMode="auto">
          <a:xfrm>
            <a:off x="2562204" y="2505065"/>
            <a:ext cx="762000" cy="762000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DCDC84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latin typeface="Arial Narrow" pitchFamily="34" charset="0"/>
                <a:cs typeface="Arial" charset="0"/>
              </a:rPr>
              <a:t>B</a:t>
            </a:r>
            <a:endParaRPr lang="en-US" sz="2000">
              <a:latin typeface="Arial Narrow" pitchFamily="34" charset="0"/>
              <a:cs typeface="Arial" charset="0"/>
            </a:endParaRPr>
          </a:p>
        </p:txBody>
      </p:sp>
      <p:sp>
        <p:nvSpPr>
          <p:cNvPr id="16389" name="Oval 8"/>
          <p:cNvSpPr>
            <a:spLocks noChangeArrowheads="1"/>
          </p:cNvSpPr>
          <p:nvPr/>
        </p:nvSpPr>
        <p:spPr bwMode="auto">
          <a:xfrm>
            <a:off x="2028804" y="3800465"/>
            <a:ext cx="762000" cy="762000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DCDC84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latin typeface="Arial Narrow" pitchFamily="34" charset="0"/>
                <a:cs typeface="Arial" charset="0"/>
              </a:rPr>
              <a:t>C</a:t>
            </a:r>
            <a:endParaRPr lang="en-US" sz="2000">
              <a:latin typeface="Arial Narrow" pitchFamily="34" charset="0"/>
              <a:cs typeface="Arial" charset="0"/>
            </a:endParaRPr>
          </a:p>
        </p:txBody>
      </p:sp>
      <p:sp>
        <p:nvSpPr>
          <p:cNvPr id="16390" name="Line 9"/>
          <p:cNvSpPr>
            <a:spLocks noChangeShapeType="1"/>
          </p:cNvSpPr>
          <p:nvPr/>
        </p:nvSpPr>
        <p:spPr bwMode="auto">
          <a:xfrm flipH="1" flipV="1">
            <a:off x="2028804" y="3267065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6391" name="Line 10"/>
          <p:cNvSpPr>
            <a:spLocks noChangeShapeType="1"/>
          </p:cNvSpPr>
          <p:nvPr/>
        </p:nvSpPr>
        <p:spPr bwMode="auto">
          <a:xfrm flipV="1">
            <a:off x="2562204" y="3267065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6392" name="AutoShape 11"/>
          <p:cNvSpPr>
            <a:spLocks noChangeArrowheads="1"/>
          </p:cNvSpPr>
          <p:nvPr/>
        </p:nvSpPr>
        <p:spPr bwMode="auto">
          <a:xfrm>
            <a:off x="4956154" y="4449752"/>
            <a:ext cx="1295400" cy="1676400"/>
          </a:xfrm>
          <a:prstGeom prst="can">
            <a:avLst>
              <a:gd name="adj" fmla="val 32353"/>
            </a:avLst>
          </a:prstGeom>
          <a:gradFill rotWithShape="1">
            <a:gsLst>
              <a:gs pos="0">
                <a:srgbClr val="CCFF99"/>
              </a:gs>
              <a:gs pos="100000">
                <a:srgbClr val="B0DC84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latin typeface="Arial Narrow" pitchFamily="34" charset="0"/>
                <a:cs typeface="Arial" charset="0"/>
              </a:rPr>
              <a:t>Artifact</a:t>
            </a:r>
          </a:p>
          <a:p>
            <a:pPr algn="ctr"/>
            <a:r>
              <a:rPr lang="en-GB" sz="2000">
                <a:latin typeface="Arial Narrow" pitchFamily="34" charset="0"/>
                <a:cs typeface="Arial" charset="0"/>
              </a:rPr>
              <a:t>Repository</a:t>
            </a:r>
          </a:p>
          <a:p>
            <a:pPr algn="ctr"/>
            <a:r>
              <a:rPr lang="en-GB" sz="2000">
                <a:latin typeface="Arial Narrow" pitchFamily="34" charset="0"/>
                <a:cs typeface="Arial" charset="0"/>
              </a:rPr>
              <a:t>(Local)</a:t>
            </a:r>
            <a:endParaRPr lang="en-US" sz="2000">
              <a:latin typeface="Arial Narrow" pitchFamily="34" charset="0"/>
              <a:cs typeface="Arial" charset="0"/>
            </a:endParaRPr>
          </a:p>
        </p:txBody>
      </p:sp>
      <p:sp>
        <p:nvSpPr>
          <p:cNvPr id="16393" name="Text Box 12"/>
          <p:cNvSpPr txBox="1">
            <a:spLocks noChangeArrowheads="1"/>
          </p:cNvSpPr>
          <p:nvPr/>
        </p:nvSpPr>
        <p:spPr bwMode="auto">
          <a:xfrm>
            <a:off x="4019529" y="2501890"/>
            <a:ext cx="3959225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  <a:cs typeface="Arial" charset="0"/>
              </a:rPr>
              <a:t>&lt;dependencies&gt;</a:t>
            </a:r>
            <a:br>
              <a:rPr lang="en-US" sz="1400" b="1">
                <a:latin typeface="Courier New" pitchFamily="49" charset="0"/>
                <a:cs typeface="Arial" charset="0"/>
              </a:rPr>
            </a:br>
            <a:r>
              <a:rPr lang="en-US" sz="1400" b="1">
                <a:latin typeface="Courier New" pitchFamily="49" charset="0"/>
                <a:cs typeface="Arial" charset="0"/>
              </a:rPr>
              <a:t>  &lt;dependency&gt;</a:t>
            </a:r>
            <a:br>
              <a:rPr lang="en-US" sz="1400" b="1">
                <a:latin typeface="Courier New" pitchFamily="49" charset="0"/>
                <a:cs typeface="Arial" charset="0"/>
              </a:rPr>
            </a:br>
            <a:r>
              <a:rPr lang="en-US" sz="1400" b="1">
                <a:latin typeface="Courier New" pitchFamily="49" charset="0"/>
                <a:cs typeface="Arial" charset="0"/>
              </a:rPr>
              <a:t>    &lt;groupId&gt;com.acme&lt;/groupId&gt;</a:t>
            </a:r>
            <a:br>
              <a:rPr lang="en-US" sz="1400" b="1">
                <a:latin typeface="Courier New" pitchFamily="49" charset="0"/>
                <a:cs typeface="Arial" charset="0"/>
              </a:rPr>
            </a:br>
            <a:r>
              <a:rPr lang="en-US" sz="1400" b="1">
                <a:latin typeface="Courier New" pitchFamily="49" charset="0"/>
                <a:cs typeface="Arial" charset="0"/>
              </a:rPr>
              <a:t>    &lt;artifactId&gt;B&lt;/artifactId&gt;</a:t>
            </a:r>
            <a:br>
              <a:rPr lang="en-US" sz="1400" b="1">
                <a:latin typeface="Courier New" pitchFamily="49" charset="0"/>
                <a:cs typeface="Arial" charset="0"/>
              </a:rPr>
            </a:br>
            <a:r>
              <a:rPr lang="en-US" sz="1400" b="1">
                <a:latin typeface="Courier New" pitchFamily="49" charset="0"/>
                <a:cs typeface="Arial" charset="0"/>
              </a:rPr>
              <a:t>    &lt;version&gt;</a:t>
            </a:r>
            <a:r>
              <a:rPr lang="en-US" sz="1400" b="1">
                <a:solidFill>
                  <a:srgbClr val="531FFB"/>
                </a:solidFill>
                <a:latin typeface="Courier New" pitchFamily="49" charset="0"/>
                <a:cs typeface="Arial" charset="0"/>
              </a:rPr>
              <a:t>[1.0,)</a:t>
            </a:r>
            <a:r>
              <a:rPr lang="en-US" sz="1400" b="1">
                <a:latin typeface="Courier New" pitchFamily="49" charset="0"/>
                <a:cs typeface="Arial" charset="0"/>
              </a:rPr>
              <a:t>&lt;/version&gt;</a:t>
            </a:r>
            <a:br>
              <a:rPr lang="en-US" sz="1400" b="1">
                <a:latin typeface="Courier New" pitchFamily="49" charset="0"/>
                <a:cs typeface="Arial" charset="0"/>
              </a:rPr>
            </a:br>
            <a:r>
              <a:rPr lang="en-US" sz="1400" b="1">
                <a:solidFill>
                  <a:srgbClr val="531FFB"/>
                </a:solidFill>
                <a:latin typeface="Courier New" pitchFamily="49" charset="0"/>
                <a:cs typeface="Arial" charset="0"/>
              </a:rPr>
              <a:t>    &lt;scope&gt;compile&lt;/scope&gt;</a:t>
            </a:r>
            <a:br>
              <a:rPr lang="en-US" sz="1400" b="1">
                <a:latin typeface="Courier New" pitchFamily="49" charset="0"/>
                <a:cs typeface="Arial" charset="0"/>
              </a:rPr>
            </a:br>
            <a:r>
              <a:rPr lang="en-US" sz="1400" b="1">
                <a:latin typeface="Courier New" pitchFamily="49" charset="0"/>
                <a:cs typeface="Arial" charset="0"/>
              </a:rPr>
              <a:t>  &lt;/dependency&gt;</a:t>
            </a:r>
            <a:br>
              <a:rPr lang="en-US" sz="1400" b="1">
                <a:latin typeface="Courier New" pitchFamily="49" charset="0"/>
                <a:cs typeface="Arial" charset="0"/>
              </a:rPr>
            </a:br>
            <a:r>
              <a:rPr lang="en-US" sz="1400" b="1">
                <a:latin typeface="Courier New" pitchFamily="49" charset="0"/>
                <a:cs typeface="Arial" charset="0"/>
              </a:rPr>
              <a:t>&lt;/dependencies&gt;</a:t>
            </a:r>
          </a:p>
        </p:txBody>
      </p:sp>
      <p:sp>
        <p:nvSpPr>
          <p:cNvPr id="16394" name="AutoShape 13"/>
          <p:cNvSpPr>
            <a:spLocks noChangeArrowheads="1"/>
          </p:cNvSpPr>
          <p:nvPr/>
        </p:nvSpPr>
        <p:spPr bwMode="auto">
          <a:xfrm>
            <a:off x="1643041" y="5168890"/>
            <a:ext cx="1655763" cy="12239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2E7F2"/>
              </a:gs>
              <a:gs pos="100000">
                <a:srgbClr val="C3C7D1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800">
                <a:latin typeface="Arial" charset="0"/>
                <a:cs typeface="Arial" charset="0"/>
              </a:rPr>
              <a:t>Build C</a:t>
            </a:r>
            <a:endParaRPr lang="en-US" sz="1800">
              <a:latin typeface="Arial" charset="0"/>
              <a:cs typeface="Arial" charset="0"/>
            </a:endParaRPr>
          </a:p>
        </p:txBody>
      </p:sp>
      <p:sp>
        <p:nvSpPr>
          <p:cNvPr id="16395" name="Line 14"/>
          <p:cNvSpPr>
            <a:spLocks noChangeShapeType="1"/>
          </p:cNvSpPr>
          <p:nvPr/>
        </p:nvSpPr>
        <p:spPr bwMode="auto">
          <a:xfrm>
            <a:off x="3300391" y="5457815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6396" name="AutoShape 15"/>
          <p:cNvSpPr>
            <a:spLocks noChangeArrowheads="1"/>
          </p:cNvSpPr>
          <p:nvPr/>
        </p:nvSpPr>
        <p:spPr bwMode="auto">
          <a:xfrm>
            <a:off x="6396016" y="4860915"/>
            <a:ext cx="1295400" cy="1676400"/>
          </a:xfrm>
          <a:prstGeom prst="can">
            <a:avLst>
              <a:gd name="adj" fmla="val 32353"/>
            </a:avLst>
          </a:prstGeom>
          <a:gradFill rotWithShape="1">
            <a:gsLst>
              <a:gs pos="0">
                <a:srgbClr val="CCFF99"/>
              </a:gs>
              <a:gs pos="100000">
                <a:srgbClr val="B0DC84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latin typeface="Arial Narrow" pitchFamily="34" charset="0"/>
                <a:cs typeface="Arial" charset="0"/>
              </a:rPr>
              <a:t>Artifact</a:t>
            </a:r>
          </a:p>
          <a:p>
            <a:pPr algn="ctr"/>
            <a:r>
              <a:rPr lang="en-GB" sz="2000">
                <a:latin typeface="Arial Narrow" pitchFamily="34" charset="0"/>
                <a:cs typeface="Arial" charset="0"/>
              </a:rPr>
              <a:t>Repositories</a:t>
            </a:r>
          </a:p>
          <a:p>
            <a:pPr algn="ctr"/>
            <a:r>
              <a:rPr lang="en-GB" sz="2000">
                <a:latin typeface="Arial Narrow" pitchFamily="34" charset="0"/>
                <a:cs typeface="Arial" charset="0"/>
              </a:rPr>
              <a:t>(Remote)</a:t>
            </a:r>
            <a:endParaRPr lang="en-US" sz="2000">
              <a:latin typeface="Arial Narrow" pitchFamily="34" charset="0"/>
              <a:cs typeface="Arial" charset="0"/>
            </a:endParaRPr>
          </a:p>
        </p:txBody>
      </p:sp>
      <p:sp>
        <p:nvSpPr>
          <p:cNvPr id="16397" name="Line 16"/>
          <p:cNvSpPr>
            <a:spLocks noChangeShapeType="1"/>
          </p:cNvSpPr>
          <p:nvPr/>
        </p:nvSpPr>
        <p:spPr bwMode="auto">
          <a:xfrm>
            <a:off x="3300391" y="6178540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6398" name="Text Box 17"/>
          <p:cNvSpPr txBox="1">
            <a:spLocks noChangeArrowheads="1"/>
          </p:cNvSpPr>
          <p:nvPr/>
        </p:nvSpPr>
        <p:spPr bwMode="auto">
          <a:xfrm>
            <a:off x="3300391" y="5121265"/>
            <a:ext cx="1655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 dirty="0" err="1">
                <a:latin typeface="Arial" charset="0"/>
                <a:cs typeface="Arial" charset="0"/>
              </a:rPr>
              <a:t>Busca</a:t>
            </a:r>
            <a:r>
              <a:rPr lang="fr-FR" sz="1600" dirty="0">
                <a:latin typeface="Arial" charset="0"/>
                <a:cs typeface="Arial" charset="0"/>
              </a:rPr>
              <a:t> A &amp; B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16399" name="Text Box 18"/>
          <p:cNvSpPr txBox="1">
            <a:spLocks noChangeArrowheads="1"/>
          </p:cNvSpPr>
          <p:nvPr/>
        </p:nvSpPr>
        <p:spPr bwMode="auto">
          <a:xfrm>
            <a:off x="3300391" y="5818177"/>
            <a:ext cx="1655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 dirty="0" err="1">
                <a:latin typeface="Arial" charset="0"/>
                <a:cs typeface="Arial" charset="0"/>
              </a:rPr>
              <a:t>Busca</a:t>
            </a:r>
            <a:r>
              <a:rPr lang="fr-FR" sz="1600" dirty="0">
                <a:latin typeface="Arial" charset="0"/>
                <a:cs typeface="Arial" charset="0"/>
              </a:rPr>
              <a:t> A &amp; B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16401" name="Oval 20"/>
          <p:cNvSpPr>
            <a:spLocks noChangeArrowheads="1"/>
          </p:cNvSpPr>
          <p:nvPr/>
        </p:nvSpPr>
        <p:spPr bwMode="auto">
          <a:xfrm>
            <a:off x="5387954" y="3297227"/>
            <a:ext cx="792162" cy="360363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6402" name="AutoShape 21"/>
          <p:cNvSpPr>
            <a:spLocks noChangeArrowheads="1"/>
          </p:cNvSpPr>
          <p:nvPr/>
        </p:nvSpPr>
        <p:spPr bwMode="auto">
          <a:xfrm>
            <a:off x="6611916" y="1928802"/>
            <a:ext cx="2016125" cy="792163"/>
          </a:xfrm>
          <a:prstGeom prst="wedgeRectCallout">
            <a:avLst>
              <a:gd name="adj1" fmla="val -75750"/>
              <a:gd name="adj2" fmla="val 14298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1800" dirty="0">
                <a:latin typeface="Arial" charset="0"/>
                <a:cs typeface="Arial" charset="0"/>
              </a:rPr>
              <a:t>« </a:t>
            </a:r>
            <a:r>
              <a:rPr lang="fr-FR" sz="1800" dirty="0" err="1">
                <a:latin typeface="Arial" charset="0"/>
                <a:cs typeface="Arial" charset="0"/>
              </a:rPr>
              <a:t>versión</a:t>
            </a:r>
            <a:r>
              <a:rPr lang="fr-FR" sz="1800" dirty="0">
                <a:latin typeface="Arial" charset="0"/>
                <a:cs typeface="Arial" charset="0"/>
              </a:rPr>
              <a:t> 1.0 o </a:t>
            </a:r>
            <a:r>
              <a:rPr lang="fr-FR" sz="1800" dirty="0" err="1">
                <a:latin typeface="Arial" charset="0"/>
                <a:cs typeface="Arial" charset="0"/>
              </a:rPr>
              <a:t>superior</a:t>
            </a:r>
            <a:r>
              <a:rPr lang="fr-FR" sz="1800" dirty="0">
                <a:latin typeface="Arial" charset="0"/>
                <a:cs typeface="Arial" charset="0"/>
              </a:rPr>
              <a:t> »</a:t>
            </a:r>
            <a:endParaRPr lang="en-US" sz="1800" dirty="0">
              <a:latin typeface="Arial" charset="0"/>
              <a:cs typeface="Arial" charset="0"/>
            </a:endParaRP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4000" dirty="0" err="1"/>
              <a:t>Gestión</a:t>
            </a:r>
            <a:r>
              <a:rPr lang="en-US" sz="4000" dirty="0"/>
              <a:t> de </a:t>
            </a:r>
            <a:r>
              <a:rPr lang="en-US" sz="4000" dirty="0" err="1"/>
              <a:t>dependencias</a:t>
            </a:r>
            <a:endParaRPr lang="en-US" sz="4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6"/>
          <p:cNvSpPr>
            <a:spLocks noGrp="1" noChangeArrowheads="1"/>
          </p:cNvSpPr>
          <p:nvPr>
            <p:ph idx="1"/>
          </p:nvPr>
        </p:nvSpPr>
        <p:spPr>
          <a:xfrm>
            <a:off x="428596" y="1643050"/>
            <a:ext cx="5194300" cy="4300537"/>
          </a:xfrm>
          <a:noFill/>
        </p:spPr>
        <p:txBody>
          <a:bodyPr>
            <a:normAutofit/>
          </a:bodyPr>
          <a:lstStyle/>
          <a:p>
            <a:pPr eaLnBrk="1" hangingPunct="1">
              <a:buSzTx/>
              <a:buFontTx/>
              <a:buChar char="•"/>
            </a:pPr>
            <a:r>
              <a:rPr lang="fr-FR" sz="2800" dirty="0" err="1"/>
              <a:t>Dependencias</a:t>
            </a:r>
            <a:r>
              <a:rPr lang="fr-FR" sz="2800" dirty="0"/>
              <a:t> </a:t>
            </a:r>
            <a:r>
              <a:rPr lang="fr-FR" sz="2800" dirty="0" err="1"/>
              <a:t>transitivas</a:t>
            </a:r>
            <a:endParaRPr lang="fr-FR" sz="2800" dirty="0"/>
          </a:p>
          <a:p>
            <a:pPr lvl="1" eaLnBrk="1" hangingPunct="1">
              <a:buSzTx/>
              <a:buFontTx/>
              <a:buChar char="•"/>
            </a:pPr>
            <a:r>
              <a:rPr lang="fr-FR" sz="2400" dirty="0" err="1"/>
              <a:t>Posibilidad</a:t>
            </a:r>
            <a:r>
              <a:rPr lang="fr-FR" sz="2400" dirty="0"/>
              <a:t> de </a:t>
            </a:r>
            <a:r>
              <a:rPr lang="fr-FR" sz="2400" dirty="0" err="1"/>
              <a:t>excluir</a:t>
            </a:r>
            <a:r>
              <a:rPr lang="fr-FR" sz="2400" dirty="0"/>
              <a:t> </a:t>
            </a:r>
            <a:r>
              <a:rPr lang="fr-FR" sz="2400" dirty="0" err="1"/>
              <a:t>dependencias</a:t>
            </a:r>
            <a:endParaRPr lang="fr-FR" sz="2400" dirty="0"/>
          </a:p>
          <a:p>
            <a:pPr lvl="1" eaLnBrk="1" hangingPunct="1">
              <a:buSzTx/>
              <a:buFontTx/>
              <a:buChar char="•"/>
            </a:pPr>
            <a:r>
              <a:rPr lang="fr-FR" sz="2400" dirty="0"/>
              <a:t>Los </a:t>
            </a:r>
            <a:r>
              <a:rPr lang="fr-FR" sz="2400" dirty="0" err="1"/>
              <a:t>proyectos</a:t>
            </a:r>
            <a:r>
              <a:rPr lang="fr-FR" sz="2400" dirty="0"/>
              <a:t> </a:t>
            </a:r>
            <a:r>
              <a:rPr lang="fr-FR" sz="2400" dirty="0" err="1"/>
              <a:t>deberían</a:t>
            </a:r>
            <a:r>
              <a:rPr lang="fr-FR" sz="2400" dirty="0"/>
              <a:t> </a:t>
            </a:r>
            <a:r>
              <a:rPr lang="fr-FR" sz="2400" dirty="0" err="1"/>
              <a:t>ser</a:t>
            </a:r>
            <a:r>
              <a:rPr lang="fr-FR" sz="2400" dirty="0"/>
              <a:t> </a:t>
            </a:r>
            <a:r>
              <a:rPr lang="fr-FR" sz="2400" dirty="0" err="1"/>
              <a:t>modularizados</a:t>
            </a:r>
            <a:endParaRPr lang="fr-FR" sz="2400" dirty="0"/>
          </a:p>
          <a:p>
            <a:pPr eaLnBrk="1" hangingPunct="1">
              <a:buSzTx/>
              <a:buFontTx/>
              <a:buChar char="•"/>
            </a:pPr>
            <a:r>
              <a:rPr lang="fr-FR" sz="2800" dirty="0" err="1"/>
              <a:t>Gestión</a:t>
            </a:r>
            <a:r>
              <a:rPr lang="fr-FR" sz="2800" dirty="0"/>
              <a:t> de </a:t>
            </a:r>
            <a:r>
              <a:rPr lang="fr-FR" sz="2800" dirty="0" err="1"/>
              <a:t>SNAPSHOTs</a:t>
            </a:r>
            <a:endParaRPr lang="fr-FR" sz="2800" dirty="0"/>
          </a:p>
          <a:p>
            <a:pPr lvl="1" eaLnBrk="1" hangingPunct="1">
              <a:buSzTx/>
              <a:buFontTx/>
              <a:buChar char="•"/>
            </a:pPr>
            <a:r>
              <a:rPr lang="fr-FR" sz="2400" dirty="0" err="1"/>
              <a:t>Obtén</a:t>
            </a:r>
            <a:r>
              <a:rPr lang="fr-FR" sz="2400" dirty="0"/>
              <a:t> </a:t>
            </a:r>
            <a:r>
              <a:rPr lang="fr-FR" sz="2400" dirty="0" err="1"/>
              <a:t>siempre</a:t>
            </a:r>
            <a:r>
              <a:rPr lang="fr-FR" sz="2400" dirty="0"/>
              <a:t> la </a:t>
            </a:r>
            <a:r>
              <a:rPr lang="fr-FR" sz="2400" dirty="0" err="1"/>
              <a:t>última</a:t>
            </a:r>
            <a:endParaRPr lang="fr-FR" sz="2400" dirty="0"/>
          </a:p>
          <a:p>
            <a:pPr eaLnBrk="1" hangingPunct="1">
              <a:buSzTx/>
              <a:buFontTx/>
              <a:buChar char="•"/>
            </a:pPr>
            <a:r>
              <a:rPr lang="fr-FR" sz="2800" dirty="0" err="1"/>
              <a:t>Actualización</a:t>
            </a:r>
            <a:r>
              <a:rPr lang="fr-FR" sz="2800" dirty="0"/>
              <a:t> </a:t>
            </a:r>
            <a:r>
              <a:rPr lang="fr-FR" sz="2800" dirty="0" err="1"/>
              <a:t>automática</a:t>
            </a:r>
            <a:r>
              <a:rPr lang="fr-FR" sz="2800" dirty="0"/>
              <a:t> de </a:t>
            </a:r>
            <a:r>
              <a:rPr lang="fr-FR" sz="2800" dirty="0" err="1"/>
              <a:t>dependencias</a:t>
            </a:r>
            <a:endParaRPr lang="fr-FR" sz="2800" dirty="0"/>
          </a:p>
          <a:p>
            <a:pPr lvl="1" eaLnBrk="1" hangingPunct="1">
              <a:buSzTx/>
              <a:buFontTx/>
              <a:buChar char="•"/>
            </a:pPr>
            <a:r>
              <a:rPr lang="fr-FR" sz="2400" dirty="0" err="1"/>
              <a:t>Diaria</a:t>
            </a:r>
            <a:r>
              <a:rPr lang="fr-FR" sz="2400" dirty="0"/>
              <a:t> </a:t>
            </a:r>
            <a:r>
              <a:rPr lang="fr-FR" sz="2400" dirty="0" err="1"/>
              <a:t>por</a:t>
            </a:r>
            <a:r>
              <a:rPr lang="fr-FR" sz="2400" dirty="0"/>
              <a:t> </a:t>
            </a:r>
            <a:r>
              <a:rPr lang="fr-FR" sz="2400" dirty="0" err="1"/>
              <a:t>defecto</a:t>
            </a:r>
            <a:r>
              <a:rPr lang="fr-FR" sz="2400" dirty="0"/>
              <a:t>.</a:t>
            </a:r>
          </a:p>
        </p:txBody>
      </p:sp>
      <p:sp>
        <p:nvSpPr>
          <p:cNvPr id="17412" name="Oval 7"/>
          <p:cNvSpPr>
            <a:spLocks noChangeArrowheads="1"/>
          </p:cNvSpPr>
          <p:nvPr/>
        </p:nvSpPr>
        <p:spPr bwMode="auto">
          <a:xfrm>
            <a:off x="6013450" y="2112963"/>
            <a:ext cx="762000" cy="762000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DCDC84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latin typeface="Arial Narrow" pitchFamily="34" charset="0"/>
                <a:cs typeface="Arial" charset="0"/>
              </a:rPr>
              <a:t>A</a:t>
            </a:r>
            <a:endParaRPr lang="en-US" sz="2000">
              <a:latin typeface="Arial Narrow" pitchFamily="34" charset="0"/>
              <a:cs typeface="Arial" charset="0"/>
            </a:endParaRPr>
          </a:p>
        </p:txBody>
      </p:sp>
      <p:sp>
        <p:nvSpPr>
          <p:cNvPr id="17413" name="Oval 8"/>
          <p:cNvSpPr>
            <a:spLocks noChangeArrowheads="1"/>
          </p:cNvSpPr>
          <p:nvPr/>
        </p:nvSpPr>
        <p:spPr bwMode="auto">
          <a:xfrm>
            <a:off x="5508625" y="3049588"/>
            <a:ext cx="762000" cy="762000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DCDC84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latin typeface="Arial Narrow" pitchFamily="34" charset="0"/>
                <a:cs typeface="Arial" charset="0"/>
              </a:rPr>
              <a:t>B</a:t>
            </a:r>
            <a:endParaRPr lang="en-US" sz="2000">
              <a:latin typeface="Arial Narrow" pitchFamily="34" charset="0"/>
              <a:cs typeface="Arial" charset="0"/>
            </a:endParaRPr>
          </a:p>
        </p:txBody>
      </p:sp>
      <p:sp>
        <p:nvSpPr>
          <p:cNvPr id="17414" name="Oval 9"/>
          <p:cNvSpPr>
            <a:spLocks noChangeArrowheads="1"/>
          </p:cNvSpPr>
          <p:nvPr/>
        </p:nvSpPr>
        <p:spPr bwMode="auto">
          <a:xfrm>
            <a:off x="6445250" y="3049588"/>
            <a:ext cx="762000" cy="762000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DCDC84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latin typeface="Arial Narrow" pitchFamily="34" charset="0"/>
                <a:cs typeface="Arial" charset="0"/>
              </a:rPr>
              <a:t>C</a:t>
            </a:r>
            <a:endParaRPr lang="en-US" sz="2000">
              <a:latin typeface="Arial Narrow" pitchFamily="34" charset="0"/>
              <a:cs typeface="Arial" charset="0"/>
            </a:endParaRPr>
          </a:p>
        </p:txBody>
      </p:sp>
      <p:sp>
        <p:nvSpPr>
          <p:cNvPr id="17415" name="Oval 10"/>
          <p:cNvSpPr>
            <a:spLocks noChangeArrowheads="1"/>
          </p:cNvSpPr>
          <p:nvPr/>
        </p:nvSpPr>
        <p:spPr bwMode="auto">
          <a:xfrm>
            <a:off x="6516688" y="4057650"/>
            <a:ext cx="762000" cy="762000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DCDC84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latin typeface="Arial Narrow" pitchFamily="34" charset="0"/>
                <a:cs typeface="Arial" charset="0"/>
              </a:rPr>
              <a:t>D</a:t>
            </a:r>
            <a:endParaRPr lang="en-US" sz="2000">
              <a:latin typeface="Arial Narrow" pitchFamily="34" charset="0"/>
              <a:cs typeface="Arial" charset="0"/>
            </a:endParaRPr>
          </a:p>
        </p:txBody>
      </p:sp>
      <p:sp>
        <p:nvSpPr>
          <p:cNvPr id="17416" name="Line 11"/>
          <p:cNvSpPr>
            <a:spLocks noChangeShapeType="1"/>
          </p:cNvSpPr>
          <p:nvPr/>
        </p:nvSpPr>
        <p:spPr bwMode="auto">
          <a:xfrm flipH="1">
            <a:off x="5868988" y="2905125"/>
            <a:ext cx="503237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7417" name="Line 12"/>
          <p:cNvSpPr>
            <a:spLocks noChangeShapeType="1"/>
          </p:cNvSpPr>
          <p:nvPr/>
        </p:nvSpPr>
        <p:spPr bwMode="auto">
          <a:xfrm>
            <a:off x="6372225" y="2905125"/>
            <a:ext cx="433388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7418" name="Line 13"/>
          <p:cNvSpPr>
            <a:spLocks noChangeShapeType="1"/>
          </p:cNvSpPr>
          <p:nvPr/>
        </p:nvSpPr>
        <p:spPr bwMode="auto">
          <a:xfrm>
            <a:off x="6877050" y="38417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7419" name="Line 14"/>
          <p:cNvSpPr>
            <a:spLocks noChangeShapeType="1"/>
          </p:cNvSpPr>
          <p:nvPr/>
        </p:nvSpPr>
        <p:spPr bwMode="auto">
          <a:xfrm>
            <a:off x="5580063" y="2905125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420" name="Text Box 15"/>
          <p:cNvSpPr txBox="1">
            <a:spLocks noChangeArrowheads="1"/>
          </p:cNvSpPr>
          <p:nvPr/>
        </p:nvSpPr>
        <p:spPr bwMode="auto">
          <a:xfrm>
            <a:off x="6948488" y="2112963"/>
            <a:ext cx="15113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800" dirty="0" err="1">
                <a:latin typeface="Arial" charset="0"/>
                <a:cs typeface="Arial" charset="0"/>
              </a:rPr>
              <a:t>Sólo</a:t>
            </a:r>
            <a:r>
              <a:rPr lang="fr-FR" sz="1800" dirty="0">
                <a:latin typeface="Arial" charset="0"/>
                <a:cs typeface="Arial" charset="0"/>
              </a:rPr>
              <a:t> </a:t>
            </a:r>
            <a:r>
              <a:rPr lang="fr-FR" sz="1800" dirty="0" err="1">
                <a:latin typeface="Arial" charset="0"/>
                <a:cs typeface="Arial" charset="0"/>
              </a:rPr>
              <a:t>necesita</a:t>
            </a:r>
            <a:r>
              <a:rPr lang="fr-FR" sz="1800" dirty="0">
                <a:latin typeface="Arial" charset="0"/>
                <a:cs typeface="Arial" charset="0"/>
              </a:rPr>
              <a:t> </a:t>
            </a:r>
            <a:r>
              <a:rPr lang="fr-FR" sz="1800" dirty="0" err="1">
                <a:latin typeface="Arial" charset="0"/>
                <a:cs typeface="Arial" charset="0"/>
              </a:rPr>
              <a:t>incluir</a:t>
            </a:r>
            <a:r>
              <a:rPr lang="fr-FR" sz="1800" dirty="0">
                <a:latin typeface="Arial" charset="0"/>
                <a:cs typeface="Arial" charset="0"/>
              </a:rPr>
              <a:t> A</a:t>
            </a:r>
            <a:endParaRPr lang="en-US" sz="1800" dirty="0">
              <a:latin typeface="Arial" charset="0"/>
              <a:cs typeface="Arial" charset="0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4000" dirty="0" err="1"/>
              <a:t>Gestión</a:t>
            </a:r>
            <a:r>
              <a:rPr lang="en-US" sz="4000" dirty="0"/>
              <a:t> de </a:t>
            </a:r>
            <a:r>
              <a:rPr lang="en-US" sz="4000" dirty="0" err="1"/>
              <a:t>dependencias</a:t>
            </a:r>
            <a:endParaRPr lang="en-US" sz="4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SzTx/>
              <a:buFontTx/>
              <a:buChar char="•"/>
            </a:pPr>
            <a:r>
              <a:rPr lang="en-US" sz="2800" dirty="0" err="1"/>
              <a:t>Descarga</a:t>
            </a:r>
            <a:r>
              <a:rPr lang="en-US" sz="2800" dirty="0"/>
              <a:t> de Maven 2. </a:t>
            </a:r>
            <a:r>
              <a:rPr lang="en-US" sz="2800" dirty="0" err="1"/>
              <a:t>Descargamos</a:t>
            </a:r>
            <a:r>
              <a:rPr lang="en-US" sz="2800" dirty="0"/>
              <a:t> la </a:t>
            </a:r>
            <a:r>
              <a:rPr lang="en-US" sz="2800" dirty="0" err="1"/>
              <a:t>distribución</a:t>
            </a:r>
            <a:r>
              <a:rPr lang="en-US" sz="2800" dirty="0"/>
              <a:t> </a:t>
            </a:r>
            <a:r>
              <a:rPr lang="en-US" sz="2800" dirty="0" err="1"/>
              <a:t>binaria</a:t>
            </a:r>
            <a:r>
              <a:rPr lang="en-US" sz="2800" dirty="0"/>
              <a:t> </a:t>
            </a:r>
            <a:r>
              <a:rPr lang="en-US" sz="2800" dirty="0" err="1"/>
              <a:t>comprimida</a:t>
            </a:r>
            <a:r>
              <a:rPr lang="en-US" sz="2800" dirty="0"/>
              <a:t> en zip de </a:t>
            </a:r>
            <a:r>
              <a:rPr lang="en-US" sz="2200" b="1" dirty="0">
                <a:latin typeface="Courier New" pitchFamily="49" charset="0"/>
                <a:hlinkClick r:id="rId2"/>
              </a:rPr>
              <a:t>http://maven.apache.org/</a:t>
            </a:r>
            <a:endParaRPr lang="en-US" sz="2200" b="1" dirty="0">
              <a:latin typeface="Courier New" pitchFamily="49" charset="0"/>
            </a:endParaRPr>
          </a:p>
          <a:p>
            <a:pPr eaLnBrk="1" hangingPunct="1">
              <a:buSzTx/>
              <a:buFontTx/>
              <a:buChar char="•"/>
            </a:pPr>
            <a:endParaRPr lang="en-US" sz="1000" dirty="0"/>
          </a:p>
          <a:p>
            <a:pPr eaLnBrk="1" hangingPunct="1">
              <a:buSzTx/>
              <a:buFontTx/>
              <a:buChar char="•"/>
            </a:pPr>
            <a:r>
              <a:rPr lang="en-US" sz="2800" dirty="0" err="1"/>
              <a:t>Establecer</a:t>
            </a:r>
            <a:r>
              <a:rPr lang="en-US" sz="2800" dirty="0"/>
              <a:t> la variable M2_HOME </a:t>
            </a:r>
            <a:r>
              <a:rPr lang="en-US" sz="2800" dirty="0" err="1"/>
              <a:t>apuntando</a:t>
            </a:r>
            <a:r>
              <a:rPr lang="en-US" sz="2800" dirty="0"/>
              <a:t> al </a:t>
            </a:r>
            <a:r>
              <a:rPr lang="en-US" sz="2800" dirty="0" err="1"/>
              <a:t>directorio</a:t>
            </a:r>
            <a:r>
              <a:rPr lang="en-US" sz="2800" dirty="0"/>
              <a:t> de maven.</a:t>
            </a:r>
          </a:p>
          <a:p>
            <a:pPr>
              <a:buSzTx/>
              <a:buFontTx/>
              <a:buChar char="•"/>
            </a:pPr>
            <a:r>
              <a:rPr lang="en-US" sz="2800" dirty="0" err="1"/>
              <a:t>Añadir</a:t>
            </a:r>
            <a:r>
              <a:rPr lang="en-US" sz="2800" dirty="0"/>
              <a:t> el </a:t>
            </a:r>
            <a:r>
              <a:rPr lang="en-US" sz="2800" dirty="0" err="1"/>
              <a:t>directorio</a:t>
            </a:r>
            <a:r>
              <a:rPr lang="en-US" sz="2800" dirty="0"/>
              <a:t> bin de Maven al PATH</a:t>
            </a:r>
          </a:p>
          <a:p>
            <a:pPr algn="ctr">
              <a:buSzTx/>
              <a:buNone/>
            </a:pPr>
            <a:r>
              <a:rPr lang="en-US" sz="2800" dirty="0"/>
              <a:t>¡</a:t>
            </a:r>
            <a:r>
              <a:rPr lang="en-US" sz="2800" dirty="0" err="1"/>
              <a:t>Ya</a:t>
            </a:r>
            <a:r>
              <a:rPr lang="en-US" sz="2800" dirty="0"/>
              <a:t> </a:t>
            </a:r>
            <a:r>
              <a:rPr lang="en-US" sz="2800" dirty="0" err="1"/>
              <a:t>tenemos</a:t>
            </a:r>
            <a:r>
              <a:rPr lang="en-US" sz="2800" dirty="0"/>
              <a:t> MAVEN </a:t>
            </a:r>
            <a:r>
              <a:rPr lang="en-US" sz="2800" dirty="0" err="1"/>
              <a:t>instalado</a:t>
            </a:r>
            <a:r>
              <a:rPr lang="en-US" sz="2800" dirty="0"/>
              <a:t>!</a:t>
            </a:r>
          </a:p>
          <a:p>
            <a:pPr eaLnBrk="1" hangingPunct="1">
              <a:buSzTx/>
              <a:buNone/>
            </a:pPr>
            <a:endParaRPr lang="en-US" sz="1000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/>
              <a:t>Taller </a:t>
            </a:r>
            <a:r>
              <a:rPr lang="en-GB" sz="4000" dirty="0" err="1"/>
              <a:t>práctico</a:t>
            </a:r>
            <a:r>
              <a:rPr lang="en-GB" sz="4000" dirty="0"/>
              <a:t> </a:t>
            </a:r>
            <a:br>
              <a:rPr lang="en-GB" sz="4000" dirty="0"/>
            </a:br>
            <a:r>
              <a:rPr lang="en-US" sz="4000" dirty="0" err="1"/>
              <a:t>Instalación</a:t>
            </a:r>
            <a:r>
              <a:rPr lang="en-US" sz="4000" dirty="0"/>
              <a:t> y </a:t>
            </a:r>
            <a:r>
              <a:rPr lang="en-US" sz="4000" dirty="0" err="1"/>
              <a:t>configuración</a:t>
            </a:r>
            <a:endParaRPr lang="en-US" sz="4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Vamos a comprobar que MAVEN está bien instalado. Para ello:</a:t>
            </a:r>
          </a:p>
          <a:p>
            <a:pPr lvl="1"/>
            <a:r>
              <a:rPr lang="es-ES" dirty="0"/>
              <a:t>Abrimos una ventana de comandos con setenv.bat</a:t>
            </a:r>
          </a:p>
          <a:p>
            <a:pPr lvl="1"/>
            <a:r>
              <a:rPr lang="es-ES" dirty="0"/>
              <a:t>Ejecutamos </a:t>
            </a:r>
            <a:r>
              <a:rPr lang="es-ES" b="1" dirty="0" err="1"/>
              <a:t>mvn</a:t>
            </a:r>
            <a:r>
              <a:rPr lang="es-ES" b="1" dirty="0"/>
              <a:t> -</a:t>
            </a:r>
            <a:r>
              <a:rPr lang="es-ES" b="1" dirty="0" err="1"/>
              <a:t>version</a:t>
            </a:r>
            <a:endParaRPr lang="es-ES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Taller práctico</a:t>
            </a:r>
            <a:br>
              <a:rPr lang="es-ES" dirty="0"/>
            </a:br>
            <a:r>
              <a:rPr lang="es-ES" dirty="0"/>
              <a:t>Comprobamos la instalación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214818"/>
            <a:ext cx="837243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Hay dos tipos de comandos en </a:t>
            </a:r>
            <a:r>
              <a:rPr lang="es-ES" dirty="0" err="1"/>
              <a:t>Maven</a:t>
            </a:r>
            <a:r>
              <a:rPr lang="es-ES" dirty="0"/>
              <a:t> 2 que pueden ejecutarse en proyectos (pom.xml)</a:t>
            </a:r>
          </a:p>
          <a:p>
            <a:pPr lvl="1"/>
            <a:r>
              <a:rPr lang="es-ES" dirty="0"/>
              <a:t>Mojos o </a:t>
            </a:r>
            <a:r>
              <a:rPr lang="es-ES" dirty="0" err="1"/>
              <a:t>Goals</a:t>
            </a:r>
            <a:r>
              <a:rPr lang="es-ES" dirty="0"/>
              <a:t>: </a:t>
            </a:r>
          </a:p>
          <a:p>
            <a:pPr lvl="2"/>
            <a:r>
              <a:rPr lang="es-ES" dirty="0"/>
              <a:t>Se agrupan en los </a:t>
            </a:r>
            <a:r>
              <a:rPr lang="es-ES" dirty="0" err="1"/>
              <a:t>plugins</a:t>
            </a:r>
            <a:r>
              <a:rPr lang="es-ES" dirty="0"/>
              <a:t>, e incluyen cosas como </a:t>
            </a:r>
            <a:r>
              <a:rPr lang="es-ES" i="1" dirty="0"/>
              <a:t>copia este conjunto de ficheros, compila este árbol de directorios, </a:t>
            </a:r>
            <a:r>
              <a:rPr lang="es-ES" dirty="0"/>
              <a:t>etc.</a:t>
            </a:r>
          </a:p>
          <a:p>
            <a:pPr lvl="2"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mvn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s-ES" sz="1800" i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s-ES" sz="1800" i="1" dirty="0">
                <a:latin typeface="Courier New" pitchFamily="49" charset="0"/>
                <a:cs typeface="Courier New" pitchFamily="49" charset="0"/>
              </a:rPr>
              <a:t>&gt;:&lt;</a:t>
            </a:r>
            <a:r>
              <a:rPr lang="es-ES" sz="1800" i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s-ES" sz="1800" i="1" dirty="0">
                <a:latin typeface="Courier New" pitchFamily="49" charset="0"/>
                <a:cs typeface="Courier New" pitchFamily="49" charset="0"/>
              </a:rPr>
              <a:t>&gt;:&lt;</a:t>
            </a:r>
            <a:r>
              <a:rPr lang="es-ES" sz="1800" i="1" dirty="0" err="1">
                <a:latin typeface="Courier New" pitchFamily="49" charset="0"/>
                <a:cs typeface="Courier New" pitchFamily="49" charset="0"/>
              </a:rPr>
              <a:t>version</a:t>
            </a:r>
            <a:r>
              <a:rPr lang="es-ES" sz="1800" i="1" dirty="0">
                <a:latin typeface="Courier New" pitchFamily="49" charset="0"/>
                <a:cs typeface="Courier New" pitchFamily="49" charset="0"/>
              </a:rPr>
              <a:t>&gt;:&lt;</a:t>
            </a:r>
            <a:r>
              <a:rPr lang="es-ES" sz="1800" i="1" dirty="0" err="1">
                <a:latin typeface="Courier New" pitchFamily="49" charset="0"/>
                <a:cs typeface="Courier New" pitchFamily="49" charset="0"/>
              </a:rPr>
              <a:t>goal</a:t>
            </a:r>
            <a:r>
              <a:rPr lang="es-ES" sz="1800" i="1" dirty="0">
                <a:latin typeface="Courier New" pitchFamily="49" charset="0"/>
                <a:cs typeface="Courier New" pitchFamily="49" charset="0"/>
              </a:rPr>
              <a:t>&gt;</a:t>
            </a:r>
            <a:endParaRPr lang="es-ES" sz="1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s-ES" dirty="0"/>
              <a:t>Comandos del ciclo de vida</a:t>
            </a:r>
          </a:p>
          <a:p>
            <a:pPr lvl="2"/>
            <a:r>
              <a:rPr lang="es-ES" dirty="0"/>
              <a:t>Agrupaciones de mojos que juntos realizan un cometido común. Por ejemplo, el comando </a:t>
            </a:r>
            <a:r>
              <a:rPr lang="es-ES" b="1" dirty="0"/>
              <a:t>test</a:t>
            </a:r>
            <a:r>
              <a:rPr lang="es-ES" dirty="0"/>
              <a:t> ejecuta varios mojos secuencialmente que pertenecen a varios </a:t>
            </a:r>
            <a:r>
              <a:rPr lang="es-ES" dirty="0" err="1"/>
              <a:t>plugins</a:t>
            </a:r>
            <a:r>
              <a:rPr lang="es-ES" dirty="0"/>
              <a:t> diferentes.</a:t>
            </a:r>
          </a:p>
          <a:p>
            <a:pPr lvl="2">
              <a:buNone/>
            </a:pPr>
            <a:r>
              <a:rPr lang="es-ES" sz="18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mvn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800" i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800" i="1" dirty="0" err="1">
                <a:latin typeface="Courier New" pitchFamily="49" charset="0"/>
                <a:cs typeface="Courier New" pitchFamily="49" charset="0"/>
              </a:rPr>
              <a:t>phaseId</a:t>
            </a:r>
            <a:r>
              <a:rPr lang="es-ES" sz="1800" i="1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en </a:t>
            </a:r>
            <a:r>
              <a:rPr lang="es-ES" dirty="0" err="1"/>
              <a:t>Maven</a:t>
            </a:r>
            <a:r>
              <a:rPr lang="es-ES" dirty="0"/>
              <a:t> 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Taller práctico: Mi primer proyecto </a:t>
            </a:r>
            <a:r>
              <a:rPr lang="es-ES" dirty="0" err="1"/>
              <a:t>Maven</a:t>
            </a:r>
            <a:r>
              <a:rPr lang="es-ES" dirty="0"/>
              <a:t> 2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vez</a:t>
            </a:r>
            <a:r>
              <a:rPr lang="en-US" sz="2200" dirty="0"/>
              <a:t> </a:t>
            </a:r>
            <a:r>
              <a:rPr lang="en-US" sz="2200" dirty="0" err="1"/>
              <a:t>instalado</a:t>
            </a:r>
            <a:r>
              <a:rPr lang="en-US" sz="2200" dirty="0"/>
              <a:t>, </a:t>
            </a:r>
            <a:r>
              <a:rPr lang="en-US" sz="2200" dirty="0" err="1"/>
              <a:t>vamos</a:t>
            </a:r>
            <a:r>
              <a:rPr lang="en-US" sz="2200" dirty="0"/>
              <a:t> a </a:t>
            </a:r>
            <a:r>
              <a:rPr lang="en-US" sz="2200" dirty="0" err="1"/>
              <a:t>crear</a:t>
            </a:r>
            <a:r>
              <a:rPr lang="en-US" sz="2200" dirty="0"/>
              <a:t> un </a:t>
            </a:r>
            <a:r>
              <a:rPr lang="en-US" sz="2200" dirty="0" err="1"/>
              <a:t>proyecto</a:t>
            </a:r>
            <a:r>
              <a:rPr lang="en-US" sz="2200" dirty="0"/>
              <a:t> java </a:t>
            </a:r>
            <a:r>
              <a:rPr lang="en-US" sz="2200" dirty="0" err="1"/>
              <a:t>que</a:t>
            </a:r>
            <a:r>
              <a:rPr lang="en-US" sz="2200" dirty="0"/>
              <a:t> se </a:t>
            </a:r>
            <a:r>
              <a:rPr lang="en-US" sz="2200" dirty="0" err="1"/>
              <a:t>adecúe</a:t>
            </a:r>
            <a:r>
              <a:rPr lang="en-US" sz="2200" dirty="0"/>
              <a:t> a la </a:t>
            </a:r>
            <a:r>
              <a:rPr lang="en-US" sz="2200" dirty="0" err="1"/>
              <a:t>estructura</a:t>
            </a:r>
            <a:r>
              <a:rPr lang="en-US" sz="2200" dirty="0"/>
              <a:t> </a:t>
            </a:r>
            <a:r>
              <a:rPr lang="en-US" sz="2200" dirty="0" err="1"/>
              <a:t>que</a:t>
            </a:r>
            <a:r>
              <a:rPr lang="en-US" sz="2200" dirty="0"/>
              <a:t> </a:t>
            </a:r>
            <a:r>
              <a:rPr lang="en-US" sz="2200" dirty="0" err="1"/>
              <a:t>utiliza</a:t>
            </a:r>
            <a:r>
              <a:rPr lang="en-US" sz="2200" dirty="0"/>
              <a:t> Maven 2 </a:t>
            </a:r>
            <a:r>
              <a:rPr lang="en-US" sz="2200" dirty="0" err="1"/>
              <a:t>para</a:t>
            </a:r>
            <a:r>
              <a:rPr lang="en-US" sz="2200" dirty="0"/>
              <a:t> </a:t>
            </a:r>
            <a:r>
              <a:rPr lang="en-US" sz="2200" dirty="0" err="1"/>
              <a:t>aplicaciones</a:t>
            </a:r>
            <a:r>
              <a:rPr lang="en-US" sz="2200" dirty="0"/>
              <a:t> java </a:t>
            </a:r>
            <a:r>
              <a:rPr lang="en-US" sz="2200" dirty="0" err="1"/>
              <a:t>normales</a:t>
            </a:r>
            <a:r>
              <a:rPr lang="en-US" sz="2200" dirty="0"/>
              <a:t>.</a:t>
            </a:r>
          </a:p>
          <a:p>
            <a:r>
              <a:rPr lang="en-US" sz="2200" dirty="0"/>
              <a:t>Para </a:t>
            </a:r>
            <a:r>
              <a:rPr lang="en-US" sz="2200" dirty="0" err="1"/>
              <a:t>ello</a:t>
            </a:r>
            <a:r>
              <a:rPr lang="en-US" sz="2200" dirty="0"/>
              <a:t>:</a:t>
            </a:r>
          </a:p>
          <a:p>
            <a:pPr lvl="1"/>
            <a:r>
              <a:rPr lang="en-US" sz="1800" dirty="0" err="1"/>
              <a:t>Creamos</a:t>
            </a:r>
            <a:r>
              <a:rPr lang="en-US" sz="1800" dirty="0"/>
              <a:t> un </a:t>
            </a:r>
            <a:r>
              <a:rPr lang="en-US" sz="1800" dirty="0" err="1"/>
              <a:t>directorio</a:t>
            </a:r>
            <a:r>
              <a:rPr lang="en-US" sz="1800" dirty="0"/>
              <a:t> pruebamaven2 </a:t>
            </a:r>
            <a:r>
              <a:rPr lang="en-US" sz="1800" b="1" dirty="0" err="1"/>
              <a:t>colgando</a:t>
            </a:r>
            <a:r>
              <a:rPr lang="en-US" sz="1800" b="1" dirty="0"/>
              <a:t> </a:t>
            </a:r>
            <a:r>
              <a:rPr lang="en-US" sz="1800" dirty="0"/>
              <a:t>de </a:t>
            </a:r>
            <a:r>
              <a:rPr lang="en-US" sz="1800" b="1" dirty="0" err="1"/>
              <a:t>proyectos</a:t>
            </a:r>
            <a:endParaRPr lang="en-US" sz="1800" b="1" dirty="0"/>
          </a:p>
          <a:p>
            <a:pPr lvl="1"/>
            <a:r>
              <a:rPr lang="en-US" sz="1800" dirty="0" err="1"/>
              <a:t>Creamos</a:t>
            </a:r>
            <a:r>
              <a:rPr lang="en-US" sz="1800" dirty="0"/>
              <a:t> los </a:t>
            </a:r>
            <a:r>
              <a:rPr lang="en-US" sz="1800" dirty="0" err="1"/>
              <a:t>directorios</a:t>
            </a:r>
            <a:r>
              <a:rPr lang="en-US" sz="1800" dirty="0"/>
              <a:t> </a:t>
            </a:r>
            <a:r>
              <a:rPr lang="en-US" sz="1800" dirty="0" err="1"/>
              <a:t>src</a:t>
            </a:r>
            <a:r>
              <a:rPr lang="en-US" sz="1800" dirty="0"/>
              <a:t>/main/java</a:t>
            </a:r>
          </a:p>
          <a:p>
            <a:pPr lvl="1"/>
            <a:r>
              <a:rPr lang="en-US" sz="1800" dirty="0" err="1"/>
              <a:t>Creamos</a:t>
            </a:r>
            <a:r>
              <a:rPr lang="en-US" sz="1800" dirty="0"/>
              <a:t> </a:t>
            </a:r>
            <a:r>
              <a:rPr lang="en-US" sz="1800" dirty="0" err="1"/>
              <a:t>dentro</a:t>
            </a:r>
            <a:r>
              <a:rPr lang="en-US" sz="1800" dirty="0"/>
              <a:t> de </a:t>
            </a:r>
            <a:r>
              <a:rPr lang="en-US" sz="1800" dirty="0" err="1"/>
              <a:t>src</a:t>
            </a:r>
            <a:r>
              <a:rPr lang="en-US" sz="1800" dirty="0"/>
              <a:t>/main/java un </a:t>
            </a:r>
            <a:r>
              <a:rPr lang="en-US" sz="1800" dirty="0" err="1"/>
              <a:t>javabean</a:t>
            </a:r>
            <a:r>
              <a:rPr lang="en-US" sz="1800" dirty="0"/>
              <a:t> HolaMundoBean.java </a:t>
            </a:r>
            <a:r>
              <a:rPr lang="en-US" sz="1800" dirty="0" err="1"/>
              <a:t>que</a:t>
            </a:r>
            <a:r>
              <a:rPr lang="en-US" sz="1800" dirty="0"/>
              <a:t> </a:t>
            </a:r>
            <a:r>
              <a:rPr lang="en-US" sz="1800" dirty="0" err="1"/>
              <a:t>guarde</a:t>
            </a:r>
            <a:r>
              <a:rPr lang="en-US" sz="1800" dirty="0"/>
              <a:t> un </a:t>
            </a:r>
            <a:r>
              <a:rPr lang="en-US" sz="1800" dirty="0" err="1"/>
              <a:t>mensaje</a:t>
            </a:r>
            <a:r>
              <a:rPr lang="en-US" sz="1800" dirty="0"/>
              <a:t> de “</a:t>
            </a:r>
            <a:r>
              <a:rPr lang="en-US" sz="1800" dirty="0" err="1"/>
              <a:t>Hola</a:t>
            </a:r>
            <a:r>
              <a:rPr lang="en-US" sz="1800" dirty="0"/>
              <a:t> </a:t>
            </a:r>
            <a:r>
              <a:rPr lang="en-US" sz="1800" dirty="0" err="1"/>
              <a:t>Mundo</a:t>
            </a:r>
            <a:r>
              <a:rPr lang="en-US" sz="1800" dirty="0"/>
              <a:t>” en la </a:t>
            </a:r>
            <a:r>
              <a:rPr lang="en-US" sz="1800" dirty="0" err="1"/>
              <a:t>propiedad</a:t>
            </a:r>
            <a:r>
              <a:rPr lang="en-US" sz="1800" dirty="0"/>
              <a:t> </a:t>
            </a:r>
            <a:r>
              <a:rPr lang="en-US" sz="1800" b="1" dirty="0" err="1"/>
              <a:t>saludo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Creamos</a:t>
            </a:r>
            <a:r>
              <a:rPr lang="en-US" sz="1800" dirty="0"/>
              <a:t> el pom.xml en el </a:t>
            </a:r>
            <a:r>
              <a:rPr lang="en-US" sz="1800" dirty="0" err="1"/>
              <a:t>raíz</a:t>
            </a:r>
            <a:r>
              <a:rPr lang="en-US" sz="1800" dirty="0"/>
              <a:t> del </a:t>
            </a:r>
            <a:r>
              <a:rPr lang="en-US" sz="1800" dirty="0" err="1"/>
              <a:t>proyecto</a:t>
            </a:r>
            <a:r>
              <a:rPr lang="en-US" sz="1800" dirty="0"/>
              <a:t>:</a:t>
            </a:r>
          </a:p>
          <a:p>
            <a:pPr lvl="1"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&lt;project&gt;</a:t>
            </a:r>
          </a:p>
          <a:p>
            <a:pPr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&lt;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modelVersion</a:t>
            </a:r>
            <a:r>
              <a:rPr lang="en-US" sz="1200" b="1" dirty="0">
                <a:latin typeface="Courier New" pitchFamily="49" charset="0"/>
                <a:cs typeface="Arial" charset="0"/>
              </a:rPr>
              <a:t>&gt;</a:t>
            </a:r>
            <a:r>
              <a:rPr lang="en-US" sz="1200" b="1" dirty="0">
                <a:solidFill>
                  <a:srgbClr val="CC0000"/>
                </a:solidFill>
                <a:latin typeface="Courier New" pitchFamily="49" charset="0"/>
                <a:cs typeface="Arial" charset="0"/>
              </a:rPr>
              <a:t>4.0.0</a:t>
            </a:r>
            <a:r>
              <a:rPr lang="en-US" sz="1200" b="1" dirty="0">
                <a:latin typeface="Courier New" pitchFamily="49" charset="0"/>
                <a:cs typeface="Arial" charset="0"/>
              </a:rPr>
              <a:t>&lt;/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modelVersion</a:t>
            </a:r>
            <a:r>
              <a:rPr lang="en-US" sz="1200" b="1" dirty="0">
                <a:latin typeface="Courier New" pitchFamily="49" charset="0"/>
                <a:cs typeface="Arial" charset="0"/>
              </a:rPr>
              <a:t>&gt;</a:t>
            </a:r>
          </a:p>
          <a:p>
            <a:pPr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&lt;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groupId</a:t>
            </a:r>
            <a:r>
              <a:rPr lang="en-US" sz="1200" b="1" dirty="0">
                <a:latin typeface="Courier New" pitchFamily="49" charset="0"/>
                <a:cs typeface="Arial" charset="0"/>
              </a:rPr>
              <a:t>&gt;</a:t>
            </a:r>
            <a:r>
              <a:rPr lang="en-US" sz="1200" b="1" dirty="0">
                <a:solidFill>
                  <a:srgbClr val="CC0000"/>
                </a:solidFill>
                <a:latin typeface="Courier New" pitchFamily="49" charset="0"/>
                <a:cs typeface="Arial" charset="0"/>
              </a:rPr>
              <a:t>es.uniovi.si</a:t>
            </a:r>
            <a:r>
              <a:rPr lang="en-US" sz="1200" b="1" dirty="0">
                <a:latin typeface="Courier New" pitchFamily="49" charset="0"/>
                <a:cs typeface="Arial" charset="0"/>
              </a:rPr>
              <a:t>&lt;/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groupId</a:t>
            </a:r>
            <a:r>
              <a:rPr lang="en-US" sz="1200" b="1" dirty="0">
                <a:latin typeface="Courier New" pitchFamily="49" charset="0"/>
                <a:cs typeface="Arial" charset="0"/>
              </a:rPr>
              <a:t>&gt;</a:t>
            </a:r>
          </a:p>
          <a:p>
            <a:pPr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&lt;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artifactId</a:t>
            </a:r>
            <a:r>
              <a:rPr lang="en-US" sz="1200" b="1" dirty="0">
                <a:latin typeface="Courier New" pitchFamily="49" charset="0"/>
                <a:cs typeface="Arial" charset="0"/>
              </a:rPr>
              <a:t>&gt;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Piloto</a:t>
            </a:r>
            <a:r>
              <a:rPr lang="en-US" sz="1200" b="1" dirty="0">
                <a:latin typeface="Courier New" pitchFamily="49" charset="0"/>
                <a:cs typeface="Arial" charset="0"/>
              </a:rPr>
              <a:t>&lt;/</a:t>
            </a:r>
            <a:r>
              <a:rPr lang="en-US" sz="1200" b="1" dirty="0" err="1">
                <a:latin typeface="Courier New" pitchFamily="49" charset="0"/>
                <a:cs typeface="Arial" charset="0"/>
              </a:rPr>
              <a:t>artifactId</a:t>
            </a:r>
            <a:r>
              <a:rPr lang="en-US" sz="1200" b="1" dirty="0">
                <a:latin typeface="Courier New" pitchFamily="49" charset="0"/>
                <a:cs typeface="Arial" charset="0"/>
              </a:rPr>
              <a:t>&gt;</a:t>
            </a:r>
          </a:p>
          <a:p>
            <a:pPr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&lt;name&gt;</a:t>
            </a:r>
            <a:r>
              <a:rPr lang="en-US" sz="1200" b="1" dirty="0" err="1">
                <a:solidFill>
                  <a:srgbClr val="CC0000"/>
                </a:solidFill>
                <a:latin typeface="Courier New" pitchFamily="49" charset="0"/>
                <a:cs typeface="Arial" charset="0"/>
              </a:rPr>
              <a:t>Piloto</a:t>
            </a:r>
            <a:r>
              <a:rPr lang="en-US" sz="1200" b="1" dirty="0">
                <a:solidFill>
                  <a:srgbClr val="CC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200" b="1" dirty="0" err="1">
                <a:solidFill>
                  <a:srgbClr val="CC0000"/>
                </a:solidFill>
                <a:latin typeface="Courier New" pitchFamily="49" charset="0"/>
                <a:cs typeface="Arial" charset="0"/>
              </a:rPr>
              <a:t>para</a:t>
            </a:r>
            <a:r>
              <a:rPr lang="en-US" sz="1200" b="1" dirty="0">
                <a:solidFill>
                  <a:srgbClr val="CC0000"/>
                </a:solidFill>
                <a:latin typeface="Courier New" pitchFamily="49" charset="0"/>
                <a:cs typeface="Arial" charset="0"/>
              </a:rPr>
              <a:t> el </a:t>
            </a:r>
            <a:r>
              <a:rPr lang="en-US" sz="1200" b="1" dirty="0" err="1">
                <a:solidFill>
                  <a:srgbClr val="CC0000"/>
                </a:solidFill>
                <a:latin typeface="Courier New" pitchFamily="49" charset="0"/>
                <a:cs typeface="Arial" charset="0"/>
              </a:rPr>
              <a:t>Servicio</a:t>
            </a:r>
            <a:r>
              <a:rPr lang="en-US" sz="1200" b="1" dirty="0">
                <a:solidFill>
                  <a:srgbClr val="CC0000"/>
                </a:solidFill>
                <a:latin typeface="Courier New" pitchFamily="49" charset="0"/>
                <a:cs typeface="Arial" charset="0"/>
              </a:rPr>
              <a:t> de </a:t>
            </a:r>
            <a:r>
              <a:rPr lang="en-US" sz="1200" b="1" dirty="0" err="1">
                <a:solidFill>
                  <a:srgbClr val="CC0000"/>
                </a:solidFill>
                <a:latin typeface="Courier New" pitchFamily="49" charset="0"/>
                <a:cs typeface="Arial" charset="0"/>
              </a:rPr>
              <a:t>Informática</a:t>
            </a:r>
            <a:r>
              <a:rPr lang="en-US" sz="1200" b="1" dirty="0">
                <a:latin typeface="Courier New" pitchFamily="49" charset="0"/>
                <a:cs typeface="Arial" charset="0"/>
              </a:rPr>
              <a:t>&lt;/name&gt;</a:t>
            </a:r>
          </a:p>
          <a:p>
            <a:pPr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&lt;version&gt;</a:t>
            </a:r>
            <a:r>
              <a:rPr lang="en-US" sz="1200" b="1" dirty="0">
                <a:solidFill>
                  <a:srgbClr val="CC0000"/>
                </a:solidFill>
                <a:latin typeface="Courier New" pitchFamily="49" charset="0"/>
                <a:cs typeface="Arial" charset="0"/>
              </a:rPr>
              <a:t>0.1-SNAPSHOT</a:t>
            </a:r>
            <a:r>
              <a:rPr lang="en-US" sz="1200" b="1" dirty="0">
                <a:latin typeface="Courier New" pitchFamily="49" charset="0"/>
                <a:cs typeface="Arial" charset="0"/>
              </a:rPr>
              <a:t>&lt;/version&gt;</a:t>
            </a:r>
          </a:p>
          <a:p>
            <a:pPr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  &lt;packaging&gt;jar&lt;/packaging&gt;</a:t>
            </a:r>
          </a:p>
          <a:p>
            <a:pPr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&lt;/project&gt;</a:t>
            </a:r>
          </a:p>
          <a:p>
            <a:pPr lvl="1"/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vez creado el POM, ejecutamos </a:t>
            </a:r>
          </a:p>
          <a:p>
            <a:pPr>
              <a:buNone/>
            </a:pPr>
            <a:r>
              <a:rPr lang="es-ES" sz="24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2400" b="1" dirty="0" err="1">
                <a:latin typeface="Courier New" pitchFamily="49" charset="0"/>
                <a:cs typeface="Courier New" pitchFamily="49" charset="0"/>
              </a:rPr>
              <a:t>mvn</a:t>
            </a:r>
            <a:r>
              <a:rPr lang="es-ES" sz="2400" b="1" dirty="0">
                <a:latin typeface="Courier New" pitchFamily="49" charset="0"/>
                <a:cs typeface="Courier New" pitchFamily="49" charset="0"/>
              </a:rPr>
              <a:t> compile</a:t>
            </a:r>
          </a:p>
          <a:p>
            <a:r>
              <a:rPr lang="es-ES" dirty="0"/>
              <a:t>Y examinamos la estructura de directorios de nuevo. </a:t>
            </a:r>
          </a:p>
          <a:p>
            <a:pPr algn="ctr">
              <a:buNone/>
            </a:pPr>
            <a:r>
              <a:rPr lang="es-ES" dirty="0"/>
              <a:t>¿Qué ha ocurrido?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Taller práctico: Mi primer proyecto </a:t>
            </a:r>
            <a:r>
              <a:rPr lang="es-ES" dirty="0" err="1"/>
              <a:t>Maven</a:t>
            </a:r>
            <a:r>
              <a:rPr lang="es-ES" dirty="0"/>
              <a:t>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¿</a:t>
            </a:r>
            <a:r>
              <a:rPr lang="en-US" sz="4000" dirty="0" err="1"/>
              <a:t>Qué</a:t>
            </a:r>
            <a:r>
              <a:rPr lang="en-US" sz="4000" dirty="0"/>
              <a:t> </a:t>
            </a:r>
            <a:r>
              <a:rPr lang="en-US" sz="4000" dirty="0" err="1"/>
              <a:t>es</a:t>
            </a:r>
            <a:r>
              <a:rPr lang="en-US" sz="4000" dirty="0"/>
              <a:t> Maven 2?</a:t>
            </a:r>
          </a:p>
        </p:txBody>
      </p:sp>
      <p:grpSp>
        <p:nvGrpSpPr>
          <p:cNvPr id="5123" name="Group 1037"/>
          <p:cNvGrpSpPr>
            <a:grpSpLocks/>
          </p:cNvGrpSpPr>
          <p:nvPr/>
        </p:nvGrpSpPr>
        <p:grpSpPr bwMode="auto">
          <a:xfrm>
            <a:off x="1357291" y="1643050"/>
            <a:ext cx="5951560" cy="1711325"/>
            <a:chOff x="567" y="935"/>
            <a:chExt cx="3402" cy="1078"/>
          </a:xfrm>
        </p:grpSpPr>
        <p:pic>
          <p:nvPicPr>
            <p:cNvPr id="5130" name="Picture 1029" descr="buildtool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837" y="935"/>
              <a:ext cx="2132" cy="10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31" name="Text Box 1032"/>
            <p:cNvSpPr txBox="1">
              <a:spLocks noChangeArrowheads="1"/>
            </p:cNvSpPr>
            <p:nvPr/>
          </p:nvSpPr>
          <p:spPr bwMode="auto">
            <a:xfrm>
              <a:off x="567" y="1074"/>
              <a:ext cx="1179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b="1" dirty="0" err="1">
                  <a:cs typeface="Arial" charset="0"/>
                </a:rPr>
                <a:t>Herramienta</a:t>
              </a:r>
              <a:r>
                <a:rPr lang="fr-FR" b="1" dirty="0">
                  <a:cs typeface="Arial" charset="0"/>
                </a:rPr>
                <a:t> de </a:t>
              </a:r>
              <a:r>
                <a:rPr lang="fr-FR" b="1" dirty="0" err="1">
                  <a:cs typeface="Arial" charset="0"/>
                </a:rPr>
                <a:t>compilación</a:t>
              </a:r>
              <a:endParaRPr lang="en-US" b="1" dirty="0">
                <a:cs typeface="Arial" charset="0"/>
              </a:endParaRPr>
            </a:p>
          </p:txBody>
        </p:sp>
      </p:grpSp>
      <p:grpSp>
        <p:nvGrpSpPr>
          <p:cNvPr id="5124" name="Group 1036"/>
          <p:cNvGrpSpPr>
            <a:grpSpLocks/>
          </p:cNvGrpSpPr>
          <p:nvPr/>
        </p:nvGrpSpPr>
        <p:grpSpPr bwMode="auto">
          <a:xfrm>
            <a:off x="4929188" y="3571879"/>
            <a:ext cx="3929063" cy="3143253"/>
            <a:chOff x="3014" y="2115"/>
            <a:chExt cx="2475" cy="1980"/>
          </a:xfrm>
        </p:grpSpPr>
        <p:pic>
          <p:nvPicPr>
            <p:cNvPr id="5128" name="Picture 1031" descr="sit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51" y="2631"/>
              <a:ext cx="2178" cy="1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9" name="Text Box 1033"/>
            <p:cNvSpPr txBox="1">
              <a:spLocks noChangeArrowheads="1"/>
            </p:cNvSpPr>
            <p:nvPr/>
          </p:nvSpPr>
          <p:spPr bwMode="auto">
            <a:xfrm>
              <a:off x="3014" y="2115"/>
              <a:ext cx="2475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b="1" dirty="0" err="1">
                  <a:cs typeface="Arial" charset="0"/>
                </a:rPr>
                <a:t>Herramienta</a:t>
              </a:r>
              <a:r>
                <a:rPr lang="fr-FR" b="1" dirty="0">
                  <a:cs typeface="Arial" charset="0"/>
                </a:rPr>
                <a:t> de </a:t>
              </a:r>
              <a:r>
                <a:rPr lang="fr-FR" b="1" dirty="0" err="1">
                  <a:cs typeface="Arial" charset="0"/>
                </a:rPr>
                <a:t>documentación</a:t>
              </a:r>
              <a:r>
                <a:rPr lang="fr-FR" b="1" dirty="0">
                  <a:cs typeface="Arial" charset="0"/>
                </a:rPr>
                <a:t> de </a:t>
              </a:r>
              <a:r>
                <a:rPr lang="fr-FR" b="1" dirty="0" err="1">
                  <a:cs typeface="Arial" charset="0"/>
                </a:rPr>
                <a:t>proyectos</a:t>
              </a:r>
              <a:endParaRPr lang="en-US" b="1" dirty="0">
                <a:cs typeface="Arial" charset="0"/>
              </a:endParaRPr>
            </a:p>
          </p:txBody>
        </p:sp>
      </p:grpSp>
      <p:grpSp>
        <p:nvGrpSpPr>
          <p:cNvPr id="5125" name="Group 1035"/>
          <p:cNvGrpSpPr>
            <a:grpSpLocks/>
          </p:cNvGrpSpPr>
          <p:nvPr/>
        </p:nvGrpSpPr>
        <p:grpSpPr bwMode="auto">
          <a:xfrm>
            <a:off x="612775" y="3643316"/>
            <a:ext cx="4464050" cy="2841626"/>
            <a:chOff x="386" y="2115"/>
            <a:chExt cx="2812" cy="1790"/>
          </a:xfrm>
        </p:grpSpPr>
        <p:pic>
          <p:nvPicPr>
            <p:cNvPr id="5126" name="Picture 1030" descr="dependencies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05" y="2475"/>
              <a:ext cx="1686" cy="1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7" name="Text Box 1034"/>
            <p:cNvSpPr txBox="1">
              <a:spLocks noChangeArrowheads="1"/>
            </p:cNvSpPr>
            <p:nvPr/>
          </p:nvSpPr>
          <p:spPr bwMode="auto">
            <a:xfrm>
              <a:off x="386" y="2115"/>
              <a:ext cx="2812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b="1" dirty="0" err="1">
                  <a:cs typeface="Arial" charset="0"/>
                </a:rPr>
                <a:t>Herramienta</a:t>
              </a:r>
              <a:r>
                <a:rPr lang="fr-FR" b="1" dirty="0">
                  <a:cs typeface="Arial" charset="0"/>
                </a:rPr>
                <a:t> para la </a:t>
              </a:r>
              <a:r>
                <a:rPr lang="fr-FR" b="1" dirty="0" err="1">
                  <a:cs typeface="Arial" charset="0"/>
                </a:rPr>
                <a:t>gestión</a:t>
              </a:r>
              <a:r>
                <a:rPr lang="fr-FR" b="1" dirty="0">
                  <a:cs typeface="Arial" charset="0"/>
                </a:rPr>
                <a:t> de </a:t>
              </a:r>
              <a:r>
                <a:rPr lang="fr-FR" b="1" dirty="0" err="1">
                  <a:cs typeface="Arial" charset="0"/>
                </a:rPr>
                <a:t>dependencias</a:t>
              </a:r>
              <a:r>
                <a:rPr lang="fr-FR" b="1" dirty="0">
                  <a:cs typeface="Arial" charset="0"/>
                </a:rPr>
                <a:t> en un </a:t>
              </a:r>
              <a:r>
                <a:rPr lang="fr-FR" b="1" dirty="0" err="1">
                  <a:cs typeface="Arial" charset="0"/>
                </a:rPr>
                <a:t>proyecto</a:t>
              </a:r>
              <a:r>
                <a:rPr lang="fr-FR" b="1" dirty="0">
                  <a:cs typeface="Arial" charset="0"/>
                </a:rPr>
                <a:t>.</a:t>
              </a:r>
              <a:endParaRPr lang="en-US" b="1" dirty="0">
                <a:cs typeface="Arial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Tx/>
              <a:buFontTx/>
              <a:buChar char="•"/>
            </a:pPr>
            <a:r>
              <a:rPr lang="en-US" sz="2400" dirty="0"/>
              <a:t>En la red de </a:t>
            </a:r>
            <a:r>
              <a:rPr lang="en-US" sz="2400" dirty="0" err="1"/>
              <a:t>Uniovi</a:t>
            </a:r>
            <a:r>
              <a:rPr lang="en-US" sz="2400" dirty="0"/>
              <a:t> </a:t>
            </a:r>
            <a:r>
              <a:rPr lang="en-US" sz="2400" dirty="0" err="1"/>
              <a:t>estámos</a:t>
            </a:r>
            <a:r>
              <a:rPr lang="en-US" sz="2400" dirty="0"/>
              <a:t> </a:t>
            </a:r>
            <a:r>
              <a:rPr lang="en-US" sz="2400" dirty="0" err="1"/>
              <a:t>detrás</a:t>
            </a:r>
            <a:r>
              <a:rPr lang="en-US" sz="2400" dirty="0"/>
              <a:t> de un proxy!</a:t>
            </a:r>
          </a:p>
          <a:p>
            <a:pPr eaLnBrk="1" hangingPunct="1">
              <a:buSzTx/>
              <a:buFontTx/>
              <a:buChar char="•"/>
            </a:pPr>
            <a:r>
              <a:rPr lang="en-US" sz="2400" dirty="0"/>
              <a:t>Dado </a:t>
            </a:r>
            <a:r>
              <a:rPr lang="en-US" sz="2400" dirty="0" err="1"/>
              <a:t>que</a:t>
            </a:r>
            <a:r>
              <a:rPr lang="en-US" sz="2400" dirty="0"/>
              <a:t> Maven se </a:t>
            </a:r>
            <a:r>
              <a:rPr lang="en-US" sz="2400" dirty="0" err="1"/>
              <a:t>conecta</a:t>
            </a:r>
            <a:r>
              <a:rPr lang="en-US" sz="2400" dirty="0"/>
              <a:t> </a:t>
            </a:r>
            <a:r>
              <a:rPr lang="en-US" sz="2400" dirty="0" err="1"/>
              <a:t>constantemente</a:t>
            </a:r>
            <a:r>
              <a:rPr lang="en-US" sz="2400" dirty="0"/>
              <a:t> al </a:t>
            </a:r>
            <a:r>
              <a:rPr lang="en-US" sz="2400" dirty="0" err="1"/>
              <a:t>repositorio</a:t>
            </a:r>
            <a:r>
              <a:rPr lang="en-US" sz="2400" dirty="0"/>
              <a:t>, en </a:t>
            </a:r>
            <a:r>
              <a:rPr lang="en-US" sz="2400" dirty="0" err="1"/>
              <a:t>caso</a:t>
            </a:r>
            <a:r>
              <a:rPr lang="en-US" sz="2400" dirty="0"/>
              <a:t> de </a:t>
            </a:r>
            <a:r>
              <a:rPr lang="en-US" sz="2400" dirty="0" err="1"/>
              <a:t>estar</a:t>
            </a:r>
            <a:r>
              <a:rPr lang="en-US" sz="2400" dirty="0"/>
              <a:t> </a:t>
            </a:r>
            <a:r>
              <a:rPr lang="en-US" sz="2400" dirty="0" err="1"/>
              <a:t>tras</a:t>
            </a:r>
            <a:r>
              <a:rPr lang="en-US" sz="2400" dirty="0"/>
              <a:t> un proxy </a:t>
            </a:r>
            <a:r>
              <a:rPr lang="en-US" sz="2400" dirty="0" err="1"/>
              <a:t>tenemos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configurarlo</a:t>
            </a:r>
            <a:r>
              <a:rPr lang="en-US" sz="2400" dirty="0"/>
              <a:t>. Para </a:t>
            </a:r>
            <a:r>
              <a:rPr lang="en-US" sz="2400" dirty="0" err="1"/>
              <a:t>ello</a:t>
            </a:r>
            <a:r>
              <a:rPr lang="en-US" sz="2400" dirty="0"/>
              <a:t>, </a:t>
            </a:r>
            <a:r>
              <a:rPr lang="en-US" sz="2400" dirty="0" err="1"/>
              <a:t>creamos</a:t>
            </a:r>
            <a:r>
              <a:rPr lang="en-US" sz="2400" dirty="0"/>
              <a:t> el </a:t>
            </a:r>
            <a:r>
              <a:rPr lang="en-US" sz="2400" dirty="0" err="1"/>
              <a:t>documento</a:t>
            </a:r>
            <a:r>
              <a:rPr lang="en-US" sz="2400" dirty="0"/>
              <a:t> XML </a:t>
            </a:r>
            <a:r>
              <a:rPr lang="en-GB" sz="2400" b="1" dirty="0"/>
              <a:t>${</a:t>
            </a:r>
            <a:r>
              <a:rPr lang="en-GB" sz="2400" b="1" dirty="0" err="1"/>
              <a:t>user.home</a:t>
            </a:r>
            <a:r>
              <a:rPr lang="en-GB" sz="2400" b="1" dirty="0"/>
              <a:t>}/.m2/settings.xml </a:t>
            </a:r>
            <a:r>
              <a:rPr lang="en-GB" sz="2400" dirty="0"/>
              <a:t>con</a:t>
            </a:r>
            <a:r>
              <a:rPr lang="en-US" sz="2400" dirty="0"/>
              <a:t>:</a:t>
            </a:r>
            <a:endParaRPr lang="en-GB" sz="2400" dirty="0"/>
          </a:p>
          <a:p>
            <a:pPr eaLnBrk="1" hangingPunct="1">
              <a:buSzTx/>
              <a:buFontTx/>
              <a:buChar char="•"/>
            </a:pPr>
            <a:endParaRPr lang="en-GB" sz="2400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/>
              <a:t>Taller </a:t>
            </a:r>
            <a:r>
              <a:rPr lang="en-GB" sz="4000" dirty="0" err="1"/>
              <a:t>práctico</a:t>
            </a:r>
            <a:r>
              <a:rPr lang="en-GB" sz="4000" dirty="0"/>
              <a:t> </a:t>
            </a:r>
            <a:br>
              <a:rPr lang="en-GB" sz="4000" dirty="0"/>
            </a:br>
            <a:r>
              <a:rPr lang="en-GB" sz="4000" dirty="0" err="1"/>
              <a:t>Configuración</a:t>
            </a:r>
            <a:r>
              <a:rPr lang="en-GB" sz="4000" dirty="0"/>
              <a:t> del proxy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732407" y="3609993"/>
            <a:ext cx="5339923" cy="24622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 b="1" dirty="0">
                <a:latin typeface="Courier New" pitchFamily="49" charset="0"/>
              </a:rPr>
              <a:t>&lt;settings&gt;</a:t>
            </a:r>
          </a:p>
          <a:p>
            <a:r>
              <a:rPr lang="en-GB" sz="1400" b="1" dirty="0">
                <a:latin typeface="Courier New" pitchFamily="49" charset="0"/>
              </a:rPr>
              <a:t>  &lt;proxies&gt;</a:t>
            </a:r>
          </a:p>
          <a:p>
            <a:r>
              <a:rPr lang="en-GB" sz="1400" b="1" dirty="0">
                <a:latin typeface="Courier New" pitchFamily="49" charset="0"/>
              </a:rPr>
              <a:t>   &lt;proxy&gt;</a:t>
            </a:r>
          </a:p>
          <a:p>
            <a:r>
              <a:rPr lang="en-GB" sz="1400" b="1" dirty="0">
                <a:latin typeface="Courier New" pitchFamily="49" charset="0"/>
              </a:rPr>
              <a:t>      &lt;active&gt;true&lt;/active&gt;</a:t>
            </a:r>
          </a:p>
          <a:p>
            <a:r>
              <a:rPr lang="en-GB" sz="1400" b="1" dirty="0">
                <a:latin typeface="Courier New" pitchFamily="49" charset="0"/>
              </a:rPr>
              <a:t>      &lt;protocol&gt;http&lt;/protocol&gt;</a:t>
            </a:r>
          </a:p>
          <a:p>
            <a:r>
              <a:rPr lang="en-GB" sz="1400" b="1" dirty="0">
                <a:latin typeface="Courier New" pitchFamily="49" charset="0"/>
              </a:rPr>
              <a:t>      &lt;host&gt;proxy.uniovi.es&lt;/host&gt;</a:t>
            </a:r>
          </a:p>
          <a:p>
            <a:r>
              <a:rPr lang="en-GB" sz="1400" b="1" dirty="0">
                <a:latin typeface="Courier New" pitchFamily="49" charset="0"/>
              </a:rPr>
              <a:t>      &lt;port&gt;8888&lt;/port&gt;</a:t>
            </a:r>
          </a:p>
          <a:p>
            <a:r>
              <a:rPr lang="en-GB" sz="1400" b="1" dirty="0">
                <a:latin typeface="Courier New" pitchFamily="49" charset="0"/>
              </a:rPr>
              <a:t>      &lt;</a:t>
            </a:r>
            <a:r>
              <a:rPr lang="en-GB" sz="1400" b="1" dirty="0" err="1">
                <a:latin typeface="Courier New" pitchFamily="49" charset="0"/>
              </a:rPr>
              <a:t>nonProxyHosts</a:t>
            </a:r>
            <a:r>
              <a:rPr lang="en-GB" sz="1400" b="1" dirty="0">
                <a:latin typeface="Courier New" pitchFamily="49" charset="0"/>
              </a:rPr>
              <a:t>&gt;*.</a:t>
            </a:r>
            <a:r>
              <a:rPr lang="en-GB" sz="1400" b="1" dirty="0" err="1">
                <a:latin typeface="Courier New" pitchFamily="49" charset="0"/>
              </a:rPr>
              <a:t>uniovi.es</a:t>
            </a:r>
            <a:r>
              <a:rPr lang="en-GB" sz="1400" b="1" dirty="0">
                <a:latin typeface="Courier New" pitchFamily="49" charset="0"/>
              </a:rPr>
              <a:t>&lt;/nonProxyHosts&gt;</a:t>
            </a:r>
          </a:p>
          <a:p>
            <a:r>
              <a:rPr lang="en-GB" sz="1400" b="1" dirty="0">
                <a:latin typeface="Courier New" pitchFamily="49" charset="0"/>
              </a:rPr>
              <a:t>    &lt;/proxy&gt;</a:t>
            </a:r>
          </a:p>
          <a:p>
            <a:r>
              <a:rPr lang="en-GB" sz="1400" b="1" dirty="0">
                <a:latin typeface="Courier New" pitchFamily="49" charset="0"/>
              </a:rPr>
              <a:t>  &lt;/proxies&gt;</a:t>
            </a:r>
          </a:p>
          <a:p>
            <a:r>
              <a:rPr lang="en-GB" sz="1400" b="1" dirty="0">
                <a:latin typeface="Courier New" pitchFamily="49" charset="0"/>
              </a:rPr>
              <a:t>&lt;/settings&gt;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295400" y="6400800"/>
            <a:ext cx="7693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800" b="1">
                <a:latin typeface="Courier New" pitchFamily="49" charset="0"/>
                <a:hlinkClick r:id="rId2"/>
              </a:rPr>
              <a:t>http://maven.apache.org/guides/mini/guide-proxies.html</a:t>
            </a:r>
            <a:r>
              <a:rPr lang="en-US" sz="1800" b="1">
                <a:latin typeface="Courier New" pitchFamily="49" charset="0"/>
              </a:rPr>
              <a:t> </a:t>
            </a:r>
            <a:endParaRPr lang="en-GB" sz="18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Probamos a ejecutar </a:t>
            </a:r>
            <a:r>
              <a:rPr lang="es-ES" dirty="0" err="1"/>
              <a:t>mvn:test</a:t>
            </a:r>
            <a:endParaRPr lang="es-ES" dirty="0"/>
          </a:p>
          <a:p>
            <a:r>
              <a:rPr lang="es-ES" dirty="0"/>
              <a:t>Como podemos apreciar, el comando </a:t>
            </a:r>
            <a:r>
              <a:rPr lang="es-ES" b="1" dirty="0"/>
              <a:t>test</a:t>
            </a:r>
            <a:r>
              <a:rPr lang="es-ES" dirty="0"/>
              <a:t> implica la invocación de varios </a:t>
            </a:r>
            <a:r>
              <a:rPr lang="es-ES" dirty="0" err="1"/>
              <a:t>goals</a:t>
            </a:r>
            <a:r>
              <a:rPr lang="es-ES" dirty="0"/>
              <a:t> o </a:t>
            </a:r>
            <a:r>
              <a:rPr lang="es-ES" dirty="0" err="1"/>
              <a:t>plugins</a:t>
            </a:r>
            <a:r>
              <a:rPr lang="es-ES" dirty="0"/>
              <a:t>.</a:t>
            </a:r>
          </a:p>
          <a:p>
            <a:r>
              <a:rPr lang="es-ES" dirty="0"/>
              <a:t> </a:t>
            </a:r>
            <a:r>
              <a:rPr lang="es-ES" dirty="0" err="1"/>
              <a:t>Building</a:t>
            </a:r>
            <a:r>
              <a:rPr lang="es-ES" dirty="0"/>
              <a:t> Piloto para el Servicio de Informática</a:t>
            </a:r>
          </a:p>
          <a:p>
            <a:pPr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task-segment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: [test]</a:t>
            </a:r>
          </a:p>
          <a:p>
            <a:pPr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 ----------------------------------------------------------------</a:t>
            </a:r>
          </a:p>
          <a:p>
            <a:pPr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s-ES" sz="1800" b="1" dirty="0" err="1">
                <a:latin typeface="Courier New" pitchFamily="49" charset="0"/>
                <a:cs typeface="Courier New" pitchFamily="49" charset="0"/>
              </a:rPr>
              <a:t>resources:resources</a:t>
            </a:r>
            <a:r>
              <a:rPr lang="es-ES" sz="18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default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encoding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to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copy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filtered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resources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es-ES" sz="1800" b="1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s-ES" sz="1800" b="1" dirty="0" err="1">
                <a:latin typeface="Courier New" pitchFamily="49" charset="0"/>
                <a:cs typeface="Courier New" pitchFamily="49" charset="0"/>
              </a:rPr>
              <a:t>compiler:compile</a:t>
            </a:r>
            <a:r>
              <a:rPr lang="es-ES" sz="18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Nothing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to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compile -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all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classes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are up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to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date</a:t>
            </a:r>
          </a:p>
          <a:p>
            <a:pPr>
              <a:buNone/>
            </a:pPr>
            <a:r>
              <a:rPr lang="es-ES" sz="1800" b="1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s-ES" sz="1800" b="1" dirty="0" err="1">
                <a:latin typeface="Courier New" pitchFamily="49" charset="0"/>
                <a:cs typeface="Courier New" pitchFamily="49" charset="0"/>
              </a:rPr>
              <a:t>resources:testResources</a:t>
            </a:r>
            <a:r>
              <a:rPr lang="es-ES" sz="18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default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encoding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to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copy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filtered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resources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es-ES" sz="1800" b="1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s-ES" sz="1800" b="1" dirty="0" err="1">
                <a:latin typeface="Courier New" pitchFamily="49" charset="0"/>
                <a:cs typeface="Courier New" pitchFamily="49" charset="0"/>
              </a:rPr>
              <a:t>compiler:testCompile</a:t>
            </a:r>
            <a:r>
              <a:rPr lang="es-ES" sz="18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 No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sources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to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compile</a:t>
            </a:r>
          </a:p>
          <a:p>
            <a:pPr>
              <a:buNone/>
            </a:pPr>
            <a:r>
              <a:rPr lang="es-ES" sz="1800" b="1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s-ES" sz="1800" b="1" dirty="0" err="1">
                <a:latin typeface="Courier New" pitchFamily="49" charset="0"/>
                <a:cs typeface="Courier New" pitchFamily="49" charset="0"/>
              </a:rPr>
              <a:t>surefire:test</a:t>
            </a:r>
            <a:r>
              <a:rPr lang="es-ES" sz="18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 No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tests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to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run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práctico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También podemos forzar la invocación de un mojo aisladamente:</a:t>
            </a:r>
          </a:p>
          <a:p>
            <a:pPr>
              <a:buNone/>
            </a:pP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mvn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compiler:compile</a:t>
            </a:r>
            <a:endParaRPr lang="es-E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dirty="0"/>
              <a:t>(Ejecuta el mojo compile dentro del </a:t>
            </a:r>
            <a:r>
              <a:rPr lang="es-ES" dirty="0" err="1"/>
              <a:t>plugin</a:t>
            </a:r>
            <a:r>
              <a:rPr lang="es-ES" dirty="0"/>
              <a:t> </a:t>
            </a:r>
            <a:r>
              <a:rPr lang="es-ES" dirty="0" err="1"/>
              <a:t>compiler</a:t>
            </a:r>
            <a:r>
              <a:rPr lang="es-ES" dirty="0"/>
              <a:t>)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práctico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643314"/>
            <a:ext cx="812665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Los </a:t>
            </a:r>
            <a:r>
              <a:rPr lang="es-ES" sz="2400" dirty="0" err="1"/>
              <a:t>plugins</a:t>
            </a:r>
            <a:r>
              <a:rPr lang="es-ES" sz="2400" dirty="0"/>
              <a:t> agrupan MOJOS o GOALS</a:t>
            </a:r>
          </a:p>
          <a:p>
            <a:r>
              <a:rPr lang="es-ES" sz="2400" dirty="0"/>
              <a:t>Los MOJOS son equivalentes a las tareas de ANT y se vinculan a las distintas fases del ciclo de vida.</a:t>
            </a:r>
          </a:p>
          <a:p>
            <a:r>
              <a:rPr lang="es-ES" sz="2400" dirty="0"/>
              <a:t>En </a:t>
            </a:r>
            <a:r>
              <a:rPr lang="es-ES" sz="2400" dirty="0">
                <a:hlinkClick r:id="rId2"/>
              </a:rPr>
              <a:t>http://maven.apache.org/plugins/index.html</a:t>
            </a:r>
            <a:r>
              <a:rPr lang="es-ES" sz="2400" dirty="0"/>
              <a:t> Tenemos la lista de </a:t>
            </a:r>
            <a:r>
              <a:rPr lang="es-ES" sz="2400" dirty="0" err="1"/>
              <a:t>plugins</a:t>
            </a:r>
            <a:r>
              <a:rPr lang="es-ES" sz="2400" dirty="0"/>
              <a:t> gestionados por el sitio de Maven 2. Examinar la página y el </a:t>
            </a:r>
            <a:r>
              <a:rPr lang="es-ES" sz="2400" dirty="0" err="1"/>
              <a:t>plugin</a:t>
            </a:r>
            <a:r>
              <a:rPr lang="es-ES" sz="2400" dirty="0"/>
              <a:t> </a:t>
            </a:r>
            <a:r>
              <a:rPr lang="es-ES" sz="2400" dirty="0" err="1"/>
              <a:t>clean</a:t>
            </a:r>
            <a:r>
              <a:rPr lang="es-ES" sz="2400" dirty="0"/>
              <a:t>.</a:t>
            </a:r>
          </a:p>
          <a:p>
            <a:pPr>
              <a:buNone/>
            </a:pPr>
            <a:endParaRPr lang="es-ES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Plugins</a:t>
            </a:r>
            <a:r>
              <a:rPr lang="es-ES" dirty="0"/>
              <a:t> en </a:t>
            </a:r>
            <a:r>
              <a:rPr lang="es-ES" dirty="0" err="1"/>
              <a:t>Maven</a:t>
            </a:r>
            <a:r>
              <a:rPr lang="es-ES" dirty="0"/>
              <a:t> 2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285720" y="3955167"/>
          <a:ext cx="8358246" cy="2474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809">
                <a:tc>
                  <a:txBody>
                    <a:bodyPr/>
                    <a:lstStyle/>
                    <a:p>
                      <a:r>
                        <a:rPr lang="es-ES" sz="1200" dirty="0" err="1"/>
                        <a:t>Core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Plugins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257">
                <a:tc>
                  <a:txBody>
                    <a:bodyPr/>
                    <a:lstStyle/>
                    <a:p>
                      <a:r>
                        <a:rPr lang="es-ES" sz="1200" dirty="0" err="1"/>
                        <a:t>Clean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Realiza</a:t>
                      </a:r>
                      <a:r>
                        <a:rPr lang="es-ES" sz="1200" baseline="0" dirty="0"/>
                        <a:t> un </a:t>
                      </a:r>
                      <a:r>
                        <a:rPr lang="es-ES" sz="1200" baseline="0" dirty="0" err="1"/>
                        <a:t>clean</a:t>
                      </a:r>
                      <a:r>
                        <a:rPr lang="es-ES" sz="1200" baseline="0" dirty="0"/>
                        <a:t> del entorno de desarrollo</a:t>
                      </a:r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58">
                <a:tc>
                  <a:txBody>
                    <a:bodyPr/>
                    <a:lstStyle/>
                    <a:p>
                      <a:r>
                        <a:rPr lang="es-ES" sz="1200" dirty="0" err="1"/>
                        <a:t>Compiler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Implementa tareas relacionadas con la compilación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735">
                <a:tc>
                  <a:txBody>
                    <a:bodyPr/>
                    <a:lstStyle/>
                    <a:p>
                      <a:r>
                        <a:rPr lang="es-ES" sz="1200" dirty="0" err="1"/>
                        <a:t>Deploy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Despliega el producto</a:t>
                      </a:r>
                      <a:r>
                        <a:rPr lang="es-ES" sz="1200" baseline="0" dirty="0"/>
                        <a:t> en un repositorio remoto</a:t>
                      </a:r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809">
                <a:tc>
                  <a:txBody>
                    <a:bodyPr/>
                    <a:lstStyle/>
                    <a:p>
                      <a:r>
                        <a:rPr lang="es-ES" sz="1200" dirty="0" err="1"/>
                        <a:t>Install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Instala el producto en el repositorio 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809">
                <a:tc>
                  <a:txBody>
                    <a:bodyPr/>
                    <a:lstStyle/>
                    <a:p>
                      <a:r>
                        <a:rPr lang="es-ES" sz="1200" dirty="0" err="1"/>
                        <a:t>Resources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Copia los recursos al directorio de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809">
                <a:tc>
                  <a:txBody>
                    <a:bodyPr/>
                    <a:lstStyle/>
                    <a:p>
                      <a:r>
                        <a:rPr lang="es-ES" sz="1200" dirty="0" err="1"/>
                        <a:t>Site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Genera un </a:t>
                      </a:r>
                      <a:r>
                        <a:rPr lang="es-ES" sz="1200" dirty="0" err="1"/>
                        <a:t>site</a:t>
                      </a:r>
                      <a:r>
                        <a:rPr lang="es-ES" sz="1200" dirty="0"/>
                        <a:t> sobre el proyecto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809">
                <a:tc>
                  <a:txBody>
                    <a:bodyPr/>
                    <a:lstStyle/>
                    <a:p>
                      <a:r>
                        <a:rPr lang="es-ES" sz="1200" dirty="0" err="1"/>
                        <a:t>Surefire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Ejecuta los test de </a:t>
                      </a:r>
                      <a:r>
                        <a:rPr lang="es-ES" sz="1200" dirty="0" err="1"/>
                        <a:t>junit</a:t>
                      </a:r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809">
                <a:tc>
                  <a:txBody>
                    <a:bodyPr/>
                    <a:lstStyle/>
                    <a:p>
                      <a:r>
                        <a:rPr lang="es-ES" sz="1200" dirty="0" err="1"/>
                        <a:t>verifier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Verifica ciertas</a:t>
                      </a:r>
                      <a:r>
                        <a:rPr lang="es-ES" sz="1200" baseline="0" dirty="0"/>
                        <a:t> condiciones de integración</a:t>
                      </a:r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Tienen un comportamiento por defecto basándose en la estructura estándar de </a:t>
            </a:r>
            <a:r>
              <a:rPr lang="es-ES" dirty="0" err="1"/>
              <a:t>Maven</a:t>
            </a:r>
            <a:r>
              <a:rPr lang="es-ES" dirty="0"/>
              <a:t> 2, pero se pueden configurar.</a:t>
            </a:r>
          </a:p>
          <a:p>
            <a:r>
              <a:rPr lang="es-ES" dirty="0"/>
              <a:t>Para ello, sobrescribimos su declaración heredada del </a:t>
            </a:r>
            <a:r>
              <a:rPr lang="es-ES" dirty="0" err="1"/>
              <a:t>superPOM</a:t>
            </a:r>
            <a:r>
              <a:rPr lang="es-ES" dirty="0"/>
              <a:t>. Ejemplo:</a:t>
            </a:r>
          </a:p>
          <a:p>
            <a:pPr>
              <a:buNone/>
            </a:pPr>
            <a:r>
              <a:rPr lang="es-ES" sz="19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900" dirty="0" err="1">
                <a:latin typeface="Courier New" pitchFamily="49" charset="0"/>
                <a:cs typeface="Courier New" pitchFamily="49" charset="0"/>
              </a:rPr>
              <a:t>build</a:t>
            </a:r>
            <a:r>
              <a:rPr lang="es-ES" sz="1900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None/>
            </a:pPr>
            <a:r>
              <a:rPr lang="es-ES" sz="19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s-ES" sz="1900" dirty="0" err="1">
                <a:latin typeface="Courier New" pitchFamily="49" charset="0"/>
                <a:cs typeface="Courier New" pitchFamily="49" charset="0"/>
              </a:rPr>
              <a:t>plugins</a:t>
            </a:r>
            <a:r>
              <a:rPr lang="es-ES" sz="1900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None/>
            </a:pPr>
            <a:r>
              <a:rPr lang="es-ES" sz="1900" dirty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s-ES" sz="1900" dirty="0" err="1">
                <a:latin typeface="Courier New" pitchFamily="49" charset="0"/>
                <a:cs typeface="Courier New" pitchFamily="49" charset="0"/>
              </a:rPr>
              <a:t>plugin</a:t>
            </a:r>
            <a:r>
              <a:rPr lang="es-ES" sz="1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900" dirty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s-ES" sz="19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s-ES" sz="19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1900" b="1" i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900" b="1" i="1" dirty="0" err="1">
                <a:latin typeface="Courier New" pitchFamily="49" charset="0"/>
                <a:cs typeface="Courier New" pitchFamily="49" charset="0"/>
              </a:rPr>
              <a:t>group</a:t>
            </a:r>
            <a:r>
              <a:rPr lang="es-ES" sz="1900" b="1" i="1" dirty="0">
                <a:latin typeface="Courier New" pitchFamily="49" charset="0"/>
                <a:cs typeface="Courier New" pitchFamily="49" charset="0"/>
              </a:rPr>
              <a:t> id del </a:t>
            </a:r>
            <a:r>
              <a:rPr lang="es-ES" sz="1900" b="1" i="1" dirty="0" err="1">
                <a:latin typeface="Courier New" pitchFamily="49" charset="0"/>
                <a:cs typeface="Courier New" pitchFamily="49" charset="0"/>
              </a:rPr>
              <a:t>plugin</a:t>
            </a:r>
            <a:r>
              <a:rPr lang="es-ES" sz="1900" b="1" i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19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9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s-ES" sz="1900" dirty="0">
                <a:latin typeface="Courier New" pitchFamily="49" charset="0"/>
                <a:cs typeface="Courier New" pitchFamily="49" charset="0"/>
              </a:rPr>
              <a:t>&gt; 			&lt;</a:t>
            </a:r>
            <a:r>
              <a:rPr lang="es-ES" sz="19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s-ES" sz="19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1900" b="1" i="1" dirty="0">
                <a:latin typeface="Courier New" pitchFamily="49" charset="0"/>
                <a:cs typeface="Courier New" pitchFamily="49" charset="0"/>
              </a:rPr>
              <a:t>&lt;nombre del </a:t>
            </a:r>
            <a:r>
              <a:rPr lang="es-ES" sz="1900" b="1" i="1" dirty="0" err="1">
                <a:latin typeface="Courier New" pitchFamily="49" charset="0"/>
                <a:cs typeface="Courier New" pitchFamily="49" charset="0"/>
              </a:rPr>
              <a:t>plugin</a:t>
            </a:r>
            <a:r>
              <a:rPr lang="es-ES" sz="1900" b="1" i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19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9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s-ES" sz="1900" dirty="0">
                <a:latin typeface="Courier New" pitchFamily="49" charset="0"/>
                <a:cs typeface="Courier New" pitchFamily="49" charset="0"/>
              </a:rPr>
              <a:t>&gt; 		</a:t>
            </a:r>
            <a:r>
              <a:rPr lang="es-ES" sz="19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900" b="1" dirty="0" err="1"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es-ES" sz="1900" b="1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None/>
            </a:pPr>
            <a:r>
              <a:rPr lang="es-ES" sz="1900" b="1" dirty="0">
                <a:latin typeface="Courier New" pitchFamily="49" charset="0"/>
                <a:cs typeface="Courier New" pitchFamily="49" charset="0"/>
              </a:rPr>
              <a:t>				... Aquí sobrescribimos los elementos que deseamos reconfigurar con respecto al valor por defecto...</a:t>
            </a:r>
          </a:p>
          <a:p>
            <a:pPr>
              <a:buNone/>
            </a:pPr>
            <a:r>
              <a:rPr lang="es-ES" sz="1900" b="1" dirty="0">
                <a:latin typeface="Courier New" pitchFamily="49" charset="0"/>
                <a:cs typeface="Courier New" pitchFamily="49" charset="0"/>
              </a:rPr>
              <a:t>			&lt;/</a:t>
            </a:r>
            <a:r>
              <a:rPr lang="es-ES" sz="1900" b="1" dirty="0" err="1"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es-ES" sz="1900" b="1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None/>
            </a:pPr>
            <a:r>
              <a:rPr lang="es-ES" sz="1900" dirty="0">
                <a:latin typeface="Courier New" pitchFamily="49" charset="0"/>
                <a:cs typeface="Courier New" pitchFamily="49" charset="0"/>
              </a:rPr>
              <a:t>		&lt;/</a:t>
            </a:r>
            <a:r>
              <a:rPr lang="es-ES" sz="1900" dirty="0" err="1">
                <a:latin typeface="Courier New" pitchFamily="49" charset="0"/>
                <a:cs typeface="Courier New" pitchFamily="49" charset="0"/>
              </a:rPr>
              <a:t>plugin</a:t>
            </a:r>
            <a:r>
              <a:rPr lang="es-ES" sz="1900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None/>
            </a:pPr>
            <a:r>
              <a:rPr lang="es-ES" sz="1900" dirty="0">
                <a:latin typeface="Courier New" pitchFamily="49" charset="0"/>
                <a:cs typeface="Courier New" pitchFamily="49" charset="0"/>
              </a:rPr>
              <a:t>	&lt;/</a:t>
            </a:r>
            <a:r>
              <a:rPr lang="es-ES" sz="1900" dirty="0" err="1">
                <a:latin typeface="Courier New" pitchFamily="49" charset="0"/>
                <a:cs typeface="Courier New" pitchFamily="49" charset="0"/>
              </a:rPr>
              <a:t>plugins</a:t>
            </a:r>
            <a:r>
              <a:rPr lang="es-ES" sz="1900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None/>
            </a:pPr>
            <a:r>
              <a:rPr lang="es-ES" sz="19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900" dirty="0" err="1">
                <a:latin typeface="Courier New" pitchFamily="49" charset="0"/>
                <a:cs typeface="Courier New" pitchFamily="49" charset="0"/>
              </a:rPr>
              <a:t>build</a:t>
            </a:r>
            <a:r>
              <a:rPr lang="es-ES" sz="1900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Configuración de </a:t>
            </a:r>
            <a:r>
              <a:rPr lang="es-ES" dirty="0" err="1"/>
              <a:t>plugins</a:t>
            </a:r>
            <a:endParaRPr lang="es-E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Vamos a forzar a que la compilación de nuestro proyecto se realice con Java 1.5</a:t>
            </a:r>
          </a:p>
          <a:p>
            <a:r>
              <a:rPr lang="es-ES" dirty="0"/>
              <a:t>Editamos el pom.xml y añadimos lo siguiente:</a:t>
            </a:r>
          </a:p>
          <a:p>
            <a:pPr>
              <a:buNone/>
            </a:pPr>
            <a:r>
              <a:rPr lang="es-ES" sz="17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700" dirty="0" err="1">
                <a:latin typeface="Courier New" pitchFamily="49" charset="0"/>
                <a:cs typeface="Courier New" pitchFamily="49" charset="0"/>
              </a:rPr>
              <a:t>build</a:t>
            </a:r>
            <a:r>
              <a:rPr lang="es-ES" sz="1700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None/>
            </a:pPr>
            <a:r>
              <a:rPr lang="es-ES" sz="17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s-ES" sz="1700" dirty="0" err="1">
                <a:latin typeface="Courier New" pitchFamily="49" charset="0"/>
                <a:cs typeface="Courier New" pitchFamily="49" charset="0"/>
              </a:rPr>
              <a:t>plugins</a:t>
            </a:r>
            <a:r>
              <a:rPr lang="es-ES" sz="1700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None/>
            </a:pPr>
            <a:r>
              <a:rPr lang="es-ES" sz="1700" dirty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s-ES" sz="1700" dirty="0" err="1">
                <a:latin typeface="Courier New" pitchFamily="49" charset="0"/>
                <a:cs typeface="Courier New" pitchFamily="49" charset="0"/>
              </a:rPr>
              <a:t>plugin</a:t>
            </a:r>
            <a:r>
              <a:rPr lang="es-ES" sz="17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700" dirty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s-ES" sz="17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s-ES" sz="17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1700" dirty="0" err="1">
                <a:latin typeface="Courier New" pitchFamily="49" charset="0"/>
                <a:cs typeface="Courier New" pitchFamily="49" charset="0"/>
              </a:rPr>
              <a:t>org.apache.maven.plugins</a:t>
            </a:r>
            <a:r>
              <a:rPr lang="es-ES" sz="17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7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s-ES" sz="1700" dirty="0">
                <a:latin typeface="Courier New" pitchFamily="49" charset="0"/>
                <a:cs typeface="Courier New" pitchFamily="49" charset="0"/>
              </a:rPr>
              <a:t>&gt; 			&lt;</a:t>
            </a:r>
            <a:r>
              <a:rPr lang="es-ES" sz="17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s-ES" sz="17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1700" dirty="0" err="1">
                <a:latin typeface="Courier New" pitchFamily="49" charset="0"/>
                <a:cs typeface="Courier New" pitchFamily="49" charset="0"/>
              </a:rPr>
              <a:t>maven-compiler-plugin</a:t>
            </a:r>
            <a:r>
              <a:rPr lang="es-ES" sz="17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7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s-ES" sz="1700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None/>
            </a:pPr>
            <a:r>
              <a:rPr lang="es-ES" sz="1700" b="1" dirty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s-ES" sz="1700" b="1" dirty="0" err="1"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es-ES" sz="1700" b="1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None/>
            </a:pPr>
            <a:r>
              <a:rPr lang="es-ES" sz="1700" b="1" dirty="0">
                <a:latin typeface="Courier New" pitchFamily="49" charset="0"/>
                <a:cs typeface="Courier New" pitchFamily="49" charset="0"/>
              </a:rPr>
              <a:t>				&lt;</a:t>
            </a:r>
            <a:r>
              <a:rPr lang="es-ES" sz="1700" b="1" dirty="0" err="1">
                <a:latin typeface="Courier New" pitchFamily="49" charset="0"/>
                <a:cs typeface="Courier New" pitchFamily="49" charset="0"/>
              </a:rPr>
              <a:t>source</a:t>
            </a:r>
            <a:r>
              <a:rPr lang="es-ES" sz="1700" b="1" dirty="0">
                <a:latin typeface="Courier New" pitchFamily="49" charset="0"/>
                <a:cs typeface="Courier New" pitchFamily="49" charset="0"/>
              </a:rPr>
              <a:t>&gt;1.5&lt;/</a:t>
            </a:r>
            <a:r>
              <a:rPr lang="es-ES" sz="1700" b="1" dirty="0" err="1">
                <a:latin typeface="Courier New" pitchFamily="49" charset="0"/>
                <a:cs typeface="Courier New" pitchFamily="49" charset="0"/>
              </a:rPr>
              <a:t>source</a:t>
            </a:r>
            <a:r>
              <a:rPr lang="es-ES" sz="1700" b="1" dirty="0">
                <a:latin typeface="Courier New" pitchFamily="49" charset="0"/>
                <a:cs typeface="Courier New" pitchFamily="49" charset="0"/>
              </a:rPr>
              <a:t>&gt; 					&lt;target&gt;1.5&lt;/target&gt; </a:t>
            </a:r>
          </a:p>
          <a:p>
            <a:pPr>
              <a:buNone/>
            </a:pPr>
            <a:r>
              <a:rPr lang="es-ES" sz="1700" b="1" dirty="0">
                <a:latin typeface="Courier New" pitchFamily="49" charset="0"/>
                <a:cs typeface="Courier New" pitchFamily="49" charset="0"/>
              </a:rPr>
              <a:t>			&lt;/</a:t>
            </a:r>
            <a:r>
              <a:rPr lang="es-ES" sz="1700" b="1" dirty="0" err="1"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es-ES" sz="1700" b="1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None/>
            </a:pPr>
            <a:r>
              <a:rPr lang="es-ES" sz="1700" dirty="0">
                <a:latin typeface="Courier New" pitchFamily="49" charset="0"/>
                <a:cs typeface="Courier New" pitchFamily="49" charset="0"/>
              </a:rPr>
              <a:t>		&lt;/</a:t>
            </a:r>
            <a:r>
              <a:rPr lang="es-ES" sz="1700" dirty="0" err="1">
                <a:latin typeface="Courier New" pitchFamily="49" charset="0"/>
                <a:cs typeface="Courier New" pitchFamily="49" charset="0"/>
              </a:rPr>
              <a:t>plugin</a:t>
            </a:r>
            <a:r>
              <a:rPr lang="es-ES" sz="1700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None/>
            </a:pPr>
            <a:r>
              <a:rPr lang="es-ES" sz="1700" dirty="0">
                <a:latin typeface="Courier New" pitchFamily="49" charset="0"/>
                <a:cs typeface="Courier New" pitchFamily="49" charset="0"/>
              </a:rPr>
              <a:t>	&lt;/</a:t>
            </a:r>
            <a:r>
              <a:rPr lang="es-ES" sz="1700" dirty="0" err="1">
                <a:latin typeface="Courier New" pitchFamily="49" charset="0"/>
                <a:cs typeface="Courier New" pitchFamily="49" charset="0"/>
              </a:rPr>
              <a:t>plugins</a:t>
            </a:r>
            <a:r>
              <a:rPr lang="es-ES" sz="1700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None/>
            </a:pPr>
            <a:r>
              <a:rPr lang="es-ES" sz="17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700" dirty="0" err="1">
                <a:latin typeface="Courier New" pitchFamily="49" charset="0"/>
                <a:cs typeface="Courier New" pitchFamily="49" charset="0"/>
              </a:rPr>
              <a:t>build</a:t>
            </a:r>
            <a:r>
              <a:rPr lang="es-ES" sz="1700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práctico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Vamos a añadir una dependencia a nuestro proyecto, concretamente, la versión 3.8.1 de </a:t>
            </a:r>
            <a:r>
              <a:rPr lang="es-ES" dirty="0" err="1"/>
              <a:t>Junit</a:t>
            </a:r>
            <a:r>
              <a:rPr lang="es-ES" dirty="0"/>
              <a:t>. Para ello, añadimos al POM:</a:t>
            </a:r>
          </a:p>
          <a:p>
            <a:pPr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dependencies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dependency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junit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junit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version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&gt;3.8.1&lt;/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version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	&lt;/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dependency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dependencies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s-ES" dirty="0"/>
              <a:t>Ejecutamos de nuevo </a:t>
            </a:r>
            <a:r>
              <a:rPr lang="es-ES" dirty="0" err="1"/>
              <a:t>mvn</a:t>
            </a:r>
            <a:r>
              <a:rPr lang="es-ES" dirty="0"/>
              <a:t> compile. ¿Qué ocurre? ¿Y si lo volvemos a hacer?</a:t>
            </a:r>
          </a:p>
          <a:p>
            <a:r>
              <a:rPr lang="es-ES" dirty="0"/>
              <a:t>Examinamos el repositorio local.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Taller práctico</a:t>
            </a:r>
            <a:br>
              <a:rPr lang="es-ES" dirty="0"/>
            </a:br>
            <a:r>
              <a:rPr lang="es-ES" dirty="0"/>
              <a:t>Gestión de dependencias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información estará normalmente en las páginas de los desarrolladores.</a:t>
            </a:r>
          </a:p>
          <a:p>
            <a:r>
              <a:rPr lang="es-ES" dirty="0"/>
              <a:t>Otra alternativa, buscarlo en los repositorios y localizar sus coordenadas en él.</a:t>
            </a:r>
          </a:p>
          <a:p>
            <a:r>
              <a:rPr lang="es-ES" dirty="0"/>
              <a:t>Si no encontramos el jar en ningún repositorio Maven 2, lo podemos cargar directamente en nuestro repositorio local.</a:t>
            </a:r>
          </a:p>
          <a:p>
            <a:pPr lvl="1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¿Cómo sé como declarar una dependencia? Necesito Log4J...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Examinar el repositorio por defecto de Maven repo1.maven.org y averiguar las coordenadas para la versión 1.2.11 del log4J para Maven 2.</a:t>
            </a:r>
          </a:p>
          <a:p>
            <a:r>
              <a:rPr lang="es-ES" dirty="0"/>
              <a:t>Crear la dependencia en el pom.xml y disparar de nuevo la compilación del proyecto.</a:t>
            </a:r>
          </a:p>
          <a:p>
            <a:r>
              <a:rPr lang="es-ES" dirty="0"/>
              <a:t>Establecer ahora la dependencia con la versión 1.3-alpha8 del log4j.</a:t>
            </a:r>
          </a:p>
          <a:p>
            <a:r>
              <a:rPr lang="es-ES" dirty="0"/>
              <a:t>¿Qué sucede?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práctico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714488"/>
            <a:ext cx="7772400" cy="46037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sz="2000" dirty="0" err="1"/>
              <a:t>Hemos</a:t>
            </a:r>
            <a:r>
              <a:rPr lang="en-US" sz="2000" dirty="0"/>
              <a:t> </a:t>
            </a:r>
            <a:r>
              <a:rPr lang="en-US" sz="2000" dirty="0" err="1"/>
              <a:t>visto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instalar</a:t>
            </a:r>
            <a:r>
              <a:rPr lang="en-US" sz="2000" dirty="0"/>
              <a:t> </a:t>
            </a:r>
            <a:r>
              <a:rPr lang="en-US" sz="2000" dirty="0" err="1"/>
              <a:t>nuestro</a:t>
            </a:r>
            <a:r>
              <a:rPr lang="en-US" sz="2000" dirty="0"/>
              <a:t> jar </a:t>
            </a:r>
            <a:r>
              <a:rPr lang="en-US" sz="2000" dirty="0" err="1"/>
              <a:t>generado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el </a:t>
            </a:r>
            <a:r>
              <a:rPr lang="en-US" sz="2000" dirty="0" err="1"/>
              <a:t>proyecto</a:t>
            </a:r>
            <a:r>
              <a:rPr lang="en-US" sz="2000" dirty="0"/>
              <a:t> en el </a:t>
            </a:r>
            <a:r>
              <a:rPr lang="en-US" sz="2000" dirty="0" err="1"/>
              <a:t>repositorio</a:t>
            </a:r>
            <a:r>
              <a:rPr lang="en-US" sz="2000" dirty="0"/>
              <a:t>.</a:t>
            </a:r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sz="2000" dirty="0"/>
              <a:t>Es </a:t>
            </a:r>
            <a:r>
              <a:rPr lang="en-US" sz="2000" dirty="0" err="1"/>
              <a:t>posible</a:t>
            </a:r>
            <a:r>
              <a:rPr lang="en-US" sz="2000" dirty="0"/>
              <a:t> </a:t>
            </a:r>
            <a:r>
              <a:rPr lang="en-US" sz="2000" dirty="0" err="1"/>
              <a:t>insertar</a:t>
            </a:r>
            <a:r>
              <a:rPr lang="en-US" sz="2000" dirty="0"/>
              <a:t> JARs </a:t>
            </a:r>
            <a:r>
              <a:rPr lang="en-US" sz="2000" dirty="0" err="1"/>
              <a:t>específicos</a:t>
            </a:r>
            <a:r>
              <a:rPr lang="en-US" sz="2000" dirty="0"/>
              <a:t> en el </a:t>
            </a:r>
            <a:r>
              <a:rPr lang="en-US" sz="2000" dirty="0" err="1"/>
              <a:t>repositorio</a:t>
            </a:r>
            <a:r>
              <a:rPr lang="en-US" sz="2000" dirty="0"/>
              <a:t> local </a:t>
            </a:r>
            <a:r>
              <a:rPr lang="es-ES" sz="2000" dirty="0"/>
              <a:t>para utilizarlos en los </a:t>
            </a:r>
            <a:r>
              <a:rPr lang="es-ES" sz="2000" dirty="0" err="1"/>
              <a:t>builds</a:t>
            </a:r>
            <a:r>
              <a:rPr lang="es-ES" sz="2000" dirty="0"/>
              <a:t>.</a:t>
            </a:r>
            <a:endParaRPr lang="en-US" sz="2000" dirty="0"/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GB" sz="2000" dirty="0"/>
              <a:t>Deben ser </a:t>
            </a:r>
            <a:r>
              <a:rPr lang="en-GB" sz="2000" dirty="0" err="1"/>
              <a:t>colocados</a:t>
            </a:r>
            <a:r>
              <a:rPr lang="en-GB" sz="2000" dirty="0"/>
              <a:t> en el </a:t>
            </a:r>
            <a:r>
              <a:rPr lang="en-GB" sz="2000" dirty="0" err="1"/>
              <a:t>lugar</a:t>
            </a:r>
            <a:r>
              <a:rPr lang="en-GB" sz="2000" dirty="0"/>
              <a:t> </a:t>
            </a:r>
            <a:r>
              <a:rPr lang="en-GB" sz="2000" dirty="0" err="1"/>
              <a:t>adecuado</a:t>
            </a:r>
            <a:r>
              <a:rPr lang="en-GB" sz="2000" dirty="0"/>
              <a:t> </a:t>
            </a:r>
            <a:r>
              <a:rPr lang="en-GB" sz="2000" dirty="0" err="1"/>
              <a:t>para</a:t>
            </a:r>
            <a:r>
              <a:rPr lang="en-GB" sz="2000" dirty="0"/>
              <a:t> </a:t>
            </a:r>
            <a:r>
              <a:rPr lang="en-GB" sz="2000" dirty="0" err="1"/>
              <a:t>que</a:t>
            </a:r>
            <a:r>
              <a:rPr lang="en-GB" sz="2000" dirty="0"/>
              <a:t> </a:t>
            </a:r>
            <a:r>
              <a:rPr lang="en-GB" sz="2000" dirty="0" err="1"/>
              <a:t>sean</a:t>
            </a:r>
            <a:r>
              <a:rPr lang="en-GB" sz="2000" dirty="0"/>
              <a:t> </a:t>
            </a:r>
            <a:r>
              <a:rPr lang="en-GB" sz="2000" dirty="0" err="1"/>
              <a:t>correctamente</a:t>
            </a:r>
            <a:r>
              <a:rPr lang="en-GB" sz="2000" dirty="0"/>
              <a:t> </a:t>
            </a:r>
            <a:r>
              <a:rPr lang="en-GB" sz="2000" dirty="0" err="1"/>
              <a:t>encontrados</a:t>
            </a:r>
            <a:r>
              <a:rPr lang="en-GB" sz="2000" dirty="0"/>
              <a:t> </a:t>
            </a:r>
            <a:r>
              <a:rPr lang="en-GB" sz="2000" dirty="0" err="1"/>
              <a:t>por</a:t>
            </a:r>
            <a:r>
              <a:rPr lang="en-GB" sz="2000" dirty="0"/>
              <a:t> Maven.</a:t>
            </a:r>
            <a:endParaRPr lang="en-US" sz="2000" dirty="0"/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es-ES" sz="2000" dirty="0"/>
              <a:t>Para instalar un JAR específico en el repositorio local:</a:t>
            </a:r>
            <a:endParaRPr lang="en-US" sz="2000" dirty="0"/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endParaRPr lang="en-US" sz="2400" dirty="0"/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endParaRPr lang="en-US" dirty="0"/>
          </a:p>
          <a:p>
            <a:pPr eaLnBrk="1" hangingPunct="1">
              <a:lnSpc>
                <a:spcPct val="90000"/>
              </a:lnSpc>
              <a:buSzTx/>
              <a:buNone/>
            </a:pPr>
            <a:endParaRPr lang="en-GB" sz="2400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 err="1"/>
              <a:t>Instalación</a:t>
            </a:r>
            <a:r>
              <a:rPr lang="en-US" sz="4000" dirty="0"/>
              <a:t> de JARs </a:t>
            </a:r>
            <a:r>
              <a:rPr lang="en-US" sz="4000" dirty="0" err="1"/>
              <a:t>externos</a:t>
            </a:r>
            <a:r>
              <a:rPr lang="en-US" sz="4000" dirty="0"/>
              <a:t> en el </a:t>
            </a:r>
            <a:r>
              <a:rPr lang="en-US" sz="4000" dirty="0" err="1"/>
              <a:t>repositorio</a:t>
            </a:r>
            <a:r>
              <a:rPr lang="en-US" sz="4000" dirty="0"/>
              <a:t> local</a:t>
            </a:r>
            <a:endParaRPr lang="en-GB" sz="4000" dirty="0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857224" y="3929066"/>
            <a:ext cx="7642225" cy="530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 b="1" dirty="0" err="1">
                <a:latin typeface="Courier New" pitchFamily="49" charset="0"/>
              </a:rPr>
              <a:t>mvn</a:t>
            </a:r>
            <a:r>
              <a:rPr lang="en-GB" sz="1400" b="1" dirty="0">
                <a:latin typeface="Courier New" pitchFamily="49" charset="0"/>
              </a:rPr>
              <a:t> </a:t>
            </a:r>
            <a:r>
              <a:rPr lang="en-GB" sz="1400" b="1" dirty="0" err="1">
                <a:latin typeface="Courier New" pitchFamily="49" charset="0"/>
              </a:rPr>
              <a:t>install:</a:t>
            </a:r>
            <a:r>
              <a:rPr lang="en-GB" sz="1400" b="1" dirty="0" err="1">
                <a:solidFill>
                  <a:srgbClr val="FF0000"/>
                </a:solidFill>
                <a:latin typeface="Courier New" pitchFamily="49" charset="0"/>
              </a:rPr>
              <a:t>install</a:t>
            </a:r>
            <a:r>
              <a:rPr lang="en-GB" sz="1400" b="1" dirty="0">
                <a:solidFill>
                  <a:srgbClr val="FF0000"/>
                </a:solidFill>
                <a:latin typeface="Courier New" pitchFamily="49" charset="0"/>
              </a:rPr>
              <a:t>-file </a:t>
            </a:r>
            <a:r>
              <a:rPr lang="en-GB" sz="1400" b="1" dirty="0">
                <a:latin typeface="Courier New" pitchFamily="49" charset="0"/>
              </a:rPr>
              <a:t>-</a:t>
            </a:r>
            <a:r>
              <a:rPr lang="en-GB" sz="1400" b="1" dirty="0" err="1">
                <a:latin typeface="Courier New" pitchFamily="49" charset="0"/>
              </a:rPr>
              <a:t>Dfile</a:t>
            </a:r>
            <a:r>
              <a:rPr lang="en-GB" sz="1400" b="1" dirty="0">
                <a:latin typeface="Courier New" pitchFamily="49" charset="0"/>
              </a:rPr>
              <a:t>=&lt;path-to-file&gt; -</a:t>
            </a:r>
            <a:r>
              <a:rPr lang="en-GB" sz="1400" b="1" dirty="0" err="1">
                <a:latin typeface="Courier New" pitchFamily="49" charset="0"/>
              </a:rPr>
              <a:t>DgroupId</a:t>
            </a:r>
            <a:r>
              <a:rPr lang="en-GB" sz="1400" b="1" dirty="0">
                <a:latin typeface="Courier New" pitchFamily="49" charset="0"/>
              </a:rPr>
              <a:t>=</a:t>
            </a:r>
            <a:r>
              <a:rPr lang="en-GB" sz="1400" b="1" dirty="0">
                <a:solidFill>
                  <a:srgbClr val="531FFB"/>
                </a:solidFill>
                <a:latin typeface="Courier New" pitchFamily="49" charset="0"/>
              </a:rPr>
              <a:t>&lt;group-id&gt;</a:t>
            </a:r>
            <a:r>
              <a:rPr lang="en-GB" sz="1400" b="1" dirty="0">
                <a:latin typeface="Courier New" pitchFamily="49" charset="0"/>
              </a:rPr>
              <a:t> \ </a:t>
            </a:r>
            <a:endParaRPr lang="en-US" sz="1400" b="1" dirty="0">
              <a:latin typeface="Courier New" pitchFamily="49" charset="0"/>
            </a:endParaRPr>
          </a:p>
          <a:p>
            <a:r>
              <a:rPr lang="en-GB" sz="1400" b="1" dirty="0">
                <a:latin typeface="Courier New" pitchFamily="49" charset="0"/>
              </a:rPr>
              <a:t>-</a:t>
            </a:r>
            <a:r>
              <a:rPr lang="en-GB" sz="1400" b="1" dirty="0" err="1">
                <a:latin typeface="Courier New" pitchFamily="49" charset="0"/>
              </a:rPr>
              <a:t>DartifactId</a:t>
            </a:r>
            <a:r>
              <a:rPr lang="en-GB" sz="1400" b="1" dirty="0">
                <a:latin typeface="Courier New" pitchFamily="49" charset="0"/>
              </a:rPr>
              <a:t>=</a:t>
            </a:r>
            <a:r>
              <a:rPr lang="en-GB" sz="1400" b="1" dirty="0">
                <a:solidFill>
                  <a:srgbClr val="531FFB"/>
                </a:solidFill>
                <a:latin typeface="Courier New" pitchFamily="49" charset="0"/>
              </a:rPr>
              <a:t>&lt;</a:t>
            </a:r>
            <a:r>
              <a:rPr lang="en-GB" sz="1400" b="1" dirty="0" err="1">
                <a:solidFill>
                  <a:srgbClr val="531FFB"/>
                </a:solidFill>
                <a:latin typeface="Courier New" pitchFamily="49" charset="0"/>
              </a:rPr>
              <a:t>artifact</a:t>
            </a:r>
            <a:r>
              <a:rPr lang="en-GB" sz="1400" b="1" dirty="0">
                <a:solidFill>
                  <a:srgbClr val="531FFB"/>
                </a:solidFill>
                <a:latin typeface="Courier New" pitchFamily="49" charset="0"/>
              </a:rPr>
              <a:t>-id&gt;</a:t>
            </a:r>
            <a:r>
              <a:rPr lang="en-GB" sz="1400" b="1" dirty="0">
                <a:latin typeface="Courier New" pitchFamily="49" charset="0"/>
              </a:rPr>
              <a:t> -</a:t>
            </a:r>
            <a:r>
              <a:rPr lang="en-GB" sz="1400" b="1" dirty="0" err="1">
                <a:latin typeface="Courier New" pitchFamily="49" charset="0"/>
              </a:rPr>
              <a:t>Dversion</a:t>
            </a:r>
            <a:r>
              <a:rPr lang="en-GB" sz="1400" b="1" dirty="0">
                <a:latin typeface="Courier New" pitchFamily="49" charset="0"/>
              </a:rPr>
              <a:t>=</a:t>
            </a:r>
            <a:r>
              <a:rPr lang="en-GB" sz="1400" b="1" dirty="0">
                <a:solidFill>
                  <a:srgbClr val="531FFB"/>
                </a:solidFill>
                <a:latin typeface="Courier New" pitchFamily="49" charset="0"/>
              </a:rPr>
              <a:t>&lt;version&gt;</a:t>
            </a:r>
            <a:r>
              <a:rPr lang="en-GB" sz="1400" b="1" dirty="0">
                <a:latin typeface="Courier New" pitchFamily="49" charset="0"/>
              </a:rPr>
              <a:t> -</a:t>
            </a:r>
            <a:r>
              <a:rPr lang="en-GB" sz="1400" b="1" dirty="0" err="1">
                <a:latin typeface="Courier New" pitchFamily="49" charset="0"/>
              </a:rPr>
              <a:t>Dpackaging</a:t>
            </a:r>
            <a:r>
              <a:rPr lang="en-GB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jar</a:t>
            </a:r>
            <a:endParaRPr lang="en-GB" sz="1400" b="1" dirty="0">
              <a:latin typeface="Courier New" pitchFamily="49" charset="0"/>
            </a:endParaRP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3827435" y="4760930"/>
            <a:ext cx="4664075" cy="1168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 b="1">
                <a:latin typeface="Courier New" pitchFamily="49" charset="0"/>
              </a:rPr>
              <a:t>&lt;dependency&gt;</a:t>
            </a:r>
          </a:p>
          <a:p>
            <a:r>
              <a:rPr lang="en-GB" sz="1400" b="1">
                <a:latin typeface="Courier New" pitchFamily="49" charset="0"/>
              </a:rPr>
              <a:t>    &lt;groupId&gt;</a:t>
            </a:r>
            <a:r>
              <a:rPr lang="en-GB" sz="1400" b="1">
                <a:solidFill>
                  <a:srgbClr val="531FFB"/>
                </a:solidFill>
                <a:latin typeface="Courier New" pitchFamily="49" charset="0"/>
              </a:rPr>
              <a:t>&lt;group-id&gt;</a:t>
            </a:r>
            <a:r>
              <a:rPr lang="en-GB" sz="1400" b="1">
                <a:latin typeface="Courier New" pitchFamily="49" charset="0"/>
              </a:rPr>
              <a:t>&lt;/groupId&gt;</a:t>
            </a:r>
          </a:p>
          <a:p>
            <a:r>
              <a:rPr lang="en-US" sz="1400" b="1">
                <a:latin typeface="Courier New" pitchFamily="49" charset="0"/>
              </a:rPr>
              <a:t>    </a:t>
            </a:r>
            <a:r>
              <a:rPr lang="en-GB" sz="1400" b="1">
                <a:latin typeface="Courier New" pitchFamily="49" charset="0"/>
              </a:rPr>
              <a:t>&lt;artifactId&gt;</a:t>
            </a:r>
            <a:r>
              <a:rPr lang="en-GB" sz="1400" b="1">
                <a:solidFill>
                  <a:srgbClr val="531FFB"/>
                </a:solidFill>
                <a:latin typeface="Courier New" pitchFamily="49" charset="0"/>
              </a:rPr>
              <a:t>&lt;artifact-id&gt;</a:t>
            </a:r>
            <a:r>
              <a:rPr lang="en-GB" sz="1400" b="1">
                <a:latin typeface="Courier New" pitchFamily="49" charset="0"/>
              </a:rPr>
              <a:t>&lt;/artifactId&gt;</a:t>
            </a:r>
            <a:endParaRPr lang="en-US" sz="1400" b="1">
              <a:latin typeface="Courier New" pitchFamily="49" charset="0"/>
            </a:endParaRPr>
          </a:p>
          <a:p>
            <a:r>
              <a:rPr lang="en-US" sz="1400" b="1">
                <a:latin typeface="Courier New" pitchFamily="49" charset="0"/>
              </a:rPr>
              <a:t>    </a:t>
            </a:r>
            <a:r>
              <a:rPr lang="en-GB" sz="1400" b="1">
                <a:latin typeface="Courier New" pitchFamily="49" charset="0"/>
              </a:rPr>
              <a:t>&lt;version&gt;</a:t>
            </a:r>
            <a:r>
              <a:rPr lang="en-GB" sz="1400" b="1">
                <a:solidFill>
                  <a:srgbClr val="531FFB"/>
                </a:solidFill>
                <a:latin typeface="Courier New" pitchFamily="49" charset="0"/>
              </a:rPr>
              <a:t>&lt;version&gt;</a:t>
            </a:r>
            <a:r>
              <a:rPr lang="en-GB" sz="1400" b="1">
                <a:latin typeface="Courier New" pitchFamily="49" charset="0"/>
              </a:rPr>
              <a:t>&lt;/version&gt;</a:t>
            </a:r>
          </a:p>
          <a:p>
            <a:r>
              <a:rPr lang="en-GB" sz="1400" b="1">
                <a:latin typeface="Courier New" pitchFamily="49" charset="0"/>
              </a:rPr>
              <a:t>&lt;/dependency&gt;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142976" y="4786322"/>
            <a:ext cx="2786082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SzTx/>
            </a:pPr>
            <a:r>
              <a:rPr lang="en-US" sz="2000" dirty="0" err="1">
                <a:latin typeface="+mn-lt"/>
              </a:rPr>
              <a:t>Una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vez</a:t>
            </a:r>
            <a:r>
              <a:rPr lang="en-US" sz="2000" dirty="0">
                <a:latin typeface="+mn-lt"/>
              </a:rPr>
              <a:t> en el rep. local, </a:t>
            </a:r>
            <a:r>
              <a:rPr lang="en-US" sz="2000" dirty="0" err="1">
                <a:latin typeface="+mn-lt"/>
              </a:rPr>
              <a:t>podemos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crear</a:t>
            </a:r>
            <a:r>
              <a:rPr lang="en-US" sz="2000" dirty="0">
                <a:latin typeface="+mn-lt"/>
              </a:rPr>
              <a:t>  la </a:t>
            </a:r>
            <a:r>
              <a:rPr lang="en-US" sz="2000" dirty="0" err="1">
                <a:latin typeface="+mn-lt"/>
              </a:rPr>
              <a:t>dependencia</a:t>
            </a:r>
            <a:r>
              <a:rPr lang="en-US" sz="2000" dirty="0">
                <a:latin typeface="+mn-lt"/>
              </a:rPr>
              <a:t> en el pom.xml</a:t>
            </a:r>
            <a:endParaRPr lang="es-ES" sz="2000"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027238"/>
            <a:ext cx="8229600" cy="460216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Maven se </a:t>
            </a:r>
            <a:r>
              <a:rPr lang="en-US" sz="2800" dirty="0" err="1"/>
              <a:t>puede</a:t>
            </a:r>
            <a:r>
              <a:rPr lang="en-US" sz="2800" dirty="0"/>
              <a:t> </a:t>
            </a:r>
            <a:r>
              <a:rPr lang="en-US" sz="2800" dirty="0" err="1"/>
              <a:t>definir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 un </a:t>
            </a:r>
            <a:r>
              <a:rPr lang="en-US" sz="2800" b="1" dirty="0" err="1"/>
              <a:t>proceso</a:t>
            </a:r>
            <a:r>
              <a:rPr lang="en-US" sz="2800" dirty="0"/>
              <a:t> de </a:t>
            </a:r>
            <a:r>
              <a:rPr lang="en-US" sz="2800" dirty="0" err="1"/>
              <a:t>aplicación</a:t>
            </a:r>
            <a:r>
              <a:rPr lang="en-US" sz="2800" dirty="0"/>
              <a:t> de </a:t>
            </a:r>
            <a:r>
              <a:rPr lang="en-US" sz="2800" b="1" dirty="0" err="1"/>
              <a:t>patrones</a:t>
            </a:r>
            <a:r>
              <a:rPr lang="en-US" sz="2800" dirty="0"/>
              <a:t> a la </a:t>
            </a:r>
            <a:r>
              <a:rPr lang="en-US" sz="2800" dirty="0" err="1"/>
              <a:t>infraestructura</a:t>
            </a:r>
            <a:r>
              <a:rPr lang="en-US" sz="2800" dirty="0"/>
              <a:t> de </a:t>
            </a:r>
            <a:r>
              <a:rPr lang="en-US" sz="2800" b="1" dirty="0" err="1"/>
              <a:t>construcción</a:t>
            </a:r>
            <a:r>
              <a:rPr lang="en-US" sz="2800" b="1" dirty="0"/>
              <a:t> de </a:t>
            </a:r>
            <a:r>
              <a:rPr lang="en-US" sz="2800" b="1" dirty="0" err="1"/>
              <a:t>proyectos</a:t>
            </a:r>
            <a:r>
              <a:rPr lang="en-US" sz="2800" b="1" dirty="0"/>
              <a:t> </a:t>
            </a:r>
            <a:r>
              <a:rPr lang="en-US" sz="2800" dirty="0" err="1"/>
              <a:t>orientada</a:t>
            </a:r>
            <a:r>
              <a:rPr lang="en-US" sz="2800" dirty="0"/>
              <a:t> a </a:t>
            </a:r>
            <a:r>
              <a:rPr lang="en-US" sz="2800" dirty="0" err="1"/>
              <a:t>alcanzar</a:t>
            </a:r>
            <a:r>
              <a:rPr lang="en-US" sz="2800" dirty="0"/>
              <a:t> </a:t>
            </a: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gestión</a:t>
            </a:r>
            <a:r>
              <a:rPr lang="en-US" sz="2800" dirty="0"/>
              <a:t> </a:t>
            </a:r>
            <a:r>
              <a:rPr lang="en-US" sz="2800" dirty="0" err="1"/>
              <a:t>coherente</a:t>
            </a:r>
            <a:r>
              <a:rPr lang="en-US" sz="2800" dirty="0"/>
              <a:t> de los </a:t>
            </a:r>
            <a:r>
              <a:rPr lang="en-US" sz="2800" dirty="0" err="1"/>
              <a:t>proyectos</a:t>
            </a:r>
            <a:r>
              <a:rPr lang="en-US" sz="2800" dirty="0"/>
              <a:t> software.	</a:t>
            </a:r>
          </a:p>
          <a:p>
            <a:pPr>
              <a:lnSpc>
                <a:spcPct val="90000"/>
              </a:lnSpc>
            </a:pPr>
            <a:r>
              <a:rPr lang="en-US" sz="2800" dirty="0" err="1"/>
              <a:t>Entendemos</a:t>
            </a:r>
            <a:r>
              <a:rPr lang="en-US" sz="2800" dirty="0"/>
              <a:t> </a:t>
            </a:r>
            <a:r>
              <a:rPr lang="en-US" sz="2800" dirty="0" err="1"/>
              <a:t>por</a:t>
            </a:r>
            <a:r>
              <a:rPr lang="en-US" sz="2800" dirty="0"/>
              <a:t> </a:t>
            </a:r>
            <a:r>
              <a:rPr lang="en-US" sz="2800" b="1" dirty="0" err="1"/>
              <a:t>construcción</a:t>
            </a:r>
            <a:r>
              <a:rPr lang="en-US" sz="2800" b="1" dirty="0"/>
              <a:t> de </a:t>
            </a:r>
            <a:r>
              <a:rPr lang="en-US" sz="2800" b="1" dirty="0" err="1"/>
              <a:t>proyectos</a:t>
            </a:r>
            <a:r>
              <a:rPr lang="en-US" sz="2800" b="1" dirty="0"/>
              <a:t> </a:t>
            </a:r>
            <a:r>
              <a:rPr lang="en-US" sz="2800" dirty="0"/>
              <a:t>los </a:t>
            </a:r>
            <a:r>
              <a:rPr lang="en-US" sz="2800" dirty="0" err="1"/>
              <a:t>procesos</a:t>
            </a:r>
            <a:r>
              <a:rPr lang="en-US" sz="2800" dirty="0"/>
              <a:t> de </a:t>
            </a:r>
            <a:r>
              <a:rPr lang="en-US" sz="2800" dirty="0" err="1"/>
              <a:t>compilación</a:t>
            </a:r>
            <a:r>
              <a:rPr lang="en-US" sz="2800" dirty="0"/>
              <a:t>, </a:t>
            </a:r>
            <a:r>
              <a:rPr lang="en-US" sz="2800" dirty="0" err="1"/>
              <a:t>empaquetado</a:t>
            </a:r>
            <a:r>
              <a:rPr lang="en-US" sz="2800" dirty="0"/>
              <a:t>, </a:t>
            </a:r>
            <a:r>
              <a:rPr lang="en-US" sz="2800" dirty="0" err="1"/>
              <a:t>despliegue</a:t>
            </a:r>
            <a:r>
              <a:rPr lang="en-US" sz="2800" dirty="0"/>
              <a:t>, testing, etc.</a:t>
            </a:r>
          </a:p>
          <a:p>
            <a:pPr>
              <a:lnSpc>
                <a:spcPct val="90000"/>
              </a:lnSpc>
            </a:pPr>
            <a:r>
              <a:rPr lang="es-ES" sz="2800" dirty="0"/>
              <a:t>Maven facilita</a:t>
            </a:r>
            <a:r>
              <a:rPr lang="en-US" sz="2800" dirty="0"/>
              <a:t>:</a:t>
            </a:r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sz="2400" i="1" dirty="0"/>
              <a:t>Builds</a:t>
            </a:r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sz="2400" dirty="0" err="1"/>
              <a:t>Documentación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sz="2400" dirty="0" err="1"/>
              <a:t>Generación</a:t>
            </a:r>
            <a:r>
              <a:rPr lang="en-US" sz="2400" dirty="0"/>
              <a:t> de </a:t>
            </a:r>
            <a:r>
              <a:rPr lang="en-US" sz="2400" dirty="0" err="1"/>
              <a:t>informes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sz="2400" b="1" dirty="0" err="1"/>
              <a:t>Gestión</a:t>
            </a:r>
            <a:r>
              <a:rPr lang="en-US" sz="2400" b="1" dirty="0"/>
              <a:t> de </a:t>
            </a:r>
            <a:r>
              <a:rPr lang="en-US" sz="2400" b="1" dirty="0" err="1"/>
              <a:t>dependencias</a:t>
            </a:r>
            <a:endParaRPr lang="en-US" sz="2400" b="1" dirty="0"/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sz="2400" dirty="0" err="1"/>
              <a:t>Gestión</a:t>
            </a:r>
            <a:r>
              <a:rPr lang="en-US" sz="2400" dirty="0"/>
              <a:t> de la </a:t>
            </a:r>
            <a:r>
              <a:rPr lang="en-US" sz="2400" dirty="0" err="1"/>
              <a:t>configuración</a:t>
            </a:r>
            <a:r>
              <a:rPr lang="en-US" sz="2400" dirty="0"/>
              <a:t> del </a:t>
            </a:r>
            <a:r>
              <a:rPr lang="en-US" sz="2400" dirty="0" err="1"/>
              <a:t>proyecto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sz="2400" dirty="0" err="1"/>
              <a:t>Gestión</a:t>
            </a:r>
            <a:r>
              <a:rPr lang="en-US" sz="2400" dirty="0"/>
              <a:t> de </a:t>
            </a:r>
            <a:r>
              <a:rPr lang="en-US" sz="2400" dirty="0" err="1"/>
              <a:t>versiones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sz="2400" dirty="0" err="1"/>
              <a:t>Distribución</a:t>
            </a:r>
            <a:r>
              <a:rPr lang="en-US" sz="2400" dirty="0"/>
              <a:t> y </a:t>
            </a:r>
            <a:r>
              <a:rPr lang="en-US" sz="2400" dirty="0" err="1"/>
              <a:t>despliegue</a:t>
            </a:r>
            <a:r>
              <a:rPr lang="en-US" sz="2400" dirty="0"/>
              <a:t> del </a:t>
            </a:r>
            <a:r>
              <a:rPr lang="en-US" sz="2400" dirty="0" err="1"/>
              <a:t>proyecto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sz="2400" dirty="0"/>
              <a:t>etc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/>
              <a:t>Construcción</a:t>
            </a:r>
            <a:r>
              <a:rPr lang="en-US" dirty="0"/>
              <a:t> de </a:t>
            </a:r>
            <a:r>
              <a:rPr lang="en-US" dirty="0" err="1"/>
              <a:t>aplicaciones</a:t>
            </a:r>
            <a:r>
              <a:rPr lang="en-US" dirty="0"/>
              <a:t> </a:t>
            </a:r>
            <a:r>
              <a:rPr lang="en-US" dirty="0" err="1"/>
              <a:t>dirigida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patrones</a:t>
            </a:r>
            <a:endParaRPr lang="en-US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Descargar la versión 1.3alpha8 de Log4J accediendo a su página web.</a:t>
            </a:r>
          </a:p>
          <a:p>
            <a:r>
              <a:rPr lang="es-ES" dirty="0"/>
              <a:t>Instalarla en el repositorio local mediante </a:t>
            </a:r>
            <a:r>
              <a:rPr lang="es-ES" dirty="0" err="1"/>
              <a:t>mvn</a:t>
            </a:r>
            <a:r>
              <a:rPr lang="es-ES" dirty="0"/>
              <a:t> </a:t>
            </a:r>
            <a:r>
              <a:rPr lang="es-ES" dirty="0" err="1"/>
              <a:t>install:install</a:t>
            </a:r>
            <a:r>
              <a:rPr lang="es-ES" dirty="0"/>
              <a:t> y comprobar que se ha añadido correctamente en su correspondiente directorio.</a:t>
            </a:r>
          </a:p>
          <a:p>
            <a:r>
              <a:rPr lang="es-ES" dirty="0"/>
              <a:t>Añadir la dependencia al proyecto y ejecutar </a:t>
            </a:r>
            <a:r>
              <a:rPr lang="es-ES" dirty="0" err="1"/>
              <a:t>mvn</a:t>
            </a:r>
            <a:r>
              <a:rPr lang="es-ES" dirty="0"/>
              <a:t> compile para comprobar que lo encuentra adecuadamente en el repositorio local.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práctico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39762" y="1428736"/>
            <a:ext cx="7918452" cy="4781552"/>
          </a:xfrm>
        </p:spPr>
        <p:txBody>
          <a:bodyPr>
            <a:normAutofit fontScale="92500" lnSpcReduction="10000"/>
          </a:bodyPr>
          <a:lstStyle/>
          <a:p>
            <a:pPr indent="-27781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800" dirty="0" err="1"/>
              <a:t>Podemos</a:t>
            </a:r>
            <a:r>
              <a:rPr lang="en-US" sz="2800" dirty="0"/>
              <a:t> </a:t>
            </a:r>
            <a:r>
              <a:rPr lang="en-US" sz="2800" dirty="0" err="1"/>
              <a:t>crear</a:t>
            </a:r>
            <a:r>
              <a:rPr lang="en-US" sz="2800" dirty="0"/>
              <a:t> un </a:t>
            </a:r>
            <a:r>
              <a:rPr lang="en-US" sz="2800" dirty="0" err="1"/>
              <a:t>esquema</a:t>
            </a:r>
            <a:r>
              <a:rPr lang="en-US" sz="2800" dirty="0"/>
              <a:t> de </a:t>
            </a:r>
            <a:r>
              <a:rPr lang="en-US" sz="2800" dirty="0" err="1"/>
              <a:t>proyecto</a:t>
            </a:r>
            <a:r>
              <a:rPr lang="en-US" sz="2800" dirty="0"/>
              <a:t> </a:t>
            </a:r>
            <a:r>
              <a:rPr lang="en-US" sz="2800" dirty="0" err="1"/>
              <a:t>por</a:t>
            </a:r>
            <a:r>
              <a:rPr lang="en-US" sz="2800" dirty="0"/>
              <a:t> </a:t>
            </a:r>
            <a:r>
              <a:rPr lang="en-US" sz="2800" dirty="0" err="1"/>
              <a:t>defecto</a:t>
            </a:r>
            <a:r>
              <a:rPr lang="en-US" sz="2800" dirty="0"/>
              <a:t> </a:t>
            </a:r>
            <a:r>
              <a:rPr lang="en-US" sz="2800" dirty="0" err="1"/>
              <a:t>invocando</a:t>
            </a:r>
            <a:r>
              <a:rPr lang="en-US" sz="2800" dirty="0"/>
              <a:t>:</a:t>
            </a:r>
          </a:p>
          <a:p>
            <a:pPr indent="-277813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000" dirty="0"/>
          </a:p>
          <a:p>
            <a:pPr indent="-27781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mvn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archetype:create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indent="-27781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</a:rPr>
              <a:t>		-</a:t>
            </a:r>
            <a:r>
              <a:rPr lang="en-US" sz="1600" b="1" dirty="0" err="1">
                <a:latin typeface="Courier New" pitchFamily="49" charset="0"/>
              </a:rPr>
              <a:t>DgroupId</a:t>
            </a:r>
            <a:r>
              <a:rPr lang="en-US" sz="1600" b="1" dirty="0">
                <a:latin typeface="Courier New" pitchFamily="49" charset="0"/>
              </a:rPr>
              <a:t>=</a:t>
            </a:r>
            <a:r>
              <a:rPr lang="en-US" sz="1600" b="1" dirty="0" err="1">
                <a:latin typeface="Courier New" pitchFamily="49" charset="0"/>
              </a:rPr>
              <a:t>com.mycompany.app</a:t>
            </a:r>
            <a:r>
              <a:rPr lang="en-US" sz="1600" b="1" dirty="0">
                <a:latin typeface="Courier New" pitchFamily="49" charset="0"/>
              </a:rPr>
              <a:t> -</a:t>
            </a:r>
            <a:r>
              <a:rPr lang="en-US" sz="1600" b="1" dirty="0" err="1">
                <a:latin typeface="Courier New" pitchFamily="49" charset="0"/>
              </a:rPr>
              <a:t>DartifactId</a:t>
            </a:r>
            <a:r>
              <a:rPr lang="en-US" sz="1600" b="1" dirty="0">
                <a:latin typeface="Courier New" pitchFamily="49" charset="0"/>
              </a:rPr>
              <a:t>=my-app</a:t>
            </a:r>
          </a:p>
          <a:p>
            <a:pPr indent="-277813" eaLnBrk="1" hangingPunct="1">
              <a:lnSpc>
                <a:spcPct val="90000"/>
              </a:lnSpc>
            </a:pPr>
            <a:endParaRPr lang="en-US" sz="1000" b="1" dirty="0">
              <a:latin typeface="Courier New" pitchFamily="49" charset="0"/>
            </a:endParaRPr>
          </a:p>
          <a:p>
            <a:pPr indent="-27781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800" dirty="0"/>
              <a:t>El </a:t>
            </a:r>
            <a:r>
              <a:rPr lang="en-US" sz="2800" dirty="0" err="1"/>
              <a:t>comando</a:t>
            </a:r>
            <a:r>
              <a:rPr lang="en-US" sz="2800" dirty="0"/>
              <a:t> </a:t>
            </a:r>
            <a:r>
              <a:rPr lang="en-US" sz="2400" b="1" dirty="0" err="1">
                <a:latin typeface="Courier New" pitchFamily="49" charset="0"/>
              </a:rPr>
              <a:t>archetype:create</a:t>
            </a:r>
            <a:r>
              <a:rPr lang="en-US" sz="2800" dirty="0"/>
              <a:t> </a:t>
            </a:r>
            <a:r>
              <a:rPr lang="en-US" sz="2800" dirty="0" err="1"/>
              <a:t>fuerza</a:t>
            </a:r>
            <a:r>
              <a:rPr lang="en-US" sz="2800" dirty="0"/>
              <a:t> la </a:t>
            </a:r>
            <a:r>
              <a:rPr lang="en-US" sz="2800" dirty="0" err="1"/>
              <a:t>creación</a:t>
            </a:r>
            <a:r>
              <a:rPr lang="en-US" sz="2800" dirty="0"/>
              <a:t> de un </a:t>
            </a:r>
            <a:r>
              <a:rPr lang="en-US" sz="2800" dirty="0" err="1"/>
              <a:t>proyecto</a:t>
            </a:r>
            <a:r>
              <a:rPr lang="en-US" sz="2800" dirty="0"/>
              <a:t> con la </a:t>
            </a:r>
            <a:r>
              <a:rPr lang="en-US" sz="2800" dirty="0" err="1"/>
              <a:t>distribución</a:t>
            </a:r>
            <a:r>
              <a:rPr lang="en-US" sz="2800" dirty="0"/>
              <a:t> </a:t>
            </a:r>
            <a:r>
              <a:rPr lang="en-US" sz="2800" dirty="0" err="1"/>
              <a:t>estándar</a:t>
            </a:r>
            <a:r>
              <a:rPr lang="en-US" sz="2800" dirty="0"/>
              <a:t> de </a:t>
            </a:r>
            <a:r>
              <a:rPr lang="en-US" sz="2800" dirty="0" err="1"/>
              <a:t>directorios</a:t>
            </a:r>
            <a:r>
              <a:rPr lang="en-US" sz="2800" dirty="0"/>
              <a:t>.</a:t>
            </a:r>
          </a:p>
          <a:p>
            <a:pPr indent="-277813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sz="2400" dirty="0" err="1"/>
              <a:t>Todas</a:t>
            </a:r>
            <a:r>
              <a:rPr lang="en-US" sz="2400" dirty="0"/>
              <a:t> </a:t>
            </a:r>
            <a:r>
              <a:rPr lang="en-US" sz="2400" dirty="0" err="1"/>
              <a:t>las</a:t>
            </a:r>
            <a:r>
              <a:rPr lang="en-US" sz="2400" dirty="0"/>
              <a:t> </a:t>
            </a:r>
            <a:r>
              <a:rPr lang="en-US" sz="2400" dirty="0" err="1"/>
              <a:t>dependencias</a:t>
            </a:r>
            <a:r>
              <a:rPr lang="en-US" sz="2400" dirty="0"/>
              <a:t> se </a:t>
            </a:r>
            <a:r>
              <a:rPr lang="en-US" sz="2400" dirty="0" err="1"/>
              <a:t>descargarán</a:t>
            </a:r>
            <a:r>
              <a:rPr lang="en-US" sz="2400" dirty="0"/>
              <a:t> </a:t>
            </a:r>
            <a:r>
              <a:rPr lang="en-US" sz="2400" dirty="0" err="1"/>
              <a:t>automáticamente</a:t>
            </a:r>
            <a:r>
              <a:rPr lang="en-US" sz="2400" dirty="0"/>
              <a:t>, y la </a:t>
            </a:r>
            <a:r>
              <a:rPr lang="en-US" sz="2400" dirty="0" err="1"/>
              <a:t>estructura</a:t>
            </a:r>
            <a:r>
              <a:rPr lang="en-US" sz="2400" dirty="0"/>
              <a:t> de </a:t>
            </a:r>
            <a:r>
              <a:rPr lang="en-US" sz="2400" dirty="0" err="1"/>
              <a:t>directorios</a:t>
            </a:r>
            <a:r>
              <a:rPr lang="en-US" sz="2400" dirty="0"/>
              <a:t> se </a:t>
            </a:r>
            <a:r>
              <a:rPr lang="en-US" sz="2400" dirty="0" err="1"/>
              <a:t>creará</a:t>
            </a:r>
            <a:r>
              <a:rPr lang="en-US" sz="2400" dirty="0"/>
              <a:t> de </a:t>
            </a:r>
            <a:r>
              <a:rPr lang="en-US" sz="2400" dirty="0" err="1"/>
              <a:t>acuerdo</a:t>
            </a:r>
            <a:r>
              <a:rPr lang="en-US" sz="2400" dirty="0"/>
              <a:t> a </a:t>
            </a:r>
            <a:r>
              <a:rPr lang="en-US" sz="2400" dirty="0" err="1"/>
              <a:t>éstas</a:t>
            </a:r>
            <a:r>
              <a:rPr lang="en-US" sz="2400" dirty="0"/>
              <a:t>.</a:t>
            </a:r>
          </a:p>
          <a:p>
            <a:pPr indent="-277813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sz="2400" dirty="0"/>
              <a:t>Se </a:t>
            </a:r>
            <a:r>
              <a:rPr lang="en-US" sz="2400" dirty="0" err="1"/>
              <a:t>puede</a:t>
            </a:r>
            <a:r>
              <a:rPr lang="en-US" sz="2400" dirty="0"/>
              <a:t> </a:t>
            </a:r>
            <a:r>
              <a:rPr lang="en-US" sz="2400" dirty="0" err="1"/>
              <a:t>forzar</a:t>
            </a:r>
            <a:r>
              <a:rPr lang="en-US" sz="2400" dirty="0"/>
              <a:t> a </a:t>
            </a:r>
            <a:r>
              <a:rPr lang="en-US" sz="2400" dirty="0" err="1"/>
              <a:t>utilizar</a:t>
            </a:r>
            <a:r>
              <a:rPr lang="en-US" sz="2400" dirty="0"/>
              <a:t> </a:t>
            </a:r>
            <a:r>
              <a:rPr lang="en-US" sz="2400" dirty="0" err="1"/>
              <a:t>plantillas</a:t>
            </a:r>
            <a:r>
              <a:rPr lang="en-US" sz="2400" dirty="0"/>
              <a:t> </a:t>
            </a:r>
            <a:r>
              <a:rPr lang="en-US" sz="2400" dirty="0" err="1"/>
              <a:t>más</a:t>
            </a:r>
            <a:r>
              <a:rPr lang="en-US" sz="2400" dirty="0"/>
              <a:t> </a:t>
            </a:r>
            <a:r>
              <a:rPr lang="en-US" sz="2400" dirty="0" err="1"/>
              <a:t>específicas</a:t>
            </a:r>
            <a:r>
              <a:rPr lang="en-US" sz="2400" dirty="0"/>
              <a:t>. </a:t>
            </a:r>
            <a:r>
              <a:rPr lang="en-US" sz="2400" dirty="0" err="1"/>
              <a:t>Ejemplo</a:t>
            </a:r>
            <a:r>
              <a:rPr lang="en-US" sz="2400" dirty="0"/>
              <a:t>:</a:t>
            </a:r>
          </a:p>
          <a:p>
            <a:pPr marL="1092200" lvl="1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sz="2000" dirty="0"/>
              <a:t>-</a:t>
            </a:r>
            <a:r>
              <a:rPr lang="en-US" sz="2000" dirty="0" err="1"/>
              <a:t>DarchetypeArtifactId</a:t>
            </a:r>
            <a:r>
              <a:rPr lang="en-US" sz="2000" dirty="0"/>
              <a:t>=maven-archetype-</a:t>
            </a:r>
            <a:r>
              <a:rPr lang="en-US" sz="2000" dirty="0" err="1"/>
              <a:t>webapp</a:t>
            </a:r>
            <a:r>
              <a:rPr lang="en-US" sz="2000" dirty="0"/>
              <a:t> for instance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/>
              <a:t>Creación</a:t>
            </a:r>
            <a:r>
              <a:rPr lang="en-US" sz="4000" dirty="0"/>
              <a:t> de </a:t>
            </a:r>
            <a:r>
              <a:rPr lang="en-US" sz="4000" dirty="0" err="1"/>
              <a:t>proyectos</a:t>
            </a:r>
            <a:r>
              <a:rPr lang="en-US" sz="4000" dirty="0"/>
              <a:t> Maven </a:t>
            </a:r>
            <a:r>
              <a:rPr lang="en-US" sz="4000" dirty="0" err="1"/>
              <a:t>por</a:t>
            </a:r>
            <a:r>
              <a:rPr lang="en-US" sz="4000" dirty="0"/>
              <a:t> </a:t>
            </a:r>
            <a:r>
              <a:rPr lang="en-US" sz="4000" dirty="0" err="1"/>
              <a:t>arquetipos</a:t>
            </a:r>
            <a:endParaRPr lang="en-US" sz="4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err="1"/>
              <a:t>Creación</a:t>
            </a:r>
            <a:r>
              <a:rPr lang="en-US" sz="4400" dirty="0"/>
              <a:t> de </a:t>
            </a:r>
            <a:r>
              <a:rPr lang="en-US" sz="4400" dirty="0" err="1"/>
              <a:t>proyectos</a:t>
            </a:r>
            <a:r>
              <a:rPr lang="en-US" sz="4400" dirty="0"/>
              <a:t> Maven </a:t>
            </a:r>
            <a:r>
              <a:rPr lang="en-US" sz="4400" dirty="0" err="1"/>
              <a:t>por</a:t>
            </a:r>
            <a:r>
              <a:rPr lang="en-US" sz="4400" dirty="0"/>
              <a:t> </a:t>
            </a:r>
            <a:r>
              <a:rPr lang="en-US" sz="4400" dirty="0" err="1"/>
              <a:t>arquetipos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500034" y="2252700"/>
          <a:ext cx="7858180" cy="331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1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6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/>
                        <a:t>Arquetipo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Tipo</a:t>
                      </a:r>
                      <a:r>
                        <a:rPr lang="es-ES" sz="1400" b="1" baseline="0" dirty="0"/>
                        <a:t> de aplicación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6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err="1"/>
                        <a:t>maven-archetype-archetype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Arquetipo</a:t>
                      </a:r>
                      <a:r>
                        <a:rPr lang="es-ES" sz="1400" baseline="0" dirty="0"/>
                        <a:t> para la creación de arquetipos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8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maven-archetype-j2ee-simple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Crea</a:t>
                      </a:r>
                      <a:r>
                        <a:rPr lang="es-ES" sz="1400" baseline="0" dirty="0"/>
                        <a:t> un proyecto JEE completo (EAR) con directorios y </a:t>
                      </a:r>
                      <a:r>
                        <a:rPr lang="es-ES" sz="1400" baseline="0" dirty="0" err="1"/>
                        <a:t>subproyectos</a:t>
                      </a:r>
                      <a:r>
                        <a:rPr lang="es-ES" sz="1400" baseline="0" dirty="0"/>
                        <a:t> para </a:t>
                      </a:r>
                      <a:r>
                        <a:rPr lang="es-ES" sz="1400" baseline="0" dirty="0" err="1"/>
                        <a:t>EJBs</a:t>
                      </a:r>
                      <a:r>
                        <a:rPr lang="es-ES" sz="1400" baseline="0" dirty="0"/>
                        <a:t>, Componentes Web, etc.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err="1"/>
                        <a:t>maven</a:t>
                      </a:r>
                      <a:r>
                        <a:rPr lang="es-ES" sz="1400" dirty="0"/>
                        <a:t>-</a:t>
                      </a:r>
                      <a:r>
                        <a:rPr lang="es-ES" sz="1400" dirty="0" err="1"/>
                        <a:t>archetype</a:t>
                      </a:r>
                      <a:r>
                        <a:rPr lang="es-ES" sz="1400" dirty="0"/>
                        <a:t>-mojo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Para la creación de </a:t>
                      </a:r>
                      <a:r>
                        <a:rPr lang="es-ES" sz="1400" dirty="0" err="1"/>
                        <a:t>plugins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Maven</a:t>
                      </a:r>
                      <a:r>
                        <a:rPr lang="es-ES" sz="1400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err="1"/>
                        <a:t>maven-archetype-quickstart</a:t>
                      </a:r>
                      <a:endParaRPr lang="es-ES" sz="1400" dirty="0"/>
                    </a:p>
                    <a:p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Proyecto Java simple, para la generación de </a:t>
                      </a:r>
                      <a:r>
                        <a:rPr lang="es-ES" sz="1400" dirty="0" err="1"/>
                        <a:t>JARs</a:t>
                      </a:r>
                      <a:r>
                        <a:rPr lang="es-ES" sz="1400" dirty="0"/>
                        <a:t>. Es el arquetipo por defecto.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err="1"/>
                        <a:t>maven-archetype-site</a:t>
                      </a:r>
                      <a:endParaRPr lang="es-ES" sz="1400" dirty="0"/>
                    </a:p>
                    <a:p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Complementa el proyecto con una estructura para su sitio web con</a:t>
                      </a:r>
                      <a:r>
                        <a:rPr lang="es-ES" sz="1400" baseline="0" dirty="0"/>
                        <a:t> diferentes formatos.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6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err="1"/>
                        <a:t>maven-archetype-webapp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Crea una</a:t>
                      </a:r>
                      <a:r>
                        <a:rPr lang="es-ES" sz="1400" baseline="0" dirty="0"/>
                        <a:t> aplicación web simple con una JSP </a:t>
                      </a:r>
                      <a:r>
                        <a:rPr lang="es-ES" sz="1400" i="1" baseline="0" dirty="0"/>
                        <a:t>Hola Mundo</a:t>
                      </a:r>
                      <a:endParaRPr lang="es-E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Vamos a crear un proyecto MAVEN basándonos en el arquetipo por defecto.</a:t>
            </a:r>
          </a:p>
          <a:p>
            <a:r>
              <a:rPr lang="es-ES" dirty="0"/>
              <a:t>Un arquetipo MAVEN es una plantilla base, que combinada con información específica del proyecto supone un proyecto MAVEN completo.</a:t>
            </a:r>
          </a:p>
          <a:p>
            <a:r>
              <a:rPr lang="es-ES" dirty="0"/>
              <a:t>Desde la carpeta entorno,</a:t>
            </a:r>
          </a:p>
          <a:p>
            <a:pPr>
              <a:buNone/>
            </a:pPr>
            <a:r>
              <a:rPr lang="es-ES" sz="1600" dirty="0" err="1">
                <a:latin typeface="Courier New" pitchFamily="49" charset="0"/>
                <a:cs typeface="Courier New" pitchFamily="49" charset="0"/>
              </a:rPr>
              <a:t>mvn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dirty="0" err="1">
                <a:latin typeface="Courier New" pitchFamily="49" charset="0"/>
                <a:cs typeface="Courier New" pitchFamily="49" charset="0"/>
              </a:rPr>
              <a:t>archetype:create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s-ES" sz="1600" dirty="0" err="1">
                <a:latin typeface="Courier New" pitchFamily="49" charset="0"/>
                <a:cs typeface="Courier New" pitchFamily="49" charset="0"/>
              </a:rPr>
              <a:t>DgroupId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=com.uniovi.si -</a:t>
            </a:r>
            <a:r>
              <a:rPr lang="es-ES" sz="1600" dirty="0" err="1">
                <a:latin typeface="Courier New" pitchFamily="49" charset="0"/>
                <a:cs typeface="Courier New" pitchFamily="49" charset="0"/>
              </a:rPr>
              <a:t>DartifactId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=piloto</a:t>
            </a:r>
          </a:p>
          <a:p>
            <a:pPr>
              <a:buNone/>
            </a:pPr>
            <a:endParaRPr lang="es-ES" dirty="0"/>
          </a:p>
          <a:p>
            <a:pPr algn="ctr">
              <a:buNone/>
            </a:pPr>
            <a:r>
              <a:rPr lang="es-ES" dirty="0"/>
              <a:t>¿Qué ha sucedido?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Taller práctico</a:t>
            </a:r>
            <a:br>
              <a:rPr lang="es-ES" dirty="0"/>
            </a:br>
            <a:r>
              <a:rPr lang="es-ES" dirty="0"/>
              <a:t>Creación de mi primer proyecto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Maven</a:t>
            </a:r>
            <a:r>
              <a:rPr lang="es-ES" dirty="0"/>
              <a:t> a creado el proyecto basándose en el arquetipo por defecto y ha descargado sus dependencias.</a:t>
            </a:r>
          </a:p>
          <a:p>
            <a:r>
              <a:rPr lang="es-ES" dirty="0"/>
              <a:t>Examinar el directorio creado</a:t>
            </a:r>
          </a:p>
          <a:p>
            <a:r>
              <a:rPr lang="es-ES" dirty="0"/>
              <a:t>Examinar el pom.xml</a:t>
            </a:r>
          </a:p>
          <a:p>
            <a:endParaRPr lang="es-ES" dirty="0"/>
          </a:p>
          <a:p>
            <a:pPr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Taller práctico</a:t>
            </a:r>
            <a:br>
              <a:rPr lang="es-ES" dirty="0"/>
            </a:br>
            <a:r>
              <a:rPr lang="es-ES" dirty="0"/>
              <a:t>Creación de mi primer proyecto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785786" y="1473218"/>
            <a:ext cx="7772400" cy="4527550"/>
          </a:xfrm>
        </p:spPr>
        <p:txBody>
          <a:bodyPr>
            <a:normAutofit/>
          </a:bodyPr>
          <a:lstStyle/>
          <a:p>
            <a:pPr eaLnBrk="1" hangingPunct="1">
              <a:buSzTx/>
              <a:buFontTx/>
              <a:buChar char="•"/>
            </a:pPr>
            <a:r>
              <a:rPr lang="en-US" sz="2400" dirty="0"/>
              <a:t>¿</a:t>
            </a:r>
            <a:r>
              <a:rPr lang="en-US" sz="2400" dirty="0" err="1"/>
              <a:t>Qué</a:t>
            </a:r>
            <a:r>
              <a:rPr lang="en-US" sz="2400" dirty="0"/>
              <a:t> </a:t>
            </a:r>
            <a:r>
              <a:rPr lang="en-US" sz="2400" dirty="0" err="1"/>
              <a:t>sucede</a:t>
            </a:r>
            <a:r>
              <a:rPr lang="en-US" sz="2400" dirty="0"/>
              <a:t> con </a:t>
            </a:r>
            <a:r>
              <a:rPr lang="en-US" sz="2400" dirty="0" err="1"/>
              <a:t>las</a:t>
            </a:r>
            <a:r>
              <a:rPr lang="en-US" sz="2400" dirty="0"/>
              <a:t> </a:t>
            </a:r>
            <a:r>
              <a:rPr lang="en-US" sz="2400" dirty="0" err="1"/>
              <a:t>dependencias</a:t>
            </a:r>
            <a:r>
              <a:rPr lang="en-US" sz="2400" dirty="0"/>
              <a:t> de Maven 2? </a:t>
            </a:r>
          </a:p>
          <a:p>
            <a:pPr eaLnBrk="1" hangingPunct="1">
              <a:buSzTx/>
              <a:buFontTx/>
              <a:buNone/>
            </a:pPr>
            <a:r>
              <a:rPr lang="en-US" sz="2400" b="1" dirty="0"/>
              <a:t>	C:\Documents and Settings\Username\.m2</a:t>
            </a:r>
            <a:endParaRPr lang="en-US" sz="1000" b="1" dirty="0"/>
          </a:p>
          <a:p>
            <a:pPr eaLnBrk="1" hangingPunct="1">
              <a:buSzTx/>
              <a:buFontTx/>
              <a:buChar char="•"/>
            </a:pPr>
            <a:r>
              <a:rPr lang="en-US" sz="2400" dirty="0" err="1"/>
              <a:t>Ventajas</a:t>
            </a:r>
            <a:r>
              <a:rPr lang="en-US" sz="2400" dirty="0"/>
              <a:t>: No se </a:t>
            </a:r>
            <a:r>
              <a:rPr lang="en-US" sz="2400" dirty="0" err="1"/>
              <a:t>necesita</a:t>
            </a:r>
            <a:r>
              <a:rPr lang="en-US" sz="2400" dirty="0"/>
              <a:t> </a:t>
            </a:r>
            <a:r>
              <a:rPr lang="en-US" sz="2400" dirty="0" err="1"/>
              <a:t>guardar</a:t>
            </a:r>
            <a:r>
              <a:rPr lang="en-US" sz="2400" dirty="0"/>
              <a:t> nada en el </a:t>
            </a:r>
            <a:r>
              <a:rPr lang="en-US" sz="2400" dirty="0" err="1"/>
              <a:t>repositorio</a:t>
            </a:r>
            <a:r>
              <a:rPr lang="en-US" sz="2400" dirty="0"/>
              <a:t> salvo </a:t>
            </a:r>
            <a:r>
              <a:rPr lang="en-US" sz="2400" dirty="0" err="1"/>
              <a:t>nuestro</a:t>
            </a:r>
            <a:r>
              <a:rPr lang="en-US" sz="2400" dirty="0"/>
              <a:t> </a:t>
            </a:r>
            <a:r>
              <a:rPr lang="en-US" sz="2400" dirty="0" err="1"/>
              <a:t>propio</a:t>
            </a:r>
            <a:r>
              <a:rPr lang="en-US" sz="2400" dirty="0"/>
              <a:t> </a:t>
            </a:r>
            <a:r>
              <a:rPr lang="en-US" sz="2400" dirty="0" err="1"/>
              <a:t>código</a:t>
            </a:r>
            <a:r>
              <a:rPr lang="en-US" sz="2400" dirty="0"/>
              <a:t> </a:t>
            </a:r>
            <a:r>
              <a:rPr lang="en-US" sz="2400" dirty="0" err="1"/>
              <a:t>fuente</a:t>
            </a:r>
            <a:r>
              <a:rPr lang="en-US" sz="2400" dirty="0"/>
              <a:t>, </a:t>
            </a:r>
            <a:r>
              <a:rPr lang="en-US" sz="2400" dirty="0" err="1"/>
              <a:t>ahorrando</a:t>
            </a:r>
            <a:r>
              <a:rPr lang="en-US" sz="2400" dirty="0"/>
              <a:t> </a:t>
            </a:r>
            <a:r>
              <a:rPr lang="en-US" sz="2400" dirty="0" err="1"/>
              <a:t>espacio</a:t>
            </a:r>
            <a:r>
              <a:rPr lang="en-US" sz="2400" dirty="0"/>
              <a:t> y </a:t>
            </a:r>
            <a:r>
              <a:rPr lang="en-US" sz="2400" dirty="0" err="1"/>
              <a:t>tiempo</a:t>
            </a:r>
            <a:r>
              <a:rPr lang="en-US" sz="2400" dirty="0"/>
              <a:t> de rebuilt y </a:t>
            </a:r>
            <a:r>
              <a:rPr lang="en-US" sz="2400" dirty="0" err="1"/>
              <a:t>descarga</a:t>
            </a:r>
            <a:r>
              <a:rPr lang="en-US" sz="2400" dirty="0"/>
              <a:t>.</a:t>
            </a:r>
          </a:p>
          <a:p>
            <a:pPr eaLnBrk="1" hangingPunct="1">
              <a:buSzTx/>
              <a:buFontTx/>
              <a:buChar char="•"/>
            </a:pPr>
            <a:r>
              <a:rPr lang="en-US" sz="2400" dirty="0"/>
              <a:t>Se </a:t>
            </a:r>
            <a:r>
              <a:rPr lang="en-US" sz="2400" dirty="0" err="1"/>
              <a:t>pueden</a:t>
            </a:r>
            <a:r>
              <a:rPr lang="en-US" sz="2400" dirty="0"/>
              <a:t> </a:t>
            </a:r>
            <a:r>
              <a:rPr lang="en-US" sz="2400" dirty="0" err="1"/>
              <a:t>descargar</a:t>
            </a:r>
            <a:r>
              <a:rPr lang="en-US" sz="2400" dirty="0"/>
              <a:t> </a:t>
            </a:r>
            <a:r>
              <a:rPr lang="en-US" sz="2400" dirty="0" err="1"/>
              <a:t>las</a:t>
            </a:r>
            <a:r>
              <a:rPr lang="en-US" sz="2400" dirty="0"/>
              <a:t> </a:t>
            </a:r>
            <a:r>
              <a:rPr lang="en-US" sz="2400" dirty="0" err="1"/>
              <a:t>dependencias</a:t>
            </a:r>
            <a:r>
              <a:rPr lang="en-US" sz="2400" dirty="0"/>
              <a:t> de un </a:t>
            </a:r>
            <a:r>
              <a:rPr lang="en-US" sz="2400" dirty="0" err="1"/>
              <a:t>repositorio</a:t>
            </a:r>
            <a:r>
              <a:rPr lang="en-US" sz="2400" dirty="0"/>
              <a:t> local a </a:t>
            </a:r>
            <a:r>
              <a:rPr lang="en-US" sz="2400" dirty="0" err="1"/>
              <a:t>nuestra</a:t>
            </a:r>
            <a:r>
              <a:rPr lang="en-US" sz="2400" dirty="0"/>
              <a:t> intranet, </a:t>
            </a:r>
            <a:r>
              <a:rPr lang="en-US" sz="2400" dirty="0" err="1"/>
              <a:t>evitando</a:t>
            </a:r>
            <a:r>
              <a:rPr lang="en-US" sz="2400" dirty="0"/>
              <a:t> </a:t>
            </a:r>
            <a:r>
              <a:rPr lang="en-US" sz="2400" dirty="0" err="1"/>
              <a:t>hacerlo</a:t>
            </a:r>
            <a:r>
              <a:rPr lang="en-US" sz="2400" dirty="0"/>
              <a:t> </a:t>
            </a:r>
            <a:r>
              <a:rPr lang="en-US" sz="2400" dirty="0" err="1"/>
              <a:t>siempre</a:t>
            </a:r>
            <a:r>
              <a:rPr lang="en-US" sz="2400" dirty="0"/>
              <a:t> del </a:t>
            </a:r>
            <a:r>
              <a:rPr lang="en-US" sz="2400" b="1" dirty="0" err="1"/>
              <a:t>ibiblio</a:t>
            </a:r>
            <a:r>
              <a:rPr lang="en-US" sz="2400" dirty="0"/>
              <a:t>.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El </a:t>
            </a:r>
            <a:r>
              <a:rPr lang="en-US" sz="4000" dirty="0" err="1"/>
              <a:t>repositorio</a:t>
            </a:r>
            <a:r>
              <a:rPr lang="en-US" sz="4000" dirty="0"/>
              <a:t> local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785786" y="1722458"/>
            <a:ext cx="7772400" cy="456406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sz="2000" b="1" dirty="0"/>
              <a:t>validate – </a:t>
            </a:r>
            <a:r>
              <a:rPr lang="en-US" sz="2000" dirty="0" err="1"/>
              <a:t>Valida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el </a:t>
            </a:r>
            <a:r>
              <a:rPr lang="en-US" sz="2000" dirty="0" err="1"/>
              <a:t>proyecto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correcto</a:t>
            </a:r>
            <a:r>
              <a:rPr lang="en-US" sz="2000" dirty="0"/>
              <a:t> y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toda</a:t>
            </a:r>
            <a:r>
              <a:rPr lang="en-US" sz="2000" dirty="0"/>
              <a:t> la </a:t>
            </a:r>
            <a:r>
              <a:rPr lang="en-US" sz="2000" dirty="0" err="1"/>
              <a:t>información</a:t>
            </a:r>
            <a:r>
              <a:rPr lang="en-US" sz="2000" dirty="0"/>
              <a:t> </a:t>
            </a:r>
            <a:r>
              <a:rPr lang="en-US" sz="2000" dirty="0" err="1"/>
              <a:t>necesaria</a:t>
            </a:r>
            <a:r>
              <a:rPr lang="en-US" sz="2000" dirty="0"/>
              <a:t> </a:t>
            </a:r>
            <a:r>
              <a:rPr lang="en-US" sz="2000" dirty="0" err="1"/>
              <a:t>está</a:t>
            </a:r>
            <a:r>
              <a:rPr lang="en-US" sz="2000" dirty="0"/>
              <a:t> </a:t>
            </a:r>
            <a:r>
              <a:rPr lang="en-US" sz="2000" dirty="0" err="1"/>
              <a:t>presente</a:t>
            </a:r>
            <a:r>
              <a:rPr lang="en-US" sz="2000" dirty="0"/>
              <a:t>.</a:t>
            </a:r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sz="2000" b="1" dirty="0"/>
              <a:t>compile – </a:t>
            </a:r>
            <a:r>
              <a:rPr lang="en-US" sz="2000" dirty="0" err="1"/>
              <a:t>Compila</a:t>
            </a:r>
            <a:r>
              <a:rPr lang="en-US" sz="2000" dirty="0"/>
              <a:t> el </a:t>
            </a:r>
            <a:r>
              <a:rPr lang="en-US" sz="2000" dirty="0" err="1"/>
              <a:t>código</a:t>
            </a:r>
            <a:r>
              <a:rPr lang="en-US" sz="2000" dirty="0"/>
              <a:t> </a:t>
            </a:r>
            <a:r>
              <a:rPr lang="en-US" sz="2000" dirty="0" err="1"/>
              <a:t>fuente</a:t>
            </a:r>
            <a:r>
              <a:rPr lang="en-US" sz="2000" dirty="0"/>
              <a:t> del </a:t>
            </a:r>
            <a:r>
              <a:rPr lang="en-US" sz="2000" dirty="0" err="1"/>
              <a:t>proyecto</a:t>
            </a:r>
            <a:r>
              <a:rPr lang="en-US" sz="2000" dirty="0"/>
              <a:t>.</a:t>
            </a:r>
            <a:r>
              <a:rPr lang="en-US" sz="2000" b="1" dirty="0"/>
              <a:t> </a:t>
            </a:r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sz="2000" b="1" dirty="0"/>
              <a:t>test – </a:t>
            </a:r>
            <a:r>
              <a:rPr lang="en-US" sz="2000" dirty="0" err="1"/>
              <a:t>Ejecuta</a:t>
            </a:r>
            <a:r>
              <a:rPr lang="en-US" sz="2000" dirty="0"/>
              <a:t> los test </a:t>
            </a:r>
            <a:r>
              <a:rPr lang="en-US" sz="2000" dirty="0" err="1"/>
              <a:t>unitarios</a:t>
            </a:r>
            <a:r>
              <a:rPr lang="en-US" sz="2000" dirty="0"/>
              <a:t> </a:t>
            </a:r>
            <a:r>
              <a:rPr lang="en-US" sz="2000" dirty="0" err="1"/>
              <a:t>sobre</a:t>
            </a:r>
            <a:r>
              <a:rPr lang="en-US" sz="2000" dirty="0"/>
              <a:t> el </a:t>
            </a:r>
            <a:r>
              <a:rPr lang="en-US" sz="2000" dirty="0" err="1"/>
              <a:t>proyecto</a:t>
            </a:r>
            <a:r>
              <a:rPr lang="en-US" sz="2000" dirty="0"/>
              <a:t>. </a:t>
            </a:r>
            <a:r>
              <a:rPr lang="en-US" sz="2000" dirty="0" err="1"/>
              <a:t>Estos</a:t>
            </a:r>
            <a:r>
              <a:rPr lang="en-US" sz="2000" dirty="0"/>
              <a:t> no </a:t>
            </a:r>
            <a:r>
              <a:rPr lang="en-US" sz="2000" dirty="0" err="1"/>
              <a:t>deben</a:t>
            </a:r>
            <a:r>
              <a:rPr lang="en-US" sz="2000" dirty="0"/>
              <a:t> </a:t>
            </a:r>
            <a:r>
              <a:rPr lang="en-US" sz="2000" dirty="0" err="1"/>
              <a:t>requerir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el </a:t>
            </a:r>
            <a:r>
              <a:rPr lang="en-US" sz="2000" dirty="0" err="1"/>
              <a:t>proyecto</a:t>
            </a:r>
            <a:r>
              <a:rPr lang="en-US" sz="2000" dirty="0"/>
              <a:t> sea </a:t>
            </a:r>
            <a:r>
              <a:rPr lang="en-US" sz="2000" dirty="0" err="1"/>
              <a:t>empaquetado</a:t>
            </a:r>
            <a:r>
              <a:rPr lang="en-US" sz="2000" dirty="0"/>
              <a:t> o </a:t>
            </a:r>
            <a:r>
              <a:rPr lang="en-US" sz="2000" dirty="0" err="1"/>
              <a:t>desplegado</a:t>
            </a:r>
            <a:r>
              <a:rPr lang="en-US" sz="2000" dirty="0"/>
              <a:t>. </a:t>
            </a:r>
            <a:endParaRPr lang="en-US" sz="2000" b="1" dirty="0"/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sz="2000" b="1" dirty="0"/>
              <a:t>package –</a:t>
            </a:r>
            <a:r>
              <a:rPr lang="en-US" sz="2000" dirty="0" err="1"/>
              <a:t>Toma</a:t>
            </a:r>
            <a:r>
              <a:rPr lang="en-US" sz="2000" dirty="0"/>
              <a:t> el </a:t>
            </a:r>
            <a:r>
              <a:rPr lang="en-US" sz="2000" dirty="0" err="1"/>
              <a:t>código</a:t>
            </a:r>
            <a:r>
              <a:rPr lang="en-US" sz="2000" dirty="0"/>
              <a:t> </a:t>
            </a:r>
            <a:r>
              <a:rPr lang="en-US" sz="2000" dirty="0" err="1"/>
              <a:t>fuente</a:t>
            </a:r>
            <a:r>
              <a:rPr lang="en-US" sz="2000" dirty="0"/>
              <a:t> </a:t>
            </a:r>
            <a:r>
              <a:rPr lang="en-US" sz="2000" dirty="0" err="1"/>
              <a:t>compilado</a:t>
            </a:r>
            <a:r>
              <a:rPr lang="en-US" sz="2000" dirty="0"/>
              <a:t> y lo </a:t>
            </a:r>
            <a:r>
              <a:rPr lang="en-US" sz="2000" dirty="0" err="1"/>
              <a:t>empaqueta</a:t>
            </a:r>
            <a:r>
              <a:rPr lang="en-US" sz="2000" dirty="0"/>
              <a:t> en el </a:t>
            </a:r>
            <a:r>
              <a:rPr lang="en-US" sz="2000" dirty="0" err="1"/>
              <a:t>formato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se </a:t>
            </a:r>
            <a:r>
              <a:rPr lang="en-US" sz="2000" dirty="0" err="1"/>
              <a:t>haya</a:t>
            </a:r>
            <a:r>
              <a:rPr lang="en-US" sz="2000" dirty="0"/>
              <a:t> </a:t>
            </a:r>
            <a:r>
              <a:rPr lang="en-US" sz="2000" dirty="0" err="1"/>
              <a:t>especificado</a:t>
            </a:r>
            <a:r>
              <a:rPr lang="en-US" sz="2000" dirty="0"/>
              <a:t> en el POM,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ejemplo</a:t>
            </a:r>
            <a:r>
              <a:rPr lang="en-US" sz="2000" dirty="0"/>
              <a:t>, un </a:t>
            </a:r>
            <a:r>
              <a:rPr lang="en-US" sz="2000" dirty="0" err="1"/>
              <a:t>fichero</a:t>
            </a:r>
            <a:r>
              <a:rPr lang="en-US" sz="2000" dirty="0"/>
              <a:t> jar</a:t>
            </a:r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sz="2000" b="1" dirty="0"/>
              <a:t>install – </a:t>
            </a:r>
            <a:r>
              <a:rPr lang="en-US" sz="2000" dirty="0" err="1"/>
              <a:t>instala</a:t>
            </a:r>
            <a:r>
              <a:rPr lang="en-US" sz="2000" dirty="0"/>
              <a:t> el </a:t>
            </a:r>
            <a:r>
              <a:rPr lang="en-US" sz="2000" dirty="0" err="1"/>
              <a:t>paquete</a:t>
            </a:r>
            <a:r>
              <a:rPr lang="en-US" sz="2000" dirty="0"/>
              <a:t> en el </a:t>
            </a:r>
            <a:r>
              <a:rPr lang="en-US" sz="2000" dirty="0" err="1"/>
              <a:t>repositorio</a:t>
            </a:r>
            <a:r>
              <a:rPr lang="en-US" sz="2000" dirty="0"/>
              <a:t> local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pueda</a:t>
            </a:r>
            <a:r>
              <a:rPr lang="en-US" sz="2000" dirty="0"/>
              <a:t> ser </a:t>
            </a:r>
            <a:r>
              <a:rPr lang="en-US" sz="2000" dirty="0" err="1"/>
              <a:t>utilizado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dependencia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otros</a:t>
            </a:r>
            <a:r>
              <a:rPr lang="en-US" sz="2000" dirty="0"/>
              <a:t> </a:t>
            </a:r>
            <a:r>
              <a:rPr lang="en-US" sz="2000" dirty="0" err="1"/>
              <a:t>proyectos</a:t>
            </a:r>
            <a:r>
              <a:rPr lang="en-US" sz="2000" dirty="0"/>
              <a:t> locales. </a:t>
            </a:r>
            <a:endParaRPr lang="en-US" sz="2000" b="1" dirty="0"/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sz="2000" b="1" dirty="0"/>
              <a:t>deploy – </a:t>
            </a:r>
            <a:r>
              <a:rPr lang="en-US" sz="2000" dirty="0" err="1"/>
              <a:t>Copia</a:t>
            </a:r>
            <a:r>
              <a:rPr lang="en-US" sz="2000" dirty="0"/>
              <a:t> el </a:t>
            </a:r>
            <a:r>
              <a:rPr lang="en-US" sz="2000" dirty="0" err="1"/>
              <a:t>paquete</a:t>
            </a:r>
            <a:r>
              <a:rPr lang="en-US" sz="2000" dirty="0"/>
              <a:t> final a un </a:t>
            </a:r>
            <a:r>
              <a:rPr lang="en-US" sz="2000" dirty="0" err="1"/>
              <a:t>repositorio</a:t>
            </a:r>
            <a:r>
              <a:rPr lang="en-US" sz="2000" dirty="0"/>
              <a:t> </a:t>
            </a:r>
            <a:r>
              <a:rPr lang="en-US" sz="2000" dirty="0" err="1"/>
              <a:t>remoto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compartirlo</a:t>
            </a:r>
            <a:r>
              <a:rPr lang="en-US" sz="2000" dirty="0"/>
              <a:t> con </a:t>
            </a:r>
            <a:r>
              <a:rPr lang="en-US" sz="2000" dirty="0" err="1"/>
              <a:t>otros</a:t>
            </a:r>
            <a:r>
              <a:rPr lang="en-US" sz="2000" dirty="0"/>
              <a:t> </a:t>
            </a:r>
            <a:r>
              <a:rPr lang="en-US" sz="2000" dirty="0" err="1"/>
              <a:t>desarrolladores</a:t>
            </a:r>
            <a:r>
              <a:rPr lang="en-US" sz="2000" dirty="0"/>
              <a:t> o </a:t>
            </a:r>
            <a:r>
              <a:rPr lang="en-US" sz="2000" dirty="0" err="1"/>
              <a:t>proyectos</a:t>
            </a:r>
            <a:r>
              <a:rPr lang="en-US" sz="2000" dirty="0"/>
              <a:t>. 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 err="1"/>
              <a:t>Fases</a:t>
            </a:r>
            <a:r>
              <a:rPr lang="en-US" sz="4000" dirty="0"/>
              <a:t> </a:t>
            </a:r>
            <a:r>
              <a:rPr lang="en-US" sz="4000" dirty="0" err="1"/>
              <a:t>principales</a:t>
            </a:r>
            <a:r>
              <a:rPr lang="en-US" sz="4000" dirty="0"/>
              <a:t> en un </a:t>
            </a:r>
            <a:r>
              <a:rPr lang="en-US" sz="4000" dirty="0" err="1"/>
              <a:t>proyecto</a:t>
            </a:r>
            <a:r>
              <a:rPr lang="en-US" sz="4000" dirty="0"/>
              <a:t> Maven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857224" y="1357298"/>
            <a:ext cx="7772400" cy="142876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Maven </a:t>
            </a:r>
            <a:r>
              <a:rPr lang="en-US" sz="2600" dirty="0" err="1"/>
              <a:t>hereda</a:t>
            </a:r>
            <a:r>
              <a:rPr lang="en-US" sz="2600" dirty="0"/>
              <a:t> del </a:t>
            </a:r>
            <a:r>
              <a:rPr lang="en-US" sz="2600" dirty="0" err="1"/>
              <a:t>superpom</a:t>
            </a:r>
            <a:r>
              <a:rPr lang="en-US" sz="2600" dirty="0"/>
              <a:t> la </a:t>
            </a:r>
            <a:r>
              <a:rPr lang="en-US" sz="2600" dirty="0" err="1"/>
              <a:t>descripción</a:t>
            </a:r>
            <a:r>
              <a:rPr lang="en-US" sz="2600" dirty="0"/>
              <a:t> de </a:t>
            </a:r>
            <a:r>
              <a:rPr lang="en-US" sz="2600" dirty="0" err="1"/>
              <a:t>las</a:t>
            </a:r>
            <a:r>
              <a:rPr lang="en-US" sz="2600" dirty="0"/>
              <a:t> </a:t>
            </a:r>
            <a:r>
              <a:rPr lang="en-US" sz="2600" dirty="0" err="1"/>
              <a:t>tareas</a:t>
            </a:r>
            <a:r>
              <a:rPr lang="en-US" sz="2600" dirty="0"/>
              <a:t> </a:t>
            </a:r>
            <a:r>
              <a:rPr lang="en-US" sz="2600" dirty="0" err="1"/>
              <a:t>básicas</a:t>
            </a:r>
            <a:r>
              <a:rPr lang="en-US" sz="2600" dirty="0"/>
              <a:t> de </a:t>
            </a:r>
            <a:r>
              <a:rPr lang="en-US" sz="2600" dirty="0" err="1"/>
              <a:t>compilación</a:t>
            </a:r>
            <a:r>
              <a:rPr lang="en-US" sz="2600" dirty="0"/>
              <a:t>, test, </a:t>
            </a:r>
            <a:r>
              <a:rPr lang="en-US" sz="2600" dirty="0" err="1"/>
              <a:t>empaquetado</a:t>
            </a:r>
            <a:r>
              <a:rPr lang="en-US" sz="2600" dirty="0"/>
              <a:t>, etc. </a:t>
            </a:r>
            <a:r>
              <a:rPr lang="en-US" sz="2600" dirty="0" err="1"/>
              <a:t>Ejemplo</a:t>
            </a:r>
            <a:r>
              <a:rPr lang="en-US" sz="2600" dirty="0"/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&gt; </a:t>
            </a:r>
            <a:r>
              <a:rPr lang="en-GB" sz="2400" b="1" dirty="0" err="1">
                <a:latin typeface="Courier New" pitchFamily="49" charset="0"/>
              </a:rPr>
              <a:t>mvn</a:t>
            </a:r>
            <a:r>
              <a:rPr lang="en-GB" sz="2400" b="1" dirty="0">
                <a:latin typeface="Courier New" pitchFamily="49" charset="0"/>
              </a:rPr>
              <a:t> compile</a:t>
            </a:r>
            <a:r>
              <a:rPr lang="en-GB" dirty="0">
                <a:latin typeface="Arial Unicode MS" pitchFamily="34" charset="-128"/>
              </a:rPr>
              <a:t> 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Compilación</a:t>
            </a:r>
            <a:r>
              <a:rPr lang="en-US" dirty="0"/>
              <a:t> de </a:t>
            </a:r>
            <a:r>
              <a:rPr lang="en-US" dirty="0" err="1"/>
              <a:t>proyectos</a:t>
            </a:r>
            <a:endParaRPr lang="en-GB" dirty="0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857224" y="2714620"/>
            <a:ext cx="7391400" cy="4073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300" b="1" dirty="0">
                <a:latin typeface="Courier New" pitchFamily="49" charset="0"/>
              </a:rPr>
              <a:t>[INFO] ----------------------------------------------- </a:t>
            </a:r>
            <a:endParaRPr lang="en-US" sz="1300" b="1" dirty="0">
              <a:latin typeface="Courier New" pitchFamily="49" charset="0"/>
            </a:endParaRPr>
          </a:p>
          <a:p>
            <a:r>
              <a:rPr lang="en-GB" sz="1300" b="1" dirty="0">
                <a:latin typeface="Courier New" pitchFamily="49" charset="0"/>
              </a:rPr>
              <a:t>[INFO] Building Maven Quick Start Archetype</a:t>
            </a:r>
          </a:p>
          <a:p>
            <a:r>
              <a:rPr lang="en-GB" sz="1300" b="1" dirty="0">
                <a:latin typeface="Courier New" pitchFamily="49" charset="0"/>
              </a:rPr>
              <a:t>[INFO]    task-segment: [compile]</a:t>
            </a:r>
          </a:p>
          <a:p>
            <a:r>
              <a:rPr lang="en-GB" sz="1300" b="1" dirty="0">
                <a:latin typeface="Courier New" pitchFamily="49" charset="0"/>
              </a:rPr>
              <a:t>[INFO] ----------------------------------------------- </a:t>
            </a:r>
            <a:endParaRPr lang="en-US" sz="1300" b="1" dirty="0">
              <a:latin typeface="Courier New" pitchFamily="49" charset="0"/>
            </a:endParaRPr>
          </a:p>
          <a:p>
            <a:r>
              <a:rPr lang="en-GB" sz="1300" b="1" dirty="0">
                <a:latin typeface="Courier New" pitchFamily="49" charset="0"/>
              </a:rPr>
              <a:t>[INFO] </a:t>
            </a:r>
            <a:r>
              <a:rPr lang="en-GB" sz="1300" b="1" dirty="0" err="1">
                <a:latin typeface="Courier New" pitchFamily="49" charset="0"/>
              </a:rPr>
              <a:t>artifact</a:t>
            </a:r>
            <a:r>
              <a:rPr lang="en-GB" sz="1300" b="1" dirty="0">
                <a:latin typeface="Courier New" pitchFamily="49" charset="0"/>
              </a:rPr>
              <a:t> </a:t>
            </a:r>
            <a:r>
              <a:rPr lang="en-GB" sz="1300" b="1" dirty="0" err="1">
                <a:latin typeface="Courier New" pitchFamily="49" charset="0"/>
              </a:rPr>
              <a:t>org.apache.maven.plugins:maven</a:t>
            </a:r>
            <a:r>
              <a:rPr lang="en-GB" sz="1300" b="1" dirty="0">
                <a:latin typeface="Courier New" pitchFamily="49" charset="0"/>
              </a:rPr>
              <a:t>-resources-</a:t>
            </a:r>
            <a:r>
              <a:rPr lang="en-GB" sz="1300" b="1" dirty="0" err="1">
                <a:latin typeface="Courier New" pitchFamily="49" charset="0"/>
              </a:rPr>
              <a:t>plugin</a:t>
            </a:r>
            <a:r>
              <a:rPr lang="en-GB" sz="1300" b="1" dirty="0">
                <a:latin typeface="Courier New" pitchFamily="49" charset="0"/>
              </a:rPr>
              <a:t>: \</a:t>
            </a:r>
          </a:p>
          <a:p>
            <a:r>
              <a:rPr lang="en-GB" sz="1300" b="1" dirty="0">
                <a:latin typeface="Courier New" pitchFamily="49" charset="0"/>
              </a:rPr>
              <a:t>  checking for updates from central</a:t>
            </a:r>
          </a:p>
          <a:p>
            <a:r>
              <a:rPr lang="en-GB" sz="1300" b="1" dirty="0">
                <a:latin typeface="Courier New" pitchFamily="49" charset="0"/>
              </a:rPr>
              <a:t>...</a:t>
            </a:r>
          </a:p>
          <a:p>
            <a:r>
              <a:rPr lang="en-GB" sz="1300" b="1" dirty="0">
                <a:latin typeface="Courier New" pitchFamily="49" charset="0"/>
              </a:rPr>
              <a:t>[INFO] </a:t>
            </a:r>
            <a:r>
              <a:rPr lang="en-GB" sz="1300" b="1" dirty="0" err="1">
                <a:latin typeface="Courier New" pitchFamily="49" charset="0"/>
              </a:rPr>
              <a:t>artifact</a:t>
            </a:r>
            <a:r>
              <a:rPr lang="en-GB" sz="1300" b="1" dirty="0">
                <a:latin typeface="Courier New" pitchFamily="49" charset="0"/>
              </a:rPr>
              <a:t> </a:t>
            </a:r>
            <a:r>
              <a:rPr lang="en-GB" sz="1300" b="1" dirty="0" err="1">
                <a:latin typeface="Courier New" pitchFamily="49" charset="0"/>
              </a:rPr>
              <a:t>org.apache.maven.plugins:maven</a:t>
            </a:r>
            <a:r>
              <a:rPr lang="en-GB" sz="1300" b="1" dirty="0">
                <a:latin typeface="Courier New" pitchFamily="49" charset="0"/>
              </a:rPr>
              <a:t>-compiler-</a:t>
            </a:r>
            <a:r>
              <a:rPr lang="en-GB" sz="1300" b="1" dirty="0" err="1">
                <a:latin typeface="Courier New" pitchFamily="49" charset="0"/>
              </a:rPr>
              <a:t>plugin</a:t>
            </a:r>
            <a:r>
              <a:rPr lang="en-GB" sz="1300" b="1" dirty="0">
                <a:latin typeface="Courier New" pitchFamily="49" charset="0"/>
              </a:rPr>
              <a:t>: \</a:t>
            </a:r>
          </a:p>
          <a:p>
            <a:r>
              <a:rPr lang="en-GB" sz="1300" b="1" dirty="0">
                <a:latin typeface="Courier New" pitchFamily="49" charset="0"/>
              </a:rPr>
              <a:t>  checking for updates from central</a:t>
            </a:r>
          </a:p>
          <a:p>
            <a:r>
              <a:rPr lang="en-GB" sz="1300" b="1" dirty="0">
                <a:latin typeface="Courier New" pitchFamily="49" charset="0"/>
              </a:rPr>
              <a:t>...</a:t>
            </a:r>
          </a:p>
          <a:p>
            <a:r>
              <a:rPr lang="en-GB" sz="1300" b="1" dirty="0">
                <a:latin typeface="Courier New" pitchFamily="49" charset="0"/>
              </a:rPr>
              <a:t>[INFO] [</a:t>
            </a:r>
            <a:r>
              <a:rPr lang="en-GB" sz="1300" b="1" dirty="0" err="1">
                <a:latin typeface="Courier New" pitchFamily="49" charset="0"/>
              </a:rPr>
              <a:t>resources:resources</a:t>
            </a:r>
            <a:r>
              <a:rPr lang="en-GB" sz="1300" b="1" dirty="0">
                <a:latin typeface="Courier New" pitchFamily="49" charset="0"/>
              </a:rPr>
              <a:t>]</a:t>
            </a:r>
          </a:p>
          <a:p>
            <a:r>
              <a:rPr lang="en-GB" sz="1300" b="1" dirty="0">
                <a:latin typeface="Courier New" pitchFamily="49" charset="0"/>
              </a:rPr>
              <a:t>...</a:t>
            </a:r>
          </a:p>
          <a:p>
            <a:r>
              <a:rPr lang="en-GB" sz="1300" b="1" dirty="0">
                <a:latin typeface="Courier New" pitchFamily="49" charset="0"/>
              </a:rPr>
              <a:t>[INFO] [</a:t>
            </a:r>
            <a:r>
              <a:rPr lang="en-GB" sz="1300" b="1" dirty="0" err="1">
                <a:latin typeface="Courier New" pitchFamily="49" charset="0"/>
              </a:rPr>
              <a:t>compiler:compile</a:t>
            </a:r>
            <a:r>
              <a:rPr lang="en-GB" sz="1300" b="1" dirty="0">
                <a:latin typeface="Courier New" pitchFamily="49" charset="0"/>
              </a:rPr>
              <a:t>]</a:t>
            </a:r>
          </a:p>
          <a:p>
            <a:r>
              <a:rPr lang="en-GB" sz="1300" b="1" dirty="0">
                <a:latin typeface="Courier New" pitchFamily="49" charset="0"/>
              </a:rPr>
              <a:t>Compiling 1 source file to &lt;dir&gt;/my-app/target/classes</a:t>
            </a:r>
          </a:p>
          <a:p>
            <a:r>
              <a:rPr lang="en-GB" sz="1300" b="1" dirty="0">
                <a:latin typeface="Courier New" pitchFamily="49" charset="0"/>
              </a:rPr>
              <a:t>[INFO] ------------------------------------------------ </a:t>
            </a:r>
            <a:endParaRPr lang="en-US" sz="1300" b="1" dirty="0">
              <a:latin typeface="Courier New" pitchFamily="49" charset="0"/>
            </a:endParaRPr>
          </a:p>
          <a:p>
            <a:r>
              <a:rPr lang="en-GB" sz="1300" b="1" dirty="0">
                <a:latin typeface="Courier New" pitchFamily="49" charset="0"/>
              </a:rPr>
              <a:t>[INFO] BUILD SUCCESSFUL</a:t>
            </a:r>
          </a:p>
          <a:p>
            <a:r>
              <a:rPr lang="en-GB" sz="1300" b="1" dirty="0">
                <a:latin typeface="Courier New" pitchFamily="49" charset="0"/>
              </a:rPr>
              <a:t>[INFO] ------------------------------------------------ </a:t>
            </a:r>
            <a:endParaRPr lang="en-US" sz="1300" b="1" dirty="0">
              <a:latin typeface="Courier New" pitchFamily="49" charset="0"/>
            </a:endParaRPr>
          </a:p>
          <a:p>
            <a:r>
              <a:rPr lang="en-GB" sz="1300" b="1" dirty="0">
                <a:latin typeface="Courier New" pitchFamily="49" charset="0"/>
              </a:rPr>
              <a:t>[INFO] Total time: 3 minutes 54 seconds</a:t>
            </a:r>
          </a:p>
          <a:p>
            <a:r>
              <a:rPr lang="en-GB" sz="1300" b="1" dirty="0">
                <a:latin typeface="Courier New" pitchFamily="49" charset="0"/>
              </a:rPr>
              <a:t>[INFO] Finished at: Fri Sep 23 15:48:34 GMT-05:00 2005</a:t>
            </a:r>
          </a:p>
          <a:p>
            <a:r>
              <a:rPr lang="en-GB" sz="1300" b="1" dirty="0">
                <a:latin typeface="Courier New" pitchFamily="49" charset="0"/>
              </a:rPr>
              <a:t>[INFO] Final Memory: 2M/6M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Entramos en el directorio piloto</a:t>
            </a:r>
          </a:p>
          <a:p>
            <a:r>
              <a:rPr lang="es-ES" dirty="0"/>
              <a:t>Compilamos la aplicación creada por defecto:</a:t>
            </a:r>
          </a:p>
          <a:p>
            <a:pPr>
              <a:buNone/>
            </a:pPr>
            <a:r>
              <a:rPr lang="es-E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mvn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compile</a:t>
            </a:r>
          </a:p>
          <a:p>
            <a:r>
              <a:rPr lang="es-ES" dirty="0"/>
              <a:t>Probamos la aplicación corriendo las pruebas unitarias.</a:t>
            </a:r>
          </a:p>
          <a:p>
            <a:pPr>
              <a:buNone/>
            </a:pPr>
            <a:r>
              <a:rPr lang="es-ES" dirty="0"/>
              <a:t>	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mvn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test</a:t>
            </a:r>
          </a:p>
          <a:p>
            <a:r>
              <a:rPr lang="es-ES" dirty="0"/>
              <a:t>También podemos compilar los test sin necesidad de ejecutarlos.</a:t>
            </a:r>
          </a:p>
          <a:p>
            <a:pPr>
              <a:buNone/>
            </a:pPr>
            <a:r>
              <a:rPr lang="es-ES" dirty="0"/>
              <a:t>	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mvn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test-compile</a:t>
            </a:r>
          </a:p>
          <a:p>
            <a:pPr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Taller práctico</a:t>
            </a:r>
            <a:br>
              <a:rPr lang="es-ES" dirty="0"/>
            </a:br>
            <a:r>
              <a:rPr lang="es-ES" dirty="0"/>
              <a:t>Creación de mi primer proyecto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Podemos empaquetar la aplicación:</a:t>
            </a:r>
          </a:p>
          <a:p>
            <a:pPr>
              <a:buNone/>
            </a:pPr>
            <a:r>
              <a:rPr lang="es-E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mvn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package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  <a:p>
            <a:r>
              <a:rPr lang="es-ES" dirty="0"/>
              <a:t>E instalarla:</a:t>
            </a:r>
          </a:p>
          <a:p>
            <a:pPr>
              <a:buNone/>
            </a:pPr>
            <a:r>
              <a:rPr lang="es-ES" dirty="0"/>
              <a:t>	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mvn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install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  <a:p>
            <a:r>
              <a:rPr lang="es-ES" dirty="0"/>
              <a:t>Ahora el jar que contiene la aplicación se encuentra instalado en el repositorio local de Maven, de forma que puede ser utilizada como dependencia en otros proyectos.</a:t>
            </a:r>
          </a:p>
          <a:p>
            <a:r>
              <a:rPr lang="es-ES" b="1" dirty="0"/>
              <a:t>TODO: Examinar el directorio .m2 y buscar el jar instalado.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Taller práctico</a:t>
            </a:r>
            <a:br>
              <a:rPr lang="es-ES" dirty="0"/>
            </a:br>
            <a:r>
              <a:rPr lang="es-ES" dirty="0"/>
              <a:t>Creación de mi primer proyecto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85926"/>
            <a:ext cx="8458200" cy="44196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endParaRPr lang="fr-FR" sz="1000" dirty="0"/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sz="2800" dirty="0" err="1"/>
              <a:t>Hacer</a:t>
            </a:r>
            <a:r>
              <a:rPr lang="en-US" sz="2800" dirty="0"/>
              <a:t> el </a:t>
            </a:r>
            <a:r>
              <a:rPr lang="en-US" sz="2800" dirty="0" err="1"/>
              <a:t>proceso</a:t>
            </a:r>
            <a:r>
              <a:rPr lang="en-US" sz="2800" dirty="0"/>
              <a:t> de </a:t>
            </a:r>
            <a:r>
              <a:rPr lang="en-US" sz="2800" dirty="0" err="1"/>
              <a:t>desarrollo</a:t>
            </a:r>
            <a:r>
              <a:rPr lang="en-US" sz="2800" dirty="0"/>
              <a:t> </a:t>
            </a:r>
            <a:r>
              <a:rPr lang="en-US" sz="2800" dirty="0" err="1"/>
              <a:t>más</a:t>
            </a:r>
            <a:r>
              <a:rPr lang="en-US" sz="2800" dirty="0"/>
              <a:t> </a:t>
            </a:r>
            <a:r>
              <a:rPr lang="en-US" sz="2800" dirty="0" err="1"/>
              <a:t>transparente</a:t>
            </a:r>
            <a:r>
              <a:rPr lang="en-US" sz="2800" dirty="0"/>
              <a:t>: </a:t>
            </a:r>
            <a:r>
              <a:rPr lang="en-US" sz="2800" i="1" dirty="0" err="1"/>
              <a:t>llegamos</a:t>
            </a:r>
            <a:r>
              <a:rPr lang="en-US" sz="2800" i="1" dirty="0"/>
              <a:t> a un </a:t>
            </a:r>
            <a:r>
              <a:rPr lang="en-US" sz="2800" i="1" dirty="0" err="1"/>
              <a:t>proyecto</a:t>
            </a:r>
            <a:r>
              <a:rPr lang="en-US" sz="2800" i="1" dirty="0"/>
              <a:t> y </a:t>
            </a:r>
            <a:r>
              <a:rPr lang="en-US" sz="2800" i="1" dirty="0" err="1"/>
              <a:t>tenemos</a:t>
            </a:r>
            <a:r>
              <a:rPr lang="en-US" sz="2800" i="1" dirty="0"/>
              <a:t> </a:t>
            </a:r>
            <a:r>
              <a:rPr lang="en-US" sz="2800" i="1" dirty="0" err="1"/>
              <a:t>que</a:t>
            </a:r>
            <a:r>
              <a:rPr lang="en-US" sz="2800" i="1" dirty="0"/>
              <a:t> </a:t>
            </a:r>
            <a:r>
              <a:rPr lang="en-US" sz="2800" i="1" dirty="0" err="1"/>
              <a:t>invertir</a:t>
            </a:r>
            <a:r>
              <a:rPr lang="en-US" sz="2800" i="1" dirty="0"/>
              <a:t> </a:t>
            </a:r>
            <a:r>
              <a:rPr lang="en-US" sz="2800" i="1" dirty="0" err="1"/>
              <a:t>tiempo</a:t>
            </a:r>
            <a:r>
              <a:rPr lang="en-US" sz="2800" i="1" dirty="0"/>
              <a:t> en </a:t>
            </a:r>
            <a:r>
              <a:rPr lang="en-US" sz="2800" i="1" dirty="0" err="1"/>
              <a:t>comprender</a:t>
            </a:r>
            <a:r>
              <a:rPr lang="en-US" sz="2800" i="1" dirty="0"/>
              <a:t> el </a:t>
            </a:r>
            <a:r>
              <a:rPr lang="en-US" sz="2800" i="1" dirty="0" err="1"/>
              <a:t>entorno</a:t>
            </a:r>
            <a:r>
              <a:rPr lang="en-US" sz="2800" i="1" dirty="0"/>
              <a:t> de </a:t>
            </a:r>
            <a:r>
              <a:rPr lang="en-US" sz="2800" i="1" dirty="0" err="1"/>
              <a:t>desarrollo</a:t>
            </a:r>
            <a:r>
              <a:rPr lang="en-US" sz="2800" i="1" dirty="0"/>
              <a:t>.</a:t>
            </a:r>
            <a:endParaRPr lang="en-US" sz="2800" dirty="0"/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sz="2800" dirty="0" err="1"/>
              <a:t>Acceso</a:t>
            </a:r>
            <a:r>
              <a:rPr lang="en-US" sz="2800" dirty="0"/>
              <a:t> </a:t>
            </a:r>
            <a:r>
              <a:rPr lang="en-US" sz="2800" dirty="0" err="1"/>
              <a:t>rápido</a:t>
            </a:r>
            <a:r>
              <a:rPr lang="en-US" sz="2800" dirty="0"/>
              <a:t> al </a:t>
            </a:r>
            <a:r>
              <a:rPr lang="en-US" sz="2800" dirty="0" err="1"/>
              <a:t>estado</a:t>
            </a:r>
            <a:r>
              <a:rPr lang="en-US" sz="2800" dirty="0"/>
              <a:t> del </a:t>
            </a:r>
            <a:r>
              <a:rPr lang="en-US" sz="2800" dirty="0" err="1"/>
              <a:t>proyecto</a:t>
            </a:r>
            <a:r>
              <a:rPr lang="en-US" sz="2800" dirty="0"/>
              <a:t>. </a:t>
            </a:r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sz="2800" dirty="0" err="1"/>
              <a:t>Facilitar</a:t>
            </a:r>
            <a:r>
              <a:rPr lang="en-US" sz="2800" dirty="0"/>
              <a:t> la </a:t>
            </a:r>
            <a:r>
              <a:rPr lang="en-US" sz="2800" dirty="0" err="1"/>
              <a:t>incorporación</a:t>
            </a:r>
            <a:r>
              <a:rPr lang="en-US" sz="2800" dirty="0"/>
              <a:t> de </a:t>
            </a:r>
            <a:r>
              <a:rPr lang="en-US" sz="2800" dirty="0" err="1"/>
              <a:t>nuevos</a:t>
            </a:r>
            <a:r>
              <a:rPr lang="en-US" sz="2800" dirty="0"/>
              <a:t> </a:t>
            </a:r>
            <a:r>
              <a:rPr lang="en-US" sz="2800" dirty="0" err="1"/>
              <a:t>desarrolladores</a:t>
            </a:r>
            <a:r>
              <a:rPr lang="en-US" sz="2800" dirty="0"/>
              <a:t> al </a:t>
            </a:r>
            <a:r>
              <a:rPr lang="en-US" sz="2800" dirty="0" err="1"/>
              <a:t>proyecto</a:t>
            </a:r>
            <a:r>
              <a:rPr lang="en-US" sz="2800" dirty="0"/>
              <a:t>: Si se </a:t>
            </a:r>
            <a:r>
              <a:rPr lang="en-US" sz="2800" dirty="0" err="1"/>
              <a:t>trabaja</a:t>
            </a:r>
            <a:r>
              <a:rPr lang="en-US" sz="2800" dirty="0"/>
              <a:t> en </a:t>
            </a:r>
            <a:r>
              <a:rPr lang="en-US" sz="2800" dirty="0" err="1"/>
              <a:t>todos</a:t>
            </a:r>
            <a:r>
              <a:rPr lang="en-US" sz="2800" dirty="0"/>
              <a:t> los </a:t>
            </a:r>
            <a:r>
              <a:rPr lang="en-US" sz="2800" dirty="0" err="1"/>
              <a:t>sitios</a:t>
            </a:r>
            <a:r>
              <a:rPr lang="en-US" sz="2800" dirty="0"/>
              <a:t> de </a:t>
            </a:r>
            <a:r>
              <a:rPr lang="en-US" sz="2800" dirty="0" err="1"/>
              <a:t>igual</a:t>
            </a:r>
            <a:r>
              <a:rPr lang="en-US" sz="2800" dirty="0"/>
              <a:t> forma….</a:t>
            </a:r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sz="2800" dirty="0"/>
              <a:t>Dar </a:t>
            </a:r>
            <a:r>
              <a:rPr lang="en-US" sz="2800" dirty="0" err="1"/>
              <a:t>acceso</a:t>
            </a:r>
            <a:r>
              <a:rPr lang="en-US" sz="2800" dirty="0"/>
              <a:t> a </a:t>
            </a:r>
            <a:r>
              <a:rPr lang="en-US" sz="2800" dirty="0" err="1"/>
              <a:t>todas</a:t>
            </a:r>
            <a:r>
              <a:rPr lang="en-US" sz="2800" dirty="0"/>
              <a:t> </a:t>
            </a:r>
            <a:r>
              <a:rPr lang="en-US" sz="2800" dirty="0" err="1"/>
              <a:t>las</a:t>
            </a:r>
            <a:r>
              <a:rPr lang="en-US" sz="2800" dirty="0"/>
              <a:t> </a:t>
            </a:r>
            <a:r>
              <a:rPr lang="en-US" sz="2800" dirty="0" err="1"/>
              <a:t>herramientas</a:t>
            </a:r>
            <a:r>
              <a:rPr lang="en-US" sz="2800" dirty="0"/>
              <a:t> </a:t>
            </a:r>
            <a:r>
              <a:rPr lang="en-US" sz="2800" dirty="0" err="1"/>
              <a:t>necesarias</a:t>
            </a:r>
            <a:r>
              <a:rPr lang="en-US" sz="2800" dirty="0"/>
              <a:t> de forma </a:t>
            </a:r>
            <a:r>
              <a:rPr lang="en-US" sz="2800" dirty="0" err="1"/>
              <a:t>uniforme</a:t>
            </a:r>
            <a:r>
              <a:rPr lang="en-US" sz="2800" dirty="0"/>
              <a:t>.</a:t>
            </a:r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sz="2800" dirty="0" err="1"/>
              <a:t>Evitar</a:t>
            </a:r>
            <a:r>
              <a:rPr lang="en-US" sz="2800" dirty="0"/>
              <a:t> </a:t>
            </a:r>
            <a:r>
              <a:rPr lang="en-US" sz="2800" dirty="0" err="1"/>
              <a:t>configuraciones</a:t>
            </a:r>
            <a:r>
              <a:rPr lang="en-US" sz="2800" dirty="0"/>
              <a:t> </a:t>
            </a:r>
            <a:r>
              <a:rPr lang="en-US" sz="2800" dirty="0" err="1"/>
              <a:t>inconsistentes</a:t>
            </a:r>
            <a:r>
              <a:rPr lang="en-US" sz="2800" dirty="0"/>
              <a:t>.</a:t>
            </a:r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sz="2800" dirty="0" err="1"/>
              <a:t>Aportar</a:t>
            </a:r>
            <a:r>
              <a:rPr lang="en-US" sz="2800" dirty="0"/>
              <a:t> </a:t>
            </a: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infraestructura</a:t>
            </a:r>
            <a:r>
              <a:rPr lang="en-US" sz="2800" dirty="0"/>
              <a:t> de </a:t>
            </a:r>
            <a:r>
              <a:rPr lang="en-US" sz="2800" dirty="0" err="1"/>
              <a:t>desarrollo</a:t>
            </a:r>
            <a:r>
              <a:rPr lang="en-US" sz="2800" dirty="0"/>
              <a:t> </a:t>
            </a:r>
            <a:r>
              <a:rPr lang="en-US" sz="2800" dirty="0" err="1"/>
              <a:t>estandarizada</a:t>
            </a:r>
            <a:r>
              <a:rPr lang="en-US" sz="2800" dirty="0"/>
              <a:t> e </a:t>
            </a:r>
            <a:r>
              <a:rPr lang="en-US" sz="2800" dirty="0" err="1"/>
              <a:t>independiente</a:t>
            </a:r>
            <a:r>
              <a:rPr lang="en-US" sz="2800" dirty="0"/>
              <a:t> del </a:t>
            </a:r>
            <a:r>
              <a:rPr lang="en-US" sz="2800" dirty="0" err="1"/>
              <a:t>proyecto</a:t>
            </a:r>
            <a:r>
              <a:rPr lang="en-US" sz="2800" dirty="0"/>
              <a:t>.</a:t>
            </a:r>
          </a:p>
          <a:p>
            <a:pPr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sz="2800" dirty="0" err="1"/>
              <a:t>Permitir</a:t>
            </a:r>
            <a:r>
              <a:rPr lang="en-US" sz="2800" dirty="0"/>
              <a:t> al </a:t>
            </a:r>
            <a:r>
              <a:rPr lang="en-US" sz="2800" dirty="0" err="1"/>
              <a:t>desarrollador</a:t>
            </a:r>
            <a:r>
              <a:rPr lang="en-US" sz="2800" dirty="0"/>
              <a:t> </a:t>
            </a:r>
            <a:r>
              <a:rPr lang="en-US" sz="2800" dirty="0" err="1"/>
              <a:t>centrarse</a:t>
            </a:r>
            <a:r>
              <a:rPr lang="en-US" sz="2800" dirty="0"/>
              <a:t> en el </a:t>
            </a:r>
            <a:r>
              <a:rPr lang="en-US" sz="2800" dirty="0" err="1"/>
              <a:t>proyecto</a:t>
            </a:r>
            <a:r>
              <a:rPr lang="en-US" sz="2800" dirty="0"/>
              <a:t> en </a:t>
            </a:r>
            <a:r>
              <a:rPr lang="en-US" sz="2800" dirty="0" err="1"/>
              <a:t>sí</a:t>
            </a:r>
            <a:r>
              <a:rPr lang="en-US" sz="2800" dirty="0"/>
              <a:t>.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Objetivos</a:t>
            </a:r>
            <a:r>
              <a:rPr lang="en-US" dirty="0"/>
              <a:t> de Maven 2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1643050"/>
            <a:ext cx="7772400" cy="45878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en-US" sz="2400" dirty="0"/>
              <a:t>El </a:t>
            </a:r>
            <a:r>
              <a:rPr lang="en-US" sz="2400" dirty="0" err="1"/>
              <a:t>uso</a:t>
            </a:r>
            <a:r>
              <a:rPr lang="en-US" sz="2400" dirty="0"/>
              <a:t> de los </a:t>
            </a:r>
            <a:r>
              <a:rPr lang="en-US" sz="2400" dirty="0" err="1"/>
              <a:t>repositorios</a:t>
            </a:r>
            <a:r>
              <a:rPr lang="en-US" sz="2400" dirty="0"/>
              <a:t> </a:t>
            </a:r>
            <a:r>
              <a:rPr lang="en-US" sz="2400" dirty="0" err="1"/>
              <a:t>es</a:t>
            </a:r>
            <a:r>
              <a:rPr lang="en-US" sz="2400" dirty="0"/>
              <a:t> </a:t>
            </a:r>
            <a:r>
              <a:rPr lang="en-US" sz="2400" dirty="0" err="1"/>
              <a:t>transparente</a:t>
            </a:r>
            <a:r>
              <a:rPr lang="en-US" sz="2400" dirty="0"/>
              <a:t> </a:t>
            </a:r>
            <a:r>
              <a:rPr lang="en-US" sz="2400" dirty="0" err="1"/>
              <a:t>para</a:t>
            </a:r>
            <a:r>
              <a:rPr lang="en-US" sz="2400" dirty="0"/>
              <a:t> el </a:t>
            </a:r>
            <a:r>
              <a:rPr lang="en-US" sz="2400" dirty="0" err="1"/>
              <a:t>usuario</a:t>
            </a:r>
            <a:r>
              <a:rPr lang="en-US" sz="2400" dirty="0"/>
              <a:t> de Maven</a:t>
            </a:r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defecto</a:t>
            </a:r>
            <a:r>
              <a:rPr lang="en-US" sz="2400" dirty="0"/>
              <a:t>, Maven </a:t>
            </a:r>
            <a:r>
              <a:rPr lang="en-US" sz="2400" dirty="0" err="1"/>
              <a:t>busca</a:t>
            </a:r>
            <a:r>
              <a:rPr lang="en-US" sz="2400" dirty="0"/>
              <a:t> el </a:t>
            </a:r>
            <a:r>
              <a:rPr lang="en-US" sz="2400" dirty="0" err="1"/>
              <a:t>repositorio</a:t>
            </a:r>
            <a:r>
              <a:rPr lang="en-US" sz="2400" dirty="0"/>
              <a:t> general </a:t>
            </a:r>
            <a:r>
              <a:rPr lang="en-US" sz="2400" dirty="0" err="1"/>
              <a:t>ibiblio</a:t>
            </a:r>
            <a:endParaRPr lang="en-US" sz="2400" dirty="0"/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endParaRPr lang="en-US" dirty="0"/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r>
              <a:rPr lang="en-US" sz="2400" dirty="0" err="1"/>
              <a:t>Podemos</a:t>
            </a:r>
            <a:r>
              <a:rPr lang="en-US" sz="2400" dirty="0"/>
              <a:t> </a:t>
            </a:r>
            <a:r>
              <a:rPr lang="en-US" sz="2400" dirty="0" err="1"/>
              <a:t>forzar</a:t>
            </a:r>
            <a:r>
              <a:rPr lang="en-US" sz="2400" dirty="0"/>
              <a:t> el </a:t>
            </a:r>
            <a:r>
              <a:rPr lang="en-US" sz="2400" dirty="0" err="1"/>
              <a:t>uso</a:t>
            </a:r>
            <a:r>
              <a:rPr lang="en-US" sz="2400" dirty="0"/>
              <a:t> de </a:t>
            </a:r>
            <a:r>
              <a:rPr lang="en-US" sz="2400" dirty="0" err="1"/>
              <a:t>otros</a:t>
            </a:r>
            <a:r>
              <a:rPr lang="en-US" sz="2400" dirty="0"/>
              <a:t> </a:t>
            </a:r>
            <a:r>
              <a:rPr lang="en-US" sz="2400" dirty="0" err="1"/>
              <a:t>repositorios</a:t>
            </a:r>
            <a:r>
              <a:rPr lang="en-US" sz="2400" dirty="0"/>
              <a:t>, </a:t>
            </a:r>
            <a:r>
              <a:rPr lang="en-US" sz="2400" dirty="0" err="1"/>
              <a:t>sobrescribiendo</a:t>
            </a:r>
            <a:r>
              <a:rPr lang="en-US" sz="2400" dirty="0"/>
              <a:t> el pom.xml.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ejemplo</a:t>
            </a:r>
            <a:r>
              <a:rPr lang="en-US" sz="2400" dirty="0"/>
              <a:t>, </a:t>
            </a:r>
            <a:r>
              <a:rPr lang="en-US" sz="2400" dirty="0" err="1"/>
              <a:t>para</a:t>
            </a:r>
            <a:r>
              <a:rPr lang="en-US" sz="2400" dirty="0"/>
              <a:t> </a:t>
            </a:r>
            <a:r>
              <a:rPr lang="en-US" sz="2400" dirty="0" err="1"/>
              <a:t>buscar</a:t>
            </a:r>
            <a:r>
              <a:rPr lang="en-US" sz="2400" dirty="0"/>
              <a:t> el </a:t>
            </a:r>
            <a:r>
              <a:rPr lang="en-US" sz="2400" dirty="0" err="1"/>
              <a:t>plugin</a:t>
            </a:r>
            <a:r>
              <a:rPr lang="en-US" sz="2400" dirty="0"/>
              <a:t> de eclipse:</a:t>
            </a:r>
          </a:p>
          <a:p>
            <a:pPr eaLnBrk="1" hangingPunct="1">
              <a:lnSpc>
                <a:spcPct val="80000"/>
              </a:lnSpc>
              <a:buSzTx/>
              <a:buFontTx/>
              <a:buChar char="•"/>
            </a:pPr>
            <a:endParaRPr lang="en-US" sz="1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300" b="1" dirty="0">
                <a:latin typeface="Courier New" pitchFamily="49" charset="0"/>
              </a:rPr>
              <a:t>		&lt;project&gt;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300" b="1" dirty="0">
                <a:latin typeface="Courier New" pitchFamily="49" charset="0"/>
              </a:rPr>
              <a:t> 		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300" b="1" dirty="0">
                <a:latin typeface="Courier New" pitchFamily="49" charset="0"/>
              </a:rPr>
              <a:t> 		&lt;repositories&gt;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300" b="1" dirty="0">
                <a:latin typeface="Courier New" pitchFamily="49" charset="0"/>
              </a:rPr>
              <a:t>   		   &lt;repository&gt;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300" b="1" dirty="0">
                <a:latin typeface="Courier New" pitchFamily="49" charset="0"/>
              </a:rPr>
              <a:t>	      		&lt;id&gt;m2 </a:t>
            </a:r>
            <a:r>
              <a:rPr lang="en-US" sz="1300" b="1" dirty="0" err="1">
                <a:latin typeface="Courier New" pitchFamily="49" charset="0"/>
              </a:rPr>
              <a:t>plugin</a:t>
            </a:r>
            <a:r>
              <a:rPr lang="en-US" sz="1300" b="1" dirty="0">
                <a:latin typeface="Courier New" pitchFamily="49" charset="0"/>
              </a:rPr>
              <a:t>&lt;/id&gt;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300" b="1" dirty="0">
                <a:latin typeface="Courier New" pitchFamily="49" charset="0"/>
              </a:rPr>
              <a:t>	      		&lt;</a:t>
            </a:r>
            <a:r>
              <a:rPr lang="en-US" sz="1300" b="1" dirty="0" err="1">
                <a:latin typeface="Courier New" pitchFamily="49" charset="0"/>
              </a:rPr>
              <a:t>url</a:t>
            </a:r>
            <a:r>
              <a:rPr lang="en-US" sz="1300" b="1" dirty="0">
                <a:latin typeface="Courier New" pitchFamily="49" charset="0"/>
              </a:rPr>
              <a:t>&gt;m2eclipse.codehaus.org&lt;/</a:t>
            </a:r>
            <a:r>
              <a:rPr lang="en-US" sz="1300" b="1" dirty="0" err="1">
                <a:latin typeface="Courier New" pitchFamily="49" charset="0"/>
              </a:rPr>
              <a:t>url</a:t>
            </a:r>
            <a:r>
              <a:rPr lang="en-US" sz="1300" b="1" dirty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300" b="1" dirty="0">
                <a:latin typeface="Courier New" pitchFamily="49" charset="0"/>
              </a:rPr>
              <a:t>	    		   &lt;/repository&gt;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300" b="1" dirty="0">
                <a:latin typeface="Courier New" pitchFamily="49" charset="0"/>
              </a:rPr>
              <a:t> 		&lt;/repositories&gt;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300" b="1" dirty="0">
                <a:latin typeface="Courier New" pitchFamily="49" charset="0"/>
              </a:rPr>
              <a:t> 		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300" b="1" dirty="0">
                <a:latin typeface="Courier New" pitchFamily="49" charset="0"/>
              </a:rPr>
              <a:t>		&lt;/project&gt;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300" b="1" dirty="0">
              <a:latin typeface="Courier New" pitchFamily="49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 err="1"/>
              <a:t>Repositorios</a:t>
            </a:r>
            <a:r>
              <a:rPr lang="en-US" sz="4000" dirty="0"/>
              <a:t> </a:t>
            </a:r>
            <a:r>
              <a:rPr lang="en-US" sz="4000" dirty="0" err="1"/>
              <a:t>para</a:t>
            </a:r>
            <a:r>
              <a:rPr lang="en-US" sz="4000" dirty="0"/>
              <a:t> la </a:t>
            </a:r>
            <a:r>
              <a:rPr lang="en-US" sz="4000" dirty="0" err="1"/>
              <a:t>descarga</a:t>
            </a:r>
            <a:r>
              <a:rPr lang="en-US" sz="4000" dirty="0"/>
              <a:t> </a:t>
            </a:r>
            <a:r>
              <a:rPr lang="en-US" sz="4000" dirty="0" err="1"/>
              <a:t>automática</a:t>
            </a:r>
            <a:endParaRPr lang="en-US" sz="4000" dirty="0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285984" y="2620960"/>
            <a:ext cx="4495800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A50021"/>
              </a:buClr>
            </a:pPr>
            <a:r>
              <a:rPr lang="en-US" sz="1800"/>
              <a:t>Ibiblio.org  - Public library and digital archive</a:t>
            </a:r>
            <a:endParaRPr lang="en-GB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571472" y="1481328"/>
            <a:ext cx="8229600" cy="4525963"/>
          </a:xfrm>
        </p:spPr>
        <p:txBody>
          <a:bodyPr>
            <a:noAutofit/>
          </a:bodyPr>
          <a:lstStyle/>
          <a:p>
            <a:r>
              <a:rPr lang="es-ES" sz="2400" dirty="0"/>
              <a:t>Maven genera descriptores de proyecto para diversos </a:t>
            </a:r>
            <a:r>
              <a:rPr lang="es-ES" sz="2400" dirty="0" err="1"/>
              <a:t>IDEs</a:t>
            </a:r>
            <a:r>
              <a:rPr lang="es-ES" sz="2400" dirty="0"/>
              <a:t> (idea, </a:t>
            </a:r>
            <a:r>
              <a:rPr lang="es-ES" sz="2400" dirty="0" err="1"/>
              <a:t>IntelliJ</a:t>
            </a:r>
            <a:r>
              <a:rPr lang="es-ES" sz="2400" dirty="0"/>
              <a:t>, Eclipse, etc.)</a:t>
            </a:r>
          </a:p>
          <a:p>
            <a:r>
              <a:rPr lang="es-ES" sz="2400" dirty="0"/>
              <a:t>Para crear el descriptor del proyecto Eclipse:</a:t>
            </a:r>
          </a:p>
          <a:p>
            <a:pPr lvl="1"/>
            <a:r>
              <a:rPr lang="es-ES" sz="2000" dirty="0"/>
              <a:t>Ejecutamos </a:t>
            </a:r>
            <a:r>
              <a:rPr lang="es-ES" sz="2000" dirty="0" err="1"/>
              <a:t>mvn</a:t>
            </a:r>
            <a:r>
              <a:rPr lang="es-ES" sz="2000" dirty="0"/>
              <a:t> </a:t>
            </a:r>
            <a:r>
              <a:rPr lang="es-ES" sz="2000" dirty="0" err="1"/>
              <a:t>eclipse:eclipse</a:t>
            </a:r>
            <a:endParaRPr lang="es-ES" sz="2000" dirty="0"/>
          </a:p>
          <a:p>
            <a:pPr lvl="1"/>
            <a:r>
              <a:rPr lang="es-ES" sz="2000" dirty="0"/>
              <a:t>Examinamos el fichero .</a:t>
            </a:r>
            <a:r>
              <a:rPr lang="es-ES" sz="2000" dirty="0" err="1"/>
              <a:t>project</a:t>
            </a:r>
            <a:endParaRPr lang="es-ES" sz="2000" dirty="0"/>
          </a:p>
          <a:p>
            <a:pPr lvl="1"/>
            <a:r>
              <a:rPr lang="es-ES" sz="2000" dirty="0"/>
              <a:t>Arrancamos Eclipse e importamos el proyecto recién creado.</a:t>
            </a:r>
          </a:p>
          <a:p>
            <a:pPr algn="ctr">
              <a:buNone/>
            </a:pPr>
            <a:r>
              <a:rPr lang="es-ES" sz="2400" dirty="0"/>
              <a:t>¿Está bien importado?</a:t>
            </a:r>
          </a:p>
          <a:p>
            <a:r>
              <a:rPr lang="es-ES" sz="2400" dirty="0"/>
              <a:t>El descriptor generado hace referencia a una variable de entorno </a:t>
            </a:r>
            <a:r>
              <a:rPr lang="es-ES" sz="2400" b="1" dirty="0"/>
              <a:t>M2_REPO</a:t>
            </a:r>
            <a:r>
              <a:rPr lang="es-ES" sz="2400" dirty="0"/>
              <a:t> que debería apuntar a ${</a:t>
            </a:r>
            <a:r>
              <a:rPr lang="es-ES" sz="2400" dirty="0" err="1"/>
              <a:t>user.home</a:t>
            </a:r>
            <a:r>
              <a:rPr lang="es-ES" sz="2400" dirty="0"/>
              <a:t>}/.m2/</a:t>
            </a:r>
            <a:r>
              <a:rPr lang="es-ES" sz="2400" dirty="0" err="1"/>
              <a:t>repository</a:t>
            </a:r>
            <a:endParaRPr lang="es-ES" sz="2400" dirty="0"/>
          </a:p>
          <a:p>
            <a:r>
              <a:rPr lang="es-ES" sz="2400" dirty="0"/>
              <a:t>Entrar en </a:t>
            </a:r>
            <a:r>
              <a:rPr lang="es-ES" sz="2400" dirty="0" err="1"/>
              <a:t>Window</a:t>
            </a:r>
            <a:r>
              <a:rPr lang="es-ES" sz="2400" dirty="0"/>
              <a:t>/</a:t>
            </a:r>
            <a:r>
              <a:rPr lang="es-ES" sz="2400" dirty="0" err="1"/>
              <a:t>Preferences</a:t>
            </a:r>
            <a:r>
              <a:rPr lang="es-ES" sz="2400" dirty="0"/>
              <a:t>/Java/</a:t>
            </a:r>
            <a:r>
              <a:rPr lang="es-ES" sz="2400" dirty="0" err="1"/>
              <a:t>Build</a:t>
            </a:r>
            <a:r>
              <a:rPr lang="es-ES" sz="2400" dirty="0"/>
              <a:t> </a:t>
            </a:r>
            <a:r>
              <a:rPr lang="es-ES" sz="2400" dirty="0" err="1"/>
              <a:t>Path</a:t>
            </a:r>
            <a:r>
              <a:rPr lang="es-ES" sz="2400" dirty="0"/>
              <a:t>/</a:t>
            </a:r>
            <a:r>
              <a:rPr lang="es-ES" sz="2400" dirty="0" err="1"/>
              <a:t>ClassPath</a:t>
            </a:r>
            <a:r>
              <a:rPr lang="es-ES" sz="2400" dirty="0"/>
              <a:t> Variables y darla de alta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Taller práctico</a:t>
            </a:r>
            <a:br>
              <a:rPr lang="es-ES" dirty="0"/>
            </a:br>
            <a:r>
              <a:rPr lang="es-ES" dirty="0"/>
              <a:t>Generación de descriptores </a:t>
            </a:r>
            <a:r>
              <a:rPr lang="es-ES" dirty="0" err="1"/>
              <a:t>proy</a:t>
            </a:r>
            <a:r>
              <a:rPr lang="es-ES" dirty="0"/>
              <a:t>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cualquier aplicación podemos tener otros recursos que no son exclusivamente código fuente y que deben ser distribuidos dentro del fichero JAR.</a:t>
            </a:r>
          </a:p>
          <a:p>
            <a:r>
              <a:rPr lang="es-ES" dirty="0" err="1"/>
              <a:t>Ej</a:t>
            </a:r>
            <a:r>
              <a:rPr lang="es-ES" dirty="0"/>
              <a:t>: ficheros </a:t>
            </a:r>
            <a:r>
              <a:rPr lang="es-ES" dirty="0" err="1"/>
              <a:t>properties</a:t>
            </a:r>
            <a:r>
              <a:rPr lang="es-ES" dirty="0"/>
              <a:t>, </a:t>
            </a:r>
            <a:r>
              <a:rPr lang="es-ES" dirty="0" err="1"/>
              <a:t>xml</a:t>
            </a:r>
            <a:r>
              <a:rPr lang="es-ES" dirty="0"/>
              <a:t>, </a:t>
            </a:r>
            <a:r>
              <a:rPr lang="es-ES" dirty="0" err="1"/>
              <a:t>Resource</a:t>
            </a:r>
            <a:r>
              <a:rPr lang="es-ES" dirty="0"/>
              <a:t> </a:t>
            </a:r>
            <a:r>
              <a:rPr lang="es-ES" dirty="0" err="1"/>
              <a:t>Bundles</a:t>
            </a:r>
            <a:r>
              <a:rPr lang="es-ES" dirty="0"/>
              <a:t>, etc.</a:t>
            </a:r>
          </a:p>
          <a:p>
            <a:r>
              <a:rPr lang="es-ES" dirty="0"/>
              <a:t>Para ello Maven reserva por defecto un directorio (</a:t>
            </a:r>
            <a:r>
              <a:rPr lang="es-ES" dirty="0" err="1"/>
              <a:t>src</a:t>
            </a:r>
            <a:r>
              <a:rPr lang="es-ES" dirty="0"/>
              <a:t>/</a:t>
            </a:r>
            <a:r>
              <a:rPr lang="es-ES" dirty="0" err="1"/>
              <a:t>main</a:t>
            </a:r>
            <a:r>
              <a:rPr lang="es-ES" dirty="0"/>
              <a:t>/</a:t>
            </a:r>
            <a:r>
              <a:rPr lang="es-ES" dirty="0" err="1"/>
              <a:t>resources</a:t>
            </a:r>
            <a:r>
              <a:rPr lang="es-ES" dirty="0"/>
              <a:t>) de tal forma que todo lo que metamos en él irá al raíz del fichero JAR.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Gestión de recursos en el </a:t>
            </a:r>
            <a:r>
              <a:rPr lang="es-ES" dirty="0" err="1"/>
              <a:t>classpath</a:t>
            </a:r>
            <a:endParaRPr lang="es-E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Volvemos a la estructura del proyecto.</a:t>
            </a:r>
          </a:p>
          <a:p>
            <a:r>
              <a:rPr lang="es-ES" dirty="0"/>
              <a:t>Creamos el directorio </a:t>
            </a:r>
          </a:p>
          <a:p>
            <a:pPr>
              <a:buNone/>
            </a:pPr>
            <a:r>
              <a:rPr lang="es-ES" dirty="0"/>
              <a:t>Piloto/</a:t>
            </a:r>
            <a:r>
              <a:rPr lang="es-ES" dirty="0" err="1"/>
              <a:t>src</a:t>
            </a:r>
            <a:r>
              <a:rPr lang="es-ES" dirty="0"/>
              <a:t>/</a:t>
            </a:r>
            <a:r>
              <a:rPr lang="es-ES" dirty="0" err="1"/>
              <a:t>main</a:t>
            </a:r>
            <a:r>
              <a:rPr lang="es-ES" dirty="0"/>
              <a:t>/</a:t>
            </a:r>
            <a:r>
              <a:rPr lang="es-ES" dirty="0" err="1"/>
              <a:t>resources</a:t>
            </a:r>
            <a:r>
              <a:rPr lang="es-ES" dirty="0"/>
              <a:t>/META-INF</a:t>
            </a:r>
          </a:p>
          <a:p>
            <a:r>
              <a:rPr lang="es-ES" dirty="0"/>
              <a:t>Creamos dentro de éste el fichero </a:t>
            </a:r>
            <a:r>
              <a:rPr lang="es-ES" dirty="0" err="1"/>
              <a:t>application.properties</a:t>
            </a:r>
            <a:r>
              <a:rPr lang="es-ES" dirty="0"/>
              <a:t>.</a:t>
            </a:r>
          </a:p>
          <a:p>
            <a:r>
              <a:rPr lang="es-ES" dirty="0"/>
              <a:t>Empaquetamos de nuevo la aplicación</a:t>
            </a:r>
          </a:p>
          <a:p>
            <a:r>
              <a:rPr lang="es-ES" dirty="0"/>
              <a:t>Abrimos el JAR una vez creado para comprobar donde se encuentra el ficheros </a:t>
            </a:r>
            <a:r>
              <a:rPr lang="es-ES" dirty="0" err="1"/>
              <a:t>application.properties</a:t>
            </a:r>
            <a:r>
              <a:rPr lang="es-ES" dirty="0"/>
              <a:t>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Taller práctico</a:t>
            </a:r>
            <a:br>
              <a:rPr lang="es-ES" dirty="0"/>
            </a:br>
            <a:r>
              <a:rPr lang="es-ES" dirty="0"/>
              <a:t>Adición de otros recursos al Jar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 igual que las clases principales de la aplicación, es posible que las clases que implementan las pruebas unitarias necesiten de otros recursos propios.</a:t>
            </a:r>
          </a:p>
          <a:p>
            <a:r>
              <a:rPr lang="es-ES" dirty="0"/>
              <a:t>Para ello Maven reserva por defecto un directorio (</a:t>
            </a:r>
            <a:r>
              <a:rPr lang="es-ES" dirty="0" err="1"/>
              <a:t>src</a:t>
            </a:r>
            <a:r>
              <a:rPr lang="es-ES" dirty="0"/>
              <a:t>/test/</a:t>
            </a:r>
            <a:r>
              <a:rPr lang="es-ES" dirty="0" err="1"/>
              <a:t>resources</a:t>
            </a:r>
            <a:r>
              <a:rPr lang="es-ES" dirty="0"/>
              <a:t>) de tal forma que todo lo que metamos en él irá al raíz del fichero JAR.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Gestión de recursos de </a:t>
            </a:r>
            <a:r>
              <a:rPr lang="es-ES" dirty="0" err="1"/>
              <a:t>testing</a:t>
            </a:r>
            <a:r>
              <a:rPr lang="es-ES" dirty="0"/>
              <a:t> en el </a:t>
            </a:r>
            <a:r>
              <a:rPr lang="es-ES" dirty="0" err="1"/>
              <a:t>classpath</a:t>
            </a:r>
            <a:endParaRPr lang="es-E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Es posible que algunos de las propiedades contenidas en los ficheros de recursos deban ser establecidas en tiempo de compilación.</a:t>
            </a:r>
          </a:p>
          <a:p>
            <a:r>
              <a:rPr lang="es-ES" dirty="0"/>
              <a:t>Maven facilita la utilidad de </a:t>
            </a:r>
            <a:r>
              <a:rPr lang="es-ES" i="1" dirty="0"/>
              <a:t>filtrado</a:t>
            </a:r>
            <a:r>
              <a:rPr lang="es-ES" dirty="0"/>
              <a:t>, que nos permite dejar ciertos valores abiertos referenciando variables que serán resueltas por MAVEN buscando:</a:t>
            </a:r>
          </a:p>
          <a:p>
            <a:pPr marL="850392" lvl="1" indent="-457200">
              <a:buFont typeface="+mj-lt"/>
              <a:buAutoNum type="arabicPeriod"/>
            </a:pPr>
            <a:r>
              <a:rPr lang="es-ES" dirty="0"/>
              <a:t>En el pom.xml</a:t>
            </a:r>
          </a:p>
          <a:p>
            <a:pPr marL="850392" lvl="1" indent="-457200">
              <a:buFont typeface="+mj-lt"/>
              <a:buAutoNum type="arabicPeriod"/>
            </a:pPr>
            <a:r>
              <a:rPr lang="es-ES" dirty="0"/>
              <a:t>En el settings.xml</a:t>
            </a:r>
          </a:p>
          <a:p>
            <a:pPr marL="850392" lvl="1" indent="-457200">
              <a:buFont typeface="+mj-lt"/>
              <a:buAutoNum type="arabicPeriod"/>
            </a:pPr>
            <a:r>
              <a:rPr lang="es-ES" dirty="0"/>
              <a:t>En un fichero </a:t>
            </a:r>
            <a:r>
              <a:rPr lang="es-ES" dirty="0" err="1"/>
              <a:t>properties</a:t>
            </a:r>
            <a:r>
              <a:rPr lang="es-ES" dirty="0"/>
              <a:t> externo</a:t>
            </a:r>
          </a:p>
          <a:p>
            <a:pPr marL="850392" lvl="1" indent="-457200">
              <a:buFont typeface="+mj-lt"/>
              <a:buAutoNum type="arabicPeriod"/>
            </a:pPr>
            <a:r>
              <a:rPr lang="es-ES" dirty="0"/>
              <a:t>En una propiedad del sistema 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Filtrado dinámico de ficheros de recursos en el </a:t>
            </a:r>
            <a:r>
              <a:rPr lang="es-ES" dirty="0" err="1"/>
              <a:t>classpath</a:t>
            </a:r>
            <a:endParaRPr lang="es-E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De esta forma, podemos dejar abierto el valor de una propiedad del </a:t>
            </a:r>
            <a:r>
              <a:rPr lang="es-ES" dirty="0" err="1"/>
              <a:t>application.properties</a:t>
            </a:r>
            <a:r>
              <a:rPr lang="es-ES" dirty="0"/>
              <a:t>:</a:t>
            </a:r>
          </a:p>
          <a:p>
            <a:pPr>
              <a:buNone/>
            </a:pPr>
            <a:r>
              <a:rPr lang="es-ES" i="1" dirty="0"/>
              <a:t>	propiedad</a:t>
            </a:r>
            <a:r>
              <a:rPr lang="es-ES" dirty="0"/>
              <a:t>= ${&lt;</a:t>
            </a:r>
            <a:r>
              <a:rPr lang="es-ES" dirty="0" err="1"/>
              <a:t>property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&gt;}</a:t>
            </a:r>
          </a:p>
          <a:p>
            <a:pPr>
              <a:buNone/>
            </a:pPr>
            <a:r>
              <a:rPr lang="es-ES" dirty="0"/>
              <a:t>	Y establecer el valor de </a:t>
            </a:r>
            <a:r>
              <a:rPr lang="es-ES" i="1" dirty="0" err="1"/>
              <a:t>property</a:t>
            </a:r>
            <a:r>
              <a:rPr lang="es-ES" i="1" dirty="0"/>
              <a:t> </a:t>
            </a:r>
            <a:r>
              <a:rPr lang="es-ES" i="1" dirty="0" err="1"/>
              <a:t>name</a:t>
            </a:r>
            <a:r>
              <a:rPr lang="es-ES" dirty="0"/>
              <a:t> en cualquiera de los lugares antes enumerados.</a:t>
            </a:r>
          </a:p>
          <a:p>
            <a:r>
              <a:rPr lang="es-ES" dirty="0"/>
              <a:t>Esto permite hacer estructuras de proyectos más genéricas y reutilizables</a:t>
            </a:r>
          </a:p>
          <a:p>
            <a:pPr>
              <a:buNone/>
            </a:pPr>
            <a:endParaRPr lang="es-ES" i="1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Filtrado dinámico de ficheros de recursos en el </a:t>
            </a:r>
            <a:r>
              <a:rPr lang="es-ES" dirty="0" err="1"/>
              <a:t>classpath</a:t>
            </a:r>
            <a:endParaRPr lang="es-E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En primer lugar, debemos complementar el pom.xml, añadiendo:</a:t>
            </a:r>
          </a:p>
          <a:p>
            <a:pPr>
              <a:buNone/>
            </a:pPr>
            <a:r>
              <a:rPr lang="es-ES" sz="2300" dirty="0"/>
              <a:t>&lt;</a:t>
            </a:r>
            <a:r>
              <a:rPr lang="es-ES" sz="2300" dirty="0" err="1"/>
              <a:t>project</a:t>
            </a:r>
            <a:r>
              <a:rPr lang="es-ES" sz="2300" dirty="0"/>
              <a:t>&gt;</a:t>
            </a:r>
          </a:p>
          <a:p>
            <a:pPr>
              <a:buNone/>
            </a:pPr>
            <a:r>
              <a:rPr lang="es-ES" sz="2300" dirty="0"/>
              <a:t>	…</a:t>
            </a:r>
          </a:p>
          <a:p>
            <a:pPr>
              <a:buNone/>
            </a:pPr>
            <a:r>
              <a:rPr lang="es-ES" sz="2300" dirty="0"/>
              <a:t>	&lt;</a:t>
            </a:r>
            <a:r>
              <a:rPr lang="es-ES" sz="2300" dirty="0" err="1"/>
              <a:t>dependencies</a:t>
            </a:r>
            <a:r>
              <a:rPr lang="es-ES" sz="2300" dirty="0"/>
              <a:t>&gt;</a:t>
            </a:r>
          </a:p>
          <a:p>
            <a:pPr>
              <a:buNone/>
            </a:pPr>
            <a:r>
              <a:rPr lang="es-ES" sz="2300" dirty="0"/>
              <a:t>		…</a:t>
            </a:r>
          </a:p>
          <a:p>
            <a:pPr>
              <a:buNone/>
            </a:pPr>
            <a:r>
              <a:rPr lang="es-ES" sz="2300" dirty="0"/>
              <a:t>	&lt;/</a:t>
            </a:r>
            <a:r>
              <a:rPr lang="es-ES" sz="2300" dirty="0" err="1"/>
              <a:t>dependencies</a:t>
            </a:r>
            <a:r>
              <a:rPr lang="es-ES" sz="2300" dirty="0"/>
              <a:t>&gt;</a:t>
            </a:r>
          </a:p>
          <a:p>
            <a:pPr>
              <a:buNone/>
            </a:pPr>
            <a:r>
              <a:rPr lang="es-ES" sz="2300" b="1" dirty="0"/>
              <a:t>	&lt;</a:t>
            </a:r>
            <a:r>
              <a:rPr lang="es-ES" sz="2300" b="1" dirty="0" err="1"/>
              <a:t>build</a:t>
            </a:r>
            <a:r>
              <a:rPr lang="es-ES" sz="2300" b="1" dirty="0"/>
              <a:t>&gt;</a:t>
            </a:r>
          </a:p>
          <a:p>
            <a:pPr>
              <a:buNone/>
            </a:pPr>
            <a:r>
              <a:rPr lang="es-ES" sz="2300" b="1" dirty="0"/>
              <a:t>		&lt;</a:t>
            </a:r>
            <a:r>
              <a:rPr lang="es-ES" sz="2300" b="1" dirty="0" err="1"/>
              <a:t>resources</a:t>
            </a:r>
            <a:r>
              <a:rPr lang="es-ES" sz="2300" b="1" dirty="0"/>
              <a:t>&gt;</a:t>
            </a:r>
          </a:p>
          <a:p>
            <a:pPr>
              <a:buNone/>
            </a:pPr>
            <a:r>
              <a:rPr lang="es-ES" sz="2300" b="1" dirty="0"/>
              <a:t>			&lt;</a:t>
            </a:r>
            <a:r>
              <a:rPr lang="es-ES" sz="2300" b="1" dirty="0" err="1"/>
              <a:t>resource</a:t>
            </a:r>
            <a:r>
              <a:rPr lang="es-ES" sz="2300" b="1" dirty="0"/>
              <a:t>&gt;</a:t>
            </a:r>
          </a:p>
          <a:p>
            <a:pPr>
              <a:buNone/>
            </a:pPr>
            <a:r>
              <a:rPr lang="es-ES" sz="2300" b="1" dirty="0"/>
              <a:t>				&lt;</a:t>
            </a:r>
            <a:r>
              <a:rPr lang="es-ES" sz="2300" b="1" dirty="0" err="1"/>
              <a:t>directory</a:t>
            </a:r>
            <a:r>
              <a:rPr lang="es-ES" sz="2300" b="1" dirty="0"/>
              <a:t>&gt;</a:t>
            </a:r>
            <a:r>
              <a:rPr lang="es-ES" sz="2300" b="1" dirty="0" err="1">
                <a:solidFill>
                  <a:srgbClr val="FF0000"/>
                </a:solidFill>
              </a:rPr>
              <a:t>src</a:t>
            </a:r>
            <a:r>
              <a:rPr lang="es-ES" sz="2300" b="1" dirty="0">
                <a:solidFill>
                  <a:srgbClr val="FF0000"/>
                </a:solidFill>
              </a:rPr>
              <a:t>/</a:t>
            </a:r>
            <a:r>
              <a:rPr lang="es-ES" sz="2300" b="1" dirty="0" err="1">
                <a:solidFill>
                  <a:srgbClr val="FF0000"/>
                </a:solidFill>
              </a:rPr>
              <a:t>main</a:t>
            </a:r>
            <a:r>
              <a:rPr lang="es-ES" sz="2300" b="1" dirty="0">
                <a:solidFill>
                  <a:srgbClr val="FF0000"/>
                </a:solidFill>
              </a:rPr>
              <a:t>/</a:t>
            </a:r>
            <a:r>
              <a:rPr lang="es-ES" sz="2300" b="1" dirty="0" err="1">
                <a:solidFill>
                  <a:srgbClr val="FF0000"/>
                </a:solidFill>
              </a:rPr>
              <a:t>resources</a:t>
            </a:r>
            <a:r>
              <a:rPr lang="es-ES" sz="2300" b="1" dirty="0"/>
              <a:t>&lt;/</a:t>
            </a:r>
            <a:r>
              <a:rPr lang="es-ES" sz="2300" b="1" dirty="0" err="1"/>
              <a:t>directory</a:t>
            </a:r>
            <a:r>
              <a:rPr lang="es-ES" sz="2300" b="1" dirty="0"/>
              <a:t>&gt;</a:t>
            </a:r>
          </a:p>
          <a:p>
            <a:pPr>
              <a:buNone/>
            </a:pPr>
            <a:r>
              <a:rPr lang="es-ES" sz="2300" b="1" dirty="0"/>
              <a:t>				&lt;</a:t>
            </a:r>
            <a:r>
              <a:rPr lang="es-ES" sz="2300" b="1" dirty="0" err="1"/>
              <a:t>filtering</a:t>
            </a:r>
            <a:r>
              <a:rPr lang="es-ES" sz="2300" b="1" dirty="0"/>
              <a:t>&gt;</a:t>
            </a:r>
            <a:r>
              <a:rPr lang="es-ES" sz="2300" b="1" dirty="0">
                <a:solidFill>
                  <a:srgbClr val="FF0000"/>
                </a:solidFill>
              </a:rPr>
              <a:t>true</a:t>
            </a:r>
            <a:r>
              <a:rPr lang="es-ES" sz="2300" b="1" dirty="0"/>
              <a:t>&lt;/</a:t>
            </a:r>
            <a:r>
              <a:rPr lang="es-ES" sz="2300" b="1" dirty="0" err="1"/>
              <a:t>filtering</a:t>
            </a:r>
            <a:r>
              <a:rPr lang="es-ES" sz="2300" b="1" dirty="0"/>
              <a:t>&gt;</a:t>
            </a:r>
          </a:p>
          <a:p>
            <a:pPr>
              <a:buNone/>
            </a:pPr>
            <a:r>
              <a:rPr lang="es-ES" sz="2300" b="1" dirty="0"/>
              <a:t>			&lt;/</a:t>
            </a:r>
            <a:r>
              <a:rPr lang="es-ES" sz="2300" b="1" dirty="0" err="1"/>
              <a:t>resource</a:t>
            </a:r>
            <a:r>
              <a:rPr lang="es-ES" sz="2300" b="1" dirty="0"/>
              <a:t>&gt;</a:t>
            </a:r>
          </a:p>
          <a:p>
            <a:pPr>
              <a:buNone/>
            </a:pPr>
            <a:r>
              <a:rPr lang="es-ES" sz="2300" b="1" dirty="0"/>
              <a:t>		&lt;/</a:t>
            </a:r>
            <a:r>
              <a:rPr lang="es-ES" sz="2300" b="1" dirty="0" err="1"/>
              <a:t>resources</a:t>
            </a:r>
            <a:r>
              <a:rPr lang="es-ES" sz="2300" b="1" dirty="0"/>
              <a:t>&gt;</a:t>
            </a:r>
          </a:p>
          <a:p>
            <a:pPr>
              <a:buNone/>
            </a:pPr>
            <a:r>
              <a:rPr lang="es-ES" sz="2300" b="1" dirty="0"/>
              <a:t>	&lt;/</a:t>
            </a:r>
            <a:r>
              <a:rPr lang="es-ES" sz="2300" b="1" dirty="0" err="1"/>
              <a:t>build</a:t>
            </a:r>
            <a:r>
              <a:rPr lang="es-ES" sz="2300" b="1" dirty="0"/>
              <a:t>&gt;</a:t>
            </a:r>
          </a:p>
          <a:p>
            <a:pPr>
              <a:buNone/>
            </a:pPr>
            <a:r>
              <a:rPr lang="es-ES" sz="2300" dirty="0"/>
              <a:t>&lt;/</a:t>
            </a:r>
            <a:r>
              <a:rPr lang="es-ES" sz="2300" dirty="0" err="1"/>
              <a:t>project</a:t>
            </a:r>
            <a:r>
              <a:rPr lang="es-ES" sz="2300" dirty="0"/>
              <a:t>&gt;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Taller práctico</a:t>
            </a:r>
            <a:br>
              <a:rPr lang="es-ES" dirty="0"/>
            </a:br>
            <a:r>
              <a:rPr lang="es-ES" dirty="0"/>
              <a:t>Filtrado dinámico de recursos</a:t>
            </a:r>
          </a:p>
        </p:txBody>
      </p:sp>
      <p:sp>
        <p:nvSpPr>
          <p:cNvPr id="4" name="3 Llamada rectangular redondeada"/>
          <p:cNvSpPr/>
          <p:nvPr/>
        </p:nvSpPr>
        <p:spPr>
          <a:xfrm>
            <a:off x="4643438" y="1928802"/>
            <a:ext cx="3786214" cy="200026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/>
              <a:t>Al activar el filtrado tenemos que sobrescribir la definición por defecto del recurso, por lo que debemos establecer el directorio de nuevo como directorio de recursos  (ya lo está en el </a:t>
            </a:r>
            <a:r>
              <a:rPr lang="es-ES" sz="1800" dirty="0" err="1"/>
              <a:t>superpom</a:t>
            </a:r>
            <a:r>
              <a:rPr lang="es-ES" sz="1800" dirty="0"/>
              <a:t>!).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Vamos a complementar el </a:t>
            </a:r>
            <a:r>
              <a:rPr lang="es-ES" dirty="0" err="1"/>
              <a:t>application.properties</a:t>
            </a:r>
            <a:r>
              <a:rPr lang="es-ES" dirty="0"/>
              <a:t> estableciendo las propiedades application.name y </a:t>
            </a:r>
            <a:r>
              <a:rPr lang="es-ES" dirty="0" err="1"/>
              <a:t>application.version</a:t>
            </a:r>
            <a:r>
              <a:rPr lang="es-ES" dirty="0"/>
              <a:t> y haciendo que ambas sean tomadas del pom.xml</a:t>
            </a:r>
          </a:p>
          <a:p>
            <a:pPr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application.properties</a:t>
            </a:r>
            <a:endParaRPr lang="es-E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application.name=${project.name}</a:t>
            </a:r>
          </a:p>
          <a:p>
            <a:pPr>
              <a:buNone/>
            </a:pP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application.version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=${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project.version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s-ES" dirty="0"/>
              <a:t>Ya podemos forzar el filtrado de los ficheros de recursos</a:t>
            </a:r>
          </a:p>
          <a:p>
            <a:pPr>
              <a:buNone/>
            </a:pP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mvn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process-resources</a:t>
            </a:r>
            <a:endParaRPr lang="es-E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Taller práctico</a:t>
            </a:r>
            <a:br>
              <a:rPr lang="es-ES" dirty="0"/>
            </a:br>
            <a:r>
              <a:rPr lang="es-ES" dirty="0"/>
              <a:t>Filtrado dinámico de recursos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Comprobamos que el fichero </a:t>
            </a:r>
            <a:r>
              <a:rPr lang="es-ES" dirty="0" err="1"/>
              <a:t>properties</a:t>
            </a:r>
            <a:r>
              <a:rPr lang="es-ES" dirty="0"/>
              <a:t> ha sido </a:t>
            </a:r>
            <a:r>
              <a:rPr lang="es-ES" dirty="0" err="1"/>
              <a:t>parseado</a:t>
            </a:r>
            <a:r>
              <a:rPr lang="es-ES" dirty="0"/>
              <a:t> en target/</a:t>
            </a:r>
            <a:r>
              <a:rPr lang="es-ES" dirty="0" err="1"/>
              <a:t>classes</a:t>
            </a:r>
            <a:r>
              <a:rPr lang="es-ES" dirty="0"/>
              <a:t>/META-INF/</a:t>
            </a:r>
            <a:r>
              <a:rPr lang="es-ES" dirty="0" err="1"/>
              <a:t>application.properties</a:t>
            </a:r>
            <a:r>
              <a:rPr lang="es-ES" dirty="0"/>
              <a:t>.</a:t>
            </a:r>
          </a:p>
          <a:p>
            <a:pPr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application.properties</a:t>
            </a:r>
            <a:endParaRPr lang="es-E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application.name=piloto</a:t>
            </a:r>
          </a:p>
          <a:p>
            <a:pPr>
              <a:buNone/>
            </a:pP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application.version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=1.0-SNAPSHOT</a:t>
            </a:r>
          </a:p>
          <a:p>
            <a:pPr>
              <a:buNone/>
            </a:pPr>
            <a:endParaRPr lang="es-E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Taller práctico</a:t>
            </a:r>
            <a:br>
              <a:rPr lang="es-ES" dirty="0"/>
            </a:br>
            <a:r>
              <a:rPr lang="es-ES" dirty="0"/>
              <a:t>Filtrado dinámico de recursos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Ventajas</a:t>
            </a:r>
            <a:r>
              <a:rPr lang="en-US" dirty="0"/>
              <a:t> y </a:t>
            </a:r>
            <a:r>
              <a:rPr lang="en-US" dirty="0" err="1"/>
              <a:t>beneficios</a:t>
            </a:r>
            <a:endParaRPr lang="en-US" dirty="0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500034" y="1857364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A50021"/>
              </a:buClr>
              <a:buFontTx/>
              <a:buChar char="•"/>
            </a:pPr>
            <a:r>
              <a:rPr lang="en-US" dirty="0" err="1">
                <a:latin typeface="+mn-lt"/>
              </a:rPr>
              <a:t>Estandarización</a:t>
            </a:r>
            <a:endParaRPr lang="en-US" dirty="0">
              <a:latin typeface="+mn-lt"/>
            </a:endParaRPr>
          </a:p>
          <a:p>
            <a:pPr marL="457200" indent="-457200">
              <a:spcBef>
                <a:spcPct val="20000"/>
              </a:spcBef>
              <a:buClr>
                <a:srgbClr val="A50021"/>
              </a:buClr>
              <a:buFontTx/>
              <a:buChar char="•"/>
            </a:pPr>
            <a:r>
              <a:rPr lang="en-US" dirty="0" err="1">
                <a:latin typeface="+mn-lt"/>
              </a:rPr>
              <a:t>Configurar</a:t>
            </a:r>
            <a:r>
              <a:rPr lang="en-US" dirty="0">
                <a:latin typeface="+mn-lt"/>
              </a:rPr>
              <a:t> un </a:t>
            </a:r>
            <a:r>
              <a:rPr lang="en-US" dirty="0" err="1">
                <a:latin typeface="+mn-lt"/>
              </a:rPr>
              <a:t>entorno</a:t>
            </a:r>
            <a:r>
              <a:rPr lang="en-US" dirty="0">
                <a:latin typeface="+mn-lt"/>
              </a:rPr>
              <a:t> de </a:t>
            </a:r>
            <a:r>
              <a:rPr lang="en-US" dirty="0" err="1">
                <a:latin typeface="+mn-lt"/>
              </a:rPr>
              <a:t>desarrollo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potente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fácil</a:t>
            </a:r>
            <a:r>
              <a:rPr lang="en-US" dirty="0">
                <a:latin typeface="+mn-lt"/>
              </a:rPr>
              <a:t> y </a:t>
            </a:r>
            <a:r>
              <a:rPr lang="en-US" dirty="0" err="1">
                <a:latin typeface="+mn-lt"/>
              </a:rPr>
              <a:t>rápido</a:t>
            </a:r>
            <a:r>
              <a:rPr lang="en-US" dirty="0">
                <a:latin typeface="+mn-lt"/>
              </a:rPr>
              <a:t>.</a:t>
            </a:r>
          </a:p>
          <a:p>
            <a:pPr marL="457200" indent="-457200">
              <a:spcBef>
                <a:spcPct val="20000"/>
              </a:spcBef>
              <a:buClr>
                <a:srgbClr val="A50021"/>
              </a:buClr>
              <a:buFontTx/>
              <a:buChar char="•"/>
            </a:pPr>
            <a:r>
              <a:rPr lang="en-US" dirty="0" err="1">
                <a:latin typeface="+mn-lt"/>
              </a:rPr>
              <a:t>Herramienta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consolidada</a:t>
            </a:r>
            <a:r>
              <a:rPr lang="en-US" dirty="0">
                <a:latin typeface="+mn-lt"/>
              </a:rPr>
              <a:t> y </a:t>
            </a:r>
            <a:r>
              <a:rPr lang="en-US" dirty="0" err="1">
                <a:latin typeface="+mn-lt"/>
              </a:rPr>
              <a:t>estable</a:t>
            </a:r>
            <a:r>
              <a:rPr lang="en-US" dirty="0">
                <a:latin typeface="+mn-lt"/>
              </a:rPr>
              <a:t>.</a:t>
            </a:r>
          </a:p>
          <a:p>
            <a:pPr marL="457200" indent="-457200">
              <a:spcBef>
                <a:spcPct val="20000"/>
              </a:spcBef>
              <a:buClr>
                <a:srgbClr val="A50021"/>
              </a:buClr>
              <a:buFontTx/>
              <a:buChar char="•"/>
            </a:pPr>
            <a:r>
              <a:rPr lang="en-US" dirty="0" err="1">
                <a:latin typeface="+mn-lt"/>
              </a:rPr>
              <a:t>Gestión</a:t>
            </a:r>
            <a:r>
              <a:rPr lang="en-US" dirty="0">
                <a:latin typeface="+mn-lt"/>
              </a:rPr>
              <a:t> de </a:t>
            </a:r>
            <a:r>
              <a:rPr lang="en-US" dirty="0" err="1">
                <a:latin typeface="+mn-lt"/>
              </a:rPr>
              <a:t>dependencias</a:t>
            </a:r>
            <a:r>
              <a:rPr lang="en-US" dirty="0">
                <a:latin typeface="+mn-lt"/>
              </a:rPr>
              <a:t> con </a:t>
            </a:r>
            <a:r>
              <a:rPr lang="en-US" dirty="0" err="1">
                <a:latin typeface="+mn-lt"/>
              </a:rPr>
              <a:t>descarga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automática</a:t>
            </a:r>
            <a:r>
              <a:rPr lang="en-US" dirty="0">
                <a:latin typeface="+mn-lt"/>
              </a:rPr>
              <a:t>.</a:t>
            </a:r>
          </a:p>
          <a:p>
            <a:pPr marL="457200" indent="-457200">
              <a:spcBef>
                <a:spcPct val="20000"/>
              </a:spcBef>
              <a:buClr>
                <a:srgbClr val="A50021"/>
              </a:buClr>
              <a:buFontTx/>
              <a:buChar char="•"/>
            </a:pPr>
            <a:r>
              <a:rPr lang="en-US" dirty="0" err="1">
                <a:latin typeface="+mn-lt"/>
              </a:rPr>
              <a:t>Generación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automática</a:t>
            </a:r>
            <a:r>
              <a:rPr lang="en-US" dirty="0">
                <a:latin typeface="+mn-lt"/>
              </a:rPr>
              <a:t> del </a:t>
            </a:r>
            <a:r>
              <a:rPr lang="en-US" dirty="0" err="1">
                <a:latin typeface="+mn-lt"/>
              </a:rPr>
              <a:t>sitio</a:t>
            </a:r>
            <a:r>
              <a:rPr lang="en-US" dirty="0">
                <a:latin typeface="+mn-lt"/>
              </a:rPr>
              <a:t> web y </a:t>
            </a:r>
            <a:r>
              <a:rPr lang="en-US" dirty="0" err="1">
                <a:latin typeface="+mn-lt"/>
              </a:rPr>
              <a:t>javadoc</a:t>
            </a:r>
            <a:r>
              <a:rPr lang="en-US" dirty="0">
                <a:latin typeface="+mn-lt"/>
              </a:rPr>
              <a:t> del </a:t>
            </a:r>
            <a:r>
              <a:rPr lang="en-US" dirty="0" err="1">
                <a:latin typeface="+mn-lt"/>
              </a:rPr>
              <a:t>proyecto</a:t>
            </a:r>
            <a:r>
              <a:rPr lang="en-US" dirty="0">
                <a:latin typeface="+mn-lt"/>
              </a:rPr>
              <a:t>.</a:t>
            </a:r>
          </a:p>
          <a:p>
            <a:pPr marL="457200" indent="-457200">
              <a:spcBef>
                <a:spcPct val="20000"/>
              </a:spcBef>
              <a:buClr>
                <a:srgbClr val="A50021"/>
              </a:buClr>
              <a:buFontTx/>
              <a:buChar char="•"/>
            </a:pPr>
            <a:r>
              <a:rPr lang="en-US" dirty="0" err="1">
                <a:latin typeface="+mn-lt"/>
              </a:rPr>
              <a:t>Gestión</a:t>
            </a:r>
            <a:r>
              <a:rPr lang="en-US" dirty="0">
                <a:latin typeface="+mn-lt"/>
              </a:rPr>
              <a:t> del </a:t>
            </a:r>
            <a:r>
              <a:rPr lang="en-US" dirty="0" err="1">
                <a:latin typeface="+mn-lt"/>
              </a:rPr>
              <a:t>repositorio</a:t>
            </a:r>
            <a:r>
              <a:rPr lang="en-US" dirty="0">
                <a:latin typeface="+mn-lt"/>
              </a:rPr>
              <a:t> de APIs.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Ahora vamos a hacer que recupere una cadena de texto de un fichero de recursos externo.</a:t>
            </a:r>
          </a:p>
          <a:p>
            <a:r>
              <a:rPr lang="es-ES" dirty="0"/>
              <a:t>Creamos </a:t>
            </a:r>
            <a:r>
              <a:rPr lang="es-ES" b="1" dirty="0" err="1"/>
              <a:t>src</a:t>
            </a:r>
            <a:r>
              <a:rPr lang="es-ES" b="1" dirty="0"/>
              <a:t>/</a:t>
            </a:r>
            <a:r>
              <a:rPr lang="es-ES" b="1" dirty="0" err="1"/>
              <a:t>main</a:t>
            </a:r>
            <a:r>
              <a:rPr lang="es-ES" b="1" dirty="0"/>
              <a:t>/</a:t>
            </a:r>
            <a:r>
              <a:rPr lang="es-ES" b="1" dirty="0" err="1"/>
              <a:t>filters</a:t>
            </a:r>
            <a:r>
              <a:rPr lang="es-ES" b="1" dirty="0"/>
              <a:t>/</a:t>
            </a:r>
            <a:r>
              <a:rPr lang="es-ES" b="1" dirty="0" err="1"/>
              <a:t>filter.properties</a:t>
            </a:r>
            <a:r>
              <a:rPr lang="es-ES" dirty="0"/>
              <a:t>:</a:t>
            </a:r>
          </a:p>
          <a:p>
            <a:pPr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filter.properties</a:t>
            </a:r>
            <a:endParaRPr lang="es-E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my.filter.value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=Hola Mundo!</a:t>
            </a:r>
          </a:p>
          <a:p>
            <a:r>
              <a:rPr lang="es-ES" dirty="0"/>
              <a:t>Y lo enlazamos al proceso en el pom.xml</a:t>
            </a:r>
          </a:p>
          <a:p>
            <a:pPr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build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filters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&gt;		&lt;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filter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18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s-ES" sz="18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s-ES" sz="1800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es-ES" sz="18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s-ES" sz="1800" b="1" dirty="0" err="1">
                <a:latin typeface="Courier New" pitchFamily="49" charset="0"/>
                <a:cs typeface="Courier New" pitchFamily="49" charset="0"/>
              </a:rPr>
              <a:t>filters</a:t>
            </a:r>
            <a:r>
              <a:rPr lang="es-ES" sz="18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s-ES" sz="1800" b="1" dirty="0" err="1">
                <a:latin typeface="Courier New" pitchFamily="49" charset="0"/>
                <a:cs typeface="Courier New" pitchFamily="49" charset="0"/>
              </a:rPr>
              <a:t>filter.properties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filter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	&lt;/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filters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	…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Taller práctico</a:t>
            </a:r>
            <a:br>
              <a:rPr lang="es-ES" dirty="0"/>
            </a:br>
            <a:r>
              <a:rPr lang="es-ES" dirty="0"/>
              <a:t>Filtrado dinámico de recursos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Otra alternativa es colocar la propiedad como tal en el pom.xml</a:t>
            </a:r>
          </a:p>
          <a:p>
            <a:pPr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	&lt;/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build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properties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my.filter.value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&gt;Hola Mundo!&lt;/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my.filter.value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	&lt;/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properties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buNone/>
            </a:pPr>
            <a:r>
              <a:rPr lang="es-ES" dirty="0"/>
              <a:t>O bien, pasárselo como parámetro a Maven en la misma invocación</a:t>
            </a:r>
          </a:p>
          <a:p>
            <a:pPr>
              <a:buNone/>
            </a:pP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mvn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process-resources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"-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s-ES" sz="2000" b="1" dirty="0" err="1">
                <a:latin typeface="Courier New" pitchFamily="49" charset="0"/>
                <a:cs typeface="Courier New" pitchFamily="49" charset="0"/>
              </a:rPr>
              <a:t>command.line.prop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again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"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Taller práctico</a:t>
            </a:r>
            <a:br>
              <a:rPr lang="es-ES" dirty="0"/>
            </a:br>
            <a:r>
              <a:rPr lang="es-ES" dirty="0"/>
              <a:t>Filtrado dinámico de recursos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93651"/>
            <a:ext cx="8229600" cy="4864307"/>
          </a:xfrm>
        </p:spPr>
        <p:txBody>
          <a:bodyPr>
            <a:normAutofit fontScale="47500" lnSpcReduction="20000"/>
          </a:bodyPr>
          <a:lstStyle/>
          <a:p>
            <a:r>
              <a:rPr lang="es-ES" sz="4000" dirty="0"/>
              <a:t>Hay recursos  que no deben ser filtrados: Ej. Archivos binarios como imágenes.</a:t>
            </a:r>
          </a:p>
          <a:p>
            <a:r>
              <a:rPr lang="es-ES" sz="4000" dirty="0"/>
              <a:t>Para evitarlo, podemos establecer excepciones a los patrones de filtrado.</a:t>
            </a:r>
          </a:p>
          <a:p>
            <a:pPr>
              <a:buNone/>
            </a:pPr>
            <a:r>
              <a:rPr lang="es-ES" dirty="0"/>
              <a:t>&lt;</a:t>
            </a:r>
            <a:r>
              <a:rPr lang="es-ES" dirty="0" err="1"/>
              <a:t>build</a:t>
            </a:r>
            <a:r>
              <a:rPr lang="es-ES" dirty="0"/>
              <a:t>&gt;</a:t>
            </a:r>
          </a:p>
          <a:p>
            <a:pPr>
              <a:buNone/>
            </a:pPr>
            <a:r>
              <a:rPr lang="es-ES" dirty="0"/>
              <a:t>	&lt;</a:t>
            </a:r>
            <a:r>
              <a:rPr lang="es-ES" dirty="0" err="1"/>
              <a:t>resources</a:t>
            </a:r>
            <a:r>
              <a:rPr lang="es-ES" dirty="0"/>
              <a:t>&gt;</a:t>
            </a:r>
          </a:p>
          <a:p>
            <a:pPr>
              <a:buNone/>
            </a:pPr>
            <a:r>
              <a:rPr lang="es-ES" dirty="0"/>
              <a:t>		&lt;</a:t>
            </a:r>
            <a:r>
              <a:rPr lang="es-ES" dirty="0" err="1"/>
              <a:t>resource</a:t>
            </a:r>
            <a:r>
              <a:rPr lang="es-ES" dirty="0"/>
              <a:t>&gt;</a:t>
            </a:r>
          </a:p>
          <a:p>
            <a:pPr>
              <a:buNone/>
            </a:pPr>
            <a:r>
              <a:rPr lang="es-ES" dirty="0"/>
              <a:t>			&lt;</a:t>
            </a:r>
            <a:r>
              <a:rPr lang="es-ES" dirty="0" err="1"/>
              <a:t>directory</a:t>
            </a:r>
            <a:r>
              <a:rPr lang="es-ES" dirty="0"/>
              <a:t>&gt;</a:t>
            </a:r>
            <a:r>
              <a:rPr lang="es-ES" dirty="0" err="1"/>
              <a:t>src</a:t>
            </a:r>
            <a:r>
              <a:rPr lang="es-ES" dirty="0"/>
              <a:t>/</a:t>
            </a:r>
            <a:r>
              <a:rPr lang="es-ES" dirty="0" err="1"/>
              <a:t>main</a:t>
            </a:r>
            <a:r>
              <a:rPr lang="es-ES" dirty="0"/>
              <a:t>/</a:t>
            </a:r>
            <a:r>
              <a:rPr lang="es-ES" dirty="0" err="1"/>
              <a:t>resources</a:t>
            </a:r>
            <a:r>
              <a:rPr lang="es-ES" dirty="0"/>
              <a:t>&lt;/</a:t>
            </a:r>
            <a:r>
              <a:rPr lang="es-ES" dirty="0" err="1"/>
              <a:t>directory</a:t>
            </a:r>
            <a:r>
              <a:rPr lang="es-ES" dirty="0"/>
              <a:t>&gt;</a:t>
            </a:r>
          </a:p>
          <a:p>
            <a:pPr>
              <a:buNone/>
            </a:pPr>
            <a:r>
              <a:rPr lang="es-ES" dirty="0"/>
              <a:t>			&lt;</a:t>
            </a:r>
            <a:r>
              <a:rPr lang="es-ES" dirty="0" err="1"/>
              <a:t>filtering</a:t>
            </a:r>
            <a:r>
              <a:rPr lang="es-ES" dirty="0"/>
              <a:t>&gt;true&lt;/</a:t>
            </a:r>
            <a:r>
              <a:rPr lang="es-ES" dirty="0" err="1"/>
              <a:t>filtering</a:t>
            </a:r>
            <a:r>
              <a:rPr lang="es-ES" dirty="0"/>
              <a:t>&gt;</a:t>
            </a:r>
          </a:p>
          <a:p>
            <a:pPr>
              <a:buNone/>
            </a:pPr>
            <a:r>
              <a:rPr lang="es-ES" dirty="0"/>
              <a:t>			&lt;</a:t>
            </a:r>
            <a:r>
              <a:rPr lang="es-ES" dirty="0" err="1"/>
              <a:t>excludes</a:t>
            </a:r>
            <a:r>
              <a:rPr lang="es-ES" dirty="0"/>
              <a:t>&gt;</a:t>
            </a:r>
          </a:p>
          <a:p>
            <a:pPr>
              <a:buNone/>
            </a:pPr>
            <a:r>
              <a:rPr lang="es-ES" dirty="0"/>
              <a:t>				&lt;</a:t>
            </a:r>
            <a:r>
              <a:rPr lang="es-ES" dirty="0" err="1"/>
              <a:t>exclude</a:t>
            </a:r>
            <a:r>
              <a:rPr lang="es-ES" dirty="0"/>
              <a:t>&gt;</a:t>
            </a:r>
            <a:r>
              <a:rPr lang="es-ES" dirty="0" err="1"/>
              <a:t>images</a:t>
            </a:r>
            <a:r>
              <a:rPr lang="es-ES" dirty="0"/>
              <a:t>/**&lt;/</a:t>
            </a:r>
            <a:r>
              <a:rPr lang="es-ES" dirty="0" err="1"/>
              <a:t>exclude</a:t>
            </a:r>
            <a:r>
              <a:rPr lang="es-ES" dirty="0"/>
              <a:t>&gt;</a:t>
            </a:r>
          </a:p>
          <a:p>
            <a:pPr>
              <a:buNone/>
            </a:pPr>
            <a:r>
              <a:rPr lang="es-ES" dirty="0"/>
              <a:t>			&lt;/</a:t>
            </a:r>
            <a:r>
              <a:rPr lang="es-ES" dirty="0" err="1"/>
              <a:t>excludes</a:t>
            </a:r>
            <a:r>
              <a:rPr lang="es-ES" dirty="0"/>
              <a:t>&gt;</a:t>
            </a:r>
          </a:p>
          <a:p>
            <a:pPr>
              <a:buNone/>
            </a:pPr>
            <a:r>
              <a:rPr lang="es-ES" dirty="0"/>
              <a:t>		&lt;/</a:t>
            </a:r>
            <a:r>
              <a:rPr lang="es-ES" dirty="0" err="1"/>
              <a:t>resource</a:t>
            </a:r>
            <a:r>
              <a:rPr lang="es-ES" dirty="0"/>
              <a:t>&gt;</a:t>
            </a:r>
          </a:p>
          <a:p>
            <a:pPr>
              <a:buNone/>
            </a:pPr>
            <a:r>
              <a:rPr lang="es-ES" dirty="0"/>
              <a:t>		&lt;</a:t>
            </a:r>
            <a:r>
              <a:rPr lang="es-ES" dirty="0" err="1"/>
              <a:t>resource</a:t>
            </a:r>
            <a:r>
              <a:rPr lang="es-ES" dirty="0"/>
              <a:t>&gt;</a:t>
            </a:r>
          </a:p>
          <a:p>
            <a:pPr>
              <a:buNone/>
            </a:pPr>
            <a:r>
              <a:rPr lang="es-ES" dirty="0"/>
              <a:t>			&lt;</a:t>
            </a:r>
            <a:r>
              <a:rPr lang="es-ES" dirty="0" err="1"/>
              <a:t>directory</a:t>
            </a:r>
            <a:r>
              <a:rPr lang="es-ES" dirty="0"/>
              <a:t>&gt;</a:t>
            </a:r>
            <a:r>
              <a:rPr lang="es-ES" dirty="0" err="1"/>
              <a:t>src</a:t>
            </a:r>
            <a:r>
              <a:rPr lang="es-ES" dirty="0"/>
              <a:t>/</a:t>
            </a:r>
            <a:r>
              <a:rPr lang="es-ES" dirty="0" err="1"/>
              <a:t>main</a:t>
            </a:r>
            <a:r>
              <a:rPr lang="es-ES" dirty="0"/>
              <a:t>/</a:t>
            </a:r>
            <a:r>
              <a:rPr lang="es-ES" dirty="0" err="1"/>
              <a:t>resources</a:t>
            </a:r>
            <a:r>
              <a:rPr lang="es-ES" dirty="0"/>
              <a:t>&lt;/</a:t>
            </a:r>
            <a:r>
              <a:rPr lang="es-ES" dirty="0" err="1"/>
              <a:t>directory</a:t>
            </a:r>
            <a:r>
              <a:rPr lang="es-ES" dirty="0"/>
              <a:t>&gt;</a:t>
            </a:r>
          </a:p>
          <a:p>
            <a:pPr>
              <a:buNone/>
            </a:pPr>
            <a:r>
              <a:rPr lang="es-ES" dirty="0"/>
              <a:t>			&lt;</a:t>
            </a:r>
            <a:r>
              <a:rPr lang="es-ES" dirty="0" err="1"/>
              <a:t>includes</a:t>
            </a:r>
            <a:r>
              <a:rPr lang="es-ES" dirty="0"/>
              <a:t>&gt;</a:t>
            </a:r>
          </a:p>
          <a:p>
            <a:pPr>
              <a:buNone/>
            </a:pPr>
            <a:r>
              <a:rPr lang="es-ES" dirty="0"/>
              <a:t>				&lt;</a:t>
            </a:r>
            <a:r>
              <a:rPr lang="es-ES" dirty="0" err="1"/>
              <a:t>include</a:t>
            </a:r>
            <a:r>
              <a:rPr lang="es-ES" dirty="0"/>
              <a:t>&gt;</a:t>
            </a:r>
            <a:r>
              <a:rPr lang="es-ES" dirty="0" err="1"/>
              <a:t>images</a:t>
            </a:r>
            <a:r>
              <a:rPr lang="es-ES" dirty="0"/>
              <a:t>/**&lt;/</a:t>
            </a:r>
            <a:r>
              <a:rPr lang="es-ES" dirty="0" err="1"/>
              <a:t>include</a:t>
            </a:r>
            <a:r>
              <a:rPr lang="es-ES" dirty="0"/>
              <a:t>&gt;</a:t>
            </a:r>
          </a:p>
          <a:p>
            <a:pPr>
              <a:buNone/>
            </a:pPr>
            <a:r>
              <a:rPr lang="es-ES" dirty="0"/>
              <a:t>			&lt;/</a:t>
            </a:r>
            <a:r>
              <a:rPr lang="es-ES" dirty="0" err="1"/>
              <a:t>includes</a:t>
            </a:r>
            <a:r>
              <a:rPr lang="es-ES" dirty="0"/>
              <a:t>&gt;</a:t>
            </a:r>
          </a:p>
          <a:p>
            <a:pPr>
              <a:buNone/>
            </a:pPr>
            <a:r>
              <a:rPr lang="es-ES" dirty="0"/>
              <a:t>		&lt;/</a:t>
            </a:r>
            <a:r>
              <a:rPr lang="es-ES" dirty="0" err="1"/>
              <a:t>resource</a:t>
            </a:r>
            <a:r>
              <a:rPr lang="es-ES" dirty="0"/>
              <a:t>&gt;</a:t>
            </a:r>
          </a:p>
          <a:p>
            <a:pPr>
              <a:buNone/>
            </a:pPr>
            <a:r>
              <a:rPr lang="es-ES" dirty="0"/>
              <a:t>	&lt;/</a:t>
            </a:r>
            <a:r>
              <a:rPr lang="es-ES" dirty="0" err="1"/>
              <a:t>resources</a:t>
            </a:r>
            <a:r>
              <a:rPr lang="es-ES" dirty="0"/>
              <a:t>&gt;</a:t>
            </a:r>
          </a:p>
          <a:p>
            <a:pPr>
              <a:buNone/>
            </a:pPr>
            <a:r>
              <a:rPr lang="es-ES" dirty="0"/>
              <a:t>&lt;/</a:t>
            </a:r>
            <a:r>
              <a:rPr lang="es-ES" dirty="0" err="1"/>
              <a:t>build</a:t>
            </a:r>
            <a:r>
              <a:rPr lang="es-ES" dirty="0"/>
              <a:t>&gt;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Excepciones en el filtrado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escenario real suele ser más complicado que la gestión de proyectos simples.</a:t>
            </a:r>
          </a:p>
          <a:p>
            <a:r>
              <a:rPr lang="es-ES" dirty="0"/>
              <a:t>Diferentes proyectos dependen de diferentes versiones de los mismos proyectos que se pueden estar generando en paralelo. </a:t>
            </a:r>
          </a:p>
          <a:p>
            <a:r>
              <a:rPr lang="es-ES" dirty="0"/>
              <a:t>Ejemplo:</a:t>
            </a:r>
          </a:p>
          <a:p>
            <a:pPr lvl="1"/>
            <a:r>
              <a:rPr lang="es-ES" dirty="0"/>
              <a:t>Una aplicación EAR puede contener</a:t>
            </a:r>
          </a:p>
          <a:p>
            <a:pPr lvl="2"/>
            <a:r>
              <a:rPr lang="es-ES" dirty="0"/>
              <a:t>Un proyecto web</a:t>
            </a:r>
          </a:p>
          <a:p>
            <a:pPr lvl="2"/>
            <a:r>
              <a:rPr lang="es-ES" dirty="0"/>
              <a:t>Varios </a:t>
            </a:r>
            <a:r>
              <a:rPr lang="es-ES" dirty="0" err="1"/>
              <a:t>EJBs</a:t>
            </a:r>
            <a:r>
              <a:rPr lang="es-ES" dirty="0"/>
              <a:t> (proyectos </a:t>
            </a:r>
            <a:r>
              <a:rPr lang="es-ES" dirty="0" err="1"/>
              <a:t>ejb</a:t>
            </a:r>
            <a:r>
              <a:rPr lang="es-ES" dirty="0"/>
              <a:t>)</a:t>
            </a:r>
          </a:p>
          <a:p>
            <a:pPr lvl="2"/>
            <a:r>
              <a:rPr lang="es-ES" dirty="0"/>
              <a:t>Uno o varios </a:t>
            </a:r>
            <a:r>
              <a:rPr lang="es-ES" dirty="0" err="1"/>
              <a:t>jars</a:t>
            </a:r>
            <a:r>
              <a:rPr lang="es-ES" dirty="0"/>
              <a:t> con librerías de clases.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Multiproyectos</a:t>
            </a:r>
            <a:endParaRPr lang="es-E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Maven2 contempla el concepto de </a:t>
            </a:r>
            <a:r>
              <a:rPr lang="es-ES" dirty="0" err="1"/>
              <a:t>multiproyecto</a:t>
            </a:r>
            <a:r>
              <a:rPr lang="es-ES" dirty="0"/>
              <a:t>, permitiendo coordinar varios proyectos completos en un </a:t>
            </a:r>
            <a:r>
              <a:rPr lang="es-ES" b="1" dirty="0"/>
              <a:t>proyecto maestro </a:t>
            </a:r>
            <a:r>
              <a:rPr lang="es-ES" dirty="0"/>
              <a:t>que orqueste los procesos del ciclo de vida.</a:t>
            </a:r>
          </a:p>
          <a:p>
            <a:r>
              <a:rPr lang="es-ES" dirty="0"/>
              <a:t>Permite especificar las dependencias entre proyectos para realizar los procesos de compilación en el orden adecuado.</a:t>
            </a:r>
          </a:p>
          <a:p>
            <a:r>
              <a:rPr lang="es-ES" dirty="0"/>
              <a:t>Unifica la construcción de todos los </a:t>
            </a:r>
            <a:r>
              <a:rPr lang="es-ES" dirty="0" err="1"/>
              <a:t>subproyectos</a:t>
            </a:r>
            <a:r>
              <a:rPr lang="es-ES" dirty="0"/>
              <a:t>  desde un único POM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Multiproyectos</a:t>
            </a:r>
            <a:endParaRPr lang="es-E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Vamos a crear un </a:t>
            </a:r>
            <a:r>
              <a:rPr lang="es-ES" dirty="0" err="1"/>
              <a:t>multiproyecto</a:t>
            </a:r>
            <a:r>
              <a:rPr lang="es-ES" dirty="0"/>
              <a:t> que contenga dos proyectos simples de </a:t>
            </a:r>
            <a:r>
              <a:rPr lang="es-ES" dirty="0" err="1"/>
              <a:t>Maven</a:t>
            </a:r>
            <a:endParaRPr lang="es-ES" dirty="0"/>
          </a:p>
          <a:p>
            <a:r>
              <a:rPr lang="es-ES" dirty="0"/>
              <a:t>Para ello:</a:t>
            </a:r>
          </a:p>
          <a:p>
            <a:pPr lvl="1"/>
            <a:r>
              <a:rPr lang="es-ES" dirty="0"/>
              <a:t>Creamos una carpeta </a:t>
            </a:r>
            <a:r>
              <a:rPr lang="es-ES" b="1" dirty="0" err="1"/>
              <a:t>multiproyecto</a:t>
            </a:r>
            <a:r>
              <a:rPr lang="es-ES" dirty="0"/>
              <a:t> colgando de </a:t>
            </a:r>
            <a:r>
              <a:rPr lang="es-ES" b="1" dirty="0"/>
              <a:t>proyectos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Utilizando el script para la creación de arquetipos, creamos los proyectos </a:t>
            </a:r>
            <a:r>
              <a:rPr lang="es-ES" b="1" dirty="0" err="1"/>
              <a:t>parteA</a:t>
            </a:r>
            <a:r>
              <a:rPr lang="es-ES" dirty="0"/>
              <a:t> y </a:t>
            </a:r>
            <a:r>
              <a:rPr lang="es-ES" b="1" dirty="0" err="1"/>
              <a:t>parteB</a:t>
            </a:r>
            <a:r>
              <a:rPr lang="es-ES" dirty="0"/>
              <a:t> dentro del </a:t>
            </a:r>
            <a:r>
              <a:rPr lang="es-ES" dirty="0" err="1"/>
              <a:t>groupId</a:t>
            </a:r>
            <a:r>
              <a:rPr lang="es-ES" dirty="0"/>
              <a:t> </a:t>
            </a:r>
            <a:r>
              <a:rPr lang="es-ES" b="1" dirty="0"/>
              <a:t>es.uniovi.si</a:t>
            </a:r>
          </a:p>
          <a:p>
            <a:pPr lvl="1"/>
            <a:r>
              <a:rPr lang="es-ES" dirty="0"/>
              <a:t>En </a:t>
            </a:r>
            <a:r>
              <a:rPr lang="es-ES" dirty="0" err="1"/>
              <a:t>parteA</a:t>
            </a:r>
            <a:r>
              <a:rPr lang="es-ES" dirty="0"/>
              <a:t> eliminamos la clase App.java y metemos en el mismo paquete el </a:t>
            </a:r>
            <a:r>
              <a:rPr lang="es-ES" dirty="0" err="1"/>
              <a:t>HolaMundoBean</a:t>
            </a:r>
            <a:r>
              <a:rPr lang="es-ES" dirty="0"/>
              <a:t> que hemos creado antes.</a:t>
            </a:r>
          </a:p>
          <a:p>
            <a:pPr lvl="1"/>
            <a:r>
              <a:rPr lang="es-ES" dirty="0"/>
              <a:t>En </a:t>
            </a:r>
            <a:r>
              <a:rPr lang="es-ES" dirty="0" err="1"/>
              <a:t>parteB</a:t>
            </a:r>
            <a:r>
              <a:rPr lang="es-ES" dirty="0"/>
              <a:t> modificamos App.java para que instancie y use el </a:t>
            </a:r>
            <a:r>
              <a:rPr lang="es-ES" dirty="0" err="1"/>
              <a:t>HolaMundoBean</a:t>
            </a:r>
            <a:r>
              <a:rPr lang="es-ES" dirty="0"/>
              <a:t>.</a:t>
            </a:r>
          </a:p>
          <a:p>
            <a:r>
              <a:rPr lang="es-ES" dirty="0"/>
              <a:t>Intentamos compilar </a:t>
            </a:r>
            <a:r>
              <a:rPr lang="es-ES" dirty="0" err="1"/>
              <a:t>parteA</a:t>
            </a:r>
            <a:r>
              <a:rPr lang="es-ES" dirty="0"/>
              <a:t> y </a:t>
            </a:r>
            <a:r>
              <a:rPr lang="es-ES" dirty="0" err="1"/>
              <a:t>parteB</a:t>
            </a:r>
            <a:r>
              <a:rPr lang="es-ES" dirty="0"/>
              <a:t>. ¿Qué ocurre?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Taller práctico:</a:t>
            </a:r>
            <a:br>
              <a:rPr lang="es-ES" dirty="0"/>
            </a:br>
            <a:r>
              <a:rPr lang="es-ES" dirty="0"/>
              <a:t>Mi primer </a:t>
            </a:r>
            <a:r>
              <a:rPr lang="es-ES" dirty="0" err="1"/>
              <a:t>multiproyecto</a:t>
            </a:r>
            <a:endParaRPr lang="es-E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</a:t>
            </a:r>
            <a:r>
              <a:rPr lang="es-ES" dirty="0" err="1"/>
              <a:t>parteB</a:t>
            </a:r>
            <a:r>
              <a:rPr lang="es-ES" dirty="0"/>
              <a:t> requiere del uso de una clase definida en la </a:t>
            </a:r>
            <a:r>
              <a:rPr lang="es-ES" dirty="0" err="1"/>
              <a:t>parteA</a:t>
            </a:r>
            <a:r>
              <a:rPr lang="es-ES" dirty="0"/>
              <a:t>. Alternativas:</a:t>
            </a:r>
          </a:p>
          <a:p>
            <a:pPr lvl="1"/>
            <a:r>
              <a:rPr lang="es-ES" dirty="0"/>
              <a:t>Instalamos antes </a:t>
            </a:r>
            <a:r>
              <a:rPr lang="es-ES" dirty="0" err="1"/>
              <a:t>parteA</a:t>
            </a:r>
            <a:r>
              <a:rPr lang="es-ES" dirty="0"/>
              <a:t> en el repositorio y especificamos la dependencia en </a:t>
            </a:r>
            <a:r>
              <a:rPr lang="es-ES" dirty="0" err="1"/>
              <a:t>parteB</a:t>
            </a:r>
            <a:r>
              <a:rPr lang="es-ES" dirty="0"/>
              <a:t> para que acceda al mismo y se lo baje.</a:t>
            </a:r>
          </a:p>
          <a:p>
            <a:pPr lvl="1"/>
            <a:r>
              <a:rPr lang="es-ES" dirty="0"/>
              <a:t>Creamos un </a:t>
            </a:r>
            <a:r>
              <a:rPr lang="es-ES" dirty="0" err="1"/>
              <a:t>multiproyecto</a:t>
            </a:r>
            <a:r>
              <a:rPr lang="es-ES" dirty="0"/>
              <a:t> que contenga ambos proyectos y coordine su construcción para evitar los problemas de dependencias.</a:t>
            </a:r>
          </a:p>
          <a:p>
            <a:r>
              <a:rPr lang="es-ES" dirty="0"/>
              <a:t>Obviamente, vamos a hacer lo segundo</a:t>
            </a:r>
            <a:r>
              <a:rPr lang="es-ES" dirty="0">
                <a:sym typeface="Wingdings" pitchFamily="2" charset="2"/>
              </a:rPr>
              <a:t>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Taller práctico:</a:t>
            </a:r>
            <a:br>
              <a:rPr lang="es-ES" dirty="0"/>
            </a:br>
            <a:r>
              <a:rPr lang="es-ES" dirty="0"/>
              <a:t>Mi primer </a:t>
            </a:r>
            <a:r>
              <a:rPr lang="es-ES" dirty="0" err="1"/>
              <a:t>multiproyecto</a:t>
            </a:r>
            <a:endParaRPr lang="es-E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400" dirty="0"/>
              <a:t>Creamos el archivo pom.xml en la carpeta </a:t>
            </a:r>
            <a:r>
              <a:rPr lang="es-ES" sz="2400" dirty="0" err="1"/>
              <a:t>multiproyecto</a:t>
            </a:r>
            <a:r>
              <a:rPr lang="es-ES" sz="2400" dirty="0"/>
              <a:t>:</a:t>
            </a:r>
          </a:p>
          <a:p>
            <a:pPr>
              <a:buNone/>
            </a:pPr>
            <a:r>
              <a:rPr lang="es-ES" sz="15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500" dirty="0" err="1">
                <a:latin typeface="Courier New" pitchFamily="49" charset="0"/>
                <a:cs typeface="Courier New" pitchFamily="49" charset="0"/>
              </a:rPr>
              <a:t>project</a:t>
            </a:r>
            <a:r>
              <a:rPr lang="es-E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5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s-ES" sz="15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s-ES" sz="1500" dirty="0">
                <a:latin typeface="Courier New" pitchFamily="49" charset="0"/>
                <a:cs typeface="Courier New" pitchFamily="49" charset="0"/>
                <a:hlinkClick r:id="rId2"/>
              </a:rPr>
              <a:t>“http://maven.apache.org/POM/4.0.0</a:t>
            </a:r>
            <a:r>
              <a:rPr lang="es-ES" sz="1500" dirty="0">
                <a:latin typeface="Courier New" pitchFamily="49" charset="0"/>
                <a:cs typeface="Courier New" pitchFamily="49" charset="0"/>
              </a:rPr>
              <a:t>“ </a:t>
            </a:r>
            <a:r>
              <a:rPr lang="es-ES" sz="1500" dirty="0" err="1">
                <a:latin typeface="Courier New" pitchFamily="49" charset="0"/>
                <a:cs typeface="Courier New" pitchFamily="49" charset="0"/>
              </a:rPr>
              <a:t>xmlns:xsi</a:t>
            </a:r>
            <a:r>
              <a:rPr lang="es-ES" sz="15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s-ES" sz="1500" dirty="0">
                <a:latin typeface="Courier New" pitchFamily="49" charset="0"/>
                <a:cs typeface="Courier New" pitchFamily="49" charset="0"/>
                <a:hlinkClick r:id="rId3"/>
              </a:rPr>
              <a:t>“http://www.w3.org/2001/XMLSchema-instance”  </a:t>
            </a:r>
            <a:r>
              <a:rPr lang="es-E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500" dirty="0" err="1">
                <a:latin typeface="Courier New" pitchFamily="49" charset="0"/>
                <a:cs typeface="Courier New" pitchFamily="49" charset="0"/>
              </a:rPr>
              <a:t>xsi:schemaLocation</a:t>
            </a:r>
            <a:r>
              <a:rPr lang="es-ES" sz="1500" dirty="0">
                <a:latin typeface="Courier New" pitchFamily="49" charset="0"/>
                <a:cs typeface="Courier New" pitchFamily="49" charset="0"/>
              </a:rPr>
              <a:t>="http://maven.apache.org/POM/4.0.0 http://maven.apache.org/maven-v4_0_0.xsd"&gt;</a:t>
            </a:r>
          </a:p>
          <a:p>
            <a:pPr>
              <a:buNone/>
            </a:pPr>
            <a:r>
              <a:rPr lang="es-ES" sz="15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500" dirty="0" err="1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s-ES" sz="1500" dirty="0">
                <a:latin typeface="Courier New" pitchFamily="49" charset="0"/>
                <a:cs typeface="Courier New" pitchFamily="49" charset="0"/>
              </a:rPr>
              <a:t>&gt;4.0.0&lt;/</a:t>
            </a:r>
            <a:r>
              <a:rPr lang="es-ES" sz="1500" dirty="0" err="1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s-ES" sz="15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5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s-ES" sz="15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s-ES" sz="1500" dirty="0">
                <a:latin typeface="Courier New" pitchFamily="49" charset="0"/>
                <a:cs typeface="Courier New" pitchFamily="49" charset="0"/>
              </a:rPr>
              <a:t>&gt;es.uniovi.si&lt;/</a:t>
            </a:r>
            <a:r>
              <a:rPr lang="es-ES" sz="15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s-ES" sz="15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5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s-ES" sz="15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s-ES" sz="15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1500" dirty="0" err="1">
                <a:latin typeface="Courier New" pitchFamily="49" charset="0"/>
                <a:cs typeface="Courier New" pitchFamily="49" charset="0"/>
              </a:rPr>
              <a:t>multiproyecto</a:t>
            </a:r>
            <a:r>
              <a:rPr lang="es-ES" sz="15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5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s-ES" sz="15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5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s-ES" sz="1500" dirty="0" err="1">
                <a:latin typeface="Courier New" pitchFamily="49" charset="0"/>
                <a:cs typeface="Courier New" pitchFamily="49" charset="0"/>
              </a:rPr>
              <a:t>packaging</a:t>
            </a:r>
            <a:r>
              <a:rPr lang="es-ES" sz="15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1500" dirty="0" err="1">
                <a:latin typeface="Courier New" pitchFamily="49" charset="0"/>
                <a:cs typeface="Courier New" pitchFamily="49" charset="0"/>
              </a:rPr>
              <a:t>pom</a:t>
            </a:r>
            <a:r>
              <a:rPr lang="es-ES" sz="15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500" dirty="0" err="1">
                <a:latin typeface="Courier New" pitchFamily="49" charset="0"/>
                <a:cs typeface="Courier New" pitchFamily="49" charset="0"/>
              </a:rPr>
              <a:t>packaging</a:t>
            </a:r>
            <a:r>
              <a:rPr lang="es-ES" sz="15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5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s-ES" sz="1500" dirty="0" err="1">
                <a:latin typeface="Courier New" pitchFamily="49" charset="0"/>
                <a:cs typeface="Courier New" pitchFamily="49" charset="0"/>
              </a:rPr>
              <a:t>version</a:t>
            </a:r>
            <a:r>
              <a:rPr lang="es-ES" sz="1500" dirty="0">
                <a:latin typeface="Courier New" pitchFamily="49" charset="0"/>
                <a:cs typeface="Courier New" pitchFamily="49" charset="0"/>
              </a:rPr>
              <a:t>&gt;1.0-SNAPSHOT&lt;/</a:t>
            </a:r>
            <a:r>
              <a:rPr lang="es-ES" sz="1500" dirty="0" err="1">
                <a:latin typeface="Courier New" pitchFamily="49" charset="0"/>
                <a:cs typeface="Courier New" pitchFamily="49" charset="0"/>
              </a:rPr>
              <a:t>version</a:t>
            </a:r>
            <a:r>
              <a:rPr lang="es-ES" sz="15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500" dirty="0">
                <a:latin typeface="Courier New" pitchFamily="49" charset="0"/>
                <a:cs typeface="Courier New" pitchFamily="49" charset="0"/>
              </a:rPr>
              <a:t>	&lt;modules&gt;</a:t>
            </a:r>
          </a:p>
          <a:p>
            <a:pPr>
              <a:buNone/>
            </a:pPr>
            <a:r>
              <a:rPr lang="es-ES" sz="1500" dirty="0">
                <a:latin typeface="Courier New" pitchFamily="49" charset="0"/>
                <a:cs typeface="Courier New" pitchFamily="49" charset="0"/>
              </a:rPr>
              <a:t>		&lt;module&gt;</a:t>
            </a:r>
            <a:r>
              <a:rPr lang="es-ES" sz="1500" dirty="0" err="1">
                <a:latin typeface="Courier New" pitchFamily="49" charset="0"/>
                <a:cs typeface="Courier New" pitchFamily="49" charset="0"/>
              </a:rPr>
              <a:t>parteA</a:t>
            </a:r>
            <a:r>
              <a:rPr lang="es-ES" sz="1500" dirty="0">
                <a:latin typeface="Courier New" pitchFamily="49" charset="0"/>
                <a:cs typeface="Courier New" pitchFamily="49" charset="0"/>
              </a:rPr>
              <a:t>&lt;/module&gt;</a:t>
            </a:r>
          </a:p>
          <a:p>
            <a:pPr>
              <a:buNone/>
            </a:pPr>
            <a:r>
              <a:rPr lang="es-ES" sz="1500" dirty="0">
                <a:latin typeface="Courier New" pitchFamily="49" charset="0"/>
                <a:cs typeface="Courier New" pitchFamily="49" charset="0"/>
              </a:rPr>
              <a:t>		&lt;module&gt;</a:t>
            </a:r>
            <a:r>
              <a:rPr lang="es-ES" sz="1500" dirty="0" err="1">
                <a:latin typeface="Courier New" pitchFamily="49" charset="0"/>
                <a:cs typeface="Courier New" pitchFamily="49" charset="0"/>
              </a:rPr>
              <a:t>parteB</a:t>
            </a:r>
            <a:r>
              <a:rPr lang="es-ES" sz="1500" dirty="0">
                <a:latin typeface="Courier New" pitchFamily="49" charset="0"/>
                <a:cs typeface="Courier New" pitchFamily="49" charset="0"/>
              </a:rPr>
              <a:t>&lt;/module&gt;</a:t>
            </a:r>
          </a:p>
          <a:p>
            <a:pPr>
              <a:buNone/>
            </a:pPr>
            <a:r>
              <a:rPr lang="es-ES" sz="1500" dirty="0">
                <a:latin typeface="Courier New" pitchFamily="49" charset="0"/>
                <a:cs typeface="Courier New" pitchFamily="49" charset="0"/>
              </a:rPr>
              <a:t>	&lt;/modules&gt;</a:t>
            </a:r>
          </a:p>
          <a:p>
            <a:pPr>
              <a:buNone/>
            </a:pPr>
            <a:r>
              <a:rPr lang="es-ES" sz="1500" dirty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Taller práctico:</a:t>
            </a:r>
            <a:br>
              <a:rPr lang="es-ES" dirty="0"/>
            </a:br>
            <a:r>
              <a:rPr lang="es-ES" dirty="0"/>
              <a:t>Mi primer </a:t>
            </a:r>
            <a:r>
              <a:rPr lang="es-ES" dirty="0" err="1"/>
              <a:t>multiproyecto</a:t>
            </a:r>
            <a:endParaRPr lang="es-E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s-ES" sz="2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2800" dirty="0" err="1">
                <a:latin typeface="Courier New" pitchFamily="49" charset="0"/>
                <a:cs typeface="Courier New" pitchFamily="49" charset="0"/>
              </a:rPr>
              <a:t>dependencyManagement</a:t>
            </a:r>
            <a:r>
              <a:rPr lang="es-ES" sz="2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2800" dirty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s-ES" sz="2800" dirty="0" err="1">
                <a:latin typeface="Courier New" pitchFamily="49" charset="0"/>
                <a:cs typeface="Courier New" pitchFamily="49" charset="0"/>
              </a:rPr>
              <a:t>dependencies</a:t>
            </a:r>
            <a:r>
              <a:rPr lang="es-ES" sz="2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2800" dirty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s-ES" sz="2800" dirty="0" err="1">
                <a:latin typeface="Courier New" pitchFamily="49" charset="0"/>
                <a:cs typeface="Courier New" pitchFamily="49" charset="0"/>
              </a:rPr>
              <a:t>dependency</a:t>
            </a:r>
            <a:r>
              <a:rPr lang="es-ES" sz="2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2800" dirty="0">
                <a:latin typeface="Courier New" pitchFamily="49" charset="0"/>
                <a:cs typeface="Courier New" pitchFamily="49" charset="0"/>
              </a:rPr>
              <a:t>				&lt;</a:t>
            </a:r>
            <a:r>
              <a:rPr lang="es-ES" sz="28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s-ES" sz="28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2800" b="1" dirty="0">
                <a:latin typeface="Courier New" pitchFamily="49" charset="0"/>
                <a:cs typeface="Courier New" pitchFamily="49" charset="0"/>
              </a:rPr>
              <a:t>es.uniovi.si</a:t>
            </a:r>
            <a:r>
              <a:rPr lang="es-ES" sz="2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28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s-ES" sz="2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2800" dirty="0">
                <a:latin typeface="Courier New" pitchFamily="49" charset="0"/>
                <a:cs typeface="Courier New" pitchFamily="49" charset="0"/>
              </a:rPr>
              <a:t>				&lt;</a:t>
            </a:r>
            <a:r>
              <a:rPr lang="es-ES" sz="28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s-ES" sz="28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2800" b="1" dirty="0" err="1">
                <a:latin typeface="Courier New" pitchFamily="49" charset="0"/>
                <a:cs typeface="Courier New" pitchFamily="49" charset="0"/>
              </a:rPr>
              <a:t>parteA</a:t>
            </a:r>
            <a:r>
              <a:rPr lang="es-ES" sz="2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28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s-ES" sz="2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2800" dirty="0">
                <a:latin typeface="Courier New" pitchFamily="49" charset="0"/>
                <a:cs typeface="Courier New" pitchFamily="49" charset="0"/>
              </a:rPr>
              <a:t>				&lt;</a:t>
            </a:r>
            <a:r>
              <a:rPr lang="es-ES" sz="2800" dirty="0" err="1">
                <a:latin typeface="Courier New" pitchFamily="49" charset="0"/>
                <a:cs typeface="Courier New" pitchFamily="49" charset="0"/>
              </a:rPr>
              <a:t>version</a:t>
            </a:r>
            <a:r>
              <a:rPr lang="es-ES" sz="2800" dirty="0">
                <a:latin typeface="Courier New" pitchFamily="49" charset="0"/>
                <a:cs typeface="Courier New" pitchFamily="49" charset="0"/>
              </a:rPr>
              <a:t>&gt;${</a:t>
            </a:r>
            <a:r>
              <a:rPr lang="es-ES" sz="2800" dirty="0" err="1">
                <a:latin typeface="Courier New" pitchFamily="49" charset="0"/>
                <a:cs typeface="Courier New" pitchFamily="49" charset="0"/>
              </a:rPr>
              <a:t>project.version</a:t>
            </a:r>
            <a:r>
              <a:rPr lang="es-ES" sz="2800" dirty="0">
                <a:latin typeface="Courier New" pitchFamily="49" charset="0"/>
                <a:cs typeface="Courier New" pitchFamily="49" charset="0"/>
              </a:rPr>
              <a:t>}&lt;/</a:t>
            </a:r>
            <a:r>
              <a:rPr lang="es-ES" sz="2800" dirty="0" err="1">
                <a:latin typeface="Courier New" pitchFamily="49" charset="0"/>
                <a:cs typeface="Courier New" pitchFamily="49" charset="0"/>
              </a:rPr>
              <a:t>version</a:t>
            </a:r>
            <a:r>
              <a:rPr lang="es-ES" sz="2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2800" dirty="0">
                <a:latin typeface="Courier New" pitchFamily="49" charset="0"/>
                <a:cs typeface="Courier New" pitchFamily="49" charset="0"/>
              </a:rPr>
              <a:t>			&lt;/</a:t>
            </a:r>
            <a:r>
              <a:rPr lang="es-ES" sz="2800" dirty="0" err="1">
                <a:latin typeface="Courier New" pitchFamily="49" charset="0"/>
                <a:cs typeface="Courier New" pitchFamily="49" charset="0"/>
              </a:rPr>
              <a:t>dependency</a:t>
            </a:r>
            <a:r>
              <a:rPr lang="es-ES" sz="2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2800" dirty="0">
                <a:latin typeface="Courier New" pitchFamily="49" charset="0"/>
                <a:cs typeface="Courier New" pitchFamily="49" charset="0"/>
              </a:rPr>
              <a:t>		&lt;/</a:t>
            </a:r>
            <a:r>
              <a:rPr lang="es-ES" sz="2800" dirty="0" err="1">
                <a:latin typeface="Courier New" pitchFamily="49" charset="0"/>
                <a:cs typeface="Courier New" pitchFamily="49" charset="0"/>
              </a:rPr>
              <a:t>dependencies</a:t>
            </a:r>
            <a:r>
              <a:rPr lang="es-ES" sz="2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2800" dirty="0">
                <a:latin typeface="Courier New" pitchFamily="49" charset="0"/>
                <a:cs typeface="Courier New" pitchFamily="49" charset="0"/>
              </a:rPr>
              <a:t>	&lt;/</a:t>
            </a:r>
            <a:r>
              <a:rPr lang="es-ES" sz="2800" dirty="0" err="1">
                <a:latin typeface="Courier New" pitchFamily="49" charset="0"/>
                <a:cs typeface="Courier New" pitchFamily="49" charset="0"/>
              </a:rPr>
              <a:t>dependencyManagement</a:t>
            </a:r>
            <a:r>
              <a:rPr lang="es-ES" sz="2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28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s-ES" sz="2800" dirty="0" err="1">
                <a:latin typeface="Courier New" pitchFamily="49" charset="0"/>
                <a:cs typeface="Courier New" pitchFamily="49" charset="0"/>
              </a:rPr>
              <a:t>dependencies</a:t>
            </a:r>
            <a:r>
              <a:rPr lang="es-ES" sz="2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2800" dirty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s-ES" sz="2800" dirty="0" err="1">
                <a:latin typeface="Courier New" pitchFamily="49" charset="0"/>
                <a:cs typeface="Courier New" pitchFamily="49" charset="0"/>
              </a:rPr>
              <a:t>dependency</a:t>
            </a:r>
            <a:r>
              <a:rPr lang="es-ES" sz="2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2800" dirty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s-ES" sz="28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s-ES" sz="28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2800" dirty="0" err="1">
                <a:latin typeface="Courier New" pitchFamily="49" charset="0"/>
                <a:cs typeface="Courier New" pitchFamily="49" charset="0"/>
              </a:rPr>
              <a:t>junit</a:t>
            </a:r>
            <a:r>
              <a:rPr lang="es-ES" sz="2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28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s-ES" sz="2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2800" dirty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s-ES" sz="28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s-ES" sz="28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2800" dirty="0" err="1">
                <a:latin typeface="Courier New" pitchFamily="49" charset="0"/>
                <a:cs typeface="Courier New" pitchFamily="49" charset="0"/>
              </a:rPr>
              <a:t>junit</a:t>
            </a:r>
            <a:r>
              <a:rPr lang="es-ES" sz="2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28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s-ES" sz="2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2800" dirty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s-ES" sz="2800" dirty="0" err="1">
                <a:latin typeface="Courier New" pitchFamily="49" charset="0"/>
                <a:cs typeface="Courier New" pitchFamily="49" charset="0"/>
              </a:rPr>
              <a:t>version</a:t>
            </a:r>
            <a:r>
              <a:rPr lang="es-ES" sz="2800" dirty="0">
                <a:latin typeface="Courier New" pitchFamily="49" charset="0"/>
                <a:cs typeface="Courier New" pitchFamily="49" charset="0"/>
              </a:rPr>
              <a:t>&gt;3.8.1&lt;/</a:t>
            </a:r>
            <a:r>
              <a:rPr lang="es-ES" sz="2800" dirty="0" err="1">
                <a:latin typeface="Courier New" pitchFamily="49" charset="0"/>
                <a:cs typeface="Courier New" pitchFamily="49" charset="0"/>
              </a:rPr>
              <a:t>version</a:t>
            </a:r>
            <a:r>
              <a:rPr lang="es-ES" sz="2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2800" dirty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s-ES" sz="2800" dirty="0" err="1">
                <a:latin typeface="Courier New" pitchFamily="49" charset="0"/>
                <a:cs typeface="Courier New" pitchFamily="49" charset="0"/>
              </a:rPr>
              <a:t>scope</a:t>
            </a:r>
            <a:r>
              <a:rPr lang="es-ES" sz="2800" dirty="0">
                <a:latin typeface="Courier New" pitchFamily="49" charset="0"/>
                <a:cs typeface="Courier New" pitchFamily="49" charset="0"/>
              </a:rPr>
              <a:t>&gt;test&lt;/</a:t>
            </a:r>
            <a:r>
              <a:rPr lang="es-ES" sz="2800" dirty="0" err="1">
                <a:latin typeface="Courier New" pitchFamily="49" charset="0"/>
                <a:cs typeface="Courier New" pitchFamily="49" charset="0"/>
              </a:rPr>
              <a:t>scope</a:t>
            </a:r>
            <a:r>
              <a:rPr lang="es-ES" sz="2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2800" dirty="0">
                <a:latin typeface="Courier New" pitchFamily="49" charset="0"/>
                <a:cs typeface="Courier New" pitchFamily="49" charset="0"/>
              </a:rPr>
              <a:t>		&lt;/</a:t>
            </a:r>
            <a:r>
              <a:rPr lang="es-ES" sz="2800" dirty="0" err="1">
                <a:latin typeface="Courier New" pitchFamily="49" charset="0"/>
                <a:cs typeface="Courier New" pitchFamily="49" charset="0"/>
              </a:rPr>
              <a:t>dependency</a:t>
            </a:r>
            <a:r>
              <a:rPr lang="es-ES" sz="2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2800" dirty="0">
                <a:latin typeface="Courier New" pitchFamily="49" charset="0"/>
                <a:cs typeface="Courier New" pitchFamily="49" charset="0"/>
              </a:rPr>
              <a:t>	&lt;/</a:t>
            </a:r>
            <a:r>
              <a:rPr lang="es-ES" sz="2800" dirty="0" err="1">
                <a:latin typeface="Courier New" pitchFamily="49" charset="0"/>
                <a:cs typeface="Courier New" pitchFamily="49" charset="0"/>
              </a:rPr>
              <a:t>dependencies</a:t>
            </a:r>
            <a:r>
              <a:rPr lang="es-ES" sz="2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2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2800" dirty="0" err="1">
                <a:latin typeface="Courier New" pitchFamily="49" charset="0"/>
                <a:cs typeface="Courier New" pitchFamily="49" charset="0"/>
              </a:rPr>
              <a:t>project</a:t>
            </a:r>
            <a:r>
              <a:rPr lang="es-ES" sz="2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Taller práctico:</a:t>
            </a:r>
            <a:br>
              <a:rPr lang="es-ES" dirty="0"/>
            </a:br>
            <a:r>
              <a:rPr lang="es-ES" dirty="0"/>
              <a:t>Mi primer </a:t>
            </a:r>
            <a:r>
              <a:rPr lang="es-ES" dirty="0" err="1"/>
              <a:t>multiproyecto</a:t>
            </a:r>
            <a:endParaRPr lang="es-E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Editamos el pom.xml de la </a:t>
            </a:r>
            <a:r>
              <a:rPr lang="es-ES" dirty="0" err="1"/>
              <a:t>parteA</a:t>
            </a:r>
            <a:endParaRPr lang="es-ES" dirty="0"/>
          </a:p>
          <a:p>
            <a:pPr>
              <a:buNone/>
            </a:pPr>
            <a:r>
              <a:rPr lang="es-E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600" dirty="0" err="1">
                <a:latin typeface="Courier New" pitchFamily="49" charset="0"/>
                <a:cs typeface="Courier New" pitchFamily="49" charset="0"/>
              </a:rPr>
              <a:t>project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="http://maven.apache.org/POM/4.0.0" </a:t>
            </a:r>
            <a:r>
              <a:rPr lang="es-ES" sz="1600" dirty="0" err="1">
                <a:latin typeface="Courier New" pitchFamily="49" charset="0"/>
                <a:cs typeface="Courier New" pitchFamily="49" charset="0"/>
              </a:rPr>
              <a:t>xmlns:xsi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="http://www.w3.org/2001/XMLSchema-instance” </a:t>
            </a:r>
            <a:r>
              <a:rPr lang="es-ES" sz="1600" dirty="0" err="1">
                <a:latin typeface="Courier New" pitchFamily="49" charset="0"/>
                <a:cs typeface="Courier New" pitchFamily="49" charset="0"/>
              </a:rPr>
              <a:t>xsi:schemaLocation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="http://maven.apache.org/POM/4.0.0 http://maven.apache.org/maven-v4_0_0.xsd"&gt;</a:t>
            </a:r>
          </a:p>
          <a:p>
            <a:pPr>
              <a:buNone/>
            </a:pPr>
            <a:r>
              <a:rPr lang="es-E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600" b="1" dirty="0" err="1">
                <a:latin typeface="Courier New" pitchFamily="49" charset="0"/>
                <a:cs typeface="Courier New" pitchFamily="49" charset="0"/>
              </a:rPr>
              <a:t>parent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600" b="1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s-ES" sz="16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&gt;es.uniovi.si&lt;/</a:t>
            </a:r>
            <a:r>
              <a:rPr lang="es-ES" sz="16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600" b="1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s-ES" sz="16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multiproyecto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6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600" b="1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s-ES" sz="1600" b="1" dirty="0" err="1">
                <a:latin typeface="Courier New" pitchFamily="49" charset="0"/>
                <a:cs typeface="Courier New" pitchFamily="49" charset="0"/>
              </a:rPr>
              <a:t>version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&gt;1.0-SNAPSHOT&lt;/</a:t>
            </a:r>
            <a:r>
              <a:rPr lang="es-ES" sz="1600" b="1" dirty="0" err="1">
                <a:latin typeface="Courier New" pitchFamily="49" charset="0"/>
                <a:cs typeface="Courier New" pitchFamily="49" charset="0"/>
              </a:rPr>
              <a:t>version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600" b="1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s-ES" sz="1600" b="1" dirty="0" err="1">
                <a:latin typeface="Courier New" pitchFamily="49" charset="0"/>
                <a:cs typeface="Courier New" pitchFamily="49" charset="0"/>
              </a:rPr>
              <a:t>parent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6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s-ES" sz="1600" dirty="0" err="1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&gt;4.0.0&lt;/</a:t>
            </a:r>
            <a:r>
              <a:rPr lang="es-ES" sz="1600" dirty="0" err="1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6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s-ES" sz="16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1600" dirty="0" err="1">
                <a:latin typeface="Courier New" pitchFamily="49" charset="0"/>
                <a:cs typeface="Courier New" pitchFamily="49" charset="0"/>
              </a:rPr>
              <a:t>parteA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6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6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s-ES" sz="1600" dirty="0" err="1">
                <a:latin typeface="Courier New" pitchFamily="49" charset="0"/>
                <a:cs typeface="Courier New" pitchFamily="49" charset="0"/>
              </a:rPr>
              <a:t>packaging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1600" dirty="0" err="1">
                <a:latin typeface="Courier New" pitchFamily="49" charset="0"/>
                <a:cs typeface="Courier New" pitchFamily="49" charset="0"/>
              </a:rPr>
              <a:t>jar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600" dirty="0" err="1">
                <a:latin typeface="Courier New" pitchFamily="49" charset="0"/>
                <a:cs typeface="Courier New" pitchFamily="49" charset="0"/>
              </a:rPr>
              <a:t>packaging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600" dirty="0" err="1">
                <a:latin typeface="Courier New" pitchFamily="49" charset="0"/>
                <a:cs typeface="Courier New" pitchFamily="49" charset="0"/>
              </a:rPr>
              <a:t>project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Taller práctico:</a:t>
            </a:r>
            <a:br>
              <a:rPr lang="es-ES" dirty="0"/>
            </a:br>
            <a:r>
              <a:rPr lang="es-ES" dirty="0"/>
              <a:t>Mi primer </a:t>
            </a:r>
            <a:r>
              <a:rPr lang="es-ES" dirty="0" err="1"/>
              <a:t>multiproyecto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err="1"/>
              <a:t>Arquitectura</a:t>
            </a:r>
            <a:r>
              <a:rPr lang="en-US" sz="4000" dirty="0"/>
              <a:t> Maven</a:t>
            </a:r>
          </a:p>
        </p:txBody>
      </p:sp>
      <p:grpSp>
        <p:nvGrpSpPr>
          <p:cNvPr id="9219" name="Group 21"/>
          <p:cNvGrpSpPr>
            <a:grpSpLocks/>
          </p:cNvGrpSpPr>
          <p:nvPr/>
        </p:nvGrpSpPr>
        <p:grpSpPr bwMode="auto">
          <a:xfrm>
            <a:off x="971550" y="2276475"/>
            <a:ext cx="8208963" cy="4373563"/>
            <a:chOff x="385" y="947"/>
            <a:chExt cx="5171" cy="2755"/>
          </a:xfrm>
        </p:grpSpPr>
        <p:sp>
          <p:nvSpPr>
            <p:cNvPr id="9220" name="Text Box 12"/>
            <p:cNvSpPr txBox="1">
              <a:spLocks noChangeArrowheads="1"/>
            </p:cNvSpPr>
            <p:nvPr/>
          </p:nvSpPr>
          <p:spPr bwMode="auto">
            <a:xfrm>
              <a:off x="431" y="3260"/>
              <a:ext cx="24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2000" dirty="0" err="1">
                  <a:latin typeface="Arial" charset="0"/>
                  <a:cs typeface="Arial" charset="0"/>
                </a:rPr>
                <a:t>Estación</a:t>
              </a:r>
              <a:r>
                <a:rPr lang="fr-FR" sz="2000" dirty="0">
                  <a:latin typeface="Arial" charset="0"/>
                  <a:cs typeface="Arial" charset="0"/>
                </a:rPr>
                <a:t> de </a:t>
              </a:r>
              <a:r>
                <a:rPr lang="fr-FR" sz="2000" dirty="0" err="1">
                  <a:latin typeface="Arial" charset="0"/>
                  <a:cs typeface="Arial" charset="0"/>
                </a:rPr>
                <a:t>trabajo</a:t>
              </a:r>
              <a:endParaRPr lang="en-US" sz="2000" dirty="0">
                <a:latin typeface="Arial" charset="0"/>
                <a:cs typeface="Arial" charset="0"/>
              </a:endParaRPr>
            </a:p>
          </p:txBody>
        </p:sp>
        <p:sp>
          <p:nvSpPr>
            <p:cNvPr id="9221" name="Text Box 13"/>
            <p:cNvSpPr txBox="1">
              <a:spLocks noChangeArrowheads="1"/>
            </p:cNvSpPr>
            <p:nvPr/>
          </p:nvSpPr>
          <p:spPr bwMode="auto">
            <a:xfrm>
              <a:off x="2835" y="3260"/>
              <a:ext cx="27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2000" dirty="0" err="1">
                  <a:latin typeface="Arial" charset="0"/>
                  <a:cs typeface="Arial" charset="0"/>
                </a:rPr>
                <a:t>Repositorios</a:t>
              </a:r>
              <a:r>
                <a:rPr lang="fr-FR" sz="2000" dirty="0">
                  <a:latin typeface="Arial" charset="0"/>
                  <a:cs typeface="Arial" charset="0"/>
                </a:rPr>
                <a:t> </a:t>
              </a:r>
              <a:r>
                <a:rPr lang="fr-FR" sz="2000" dirty="0" err="1">
                  <a:latin typeface="Arial" charset="0"/>
                  <a:cs typeface="Arial" charset="0"/>
                </a:rPr>
                <a:t>remoto</a:t>
              </a:r>
              <a:r>
                <a:rPr lang="fr-FR" sz="2000" dirty="0">
                  <a:latin typeface="Arial" charset="0"/>
                  <a:cs typeface="Arial" charset="0"/>
                </a:rPr>
                <a:t> o local</a:t>
              </a:r>
              <a:endParaRPr lang="en-US" sz="2000" dirty="0">
                <a:latin typeface="Arial" charset="0"/>
                <a:cs typeface="Arial" charset="0"/>
              </a:endParaRPr>
            </a:p>
          </p:txBody>
        </p:sp>
        <p:grpSp>
          <p:nvGrpSpPr>
            <p:cNvPr id="9222" name="Group 20"/>
            <p:cNvGrpSpPr>
              <a:grpSpLocks/>
            </p:cNvGrpSpPr>
            <p:nvPr/>
          </p:nvGrpSpPr>
          <p:grpSpPr bwMode="auto">
            <a:xfrm>
              <a:off x="385" y="947"/>
              <a:ext cx="4536" cy="2755"/>
              <a:chOff x="385" y="947"/>
              <a:chExt cx="4536" cy="2755"/>
            </a:xfrm>
          </p:grpSpPr>
          <p:sp>
            <p:nvSpPr>
              <p:cNvPr id="9223" name="AutoShape 5"/>
              <p:cNvSpPr>
                <a:spLocks noChangeArrowheads="1"/>
              </p:cNvSpPr>
              <p:nvPr/>
            </p:nvSpPr>
            <p:spPr bwMode="auto">
              <a:xfrm>
                <a:off x="3742" y="1083"/>
                <a:ext cx="998" cy="635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E2E7F2"/>
                  </a:gs>
                  <a:gs pos="100000">
                    <a:srgbClr val="C3C7D1"/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fr-FR" sz="2000">
                    <a:latin typeface="Arial" charset="0"/>
                    <a:cs typeface="Arial" charset="0"/>
                  </a:rPr>
                  <a:t>Plugin</a:t>
                </a:r>
                <a:br>
                  <a:rPr lang="fr-FR" sz="2000">
                    <a:latin typeface="Arial" charset="0"/>
                    <a:cs typeface="Arial" charset="0"/>
                  </a:rPr>
                </a:br>
                <a:r>
                  <a:rPr lang="fr-FR" sz="2000">
                    <a:latin typeface="Arial" charset="0"/>
                    <a:cs typeface="Arial" charset="0"/>
                  </a:rPr>
                  <a:t>e.g. jar</a:t>
                </a:r>
                <a:endParaRPr lang="en-US" sz="200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4" name="AutoShape 7"/>
              <p:cNvSpPr>
                <a:spLocks noChangeArrowheads="1"/>
              </p:cNvSpPr>
              <p:nvPr/>
            </p:nvSpPr>
            <p:spPr bwMode="auto">
              <a:xfrm>
                <a:off x="3742" y="2444"/>
                <a:ext cx="998" cy="635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E2E7F2"/>
                  </a:gs>
                  <a:gs pos="100000">
                    <a:srgbClr val="C3C7D1"/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fr-FR" sz="2000">
                    <a:latin typeface="Arial" charset="0"/>
                    <a:cs typeface="Arial" charset="0"/>
                  </a:rPr>
                  <a:t>Plugin</a:t>
                </a:r>
                <a:br>
                  <a:rPr lang="fr-FR" sz="2000">
                    <a:latin typeface="Arial" charset="0"/>
                    <a:cs typeface="Arial" charset="0"/>
                  </a:rPr>
                </a:br>
                <a:r>
                  <a:rPr lang="fr-FR" sz="2000">
                    <a:latin typeface="Arial" charset="0"/>
                    <a:cs typeface="Arial" charset="0"/>
                  </a:rPr>
                  <a:t>e.g. release</a:t>
                </a:r>
                <a:endParaRPr lang="en-US" sz="200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5" name="Line 10"/>
              <p:cNvSpPr>
                <a:spLocks noChangeShapeType="1"/>
              </p:cNvSpPr>
              <p:nvPr/>
            </p:nvSpPr>
            <p:spPr bwMode="auto">
              <a:xfrm>
                <a:off x="2835" y="947"/>
                <a:ext cx="1" cy="27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226" name="AutoShape 6"/>
              <p:cNvSpPr>
                <a:spLocks noChangeArrowheads="1"/>
              </p:cNvSpPr>
              <p:nvPr/>
            </p:nvSpPr>
            <p:spPr bwMode="auto">
              <a:xfrm>
                <a:off x="3742" y="1764"/>
                <a:ext cx="998" cy="635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E2E7F2"/>
                  </a:gs>
                  <a:gs pos="100000">
                    <a:srgbClr val="C3C7D1"/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fr-FR" sz="2000">
                    <a:latin typeface="Arial" charset="0"/>
                    <a:cs typeface="Arial" charset="0"/>
                  </a:rPr>
                  <a:t>Plugin</a:t>
                </a:r>
              </a:p>
              <a:p>
                <a:pPr algn="ctr"/>
                <a:r>
                  <a:rPr lang="fr-FR" sz="2000">
                    <a:latin typeface="Arial" charset="0"/>
                    <a:cs typeface="Arial" charset="0"/>
                  </a:rPr>
                  <a:t>e.g. surefire</a:t>
                </a:r>
                <a:endParaRPr lang="en-US" sz="200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7" name="AutoShape 8"/>
              <p:cNvSpPr>
                <a:spLocks noChangeArrowheads="1"/>
              </p:cNvSpPr>
              <p:nvPr/>
            </p:nvSpPr>
            <p:spPr bwMode="auto">
              <a:xfrm>
                <a:off x="3560" y="993"/>
                <a:ext cx="1361" cy="2177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9228" name="AutoShape 9"/>
              <p:cNvSpPr>
                <a:spLocks noChangeArrowheads="1"/>
              </p:cNvSpPr>
              <p:nvPr/>
            </p:nvSpPr>
            <p:spPr bwMode="auto">
              <a:xfrm>
                <a:off x="385" y="1763"/>
                <a:ext cx="998" cy="635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B39B"/>
                  </a:gs>
                  <a:gs pos="100000">
                    <a:srgbClr val="DC9A86"/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fr-FR" sz="2000" dirty="0" err="1">
                    <a:latin typeface="Arial" charset="0"/>
                    <a:cs typeface="Arial" charset="0"/>
                  </a:rPr>
                  <a:t>Proyectos</a:t>
                </a:r>
                <a:r>
                  <a:rPr lang="fr-FR" sz="2000" dirty="0">
                    <a:latin typeface="Arial" charset="0"/>
                    <a:cs typeface="Arial" charset="0"/>
                  </a:rPr>
                  <a:t> </a:t>
                </a:r>
              </a:p>
              <a:p>
                <a:pPr algn="ctr"/>
                <a:r>
                  <a:rPr lang="fr-FR" sz="2000" dirty="0" err="1">
                    <a:latin typeface="Arial" charset="0"/>
                    <a:cs typeface="Arial" charset="0"/>
                  </a:rPr>
                  <a:t>gestionados</a:t>
                </a:r>
                <a:endParaRPr lang="en-US" sz="20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9" name="AutoShape 11"/>
              <p:cNvSpPr>
                <a:spLocks noChangeArrowheads="1"/>
              </p:cNvSpPr>
              <p:nvPr/>
            </p:nvSpPr>
            <p:spPr bwMode="auto">
              <a:xfrm>
                <a:off x="1610" y="1763"/>
                <a:ext cx="998" cy="635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E2E7F2"/>
                  </a:gs>
                  <a:gs pos="100000">
                    <a:srgbClr val="C3C7D1"/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fr-FR" sz="2000">
                    <a:latin typeface="Arial" charset="0"/>
                    <a:cs typeface="Arial" charset="0"/>
                  </a:rPr>
                  <a:t>Maven Core</a:t>
                </a:r>
                <a:endParaRPr lang="en-US" sz="200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30" name="Line 14"/>
              <p:cNvSpPr>
                <a:spLocks noChangeShapeType="1"/>
              </p:cNvSpPr>
              <p:nvPr/>
            </p:nvSpPr>
            <p:spPr bwMode="auto">
              <a:xfrm>
                <a:off x="1383" y="2069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231" name="Line 15"/>
              <p:cNvSpPr>
                <a:spLocks noChangeShapeType="1"/>
              </p:cNvSpPr>
              <p:nvPr/>
            </p:nvSpPr>
            <p:spPr bwMode="auto">
              <a:xfrm>
                <a:off x="2608" y="2069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232" name="Line 16"/>
              <p:cNvSpPr>
                <a:spLocks noChangeShapeType="1"/>
              </p:cNvSpPr>
              <p:nvPr/>
            </p:nvSpPr>
            <p:spPr bwMode="auto">
              <a:xfrm flipV="1">
                <a:off x="2608" y="1389"/>
                <a:ext cx="1134" cy="6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233" name="Line 17"/>
              <p:cNvSpPr>
                <a:spLocks noChangeShapeType="1"/>
              </p:cNvSpPr>
              <p:nvPr/>
            </p:nvSpPr>
            <p:spPr bwMode="auto">
              <a:xfrm>
                <a:off x="2608" y="2069"/>
                <a:ext cx="1134" cy="7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Editamos el pom.xml de la </a:t>
            </a:r>
            <a:r>
              <a:rPr lang="es-ES" dirty="0" err="1"/>
              <a:t>parteB</a:t>
            </a:r>
            <a:endParaRPr lang="es-ES" dirty="0"/>
          </a:p>
          <a:p>
            <a:pPr>
              <a:buNone/>
            </a:pPr>
            <a:r>
              <a:rPr lang="es-ES" sz="15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500" dirty="0" err="1">
                <a:latin typeface="Courier New" pitchFamily="49" charset="0"/>
                <a:cs typeface="Courier New" pitchFamily="49" charset="0"/>
              </a:rPr>
              <a:t>project</a:t>
            </a:r>
            <a:r>
              <a:rPr lang="es-E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5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s-ES" sz="1500" dirty="0">
                <a:latin typeface="Courier New" pitchFamily="49" charset="0"/>
                <a:cs typeface="Courier New" pitchFamily="49" charset="0"/>
              </a:rPr>
              <a:t>="http://maven.apache.org/POM/4.0.0" </a:t>
            </a:r>
            <a:r>
              <a:rPr lang="es-ES" sz="1500" dirty="0" err="1">
                <a:latin typeface="Courier New" pitchFamily="49" charset="0"/>
                <a:cs typeface="Courier New" pitchFamily="49" charset="0"/>
              </a:rPr>
              <a:t>xmlns:xsi</a:t>
            </a:r>
            <a:r>
              <a:rPr lang="es-ES" sz="1500" dirty="0">
                <a:latin typeface="Courier New" pitchFamily="49" charset="0"/>
                <a:cs typeface="Courier New" pitchFamily="49" charset="0"/>
              </a:rPr>
              <a:t>="http://www.w3.org/2001/XMLSchema-instance"</a:t>
            </a:r>
          </a:p>
          <a:p>
            <a:pPr>
              <a:buNone/>
            </a:pPr>
            <a:r>
              <a:rPr lang="es-ES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1500" dirty="0" err="1">
                <a:latin typeface="Courier New" pitchFamily="49" charset="0"/>
                <a:cs typeface="Courier New" pitchFamily="49" charset="0"/>
              </a:rPr>
              <a:t>xsi:schemaLocation</a:t>
            </a:r>
            <a:r>
              <a:rPr lang="es-ES" sz="1500" dirty="0">
                <a:latin typeface="Courier New" pitchFamily="49" charset="0"/>
                <a:cs typeface="Courier New" pitchFamily="49" charset="0"/>
              </a:rPr>
              <a:t>="http://maven.apache.org/POM/4.0.0 http://maven.apache.org/maven-v4_0_0.xsd"&gt;</a:t>
            </a:r>
          </a:p>
          <a:p>
            <a:pPr>
              <a:buNone/>
            </a:pPr>
            <a:r>
              <a:rPr lang="es-ES" sz="15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s-ES" sz="1500" dirty="0" err="1">
                <a:latin typeface="Courier New" pitchFamily="49" charset="0"/>
                <a:cs typeface="Courier New" pitchFamily="49" charset="0"/>
              </a:rPr>
              <a:t>parent</a:t>
            </a:r>
            <a:r>
              <a:rPr lang="es-ES" sz="15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5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s-ES" sz="15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s-ES" sz="1500" dirty="0">
                <a:latin typeface="Courier New" pitchFamily="49" charset="0"/>
                <a:cs typeface="Courier New" pitchFamily="49" charset="0"/>
              </a:rPr>
              <a:t>&gt;es.uniovi.si&lt;/</a:t>
            </a:r>
            <a:r>
              <a:rPr lang="es-ES" sz="15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s-ES" sz="15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5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s-ES" sz="15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s-ES" sz="15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1500" dirty="0" err="1">
                <a:latin typeface="Courier New" pitchFamily="49" charset="0"/>
                <a:cs typeface="Courier New" pitchFamily="49" charset="0"/>
              </a:rPr>
              <a:t>multiproyecto</a:t>
            </a:r>
            <a:r>
              <a:rPr lang="es-ES" sz="15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5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s-ES" sz="15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5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s-ES" sz="1500" dirty="0" err="1">
                <a:latin typeface="Courier New" pitchFamily="49" charset="0"/>
                <a:cs typeface="Courier New" pitchFamily="49" charset="0"/>
              </a:rPr>
              <a:t>version</a:t>
            </a:r>
            <a:r>
              <a:rPr lang="es-ES" sz="1500" dirty="0">
                <a:latin typeface="Courier New" pitchFamily="49" charset="0"/>
                <a:cs typeface="Courier New" pitchFamily="49" charset="0"/>
              </a:rPr>
              <a:t>&gt;1.0-SNAPSHOT&lt;/</a:t>
            </a:r>
            <a:r>
              <a:rPr lang="es-ES" sz="1500" dirty="0" err="1">
                <a:latin typeface="Courier New" pitchFamily="49" charset="0"/>
                <a:cs typeface="Courier New" pitchFamily="49" charset="0"/>
              </a:rPr>
              <a:t>version</a:t>
            </a:r>
            <a:r>
              <a:rPr lang="es-ES" sz="15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500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s-ES" sz="1500" dirty="0" err="1">
                <a:latin typeface="Courier New" pitchFamily="49" charset="0"/>
                <a:cs typeface="Courier New" pitchFamily="49" charset="0"/>
              </a:rPr>
              <a:t>parent</a:t>
            </a:r>
            <a:r>
              <a:rPr lang="es-ES" sz="15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5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s-ES" sz="1500" dirty="0" err="1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s-ES" sz="1500" dirty="0">
                <a:latin typeface="Courier New" pitchFamily="49" charset="0"/>
                <a:cs typeface="Courier New" pitchFamily="49" charset="0"/>
              </a:rPr>
              <a:t>&gt;4.0.0&lt;/</a:t>
            </a:r>
            <a:r>
              <a:rPr lang="es-ES" sz="1500" dirty="0" err="1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s-ES" sz="15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5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s-ES" sz="15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s-ES" sz="15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1500" dirty="0" err="1">
                <a:latin typeface="Courier New" pitchFamily="49" charset="0"/>
                <a:cs typeface="Courier New" pitchFamily="49" charset="0"/>
              </a:rPr>
              <a:t>parteB</a:t>
            </a:r>
            <a:r>
              <a:rPr lang="es-ES" sz="15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5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s-ES" sz="15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5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s-ES" sz="1500" dirty="0" err="1">
                <a:latin typeface="Courier New" pitchFamily="49" charset="0"/>
                <a:cs typeface="Courier New" pitchFamily="49" charset="0"/>
              </a:rPr>
              <a:t>packaging</a:t>
            </a:r>
            <a:r>
              <a:rPr lang="es-ES" sz="15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1500" dirty="0" err="1">
                <a:latin typeface="Courier New" pitchFamily="49" charset="0"/>
                <a:cs typeface="Courier New" pitchFamily="49" charset="0"/>
              </a:rPr>
              <a:t>jar</a:t>
            </a:r>
            <a:r>
              <a:rPr lang="es-ES" sz="15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500" dirty="0" err="1">
                <a:latin typeface="Courier New" pitchFamily="49" charset="0"/>
                <a:cs typeface="Courier New" pitchFamily="49" charset="0"/>
              </a:rPr>
              <a:t>packaging</a:t>
            </a:r>
            <a:r>
              <a:rPr lang="es-ES" sz="15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15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500" b="1" dirty="0" err="1">
                <a:latin typeface="Courier New" pitchFamily="49" charset="0"/>
                <a:cs typeface="Courier New" pitchFamily="49" charset="0"/>
              </a:rPr>
              <a:t>dependencies</a:t>
            </a:r>
            <a:r>
              <a:rPr lang="es-ES" sz="15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500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s-ES" sz="1500" b="1" dirty="0" err="1">
                <a:latin typeface="Courier New" pitchFamily="49" charset="0"/>
                <a:cs typeface="Courier New" pitchFamily="49" charset="0"/>
              </a:rPr>
              <a:t>dependency</a:t>
            </a:r>
            <a:r>
              <a:rPr lang="es-ES" sz="15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500" b="1" dirty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s-ES" sz="15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s-ES" sz="1500" b="1" dirty="0">
                <a:latin typeface="Courier New" pitchFamily="49" charset="0"/>
                <a:cs typeface="Courier New" pitchFamily="49" charset="0"/>
              </a:rPr>
              <a:t>&gt;es.uniovi.si&lt;/</a:t>
            </a:r>
            <a:r>
              <a:rPr lang="es-ES" sz="15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s-ES" sz="15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500" b="1" dirty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s-ES" sz="15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s-ES" sz="15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parteA</a:t>
            </a:r>
            <a:r>
              <a:rPr lang="es-ES" sz="15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5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s-ES" sz="15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500" b="1" dirty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s-ES" sz="1500" b="1" dirty="0" err="1">
                <a:latin typeface="Courier New" pitchFamily="49" charset="0"/>
                <a:cs typeface="Courier New" pitchFamily="49" charset="0"/>
              </a:rPr>
              <a:t>dependency</a:t>
            </a:r>
            <a:r>
              <a:rPr lang="es-ES" sz="15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500" b="1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s-ES" sz="1500" b="1" dirty="0" err="1">
                <a:latin typeface="Courier New" pitchFamily="49" charset="0"/>
                <a:cs typeface="Courier New" pitchFamily="49" charset="0"/>
              </a:rPr>
              <a:t>dependencies</a:t>
            </a:r>
            <a:r>
              <a:rPr lang="es-ES" sz="15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5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500" dirty="0" err="1">
                <a:latin typeface="Courier New" pitchFamily="49" charset="0"/>
                <a:cs typeface="Courier New" pitchFamily="49" charset="0"/>
              </a:rPr>
              <a:t>project</a:t>
            </a:r>
            <a:r>
              <a:rPr lang="es-ES" sz="15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s-E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Taller práctico:</a:t>
            </a:r>
            <a:br>
              <a:rPr lang="es-ES" dirty="0"/>
            </a:br>
            <a:r>
              <a:rPr lang="es-ES" dirty="0"/>
              <a:t>Mi primer </a:t>
            </a:r>
            <a:r>
              <a:rPr lang="es-ES" dirty="0" err="1"/>
              <a:t>multiproyecto</a:t>
            </a:r>
            <a:endParaRPr lang="es-E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Vamos al directorio raíz del </a:t>
            </a:r>
            <a:r>
              <a:rPr lang="es-ES" dirty="0" err="1"/>
              <a:t>multiproyecto</a:t>
            </a:r>
            <a:r>
              <a:rPr lang="es-ES" dirty="0"/>
              <a:t> y ejecutamos:</a:t>
            </a:r>
          </a:p>
          <a:p>
            <a:pPr>
              <a:buNone/>
            </a:pPr>
            <a:r>
              <a:rPr lang="es-ES" sz="1400" dirty="0" err="1">
                <a:latin typeface="Courier New" pitchFamily="49" charset="0"/>
                <a:cs typeface="Courier New" pitchFamily="49" charset="0"/>
              </a:rPr>
              <a:t>mvn</a:t>
            </a:r>
            <a:r>
              <a:rPr lang="es-ES" sz="1400" dirty="0">
                <a:latin typeface="Courier New" pitchFamily="49" charset="0"/>
                <a:cs typeface="Courier New" pitchFamily="49" charset="0"/>
              </a:rPr>
              <a:t> compile</a:t>
            </a:r>
          </a:p>
          <a:p>
            <a:r>
              <a:rPr lang="es-ES" dirty="0"/>
              <a:t>¿Qué ha ocurrido?</a:t>
            </a:r>
          </a:p>
          <a:p>
            <a:pPr>
              <a:buNone/>
            </a:pPr>
            <a:endParaRPr lang="es-ES" dirty="0"/>
          </a:p>
          <a:p>
            <a:pPr algn="ctr">
              <a:buNone/>
            </a:pPr>
            <a:r>
              <a:rPr lang="es-ES" dirty="0"/>
              <a:t>Resuelto en Multiproyecto.zip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Taller práctico:</a:t>
            </a:r>
            <a:br>
              <a:rPr lang="es-ES" dirty="0"/>
            </a:br>
            <a:r>
              <a:rPr lang="es-ES" dirty="0"/>
              <a:t>Mi primer </a:t>
            </a:r>
            <a:r>
              <a:rPr lang="es-ES" dirty="0" err="1"/>
              <a:t>multiproyecto</a:t>
            </a:r>
            <a:endParaRPr lang="es-E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Hasta ahora estamos haciendo las cosas “a mano”.</a:t>
            </a:r>
          </a:p>
          <a:p>
            <a:r>
              <a:rPr lang="es-ES" dirty="0"/>
              <a:t>Existe un </a:t>
            </a:r>
            <a:r>
              <a:rPr lang="es-ES" dirty="0" err="1"/>
              <a:t>plugin</a:t>
            </a:r>
            <a:r>
              <a:rPr lang="es-ES" dirty="0"/>
              <a:t> de Eclipse para integrarlo con Maven2. Para instalarlo:</a:t>
            </a:r>
          </a:p>
          <a:p>
            <a:pPr lvl="1"/>
            <a:r>
              <a:rPr lang="es-ES" dirty="0"/>
              <a:t>Arrancamos Eclipse</a:t>
            </a:r>
          </a:p>
          <a:p>
            <a:pPr lvl="1"/>
            <a:r>
              <a:rPr lang="es-ES" dirty="0"/>
              <a:t>Establecemos el proxy en </a:t>
            </a:r>
            <a:r>
              <a:rPr lang="es-ES" dirty="0" err="1"/>
              <a:t>window</a:t>
            </a:r>
            <a:r>
              <a:rPr lang="es-ES" dirty="0"/>
              <a:t>/</a:t>
            </a:r>
            <a:r>
              <a:rPr lang="es-ES" dirty="0" err="1"/>
              <a:t>preferences</a:t>
            </a:r>
            <a:endParaRPr lang="es-ES" dirty="0"/>
          </a:p>
          <a:p>
            <a:pPr lvl="1"/>
            <a:r>
              <a:rPr lang="es-ES" dirty="0"/>
              <a:t>Vamos a </a:t>
            </a:r>
            <a:r>
              <a:rPr lang="es-ES" dirty="0" err="1"/>
              <a:t>Help</a:t>
            </a:r>
            <a:r>
              <a:rPr lang="es-ES" dirty="0"/>
              <a:t>/Software </a:t>
            </a:r>
            <a:r>
              <a:rPr lang="es-ES" dirty="0" err="1"/>
              <a:t>Updates</a:t>
            </a:r>
            <a:r>
              <a:rPr lang="es-ES" dirty="0"/>
              <a:t>/</a:t>
            </a:r>
            <a:r>
              <a:rPr lang="es-ES" dirty="0" err="1"/>
              <a:t>Find</a:t>
            </a:r>
            <a:r>
              <a:rPr lang="es-ES" dirty="0"/>
              <a:t> &amp; </a:t>
            </a:r>
            <a:r>
              <a:rPr lang="es-ES" dirty="0" err="1"/>
              <a:t>Install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Damos de alta como nuevo </a:t>
            </a:r>
            <a:r>
              <a:rPr lang="es-ES" dirty="0" err="1"/>
              <a:t>site</a:t>
            </a:r>
            <a:r>
              <a:rPr lang="es-ES" dirty="0"/>
              <a:t> remoto la </a:t>
            </a:r>
            <a:r>
              <a:rPr lang="es-ES" dirty="0" err="1"/>
              <a:t>url</a:t>
            </a:r>
            <a:r>
              <a:rPr lang="es-ES" dirty="0"/>
              <a:t>:</a:t>
            </a:r>
          </a:p>
          <a:p>
            <a:pPr lvl="2"/>
            <a:r>
              <a:rPr lang="es-ES" dirty="0"/>
              <a:t>http://m2eclipse.codehaus.org</a:t>
            </a:r>
          </a:p>
          <a:p>
            <a:pPr lvl="1"/>
            <a:r>
              <a:rPr lang="es-ES" dirty="0"/>
              <a:t>Al aceptar cargará los paquetes disponibles, y seleccionamos </a:t>
            </a:r>
            <a:r>
              <a:rPr lang="es-ES" b="1" dirty="0" err="1"/>
              <a:t>Maven</a:t>
            </a:r>
            <a:r>
              <a:rPr lang="es-ES" b="1" dirty="0"/>
              <a:t> </a:t>
            </a:r>
            <a:r>
              <a:rPr lang="es-ES" b="1" dirty="0" err="1"/>
              <a:t>Integration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Instalación del </a:t>
            </a:r>
            <a:r>
              <a:rPr lang="es-ES" dirty="0" err="1"/>
              <a:t>plugin</a:t>
            </a:r>
            <a:r>
              <a:rPr lang="es-ES" dirty="0"/>
              <a:t> de eclipse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Creamos la estructura de directorios con el arquetipo </a:t>
            </a:r>
            <a:r>
              <a:rPr lang="es-ES" b="1" dirty="0" err="1"/>
              <a:t>maven-archetype-webapp</a:t>
            </a:r>
            <a:r>
              <a:rPr lang="es-ES" dirty="0"/>
              <a:t> </a:t>
            </a:r>
          </a:p>
          <a:p>
            <a:r>
              <a:rPr lang="es-ES" dirty="0"/>
              <a:t>Construimos el descriptor de proyecto de eclipse y lo importamos desde el mismo.</a:t>
            </a:r>
          </a:p>
          <a:p>
            <a:r>
              <a:rPr lang="es-ES" dirty="0"/>
              <a:t>En Eclipse, </a:t>
            </a:r>
            <a:r>
              <a:rPr lang="es-ES" b="1" dirty="0"/>
              <a:t>botón derecho sobre el proyecto -</a:t>
            </a:r>
            <a:r>
              <a:rPr lang="es-ES" b="1" dirty="0" err="1"/>
              <a:t>Properties</a:t>
            </a:r>
            <a:r>
              <a:rPr lang="es-ES" dirty="0"/>
              <a:t>. </a:t>
            </a:r>
          </a:p>
          <a:p>
            <a:r>
              <a:rPr lang="es-ES" dirty="0"/>
              <a:t>Vamos a donde dice </a:t>
            </a:r>
            <a:r>
              <a:rPr lang="es-ES" b="1" dirty="0" err="1"/>
              <a:t>Tomcat</a:t>
            </a:r>
            <a:r>
              <a:rPr lang="es-ES" b="1" dirty="0"/>
              <a:t> </a:t>
            </a:r>
            <a:r>
              <a:rPr lang="es-ES" dirty="0"/>
              <a:t>y, en la solapa </a:t>
            </a:r>
            <a:r>
              <a:rPr lang="es-ES" b="1" dirty="0"/>
              <a:t>General</a:t>
            </a:r>
            <a:r>
              <a:rPr lang="es-ES" dirty="0"/>
              <a:t>, </a:t>
            </a:r>
            <a:r>
              <a:rPr lang="es-ES" dirty="0" err="1"/>
              <a:t>clickeamos</a:t>
            </a:r>
            <a:r>
              <a:rPr lang="es-ES" dirty="0"/>
              <a:t> en </a:t>
            </a:r>
            <a:r>
              <a:rPr lang="es-ES" b="1" dirty="0" err="1"/>
              <a:t>Is</a:t>
            </a:r>
            <a:r>
              <a:rPr lang="es-ES" b="1" dirty="0"/>
              <a:t> a </a:t>
            </a:r>
            <a:r>
              <a:rPr lang="es-ES" b="1" dirty="0" err="1"/>
              <a:t>Tomcat</a:t>
            </a:r>
            <a:r>
              <a:rPr lang="es-ES" b="1" dirty="0"/>
              <a:t> Project</a:t>
            </a:r>
            <a:r>
              <a:rPr lang="es-ES" dirty="0"/>
              <a:t>. </a:t>
            </a:r>
          </a:p>
          <a:p>
            <a:r>
              <a:rPr lang="es-ES" b="1" dirty="0" err="1"/>
              <a:t>Subdirectory</a:t>
            </a:r>
            <a:r>
              <a:rPr lang="es-ES" b="1" dirty="0"/>
              <a:t> </a:t>
            </a:r>
            <a:r>
              <a:rPr lang="es-ES" b="1" dirty="0" err="1"/>
              <a:t>to</a:t>
            </a:r>
            <a:r>
              <a:rPr lang="es-ES" b="1" dirty="0"/>
              <a:t> set as web </a:t>
            </a:r>
            <a:r>
              <a:rPr lang="es-ES" b="1" dirty="0" err="1"/>
              <a:t>application</a:t>
            </a:r>
            <a:r>
              <a:rPr lang="es-ES" b="1" dirty="0"/>
              <a:t> </a:t>
            </a:r>
            <a:r>
              <a:rPr lang="es-ES" b="1" dirty="0" err="1"/>
              <a:t>root</a:t>
            </a:r>
            <a:r>
              <a:rPr lang="es-ES" b="1" dirty="0"/>
              <a:t> (</a:t>
            </a:r>
            <a:r>
              <a:rPr lang="es-ES" b="1" dirty="0" err="1"/>
              <a:t>optional</a:t>
            </a:r>
            <a:r>
              <a:rPr lang="es-ES" b="1" dirty="0"/>
              <a:t>)</a:t>
            </a:r>
            <a:r>
              <a:rPr lang="es-ES" dirty="0"/>
              <a:t>, </a:t>
            </a:r>
            <a:r>
              <a:rPr lang="es-ES" dirty="0" err="1"/>
              <a:t>seteamos</a:t>
            </a:r>
            <a:r>
              <a:rPr lang="es-ES" dirty="0"/>
              <a:t> la ruta que el Maven usa en su </a:t>
            </a:r>
            <a:r>
              <a:rPr lang="es-ES" i="1" dirty="0" err="1"/>
              <a:t>archetype</a:t>
            </a:r>
            <a:r>
              <a:rPr lang="es-ES" dirty="0"/>
              <a:t> como </a:t>
            </a:r>
            <a:r>
              <a:rPr lang="es-ES" dirty="0" err="1"/>
              <a:t>root</a:t>
            </a:r>
            <a:r>
              <a:rPr lang="es-ES" dirty="0"/>
              <a:t> de la web-</a:t>
            </a:r>
            <a:r>
              <a:rPr lang="es-ES" dirty="0" err="1"/>
              <a:t>app</a:t>
            </a:r>
            <a:r>
              <a:rPr lang="es-ES" dirty="0"/>
              <a:t>: </a:t>
            </a:r>
            <a:r>
              <a:rPr lang="es-ES" b="1" dirty="0"/>
              <a:t>/</a:t>
            </a:r>
            <a:r>
              <a:rPr lang="es-ES" b="1" dirty="0" err="1"/>
              <a:t>src</a:t>
            </a:r>
            <a:r>
              <a:rPr lang="es-ES" b="1" dirty="0"/>
              <a:t>/</a:t>
            </a:r>
            <a:r>
              <a:rPr lang="es-ES" b="1" dirty="0" err="1"/>
              <a:t>main</a:t>
            </a:r>
            <a:r>
              <a:rPr lang="es-ES" b="1" dirty="0"/>
              <a:t>/</a:t>
            </a:r>
            <a:r>
              <a:rPr lang="es-ES" b="1" dirty="0" err="1"/>
              <a:t>webapp</a:t>
            </a:r>
            <a:r>
              <a:rPr lang="es-ES" dirty="0"/>
              <a:t> (la ruta es relativa al </a:t>
            </a:r>
            <a:r>
              <a:rPr lang="es-ES" i="1" dirty="0" err="1"/>
              <a:t>root</a:t>
            </a:r>
            <a:r>
              <a:rPr lang="es-ES" dirty="0"/>
              <a:t> del proyecto). 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Taller práctico:</a:t>
            </a:r>
            <a:br>
              <a:rPr lang="es-ES" dirty="0"/>
            </a:br>
            <a:r>
              <a:rPr lang="es-ES" dirty="0"/>
              <a:t>Creación de un proyecto Web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Arrancamos el </a:t>
            </a:r>
            <a:r>
              <a:rPr lang="es-ES" dirty="0" err="1"/>
              <a:t>Tomcat</a:t>
            </a:r>
            <a:endParaRPr lang="es-ES" dirty="0"/>
          </a:p>
          <a:p>
            <a:r>
              <a:rPr lang="es-ES" dirty="0"/>
              <a:t>Vamos a </a:t>
            </a:r>
            <a:r>
              <a:rPr lang="es-ES" dirty="0">
                <a:hlinkClick r:id="rId2"/>
              </a:rPr>
              <a:t>http://localhost:8080</a:t>
            </a:r>
            <a:endParaRPr lang="es-ES" dirty="0"/>
          </a:p>
          <a:p>
            <a:r>
              <a:rPr lang="es-ES" dirty="0"/>
              <a:t>Cambiamos algo en la index.jsp y volvemos a la página de </a:t>
            </a:r>
            <a:r>
              <a:rPr lang="es-ES" dirty="0" err="1"/>
              <a:t>tomcat</a:t>
            </a:r>
            <a:r>
              <a:rPr lang="es-ES" dirty="0"/>
              <a:t>.</a:t>
            </a:r>
          </a:p>
          <a:p>
            <a:pPr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Taller práctico:</a:t>
            </a:r>
            <a:br>
              <a:rPr lang="es-ES" dirty="0"/>
            </a:br>
            <a:r>
              <a:rPr lang="es-ES" dirty="0"/>
              <a:t>Creación de un proyecto Web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Construir un </a:t>
            </a:r>
            <a:r>
              <a:rPr lang="es-ES" dirty="0" err="1"/>
              <a:t>multiproyecto</a:t>
            </a:r>
            <a:r>
              <a:rPr lang="es-ES" dirty="0"/>
              <a:t> compuesto de:</a:t>
            </a:r>
          </a:p>
          <a:p>
            <a:pPr lvl="1"/>
            <a:r>
              <a:rPr lang="es-ES" dirty="0"/>
              <a:t>Artefacto </a:t>
            </a:r>
            <a:r>
              <a:rPr lang="es-ES" dirty="0" err="1"/>
              <a:t>MiLibreria</a:t>
            </a:r>
            <a:r>
              <a:rPr lang="es-ES" dirty="0"/>
              <a:t>:</a:t>
            </a:r>
          </a:p>
          <a:p>
            <a:pPr lvl="2"/>
            <a:r>
              <a:rPr lang="es-ES" dirty="0"/>
              <a:t>Fichero jar donde se incluya una clase </a:t>
            </a:r>
            <a:r>
              <a:rPr lang="es-ES" dirty="0" err="1"/>
              <a:t>es.uniovi.si.</a:t>
            </a:r>
            <a:r>
              <a:rPr lang="es-ES" b="1" dirty="0" err="1"/>
              <a:t>Mates</a:t>
            </a:r>
            <a:r>
              <a:rPr lang="es-ES" dirty="0"/>
              <a:t> con los métodos suma y resta que reciba y devuelva </a:t>
            </a:r>
            <a:r>
              <a:rPr lang="es-ES" dirty="0" err="1"/>
              <a:t>Integers</a:t>
            </a:r>
            <a:endParaRPr lang="es-ES" dirty="0"/>
          </a:p>
          <a:p>
            <a:pPr lvl="1"/>
            <a:r>
              <a:rPr lang="es-ES" dirty="0"/>
              <a:t>Artefacto </a:t>
            </a:r>
            <a:r>
              <a:rPr lang="es-ES" dirty="0" err="1"/>
              <a:t>MiWeb</a:t>
            </a:r>
            <a:r>
              <a:rPr lang="es-ES" dirty="0"/>
              <a:t>:</a:t>
            </a:r>
          </a:p>
          <a:p>
            <a:pPr lvl="2"/>
            <a:r>
              <a:rPr lang="es-ES" dirty="0"/>
              <a:t>Fichero </a:t>
            </a:r>
            <a:r>
              <a:rPr lang="es-ES" dirty="0" err="1"/>
              <a:t>war</a:t>
            </a:r>
            <a:r>
              <a:rPr lang="es-ES" dirty="0"/>
              <a:t> que contenga una aplicación web que invoque la clase Mates desde su index.jsp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práctico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Pasos:</a:t>
            </a:r>
          </a:p>
          <a:p>
            <a:pPr lvl="1"/>
            <a:r>
              <a:rPr lang="es-ES" dirty="0"/>
              <a:t>Crear la carpeta </a:t>
            </a:r>
            <a:r>
              <a:rPr lang="es-ES" dirty="0" err="1"/>
              <a:t>MiSite</a:t>
            </a:r>
            <a:endParaRPr lang="es-ES" dirty="0"/>
          </a:p>
          <a:p>
            <a:pPr lvl="1"/>
            <a:r>
              <a:rPr lang="es-ES" dirty="0"/>
              <a:t>Dentro, crear los dos proyectos usando los arquetipos que conocemos.</a:t>
            </a:r>
          </a:p>
          <a:p>
            <a:pPr lvl="1"/>
            <a:r>
              <a:rPr lang="es-ES" dirty="0"/>
              <a:t>Crear el </a:t>
            </a:r>
            <a:r>
              <a:rPr lang="es-ES" dirty="0" err="1"/>
              <a:t>pom</a:t>
            </a:r>
            <a:r>
              <a:rPr lang="es-ES" dirty="0"/>
              <a:t> de </a:t>
            </a:r>
            <a:r>
              <a:rPr lang="es-ES" dirty="0" err="1"/>
              <a:t>MiSite</a:t>
            </a:r>
            <a:endParaRPr lang="es-ES" dirty="0"/>
          </a:p>
          <a:p>
            <a:pPr lvl="1"/>
            <a:r>
              <a:rPr lang="es-ES" dirty="0"/>
              <a:t>Establecer las dependencias necesarias en los </a:t>
            </a:r>
            <a:r>
              <a:rPr lang="es-ES" dirty="0" err="1"/>
              <a:t>subproyectos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Crear el descriptor de eclipse a nivel de </a:t>
            </a:r>
            <a:r>
              <a:rPr lang="es-ES" dirty="0" err="1"/>
              <a:t>MiSite</a:t>
            </a:r>
            <a:r>
              <a:rPr lang="es-ES" dirty="0"/>
              <a:t> ¿Qué ocurre?</a:t>
            </a:r>
          </a:p>
          <a:p>
            <a:pPr lvl="1"/>
            <a:r>
              <a:rPr lang="es-ES" dirty="0"/>
              <a:t>Crear la clase Mates en el proyecto de </a:t>
            </a:r>
            <a:r>
              <a:rPr lang="es-ES" dirty="0" err="1"/>
              <a:t>MiLibreria</a:t>
            </a: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práctico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Crear index.jsp tal que:</a:t>
            </a:r>
          </a:p>
          <a:p>
            <a:pPr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&lt;%@ page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import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es.uniovi.si.Mates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" %&gt;</a:t>
            </a:r>
          </a:p>
          <a:p>
            <a:pPr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html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body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	&lt;%</a:t>
            </a:r>
          </a:p>
          <a:p>
            <a:pPr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		Mates m = </a:t>
            </a:r>
            <a:r>
              <a:rPr lang="es-ES" sz="2000" b="1" dirty="0">
                <a:latin typeface="Courier New" pitchFamily="49" charset="0"/>
                <a:cs typeface="Courier New" pitchFamily="49" charset="0"/>
              </a:rPr>
              <a:t>new Mates();</a:t>
            </a:r>
          </a:p>
          <a:p>
            <a:pPr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	%&gt;</a:t>
            </a:r>
          </a:p>
          <a:p>
            <a:pPr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	2+2 son: &lt;%=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m.suma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(2,2) %&gt;</a:t>
            </a:r>
          </a:p>
          <a:p>
            <a:pPr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	&lt;/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body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html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práctico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vez tengamos todo lo necesario, ejecutar </a:t>
            </a:r>
            <a:r>
              <a:rPr lang="es-ES" dirty="0" err="1"/>
              <a:t>mvn</a:t>
            </a:r>
            <a:r>
              <a:rPr lang="es-ES" dirty="0"/>
              <a:t> </a:t>
            </a:r>
            <a:r>
              <a:rPr lang="es-ES" dirty="0" err="1"/>
              <a:t>package</a:t>
            </a:r>
            <a:r>
              <a:rPr lang="es-ES" dirty="0"/>
              <a:t> a nivel de </a:t>
            </a:r>
            <a:r>
              <a:rPr lang="es-ES" dirty="0" err="1"/>
              <a:t>MiSite</a:t>
            </a:r>
            <a:r>
              <a:rPr lang="es-ES" dirty="0"/>
              <a:t>, y comprobar que todo está donde debe estar</a:t>
            </a:r>
          </a:p>
          <a:p>
            <a:r>
              <a:rPr lang="es-ES" dirty="0"/>
              <a:t>Desplegar el </a:t>
            </a:r>
            <a:r>
              <a:rPr lang="es-ES" dirty="0" err="1"/>
              <a:t>war</a:t>
            </a:r>
            <a:r>
              <a:rPr lang="es-ES" dirty="0"/>
              <a:t> generado en </a:t>
            </a:r>
            <a:r>
              <a:rPr lang="es-ES" dirty="0" err="1"/>
              <a:t>Tomcat</a:t>
            </a:r>
            <a:r>
              <a:rPr lang="es-ES" dirty="0"/>
              <a:t> y comprobarlo arrancándolo fuera de eclipse (dentro no va a funcionar!)</a:t>
            </a:r>
          </a:p>
          <a:p>
            <a:pPr algn="ctr">
              <a:buNone/>
            </a:pPr>
            <a:r>
              <a:rPr lang="es-ES" dirty="0"/>
              <a:t>Resuelto en MiSite.zip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práctico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Maven 2 incorpora gran diversidad de </a:t>
            </a:r>
            <a:r>
              <a:rPr lang="es-ES" dirty="0" err="1"/>
              <a:t>plugins</a:t>
            </a:r>
            <a:r>
              <a:rPr lang="es-ES" dirty="0"/>
              <a:t> para hacer casi cualquier cosa relacionada con el ciclo de vida del proyecto.</a:t>
            </a:r>
          </a:p>
          <a:p>
            <a:r>
              <a:rPr lang="es-ES" dirty="0"/>
              <a:t>Problema: Exige que nos adecuemos a su estructura de directorios de trabajo, y eso no siempre es posible:</a:t>
            </a:r>
          </a:p>
          <a:p>
            <a:pPr lvl="1"/>
            <a:r>
              <a:rPr lang="es-ES" dirty="0"/>
              <a:t>Código heredado</a:t>
            </a:r>
          </a:p>
          <a:p>
            <a:pPr lvl="1"/>
            <a:r>
              <a:rPr lang="es-ES" dirty="0"/>
              <a:t>Convivencia con otros entornos de desarrollo que imponen sus propios modelos </a:t>
            </a:r>
          </a:p>
          <a:p>
            <a:pPr lvl="1"/>
            <a:r>
              <a:rPr lang="es-ES" dirty="0"/>
              <a:t>Etc.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 Mojos y </a:t>
            </a:r>
            <a:r>
              <a:rPr lang="es-ES" dirty="0" err="1"/>
              <a:t>Plugins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Tx/>
              <a:buFontTx/>
              <a:buChar char="•"/>
            </a:pPr>
            <a:r>
              <a:rPr lang="fr-FR" sz="2200" dirty="0"/>
              <a:t>POM = Project Object Model = pom.xml</a:t>
            </a:r>
          </a:p>
          <a:p>
            <a:pPr eaLnBrk="1" hangingPunct="1">
              <a:buSzTx/>
              <a:buFontTx/>
              <a:buChar char="•"/>
            </a:pPr>
            <a:r>
              <a:rPr lang="fr-FR" sz="2200" dirty="0" err="1"/>
              <a:t>Contiene</a:t>
            </a:r>
            <a:r>
              <a:rPr lang="fr-FR" sz="2200" dirty="0"/>
              <a:t> los </a:t>
            </a:r>
            <a:r>
              <a:rPr lang="fr-FR" sz="2200" dirty="0" err="1"/>
              <a:t>metadatos</a:t>
            </a:r>
            <a:r>
              <a:rPr lang="fr-FR" sz="2200" dirty="0"/>
              <a:t> </a:t>
            </a:r>
            <a:r>
              <a:rPr lang="fr-FR" sz="2200" dirty="0" err="1"/>
              <a:t>del</a:t>
            </a:r>
            <a:r>
              <a:rPr lang="fr-FR" sz="2200" dirty="0"/>
              <a:t> </a:t>
            </a:r>
            <a:r>
              <a:rPr lang="fr-FR" sz="2200" dirty="0" err="1"/>
              <a:t>proyecto</a:t>
            </a:r>
            <a:r>
              <a:rPr lang="fr-FR" sz="2200" dirty="0"/>
              <a:t>.</a:t>
            </a:r>
          </a:p>
          <a:p>
            <a:pPr lvl="1" eaLnBrk="1" hangingPunct="1">
              <a:buSzTx/>
              <a:buFontTx/>
              <a:buChar char="•"/>
            </a:pPr>
            <a:r>
              <a:rPr lang="fr-FR" sz="2200" dirty="0" err="1"/>
              <a:t>Localización</a:t>
            </a:r>
            <a:r>
              <a:rPr lang="fr-FR" sz="2200" dirty="0"/>
              <a:t> de </a:t>
            </a:r>
            <a:r>
              <a:rPr lang="fr-FR" sz="2200" dirty="0" err="1"/>
              <a:t>directorios</a:t>
            </a:r>
            <a:r>
              <a:rPr lang="fr-FR" sz="2200" dirty="0"/>
              <a:t>, </a:t>
            </a:r>
            <a:r>
              <a:rPr lang="fr-FR" sz="2200" dirty="0" err="1"/>
              <a:t>Desarrolladores</a:t>
            </a:r>
            <a:r>
              <a:rPr lang="fr-FR" sz="2200" dirty="0"/>
              <a:t>, </a:t>
            </a:r>
            <a:r>
              <a:rPr lang="fr-FR" sz="2200" dirty="0" err="1"/>
              <a:t>sistema</a:t>
            </a:r>
            <a:r>
              <a:rPr lang="fr-FR" sz="2200" dirty="0"/>
              <a:t> de </a:t>
            </a:r>
            <a:r>
              <a:rPr lang="fr-FR" sz="2200" dirty="0" err="1"/>
              <a:t>trazado</a:t>
            </a:r>
            <a:r>
              <a:rPr lang="fr-FR" sz="2200" dirty="0"/>
              <a:t> de </a:t>
            </a:r>
            <a:r>
              <a:rPr lang="fr-FR" sz="2200" dirty="0" err="1"/>
              <a:t>incidencias</a:t>
            </a:r>
            <a:r>
              <a:rPr lang="fr-FR" sz="2200" dirty="0"/>
              <a:t>, </a:t>
            </a:r>
            <a:r>
              <a:rPr lang="fr-FR" sz="2200" dirty="0" err="1"/>
              <a:t>dependencias</a:t>
            </a:r>
            <a:r>
              <a:rPr lang="fr-FR" sz="2200" dirty="0"/>
              <a:t>, </a:t>
            </a:r>
            <a:r>
              <a:rPr lang="fr-FR" sz="2200" dirty="0" err="1"/>
              <a:t>repositorios</a:t>
            </a:r>
            <a:r>
              <a:rPr lang="fr-FR" sz="2200" dirty="0"/>
              <a:t> a </a:t>
            </a:r>
            <a:r>
              <a:rPr lang="fr-FR" sz="2200" dirty="0" err="1"/>
              <a:t>utilizar</a:t>
            </a:r>
            <a:r>
              <a:rPr lang="fr-FR" sz="2200" dirty="0"/>
              <a:t>, </a:t>
            </a:r>
            <a:r>
              <a:rPr lang="fr-FR" sz="2200" dirty="0" err="1"/>
              <a:t>etc</a:t>
            </a:r>
            <a:endParaRPr lang="fr-FR" sz="2200" dirty="0"/>
          </a:p>
          <a:p>
            <a:pPr eaLnBrk="1" hangingPunct="1">
              <a:buSzTx/>
              <a:buFontTx/>
              <a:buChar char="•"/>
            </a:pPr>
            <a:r>
              <a:rPr lang="fr-FR" sz="2200" dirty="0" err="1"/>
              <a:t>Ejemplo</a:t>
            </a:r>
            <a:r>
              <a:rPr lang="fr-FR" sz="2200" dirty="0"/>
              <a:t> de POM:</a:t>
            </a:r>
          </a:p>
          <a:p>
            <a:pPr lvl="1" eaLnBrk="1" hangingPunct="1"/>
            <a:endParaRPr lang="en-US" sz="2200" dirty="0"/>
          </a:p>
          <a:p>
            <a:pPr eaLnBrk="1" hangingPunct="1"/>
            <a:endParaRPr lang="en-US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 err="1"/>
              <a:t>Formato</a:t>
            </a:r>
            <a:r>
              <a:rPr lang="en-US" sz="4000" dirty="0"/>
              <a:t> de los </a:t>
            </a:r>
            <a:r>
              <a:rPr lang="en-US" sz="4000" dirty="0" err="1"/>
              <a:t>metadatos</a:t>
            </a:r>
            <a:r>
              <a:rPr lang="en-US" sz="4000" dirty="0"/>
              <a:t> de </a:t>
            </a:r>
            <a:r>
              <a:rPr lang="en-US" sz="4000" dirty="0" err="1"/>
              <a:t>proyectos</a:t>
            </a:r>
            <a:r>
              <a:rPr lang="en-US" sz="4000" dirty="0"/>
              <a:t> </a:t>
            </a:r>
            <a:r>
              <a:rPr lang="en-US" sz="4000" dirty="0" err="1"/>
              <a:t>común</a:t>
            </a:r>
            <a:r>
              <a:rPr lang="en-US" sz="4000" dirty="0"/>
              <a:t>.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857224" y="3714752"/>
            <a:ext cx="7848600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Arial" charset="0"/>
              </a:rPr>
              <a:t>&lt;project&gt;</a:t>
            </a:r>
          </a:p>
          <a:p>
            <a:r>
              <a:rPr lang="en-US" sz="1600" b="1" dirty="0">
                <a:latin typeface="Courier New" pitchFamily="49" charset="0"/>
                <a:cs typeface="Arial" charset="0"/>
              </a:rPr>
              <a:t>  &lt;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modelVersion</a:t>
            </a:r>
            <a:r>
              <a:rPr lang="en-US" sz="1600" b="1" dirty="0">
                <a:latin typeface="Courier New" pitchFamily="49" charset="0"/>
                <a:cs typeface="Arial" charset="0"/>
              </a:rPr>
              <a:t>&gt;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Arial" charset="0"/>
              </a:rPr>
              <a:t>4.0.0</a:t>
            </a:r>
            <a:r>
              <a:rPr lang="en-US" sz="1600" b="1" dirty="0">
                <a:latin typeface="Courier New" pitchFamily="49" charset="0"/>
                <a:cs typeface="Arial" charset="0"/>
              </a:rPr>
              <a:t>&lt;/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modelVersion</a:t>
            </a:r>
            <a:r>
              <a:rPr lang="en-US" sz="1600" b="1" dirty="0">
                <a:latin typeface="Courier New" pitchFamily="49" charset="0"/>
                <a:cs typeface="Arial" charset="0"/>
              </a:rPr>
              <a:t>&gt;</a:t>
            </a:r>
          </a:p>
          <a:p>
            <a:r>
              <a:rPr lang="en-US" sz="1600" b="1" dirty="0">
                <a:latin typeface="Courier New" pitchFamily="49" charset="0"/>
                <a:cs typeface="Arial" charset="0"/>
              </a:rPr>
              <a:t>  &lt;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groupId</a:t>
            </a:r>
            <a:r>
              <a:rPr lang="en-US" sz="1600" b="1" dirty="0">
                <a:latin typeface="Courier New" pitchFamily="49" charset="0"/>
                <a:cs typeface="Arial" charset="0"/>
              </a:rPr>
              <a:t>&gt;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Arial" charset="0"/>
              </a:rPr>
              <a:t>es.uniovi.si</a:t>
            </a:r>
            <a:r>
              <a:rPr lang="en-US" sz="1600" b="1" dirty="0">
                <a:latin typeface="Courier New" pitchFamily="49" charset="0"/>
                <a:cs typeface="Arial" charset="0"/>
              </a:rPr>
              <a:t>&lt;/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groupId</a:t>
            </a:r>
            <a:r>
              <a:rPr lang="en-US" sz="1600" b="1" dirty="0">
                <a:latin typeface="Courier New" pitchFamily="49" charset="0"/>
                <a:cs typeface="Arial" charset="0"/>
              </a:rPr>
              <a:t>&gt;</a:t>
            </a:r>
          </a:p>
          <a:p>
            <a:r>
              <a:rPr lang="en-US" sz="1600" b="1" dirty="0">
                <a:latin typeface="Courier New" pitchFamily="49" charset="0"/>
                <a:cs typeface="Arial" charset="0"/>
              </a:rPr>
              <a:t>  &lt;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artifactId</a:t>
            </a:r>
            <a:r>
              <a:rPr lang="en-US" sz="1600" b="1" dirty="0">
                <a:latin typeface="Courier New" pitchFamily="49" charset="0"/>
                <a:cs typeface="Arial" charset="0"/>
              </a:rPr>
              <a:t>&gt;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Piloto</a:t>
            </a:r>
            <a:r>
              <a:rPr lang="en-US" sz="1600" b="1" dirty="0">
                <a:latin typeface="Courier New" pitchFamily="49" charset="0"/>
                <a:cs typeface="Arial" charset="0"/>
              </a:rPr>
              <a:t>&lt;/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artifactId</a:t>
            </a:r>
            <a:r>
              <a:rPr lang="en-US" sz="1600" b="1" dirty="0">
                <a:latin typeface="Courier New" pitchFamily="49" charset="0"/>
                <a:cs typeface="Arial" charset="0"/>
              </a:rPr>
              <a:t>&gt;</a:t>
            </a:r>
          </a:p>
          <a:p>
            <a:r>
              <a:rPr lang="en-US" sz="1600" b="1" dirty="0">
                <a:latin typeface="Courier New" pitchFamily="49" charset="0"/>
                <a:cs typeface="Arial" charset="0"/>
              </a:rPr>
              <a:t>  &lt;name&gt;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Arial" charset="0"/>
              </a:rPr>
              <a:t>Piloto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Arial" charset="0"/>
              </a:rPr>
              <a:t>para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Arial" charset="0"/>
              </a:rPr>
              <a:t> el 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Arial" charset="0"/>
              </a:rPr>
              <a:t>Servicio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Arial" charset="0"/>
              </a:rPr>
              <a:t> de 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Arial" charset="0"/>
              </a:rPr>
              <a:t>Informática</a:t>
            </a:r>
            <a:r>
              <a:rPr lang="en-US" sz="1600" b="1" dirty="0">
                <a:latin typeface="Courier New" pitchFamily="49" charset="0"/>
                <a:cs typeface="Arial" charset="0"/>
              </a:rPr>
              <a:t>&lt;/name&gt;</a:t>
            </a:r>
          </a:p>
          <a:p>
            <a:r>
              <a:rPr lang="en-US" sz="1600" b="1" dirty="0">
                <a:latin typeface="Courier New" pitchFamily="49" charset="0"/>
                <a:cs typeface="Arial" charset="0"/>
              </a:rPr>
              <a:t>  &lt;version&gt;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Arial" charset="0"/>
              </a:rPr>
              <a:t>0.1-SNAPSHOT</a:t>
            </a:r>
            <a:r>
              <a:rPr lang="en-US" sz="1600" b="1" dirty="0">
                <a:latin typeface="Courier New" pitchFamily="49" charset="0"/>
                <a:cs typeface="Arial" charset="0"/>
              </a:rPr>
              <a:t>&lt;/version&gt;</a:t>
            </a:r>
            <a:br>
              <a:rPr lang="en-US" sz="1600" b="1" dirty="0">
                <a:latin typeface="Courier New" pitchFamily="49" charset="0"/>
                <a:cs typeface="Arial" charset="0"/>
              </a:rPr>
            </a:br>
            <a:r>
              <a:rPr lang="en-US" sz="1600" b="1" dirty="0">
                <a:latin typeface="Courier New" pitchFamily="49" charset="0"/>
                <a:cs typeface="Arial" charset="0"/>
              </a:rPr>
              <a:t>  &lt;packaging&gt;jar&lt;/packaging&gt;</a:t>
            </a:r>
          </a:p>
          <a:p>
            <a:r>
              <a:rPr lang="en-US" sz="1600" b="1" dirty="0">
                <a:latin typeface="Courier New" pitchFamily="49" charset="0"/>
                <a:cs typeface="Arial" charset="0"/>
              </a:rPr>
              <a:t>  &lt;dependencies/&gt;</a:t>
            </a:r>
            <a:br>
              <a:rPr lang="en-US" sz="1600" b="1" dirty="0">
                <a:latin typeface="Courier New" pitchFamily="49" charset="0"/>
                <a:cs typeface="Arial" charset="0"/>
              </a:rPr>
            </a:br>
            <a:r>
              <a:rPr lang="en-US" sz="1600" b="1" dirty="0">
                <a:latin typeface="Courier New" pitchFamily="49" charset="0"/>
                <a:cs typeface="Arial" charset="0"/>
              </a:rPr>
              <a:t>  &lt;build/&gt;</a:t>
            </a:r>
            <a:br>
              <a:rPr lang="en-US" sz="1600" b="1" dirty="0">
                <a:latin typeface="Courier New" pitchFamily="49" charset="0"/>
                <a:cs typeface="Arial" charset="0"/>
              </a:rPr>
            </a:br>
            <a:r>
              <a:rPr lang="en-US" sz="1600" b="1" dirty="0">
                <a:latin typeface="Courier New" pitchFamily="49" charset="0"/>
                <a:cs typeface="Arial" charset="0"/>
              </a:rPr>
              <a:t>[…]</a:t>
            </a:r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928662" y="5214950"/>
            <a:ext cx="7704137" cy="720725"/>
            <a:chOff x="703" y="3158"/>
            <a:chExt cx="4853" cy="454"/>
          </a:xfrm>
        </p:grpSpPr>
        <p:sp>
          <p:nvSpPr>
            <p:cNvPr id="10246" name="Line 6"/>
            <p:cNvSpPr>
              <a:spLocks noChangeShapeType="1"/>
            </p:cNvSpPr>
            <p:nvPr/>
          </p:nvSpPr>
          <p:spPr bwMode="auto">
            <a:xfrm>
              <a:off x="703" y="3158"/>
              <a:ext cx="48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 flipV="1">
              <a:off x="4332" y="3158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248" name="Text Box 8"/>
            <p:cNvSpPr txBox="1">
              <a:spLocks noChangeArrowheads="1"/>
            </p:cNvSpPr>
            <p:nvPr/>
          </p:nvSpPr>
          <p:spPr bwMode="auto">
            <a:xfrm>
              <a:off x="4377" y="3381"/>
              <a:ext cx="9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800" dirty="0">
                  <a:latin typeface="Arial" charset="0"/>
                  <a:cs typeface="Arial" charset="0"/>
                </a:rPr>
                <a:t>POM </a:t>
              </a:r>
              <a:r>
                <a:rPr lang="fr-FR" sz="1800" dirty="0" err="1">
                  <a:latin typeface="Arial" charset="0"/>
                  <a:cs typeface="Arial" charset="0"/>
                </a:rPr>
                <a:t>mínimo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Para salvar estas situaciones, podemos desarrollar nuestros propios </a:t>
            </a:r>
            <a:r>
              <a:rPr lang="es-ES" dirty="0" err="1"/>
              <a:t>plugins</a:t>
            </a:r>
            <a:r>
              <a:rPr lang="es-ES" dirty="0"/>
              <a:t>, y:</a:t>
            </a:r>
          </a:p>
          <a:p>
            <a:pPr lvl="1"/>
            <a:r>
              <a:rPr lang="es-ES" dirty="0"/>
              <a:t>Bien invocar sus mojos directamente de manera aislada</a:t>
            </a:r>
          </a:p>
          <a:p>
            <a:pPr lvl="1"/>
            <a:r>
              <a:rPr lang="es-ES" dirty="0"/>
              <a:t>Bien insertarlos en el ciclo de vida del proyecto, en aquella fase donde más nos interese tenerlo.</a:t>
            </a:r>
          </a:p>
          <a:p>
            <a:r>
              <a:rPr lang="es-ES" dirty="0"/>
              <a:t>Para poder usarlo será necesario:</a:t>
            </a:r>
          </a:p>
          <a:p>
            <a:pPr marL="850392" lvl="1" indent="-457200">
              <a:buFont typeface="+mj-lt"/>
              <a:buAutoNum type="arabicPeriod"/>
            </a:pPr>
            <a:r>
              <a:rPr lang="es-ES" dirty="0"/>
              <a:t>Implementar el mojo como </a:t>
            </a:r>
            <a:r>
              <a:rPr lang="es-ES" dirty="0" err="1"/>
              <a:t>plugin</a:t>
            </a:r>
            <a:r>
              <a:rPr lang="es-ES" dirty="0"/>
              <a:t> de </a:t>
            </a:r>
            <a:r>
              <a:rPr lang="es-ES" dirty="0" err="1"/>
              <a:t>maven</a:t>
            </a:r>
            <a:endParaRPr lang="es-ES" dirty="0"/>
          </a:p>
          <a:p>
            <a:pPr marL="850392" lvl="1" indent="-457200">
              <a:buFont typeface="+mj-lt"/>
              <a:buAutoNum type="arabicPeriod"/>
            </a:pPr>
            <a:r>
              <a:rPr lang="es-ES" dirty="0"/>
              <a:t>Instalarlo en el repositorio local, o en uno de los remotos apuntados por nuestro POM.</a:t>
            </a:r>
          </a:p>
          <a:p>
            <a:pPr marL="850392" lvl="1" indent="-457200">
              <a:buFont typeface="+mj-lt"/>
              <a:buAutoNum type="arabicPeriod"/>
            </a:pPr>
            <a:r>
              <a:rPr lang="es-ES" dirty="0"/>
              <a:t>Referenciarlo en el POM del proyecto que lo necesita usar para establecer la dependencia.</a:t>
            </a:r>
          </a:p>
          <a:p>
            <a:pPr marL="850392" lvl="1" indent="-457200">
              <a:buFont typeface="+mj-lt"/>
              <a:buAutoNum type="arabicPeriod"/>
            </a:pPr>
            <a:r>
              <a:rPr lang="es-ES" dirty="0"/>
              <a:t>Configurarlo.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 Mojos y </a:t>
            </a:r>
            <a:r>
              <a:rPr lang="es-ES" dirty="0" err="1"/>
              <a:t>Plugins</a:t>
            </a:r>
            <a:endParaRPr lang="es-E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Creamos desde eclipse un nuevo proyecto Maven 2 tal que:</a:t>
            </a:r>
          </a:p>
          <a:p>
            <a:pPr lvl="1"/>
            <a:r>
              <a:rPr lang="es-ES" dirty="0"/>
              <a:t>Sea de tipo simple –no usamos arquetipo.</a:t>
            </a:r>
          </a:p>
          <a:p>
            <a:pPr lvl="1"/>
            <a:r>
              <a:rPr lang="es-ES" dirty="0"/>
              <a:t>Se ubique en la carpeta proyectos/</a:t>
            </a:r>
            <a:r>
              <a:rPr lang="es-ES" dirty="0" err="1"/>
              <a:t>mimojo</a:t>
            </a:r>
            <a:endParaRPr lang="es-ES" dirty="0"/>
          </a:p>
          <a:p>
            <a:pPr lvl="1"/>
            <a:r>
              <a:rPr lang="es-ES" dirty="0"/>
              <a:t>El artefacto sea </a:t>
            </a:r>
            <a:r>
              <a:rPr lang="es-ES" b="1" dirty="0"/>
              <a:t>log</a:t>
            </a:r>
            <a:endParaRPr lang="es-ES" dirty="0"/>
          </a:p>
          <a:p>
            <a:pPr lvl="1"/>
            <a:r>
              <a:rPr lang="es-ES" dirty="0"/>
              <a:t>El grupo </a:t>
            </a:r>
            <a:r>
              <a:rPr lang="es-ES" b="1" dirty="0"/>
              <a:t>es.uniovi.si</a:t>
            </a:r>
            <a:endParaRPr lang="es-ES" dirty="0"/>
          </a:p>
          <a:p>
            <a:pPr lvl="1"/>
            <a:r>
              <a:rPr lang="es-ES" dirty="0"/>
              <a:t>Empaquetamiento jar</a:t>
            </a:r>
          </a:p>
          <a:p>
            <a:r>
              <a:rPr lang="es-ES" dirty="0"/>
              <a:t>Tenemos el esqueleto de un proyecto Maven 2 por defecto, y lo tendremos que adaptar para que se trate de un proyecto para </a:t>
            </a:r>
            <a:r>
              <a:rPr lang="es-ES" dirty="0" err="1"/>
              <a:t>plugins</a:t>
            </a:r>
            <a:endParaRPr lang="es-ES" dirty="0"/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Taller práctico:</a:t>
            </a:r>
            <a:br>
              <a:rPr lang="es-ES" dirty="0"/>
            </a:br>
            <a:r>
              <a:rPr lang="es-ES" dirty="0"/>
              <a:t>Mi primer MOJO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Antes de nada, vamos a crear nuestra clase que implemente el mojo. Para ello:</a:t>
            </a:r>
          </a:p>
          <a:p>
            <a:pPr lvl="1"/>
            <a:r>
              <a:rPr lang="es-ES" dirty="0"/>
              <a:t>Añadimos el jar de la distribución de Maven al Java </a:t>
            </a:r>
            <a:r>
              <a:rPr lang="es-ES" dirty="0" err="1"/>
              <a:t>Build</a:t>
            </a:r>
            <a:r>
              <a:rPr lang="es-ES" dirty="0"/>
              <a:t> </a:t>
            </a:r>
            <a:r>
              <a:rPr lang="es-ES" dirty="0" err="1"/>
              <a:t>Path</a:t>
            </a:r>
            <a:r>
              <a:rPr lang="es-ES" dirty="0"/>
              <a:t> del proyecto.</a:t>
            </a:r>
          </a:p>
          <a:p>
            <a:pPr lvl="1"/>
            <a:r>
              <a:rPr lang="es-ES" dirty="0"/>
              <a:t>Creamos </a:t>
            </a:r>
            <a:r>
              <a:rPr lang="es-ES" dirty="0" err="1"/>
              <a:t>es.uniovi.si.UnioviLog</a:t>
            </a:r>
            <a:r>
              <a:rPr lang="es-ES" dirty="0"/>
              <a:t> tal que.</a:t>
            </a:r>
          </a:p>
          <a:p>
            <a:pPr lvl="2"/>
            <a:r>
              <a:rPr lang="es-ES" dirty="0"/>
              <a:t>Extienda la clase </a:t>
            </a:r>
            <a:r>
              <a:rPr lang="es-ES" dirty="0" err="1"/>
              <a:t>AbstractMojo</a:t>
            </a:r>
            <a:r>
              <a:rPr lang="es-ES" dirty="0"/>
              <a:t>.</a:t>
            </a:r>
          </a:p>
          <a:p>
            <a:pPr lvl="2"/>
            <a:r>
              <a:rPr lang="es-ES" dirty="0"/>
              <a:t>Muestre un mensaje por pantalla en su método </a:t>
            </a:r>
            <a:r>
              <a:rPr lang="es-ES" dirty="0" err="1"/>
              <a:t>execute</a:t>
            </a:r>
            <a:r>
              <a:rPr lang="es-ES" dirty="0"/>
              <a:t>.</a:t>
            </a:r>
          </a:p>
          <a:p>
            <a:pPr lvl="2"/>
            <a:r>
              <a:rPr lang="es-ES" dirty="0"/>
              <a:t>Contenga el siguiente comentario de sintaxis </a:t>
            </a:r>
            <a:r>
              <a:rPr lang="es-ES" dirty="0" err="1"/>
              <a:t>javadoc</a:t>
            </a:r>
            <a:r>
              <a:rPr lang="es-ES" dirty="0"/>
              <a:t> a nivel de clase:</a:t>
            </a:r>
            <a:endParaRPr lang="es-ES" sz="2800" dirty="0"/>
          </a:p>
          <a:p>
            <a:pPr>
              <a:buNone/>
            </a:pPr>
            <a:r>
              <a:rPr lang="es-ES" sz="1900" dirty="0">
                <a:latin typeface="Courier New" pitchFamily="49" charset="0"/>
                <a:cs typeface="Courier New" pitchFamily="49" charset="0"/>
              </a:rPr>
              <a:t>/**</a:t>
            </a:r>
          </a:p>
          <a:p>
            <a:pPr>
              <a:buNone/>
            </a:pPr>
            <a:r>
              <a:rPr lang="es-ES" sz="1900" dirty="0">
                <a:latin typeface="Courier New" pitchFamily="49" charset="0"/>
                <a:cs typeface="Courier New" pitchFamily="49" charset="0"/>
              </a:rPr>
              <a:t> * Muestra mensajes de log</a:t>
            </a:r>
          </a:p>
          <a:p>
            <a:pPr>
              <a:buNone/>
            </a:pPr>
            <a:r>
              <a:rPr lang="es-ES" sz="19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s-ES" sz="19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s-ES" sz="1900" b="1" dirty="0" err="1">
                <a:latin typeface="Courier New" pitchFamily="49" charset="0"/>
                <a:cs typeface="Courier New" pitchFamily="49" charset="0"/>
              </a:rPr>
              <a:t>goal</a:t>
            </a:r>
            <a:r>
              <a:rPr lang="es-E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endParaRPr lang="es-ES" sz="19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sz="1900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buNone/>
            </a:pPr>
            <a:r>
              <a:rPr lang="es-ES" sz="19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9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" sz="1900" dirty="0">
                <a:latin typeface="Courier New" pitchFamily="49" charset="0"/>
                <a:cs typeface="Courier New" pitchFamily="49" charset="0"/>
              </a:rPr>
              <a:t>...</a:t>
            </a:r>
            <a:endParaRPr lang="es-ES" sz="2600" dirty="0"/>
          </a:p>
          <a:p>
            <a:pPr lvl="1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Taller práctico:</a:t>
            </a:r>
            <a:br>
              <a:rPr lang="es-ES" dirty="0"/>
            </a:br>
            <a:r>
              <a:rPr lang="es-ES" dirty="0"/>
              <a:t>Mi primer MOJO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Ya tenemos implementada la clase. El valor del comentario </a:t>
            </a:r>
            <a:r>
              <a:rPr lang="es-ES" b="1" dirty="0" err="1"/>
              <a:t>goal</a:t>
            </a:r>
            <a:r>
              <a:rPr lang="es-ES" dirty="0"/>
              <a:t> es la referencia que utilizará Maven para referenciar el mojo dentro del </a:t>
            </a:r>
            <a:r>
              <a:rPr lang="es-ES" dirty="0" err="1"/>
              <a:t>plugin</a:t>
            </a:r>
            <a:r>
              <a:rPr lang="es-ES" dirty="0"/>
              <a:t>.</a:t>
            </a:r>
          </a:p>
          <a:p>
            <a:r>
              <a:rPr lang="es-ES" dirty="0"/>
              <a:t>Ahora editamos el pom.xml para que sepa que tiene que empaquetar un </a:t>
            </a:r>
            <a:r>
              <a:rPr lang="es-ES" dirty="0" err="1"/>
              <a:t>plugin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Packaging</a:t>
            </a:r>
            <a:r>
              <a:rPr lang="es-ES" dirty="0"/>
              <a:t>: </a:t>
            </a:r>
            <a:r>
              <a:rPr lang="es-ES" dirty="0" err="1"/>
              <a:t>maven-plugin</a:t>
            </a:r>
            <a:endParaRPr lang="es-ES" dirty="0"/>
          </a:p>
          <a:p>
            <a:pPr lvl="1"/>
            <a:r>
              <a:rPr lang="es-ES" dirty="0"/>
              <a:t>Dependencia: org.apache.maven:maven-plugin-api:2.0</a:t>
            </a:r>
          </a:p>
          <a:p>
            <a:r>
              <a:rPr lang="es-ES" dirty="0"/>
              <a:t>Listo! Instalamos el </a:t>
            </a:r>
            <a:r>
              <a:rPr lang="es-ES" dirty="0" err="1"/>
              <a:t>plugin</a:t>
            </a:r>
            <a:r>
              <a:rPr lang="es-ES" dirty="0"/>
              <a:t> y comprobamos que esté bien subido al repositorio.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Taller práctico:</a:t>
            </a:r>
            <a:br>
              <a:rPr lang="es-ES" dirty="0"/>
            </a:br>
            <a:r>
              <a:rPr lang="es-ES" dirty="0"/>
              <a:t>Mi primer MOJO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Ahora tenemos que entrar en el proyecto que tenemos empezado y establecer la dependencia del nuevo </a:t>
            </a:r>
            <a:r>
              <a:rPr lang="es-ES" dirty="0" err="1"/>
              <a:t>plugin</a:t>
            </a:r>
            <a:r>
              <a:rPr lang="es-ES" dirty="0"/>
              <a:t> para poder ejecutarlo.</a:t>
            </a:r>
          </a:p>
          <a:p>
            <a:pPr>
              <a:buNone/>
            </a:pPr>
            <a:r>
              <a:rPr lang="es-E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600" dirty="0" err="1">
                <a:latin typeface="Courier New" pitchFamily="49" charset="0"/>
                <a:cs typeface="Courier New" pitchFamily="49" charset="0"/>
              </a:rPr>
              <a:t>plugin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600" dirty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s-ES" sz="16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&gt;es.uniovi.si&lt;/</a:t>
            </a:r>
            <a:r>
              <a:rPr lang="es-ES" sz="16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None/>
            </a:pPr>
            <a:r>
              <a:rPr lang="es-ES" sz="1600" dirty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s-ES" sz="16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&gt;log&lt;/</a:t>
            </a:r>
            <a:r>
              <a:rPr lang="es-ES" sz="16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None/>
            </a:pPr>
            <a:r>
              <a:rPr lang="es-ES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600" dirty="0" err="1">
                <a:latin typeface="Courier New" pitchFamily="49" charset="0"/>
                <a:cs typeface="Courier New" pitchFamily="49" charset="0"/>
              </a:rPr>
              <a:t>plugin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s-ES" dirty="0"/>
              <a:t>Ya podemos ejecutarlo directamente sin necesidad de meterlo en el ciclo de vida, con la sintaxis:</a:t>
            </a:r>
          </a:p>
          <a:p>
            <a:pPr>
              <a:buNone/>
            </a:pPr>
            <a:r>
              <a:rPr lang="es-ES" sz="1600" dirty="0" err="1">
                <a:latin typeface="Courier New" pitchFamily="49" charset="0"/>
                <a:cs typeface="Courier New" pitchFamily="49" charset="0"/>
              </a:rPr>
              <a:t>mvn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i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600" i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s-ES" sz="1600" i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s-ES" sz="1600" i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600" i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s-ES" sz="1600" i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s-ES" sz="1600" i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600" i="1" dirty="0" err="1">
                <a:latin typeface="Courier New" pitchFamily="49" charset="0"/>
                <a:cs typeface="Courier New" pitchFamily="49" charset="0"/>
              </a:rPr>
              <a:t>version</a:t>
            </a:r>
            <a:r>
              <a:rPr lang="es-ES" sz="1600" i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s-ES" sz="1600" i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600" i="1" dirty="0" err="1">
                <a:latin typeface="Courier New" pitchFamily="49" charset="0"/>
                <a:cs typeface="Courier New" pitchFamily="49" charset="0"/>
              </a:rPr>
              <a:t>goal</a:t>
            </a:r>
            <a:r>
              <a:rPr lang="es-ES" sz="1600" i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endParaRPr lang="es-ES" i="1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Taller práctico:</a:t>
            </a:r>
            <a:br>
              <a:rPr lang="es-ES" dirty="0"/>
            </a:br>
            <a:r>
              <a:rPr lang="es-ES" dirty="0"/>
              <a:t>Usando mi MOJO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Tenemos un mojo dentro de un </a:t>
            </a:r>
            <a:r>
              <a:rPr lang="es-ES" dirty="0" err="1"/>
              <a:t>plugin</a:t>
            </a:r>
            <a:r>
              <a:rPr lang="es-ES" dirty="0"/>
              <a:t> que está dado de alta en nuestro proyecto.</a:t>
            </a:r>
          </a:p>
          <a:p>
            <a:r>
              <a:rPr lang="es-ES" dirty="0"/>
              <a:t>Podemos invocarlo explícitamente, pero ... ¿cómo podemos insertarlo en el ciclo de vida del proyecto?</a:t>
            </a:r>
          </a:p>
          <a:p>
            <a:r>
              <a:rPr lang="es-ES" dirty="0"/>
              <a:t>Para incluirlo en una de las fases del ciclo de vida de Maven, utilizamos el elemento </a:t>
            </a:r>
            <a:r>
              <a:rPr lang="es-ES" i="1" dirty="0" err="1"/>
              <a:t>execution</a:t>
            </a:r>
            <a:r>
              <a:rPr lang="es-ES" dirty="0"/>
              <a:t> que se anida al elemento </a:t>
            </a:r>
            <a:r>
              <a:rPr lang="es-ES" i="1" dirty="0" err="1"/>
              <a:t>plugin</a:t>
            </a:r>
            <a:r>
              <a:rPr lang="es-ES" dirty="0"/>
              <a:t> en el pom.xml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Modificación del ciclo de vida estándar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dirty="0"/>
          </a:p>
          <a:p>
            <a:r>
              <a:rPr lang="en-US" dirty="0" err="1"/>
              <a:t>Modificar</a:t>
            </a:r>
            <a:r>
              <a:rPr lang="en-US" dirty="0"/>
              <a:t> el pom.xml del </a:t>
            </a:r>
            <a:r>
              <a:rPr lang="en-US" dirty="0" err="1"/>
              <a:t>proyecto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la </a:t>
            </a:r>
            <a:r>
              <a:rPr lang="en-US" dirty="0" err="1"/>
              <a:t>dependencia</a:t>
            </a:r>
            <a:r>
              <a:rPr lang="en-US" dirty="0"/>
              <a:t> del </a:t>
            </a:r>
            <a:r>
              <a:rPr lang="en-US" dirty="0" err="1"/>
              <a:t>plugin</a:t>
            </a:r>
            <a:r>
              <a:rPr lang="en-US" dirty="0"/>
              <a:t> y </a:t>
            </a:r>
            <a:r>
              <a:rPr lang="en-US" dirty="0" err="1"/>
              <a:t>añadir</a:t>
            </a:r>
            <a:r>
              <a:rPr lang="en-US" dirty="0"/>
              <a:t> lo </a:t>
            </a:r>
            <a:r>
              <a:rPr lang="en-US" dirty="0" err="1"/>
              <a:t>siguiente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&gt;log&lt;/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&lt;executions&gt;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&lt;execution&gt;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	&lt;phase&gt;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process-sources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&lt;/phase&gt;	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	&lt;goals&gt;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		&lt;goal&gt;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&lt;/goal&gt;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	&lt;/goals&gt;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&lt;/execution&gt;	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&lt;/executions&gt;</a:t>
            </a:r>
            <a:endParaRPr lang="es-ES" sz="1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Modificación del ciclo de vida estándar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</a:t>
            </a:r>
            <a:r>
              <a:rPr lang="es-ES" dirty="0" err="1"/>
              <a:t>plugins</a:t>
            </a:r>
            <a:r>
              <a:rPr lang="es-ES" dirty="0"/>
              <a:t> necesitan información para poder realizar su cometido, de dos tipos:</a:t>
            </a:r>
          </a:p>
          <a:p>
            <a:pPr lvl="1"/>
            <a:r>
              <a:rPr lang="es-ES" dirty="0"/>
              <a:t>Parámetros de configuración que le pasemos cuando declaremos el </a:t>
            </a:r>
            <a:r>
              <a:rPr lang="es-ES" dirty="0" err="1"/>
              <a:t>plugin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Información relativa al ciclo de vida del proyecto (por ejemplo, directorios fuente.)</a:t>
            </a:r>
          </a:p>
          <a:p>
            <a:r>
              <a:rPr lang="es-ES" dirty="0"/>
              <a:t>El paso de información a los </a:t>
            </a:r>
            <a:r>
              <a:rPr lang="es-ES" dirty="0" err="1"/>
              <a:t>plugins</a:t>
            </a:r>
            <a:r>
              <a:rPr lang="es-ES" dirty="0"/>
              <a:t> se realiza mediante una técnica basada en inyección de dependencias un tanto especial.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Paso de información a los </a:t>
            </a:r>
            <a:r>
              <a:rPr lang="es-ES" dirty="0" err="1"/>
              <a:t>plugins</a:t>
            </a:r>
            <a:endParaRPr lang="es-E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Si queremos poder configurar parámetros del </a:t>
            </a:r>
            <a:r>
              <a:rPr lang="es-ES" dirty="0" err="1"/>
              <a:t>plugin</a:t>
            </a:r>
            <a:r>
              <a:rPr lang="es-ES" dirty="0"/>
              <a:t>, es necesario:</a:t>
            </a:r>
          </a:p>
          <a:p>
            <a:pPr lvl="1"/>
            <a:r>
              <a:rPr lang="es-ES" dirty="0"/>
              <a:t>Crear un atributo privado para alojar el valor de configuración que deseamos establecer.</a:t>
            </a:r>
          </a:p>
          <a:p>
            <a:pPr lvl="1"/>
            <a:r>
              <a:rPr lang="es-ES" dirty="0"/>
              <a:t> Decirle a Maven que ese atributo es configurable mediante una etiqueta de sintaxis </a:t>
            </a:r>
            <a:r>
              <a:rPr lang="es-ES" dirty="0" err="1"/>
              <a:t>javadoc</a:t>
            </a:r>
            <a:r>
              <a:rPr lang="es-ES" dirty="0"/>
              <a:t> como la de </a:t>
            </a:r>
            <a:r>
              <a:rPr lang="es-ES" i="1" dirty="0" err="1"/>
              <a:t>goal</a:t>
            </a:r>
            <a:r>
              <a:rPr lang="es-ES" dirty="0"/>
              <a:t>.</a:t>
            </a:r>
          </a:p>
          <a:p>
            <a:pPr>
              <a:buNone/>
            </a:pPr>
            <a:r>
              <a:rPr lang="es-ES" sz="2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 /**</a:t>
            </a:r>
          </a:p>
          <a:p>
            <a:pPr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     *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greeting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to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display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     *</a:t>
            </a:r>
          </a:p>
          <a:p>
            <a:pPr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     * @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parameter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HolaMundo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     */</a:t>
            </a:r>
          </a:p>
          <a:p>
            <a:pPr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saludo;</a:t>
            </a:r>
          </a:p>
          <a:p>
            <a:pPr>
              <a:buNone/>
            </a:pPr>
            <a:endParaRPr lang="es-ES" sz="23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Configuración del </a:t>
            </a:r>
            <a:r>
              <a:rPr lang="es-ES" dirty="0" err="1"/>
              <a:t>plugin</a:t>
            </a:r>
            <a:endParaRPr lang="es-E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Una vez tengamos el </a:t>
            </a:r>
            <a:r>
              <a:rPr lang="es-ES" dirty="0" err="1"/>
              <a:t>plugin</a:t>
            </a:r>
            <a:r>
              <a:rPr lang="es-ES" dirty="0"/>
              <a:t> preparado para recibir el parámetro, se lo hacemos llegar por medio del pom.xml.</a:t>
            </a:r>
          </a:p>
          <a:p>
            <a:pPr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    	</a:t>
            </a:r>
          </a:p>
          <a:p>
            <a:pPr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	  	  	&lt;saludo&gt;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Welcome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&lt;/saludo&gt;</a:t>
            </a:r>
          </a:p>
          <a:p>
            <a:pPr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 		&lt;/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s-ES" sz="2300" dirty="0"/>
          </a:p>
          <a:p>
            <a:r>
              <a:rPr lang="es-ES" sz="2300" dirty="0"/>
              <a:t>¿Porqué no hacemos una inicialización Java? ¿Dónde está el método setter?</a:t>
            </a:r>
          </a:p>
          <a:p>
            <a:pPr>
              <a:buNone/>
            </a:pPr>
            <a:endParaRPr lang="es-ES" sz="23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Configuración del </a:t>
            </a:r>
            <a:r>
              <a:rPr lang="es-ES" dirty="0" err="1"/>
              <a:t>plugin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43050"/>
            <a:ext cx="8229600" cy="4114800"/>
          </a:xfrm>
        </p:spPr>
        <p:txBody>
          <a:bodyPr/>
          <a:lstStyle/>
          <a:p>
            <a:pPr eaLnBrk="1" hangingPunct="1">
              <a:buSzTx/>
              <a:buFontTx/>
              <a:buChar char="•"/>
            </a:pPr>
            <a:r>
              <a:rPr lang="en-US" sz="2000" dirty="0" err="1"/>
              <a:t>Aprender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vez</a:t>
            </a:r>
            <a:r>
              <a:rPr lang="en-US" sz="2000" dirty="0"/>
              <a:t> y </a:t>
            </a:r>
            <a:r>
              <a:rPr lang="en-US" sz="2000" dirty="0" err="1"/>
              <a:t>aplicar</a:t>
            </a:r>
            <a:r>
              <a:rPr lang="en-US" sz="2000" dirty="0"/>
              <a:t> </a:t>
            </a:r>
            <a:r>
              <a:rPr lang="en-US" sz="2000" dirty="0" err="1"/>
              <a:t>siempre</a:t>
            </a:r>
            <a:r>
              <a:rPr lang="en-US" sz="2000" dirty="0"/>
              <a:t>.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vez</a:t>
            </a:r>
            <a:r>
              <a:rPr lang="en-US" sz="2000" dirty="0"/>
              <a:t> </a:t>
            </a:r>
            <a:r>
              <a:rPr lang="en-US" sz="2000" dirty="0" err="1"/>
              <a:t>familiarizados</a:t>
            </a:r>
            <a:r>
              <a:rPr lang="en-US" sz="2000" dirty="0"/>
              <a:t> con la </a:t>
            </a:r>
            <a:r>
              <a:rPr lang="en-US" sz="2000" dirty="0" err="1"/>
              <a:t>gestión</a:t>
            </a:r>
            <a:r>
              <a:rPr lang="en-US" sz="2000" dirty="0"/>
              <a:t> de </a:t>
            </a:r>
            <a:r>
              <a:rPr lang="en-US" sz="2000" dirty="0" err="1"/>
              <a:t>proyectos</a:t>
            </a:r>
            <a:r>
              <a:rPr lang="en-US" sz="2000" dirty="0"/>
              <a:t> Maven, </a:t>
            </a:r>
            <a:r>
              <a:rPr lang="en-US" sz="2000" dirty="0" err="1"/>
              <a:t>todos</a:t>
            </a:r>
            <a:r>
              <a:rPr lang="en-US" sz="2000" dirty="0"/>
              <a:t> son </a:t>
            </a:r>
            <a:r>
              <a:rPr lang="en-US" sz="2000" dirty="0" err="1"/>
              <a:t>iguales</a:t>
            </a:r>
            <a:r>
              <a:rPr lang="en-US" sz="2000" dirty="0"/>
              <a:t>.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 err="1"/>
              <a:t>Organización</a:t>
            </a:r>
            <a:r>
              <a:rPr lang="en-US" sz="4000" dirty="0"/>
              <a:t> de </a:t>
            </a:r>
            <a:r>
              <a:rPr lang="en-US" sz="4000" dirty="0" err="1"/>
              <a:t>directorios</a:t>
            </a:r>
            <a:r>
              <a:rPr lang="en-US" sz="4000" dirty="0"/>
              <a:t> </a:t>
            </a:r>
            <a:r>
              <a:rPr lang="en-US" sz="4000" dirty="0" err="1"/>
              <a:t>estándar</a:t>
            </a:r>
            <a:endParaRPr lang="en-US" sz="4000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9209" y="2714620"/>
            <a:ext cx="2681287" cy="299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122613" y="1951038"/>
            <a:ext cx="9144000" cy="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3122613" y="2379663"/>
            <a:ext cx="9144000" cy="0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11271" name="Rectangle 11"/>
          <p:cNvSpPr>
            <a:spLocks noChangeArrowheads="1"/>
          </p:cNvSpPr>
          <p:nvPr/>
        </p:nvSpPr>
        <p:spPr bwMode="auto">
          <a:xfrm>
            <a:off x="3122613" y="2808288"/>
            <a:ext cx="9144000" cy="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11272" name="Rectangle 14"/>
          <p:cNvSpPr>
            <a:spLocks noChangeArrowheads="1"/>
          </p:cNvSpPr>
          <p:nvPr/>
        </p:nvSpPr>
        <p:spPr bwMode="auto">
          <a:xfrm>
            <a:off x="3122613" y="3236913"/>
            <a:ext cx="9144000" cy="0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11273" name="Rectangle 17"/>
          <p:cNvSpPr>
            <a:spLocks noChangeArrowheads="1"/>
          </p:cNvSpPr>
          <p:nvPr/>
        </p:nvSpPr>
        <p:spPr bwMode="auto">
          <a:xfrm>
            <a:off x="3122613" y="3665538"/>
            <a:ext cx="9144000" cy="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11274" name="Rectangle 20"/>
          <p:cNvSpPr>
            <a:spLocks noChangeArrowheads="1"/>
          </p:cNvSpPr>
          <p:nvPr/>
        </p:nvSpPr>
        <p:spPr bwMode="auto">
          <a:xfrm>
            <a:off x="3122613" y="4094163"/>
            <a:ext cx="9144000" cy="0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11275" name="Rectangle 23"/>
          <p:cNvSpPr>
            <a:spLocks noChangeArrowheads="1"/>
          </p:cNvSpPr>
          <p:nvPr/>
        </p:nvSpPr>
        <p:spPr bwMode="auto">
          <a:xfrm>
            <a:off x="3122613" y="4522788"/>
            <a:ext cx="9144000" cy="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11276" name="Rectangle 26"/>
          <p:cNvSpPr>
            <a:spLocks noChangeArrowheads="1"/>
          </p:cNvSpPr>
          <p:nvPr/>
        </p:nvSpPr>
        <p:spPr bwMode="auto">
          <a:xfrm>
            <a:off x="3122613" y="4951413"/>
            <a:ext cx="9144000" cy="0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11277" name="Rectangle 29"/>
          <p:cNvSpPr>
            <a:spLocks noChangeArrowheads="1"/>
          </p:cNvSpPr>
          <p:nvPr/>
        </p:nvSpPr>
        <p:spPr bwMode="auto">
          <a:xfrm>
            <a:off x="3122613" y="5380038"/>
            <a:ext cx="9144000" cy="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11278" name="Rectangle 32"/>
          <p:cNvSpPr>
            <a:spLocks noChangeArrowheads="1"/>
          </p:cNvSpPr>
          <p:nvPr/>
        </p:nvSpPr>
        <p:spPr bwMode="auto">
          <a:xfrm>
            <a:off x="3122613" y="5808663"/>
            <a:ext cx="9144000" cy="0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11279" name="Rectangle 35"/>
          <p:cNvSpPr>
            <a:spLocks noChangeArrowheads="1"/>
          </p:cNvSpPr>
          <p:nvPr/>
        </p:nvSpPr>
        <p:spPr bwMode="auto">
          <a:xfrm>
            <a:off x="3122613" y="6237288"/>
            <a:ext cx="9144000" cy="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11280" name="Rectangle 38"/>
          <p:cNvSpPr>
            <a:spLocks noChangeArrowheads="1"/>
          </p:cNvSpPr>
          <p:nvPr/>
        </p:nvSpPr>
        <p:spPr bwMode="auto">
          <a:xfrm>
            <a:off x="3122613" y="6665913"/>
            <a:ext cx="9144000" cy="0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/>
          </a:p>
        </p:txBody>
      </p:sp>
      <p:grpSp>
        <p:nvGrpSpPr>
          <p:cNvPr id="11281" name="Group 41"/>
          <p:cNvGrpSpPr>
            <a:grpSpLocks/>
          </p:cNvGrpSpPr>
          <p:nvPr/>
        </p:nvGrpSpPr>
        <p:grpSpPr bwMode="auto">
          <a:xfrm>
            <a:off x="4691066" y="2371740"/>
            <a:ext cx="4167214" cy="4343408"/>
            <a:chOff x="18" y="11"/>
            <a:chExt cx="1790" cy="1840"/>
          </a:xfrm>
        </p:grpSpPr>
        <p:sp>
          <p:nvSpPr>
            <p:cNvPr id="11282" name="Rectangle 6"/>
            <p:cNvSpPr>
              <a:spLocks noChangeArrowheads="1"/>
            </p:cNvSpPr>
            <p:nvPr/>
          </p:nvSpPr>
          <p:spPr bwMode="auto">
            <a:xfrm>
              <a:off x="18" y="11"/>
              <a:ext cx="735" cy="11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t" hangingPunct="0"/>
              <a:r>
                <a:rPr lang="en-US" sz="800" dirty="0" err="1">
                  <a:solidFill>
                    <a:srgbClr val="333333"/>
                  </a:solidFill>
                  <a:latin typeface="Verdana" pitchFamily="34" charset="0"/>
                </a:rPr>
                <a:t>src</a:t>
              </a:r>
              <a:r>
                <a:rPr lang="en-US" sz="800" dirty="0">
                  <a:solidFill>
                    <a:srgbClr val="333333"/>
                  </a:solidFill>
                  <a:latin typeface="Verdana" pitchFamily="34" charset="0"/>
                </a:rPr>
                <a:t>/main/java</a:t>
              </a:r>
              <a:endParaRPr lang="en-US" dirty="0"/>
            </a:p>
          </p:txBody>
        </p:sp>
        <p:sp>
          <p:nvSpPr>
            <p:cNvPr id="11283" name="Rectangle 7"/>
            <p:cNvSpPr>
              <a:spLocks noChangeArrowheads="1"/>
            </p:cNvSpPr>
            <p:nvPr/>
          </p:nvSpPr>
          <p:spPr bwMode="auto">
            <a:xfrm>
              <a:off x="753" y="11"/>
              <a:ext cx="1055" cy="11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t" hangingPunct="0"/>
              <a:r>
                <a:rPr lang="en-US" sz="800">
                  <a:solidFill>
                    <a:srgbClr val="333333"/>
                  </a:solidFill>
                  <a:latin typeface="Verdana" pitchFamily="34" charset="0"/>
                </a:rPr>
                <a:t>Application/Library sources</a:t>
              </a:r>
              <a:endParaRPr lang="en-US"/>
            </a:p>
          </p:txBody>
        </p:sp>
        <p:sp>
          <p:nvSpPr>
            <p:cNvPr id="11284" name="Rectangle 9"/>
            <p:cNvSpPr>
              <a:spLocks noChangeArrowheads="1"/>
            </p:cNvSpPr>
            <p:nvPr/>
          </p:nvSpPr>
          <p:spPr bwMode="auto">
            <a:xfrm>
              <a:off x="18" y="168"/>
              <a:ext cx="735" cy="113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t" hangingPunct="0"/>
              <a:r>
                <a:rPr lang="en-US" sz="800">
                  <a:solidFill>
                    <a:srgbClr val="333333"/>
                  </a:solidFill>
                  <a:latin typeface="Verdana" pitchFamily="34" charset="0"/>
                </a:rPr>
                <a:t>src/main/resources</a:t>
              </a:r>
              <a:endParaRPr lang="en-US"/>
            </a:p>
          </p:txBody>
        </p:sp>
        <p:sp>
          <p:nvSpPr>
            <p:cNvPr id="11285" name="Rectangle 10"/>
            <p:cNvSpPr>
              <a:spLocks noChangeArrowheads="1"/>
            </p:cNvSpPr>
            <p:nvPr/>
          </p:nvSpPr>
          <p:spPr bwMode="auto">
            <a:xfrm>
              <a:off x="753" y="168"/>
              <a:ext cx="1055" cy="113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t" hangingPunct="0"/>
              <a:r>
                <a:rPr lang="en-US" sz="800">
                  <a:solidFill>
                    <a:srgbClr val="333333"/>
                  </a:solidFill>
                  <a:latin typeface="Verdana" pitchFamily="34" charset="0"/>
                </a:rPr>
                <a:t>Application/Library resources</a:t>
              </a:r>
              <a:endParaRPr lang="en-US"/>
            </a:p>
          </p:txBody>
        </p:sp>
        <p:sp>
          <p:nvSpPr>
            <p:cNvPr id="11286" name="Rectangle 12"/>
            <p:cNvSpPr>
              <a:spLocks noChangeArrowheads="1"/>
            </p:cNvSpPr>
            <p:nvPr/>
          </p:nvSpPr>
          <p:spPr bwMode="auto">
            <a:xfrm>
              <a:off x="18" y="325"/>
              <a:ext cx="735" cy="11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t" hangingPunct="0"/>
              <a:r>
                <a:rPr lang="en-US" sz="800">
                  <a:solidFill>
                    <a:srgbClr val="333333"/>
                  </a:solidFill>
                  <a:latin typeface="Verdana" pitchFamily="34" charset="0"/>
                </a:rPr>
                <a:t>src/main/filters</a:t>
              </a:r>
              <a:endParaRPr lang="en-US"/>
            </a:p>
          </p:txBody>
        </p:sp>
        <p:sp>
          <p:nvSpPr>
            <p:cNvPr id="11287" name="Rectangle 13"/>
            <p:cNvSpPr>
              <a:spLocks noChangeArrowheads="1"/>
            </p:cNvSpPr>
            <p:nvPr/>
          </p:nvSpPr>
          <p:spPr bwMode="auto">
            <a:xfrm>
              <a:off x="753" y="325"/>
              <a:ext cx="1055" cy="11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t" hangingPunct="0"/>
              <a:r>
                <a:rPr lang="en-US" sz="800">
                  <a:solidFill>
                    <a:srgbClr val="333333"/>
                  </a:solidFill>
                  <a:latin typeface="Verdana" pitchFamily="34" charset="0"/>
                </a:rPr>
                <a:t>Resource filter files</a:t>
              </a:r>
              <a:endParaRPr lang="en-US"/>
            </a:p>
          </p:txBody>
        </p:sp>
        <p:sp>
          <p:nvSpPr>
            <p:cNvPr id="11288" name="Rectangle 15"/>
            <p:cNvSpPr>
              <a:spLocks noChangeArrowheads="1"/>
            </p:cNvSpPr>
            <p:nvPr/>
          </p:nvSpPr>
          <p:spPr bwMode="auto">
            <a:xfrm>
              <a:off x="18" y="482"/>
              <a:ext cx="735" cy="113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t" hangingPunct="0"/>
              <a:r>
                <a:rPr lang="en-US" sz="800">
                  <a:solidFill>
                    <a:srgbClr val="333333"/>
                  </a:solidFill>
                  <a:latin typeface="Verdana" pitchFamily="34" charset="0"/>
                </a:rPr>
                <a:t>src/main/assembly</a:t>
              </a:r>
              <a:endParaRPr lang="en-US"/>
            </a:p>
          </p:txBody>
        </p:sp>
        <p:sp>
          <p:nvSpPr>
            <p:cNvPr id="11289" name="Rectangle 16"/>
            <p:cNvSpPr>
              <a:spLocks noChangeArrowheads="1"/>
            </p:cNvSpPr>
            <p:nvPr/>
          </p:nvSpPr>
          <p:spPr bwMode="auto">
            <a:xfrm>
              <a:off x="753" y="482"/>
              <a:ext cx="1055" cy="113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t" hangingPunct="0"/>
              <a:r>
                <a:rPr lang="en-US" sz="800">
                  <a:solidFill>
                    <a:srgbClr val="333333"/>
                  </a:solidFill>
                  <a:latin typeface="Verdana" pitchFamily="34" charset="0"/>
                </a:rPr>
                <a:t>Assembly descriptors</a:t>
              </a:r>
              <a:endParaRPr lang="en-US"/>
            </a:p>
          </p:txBody>
        </p:sp>
        <p:sp>
          <p:nvSpPr>
            <p:cNvPr id="11290" name="Rectangle 18"/>
            <p:cNvSpPr>
              <a:spLocks noChangeArrowheads="1"/>
            </p:cNvSpPr>
            <p:nvPr/>
          </p:nvSpPr>
          <p:spPr bwMode="auto">
            <a:xfrm>
              <a:off x="18" y="639"/>
              <a:ext cx="735" cy="11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t" hangingPunct="0"/>
              <a:r>
                <a:rPr lang="en-US" sz="800">
                  <a:solidFill>
                    <a:srgbClr val="333333"/>
                  </a:solidFill>
                  <a:latin typeface="Verdana" pitchFamily="34" charset="0"/>
                </a:rPr>
                <a:t>src/main/config</a:t>
              </a:r>
              <a:endParaRPr lang="en-US"/>
            </a:p>
          </p:txBody>
        </p:sp>
        <p:sp>
          <p:nvSpPr>
            <p:cNvPr id="11291" name="Rectangle 19"/>
            <p:cNvSpPr>
              <a:spLocks noChangeArrowheads="1"/>
            </p:cNvSpPr>
            <p:nvPr/>
          </p:nvSpPr>
          <p:spPr bwMode="auto">
            <a:xfrm>
              <a:off x="753" y="639"/>
              <a:ext cx="1055" cy="11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t" hangingPunct="0"/>
              <a:r>
                <a:rPr lang="en-US" sz="800">
                  <a:solidFill>
                    <a:srgbClr val="333333"/>
                  </a:solidFill>
                  <a:latin typeface="Verdana" pitchFamily="34" charset="0"/>
                </a:rPr>
                <a:t>Configuration files</a:t>
              </a:r>
              <a:endParaRPr lang="en-US"/>
            </a:p>
          </p:txBody>
        </p:sp>
        <p:sp>
          <p:nvSpPr>
            <p:cNvPr id="11292" name="Rectangle 21"/>
            <p:cNvSpPr>
              <a:spLocks noChangeArrowheads="1"/>
            </p:cNvSpPr>
            <p:nvPr/>
          </p:nvSpPr>
          <p:spPr bwMode="auto">
            <a:xfrm>
              <a:off x="18" y="796"/>
              <a:ext cx="735" cy="113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t" hangingPunct="0"/>
              <a:r>
                <a:rPr lang="en-US" sz="800">
                  <a:solidFill>
                    <a:srgbClr val="333333"/>
                  </a:solidFill>
                  <a:latin typeface="Verdana" pitchFamily="34" charset="0"/>
                </a:rPr>
                <a:t>src/main/webapp</a:t>
              </a:r>
              <a:endParaRPr lang="en-US"/>
            </a:p>
          </p:txBody>
        </p:sp>
        <p:sp>
          <p:nvSpPr>
            <p:cNvPr id="11293" name="Rectangle 22"/>
            <p:cNvSpPr>
              <a:spLocks noChangeArrowheads="1"/>
            </p:cNvSpPr>
            <p:nvPr/>
          </p:nvSpPr>
          <p:spPr bwMode="auto">
            <a:xfrm>
              <a:off x="753" y="796"/>
              <a:ext cx="1055" cy="113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t" hangingPunct="0"/>
              <a:r>
                <a:rPr lang="en-US" sz="800">
                  <a:solidFill>
                    <a:srgbClr val="333333"/>
                  </a:solidFill>
                  <a:latin typeface="Verdana" pitchFamily="34" charset="0"/>
                </a:rPr>
                <a:t>Web application sources</a:t>
              </a:r>
              <a:endParaRPr lang="en-US"/>
            </a:p>
          </p:txBody>
        </p:sp>
        <p:sp>
          <p:nvSpPr>
            <p:cNvPr id="11294" name="Rectangle 24"/>
            <p:cNvSpPr>
              <a:spLocks noChangeArrowheads="1"/>
            </p:cNvSpPr>
            <p:nvPr/>
          </p:nvSpPr>
          <p:spPr bwMode="auto">
            <a:xfrm>
              <a:off x="18" y="953"/>
              <a:ext cx="735" cy="11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t" hangingPunct="0"/>
              <a:r>
                <a:rPr lang="en-US" sz="800">
                  <a:solidFill>
                    <a:srgbClr val="333333"/>
                  </a:solidFill>
                  <a:latin typeface="Verdana" pitchFamily="34" charset="0"/>
                </a:rPr>
                <a:t>src/test/java</a:t>
              </a:r>
              <a:endParaRPr lang="en-US"/>
            </a:p>
          </p:txBody>
        </p:sp>
        <p:sp>
          <p:nvSpPr>
            <p:cNvPr id="11295" name="Rectangle 25"/>
            <p:cNvSpPr>
              <a:spLocks noChangeArrowheads="1"/>
            </p:cNvSpPr>
            <p:nvPr/>
          </p:nvSpPr>
          <p:spPr bwMode="auto">
            <a:xfrm>
              <a:off x="753" y="953"/>
              <a:ext cx="1055" cy="11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t" hangingPunct="0"/>
              <a:r>
                <a:rPr lang="en-US" sz="800">
                  <a:solidFill>
                    <a:srgbClr val="333333"/>
                  </a:solidFill>
                  <a:latin typeface="Verdana" pitchFamily="34" charset="0"/>
                </a:rPr>
                <a:t>Test sources</a:t>
              </a:r>
              <a:endParaRPr lang="en-US"/>
            </a:p>
          </p:txBody>
        </p:sp>
        <p:sp>
          <p:nvSpPr>
            <p:cNvPr id="11296" name="Rectangle 27"/>
            <p:cNvSpPr>
              <a:spLocks noChangeArrowheads="1"/>
            </p:cNvSpPr>
            <p:nvPr/>
          </p:nvSpPr>
          <p:spPr bwMode="auto">
            <a:xfrm>
              <a:off x="18" y="1110"/>
              <a:ext cx="735" cy="113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t" hangingPunct="0"/>
              <a:r>
                <a:rPr lang="en-US" sz="800">
                  <a:solidFill>
                    <a:srgbClr val="333333"/>
                  </a:solidFill>
                  <a:latin typeface="Verdana" pitchFamily="34" charset="0"/>
                </a:rPr>
                <a:t>src/test/resources</a:t>
              </a:r>
              <a:endParaRPr lang="en-US"/>
            </a:p>
          </p:txBody>
        </p:sp>
        <p:sp>
          <p:nvSpPr>
            <p:cNvPr id="11297" name="Rectangle 28"/>
            <p:cNvSpPr>
              <a:spLocks noChangeArrowheads="1"/>
            </p:cNvSpPr>
            <p:nvPr/>
          </p:nvSpPr>
          <p:spPr bwMode="auto">
            <a:xfrm>
              <a:off x="753" y="1110"/>
              <a:ext cx="1055" cy="113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t" hangingPunct="0"/>
              <a:r>
                <a:rPr lang="en-US" sz="800">
                  <a:solidFill>
                    <a:srgbClr val="333333"/>
                  </a:solidFill>
                  <a:latin typeface="Verdana" pitchFamily="34" charset="0"/>
                </a:rPr>
                <a:t>Test resources</a:t>
              </a:r>
              <a:endParaRPr lang="en-US"/>
            </a:p>
          </p:txBody>
        </p:sp>
        <p:sp>
          <p:nvSpPr>
            <p:cNvPr id="11298" name="Rectangle 30"/>
            <p:cNvSpPr>
              <a:spLocks noChangeArrowheads="1"/>
            </p:cNvSpPr>
            <p:nvPr/>
          </p:nvSpPr>
          <p:spPr bwMode="auto">
            <a:xfrm>
              <a:off x="18" y="1267"/>
              <a:ext cx="735" cy="11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t" hangingPunct="0"/>
              <a:r>
                <a:rPr lang="en-US" sz="800">
                  <a:solidFill>
                    <a:srgbClr val="333333"/>
                  </a:solidFill>
                  <a:latin typeface="Verdana" pitchFamily="34" charset="0"/>
                </a:rPr>
                <a:t>src/test/filters</a:t>
              </a:r>
              <a:endParaRPr lang="en-US"/>
            </a:p>
          </p:txBody>
        </p:sp>
        <p:sp>
          <p:nvSpPr>
            <p:cNvPr id="11299" name="Rectangle 31"/>
            <p:cNvSpPr>
              <a:spLocks noChangeArrowheads="1"/>
            </p:cNvSpPr>
            <p:nvPr/>
          </p:nvSpPr>
          <p:spPr bwMode="auto">
            <a:xfrm>
              <a:off x="753" y="1267"/>
              <a:ext cx="1055" cy="11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t" hangingPunct="0"/>
              <a:r>
                <a:rPr lang="en-US" sz="800">
                  <a:solidFill>
                    <a:srgbClr val="333333"/>
                  </a:solidFill>
                  <a:latin typeface="Verdana" pitchFamily="34" charset="0"/>
                </a:rPr>
                <a:t>Test resource filter files</a:t>
              </a:r>
              <a:endParaRPr lang="en-US"/>
            </a:p>
          </p:txBody>
        </p:sp>
        <p:sp>
          <p:nvSpPr>
            <p:cNvPr id="11300" name="Rectangle 33"/>
            <p:cNvSpPr>
              <a:spLocks noChangeArrowheads="1"/>
            </p:cNvSpPr>
            <p:nvPr/>
          </p:nvSpPr>
          <p:spPr bwMode="auto">
            <a:xfrm>
              <a:off x="18" y="1424"/>
              <a:ext cx="735" cy="113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t" hangingPunct="0"/>
              <a:r>
                <a:rPr lang="en-US" sz="800">
                  <a:solidFill>
                    <a:srgbClr val="333333"/>
                  </a:solidFill>
                  <a:latin typeface="Verdana" pitchFamily="34" charset="0"/>
                </a:rPr>
                <a:t>src/site</a:t>
              </a:r>
              <a:endParaRPr lang="en-US"/>
            </a:p>
          </p:txBody>
        </p:sp>
        <p:sp>
          <p:nvSpPr>
            <p:cNvPr id="11301" name="Rectangle 34"/>
            <p:cNvSpPr>
              <a:spLocks noChangeArrowheads="1"/>
            </p:cNvSpPr>
            <p:nvPr/>
          </p:nvSpPr>
          <p:spPr bwMode="auto">
            <a:xfrm>
              <a:off x="753" y="1424"/>
              <a:ext cx="1055" cy="113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t" hangingPunct="0"/>
              <a:r>
                <a:rPr lang="en-US" sz="800">
                  <a:solidFill>
                    <a:srgbClr val="333333"/>
                  </a:solidFill>
                  <a:latin typeface="Verdana" pitchFamily="34" charset="0"/>
                </a:rPr>
                <a:t>Site</a:t>
              </a:r>
              <a:endParaRPr lang="en-US"/>
            </a:p>
          </p:txBody>
        </p:sp>
        <p:sp>
          <p:nvSpPr>
            <p:cNvPr id="11302" name="Rectangle 36"/>
            <p:cNvSpPr>
              <a:spLocks noChangeArrowheads="1"/>
            </p:cNvSpPr>
            <p:nvPr/>
          </p:nvSpPr>
          <p:spPr bwMode="auto">
            <a:xfrm>
              <a:off x="18" y="1581"/>
              <a:ext cx="735" cy="11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t" hangingPunct="0"/>
              <a:r>
                <a:rPr lang="en-US" sz="800">
                  <a:solidFill>
                    <a:srgbClr val="333333"/>
                  </a:solidFill>
                  <a:latin typeface="Verdana" pitchFamily="34" charset="0"/>
                </a:rPr>
                <a:t>LICENSE.txt</a:t>
              </a:r>
              <a:endParaRPr lang="en-US"/>
            </a:p>
          </p:txBody>
        </p:sp>
        <p:sp>
          <p:nvSpPr>
            <p:cNvPr id="11303" name="Rectangle 37"/>
            <p:cNvSpPr>
              <a:spLocks noChangeArrowheads="1"/>
            </p:cNvSpPr>
            <p:nvPr/>
          </p:nvSpPr>
          <p:spPr bwMode="auto">
            <a:xfrm>
              <a:off x="753" y="1581"/>
              <a:ext cx="1055" cy="11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t" hangingPunct="0"/>
              <a:r>
                <a:rPr lang="en-US" sz="800">
                  <a:solidFill>
                    <a:srgbClr val="333333"/>
                  </a:solidFill>
                  <a:latin typeface="Verdana" pitchFamily="34" charset="0"/>
                </a:rPr>
                <a:t>Project's license</a:t>
              </a:r>
              <a:endParaRPr lang="en-US"/>
            </a:p>
          </p:txBody>
        </p:sp>
        <p:sp>
          <p:nvSpPr>
            <p:cNvPr id="11304" name="Rectangle 39"/>
            <p:cNvSpPr>
              <a:spLocks noChangeArrowheads="1"/>
            </p:cNvSpPr>
            <p:nvPr/>
          </p:nvSpPr>
          <p:spPr bwMode="auto">
            <a:xfrm>
              <a:off x="18" y="1738"/>
              <a:ext cx="735" cy="113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t" hangingPunct="0"/>
              <a:r>
                <a:rPr lang="en-US" sz="800">
                  <a:solidFill>
                    <a:srgbClr val="333333"/>
                  </a:solidFill>
                  <a:latin typeface="Verdana" pitchFamily="34" charset="0"/>
                </a:rPr>
                <a:t>README.txt</a:t>
              </a:r>
              <a:endParaRPr lang="en-US"/>
            </a:p>
          </p:txBody>
        </p:sp>
        <p:sp>
          <p:nvSpPr>
            <p:cNvPr id="11305" name="Rectangle 40"/>
            <p:cNvSpPr>
              <a:spLocks noChangeArrowheads="1"/>
            </p:cNvSpPr>
            <p:nvPr/>
          </p:nvSpPr>
          <p:spPr bwMode="auto">
            <a:xfrm>
              <a:off x="753" y="1738"/>
              <a:ext cx="1055" cy="113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t" hangingPunct="0"/>
              <a:r>
                <a:rPr lang="en-US" sz="800">
                  <a:solidFill>
                    <a:srgbClr val="333333"/>
                  </a:solidFill>
                  <a:latin typeface="Verdana" pitchFamily="34" charset="0"/>
                </a:rPr>
                <a:t>Project's readme</a:t>
              </a:r>
              <a:endParaRPr lang="en-US"/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Extender el </a:t>
            </a:r>
            <a:r>
              <a:rPr lang="es-ES" dirty="0" err="1"/>
              <a:t>plugin</a:t>
            </a:r>
            <a:r>
              <a:rPr lang="es-ES" dirty="0"/>
              <a:t> log para que reciba un parámetro </a:t>
            </a:r>
            <a:r>
              <a:rPr lang="es-ES" b="1" dirty="0"/>
              <a:t>mensaje</a:t>
            </a:r>
            <a:r>
              <a:rPr lang="es-ES" dirty="0"/>
              <a:t> y sea éste el que imprima por pantalla. </a:t>
            </a:r>
          </a:p>
          <a:p>
            <a:r>
              <a:rPr lang="es-ES" dirty="0"/>
              <a:t>El parámetro estará </a:t>
            </a:r>
            <a:r>
              <a:rPr lang="es-ES" dirty="0" err="1"/>
              <a:t>inicializacon</a:t>
            </a:r>
            <a:r>
              <a:rPr lang="es-ES" dirty="0"/>
              <a:t> con la cadena “Hola Mundo!” </a:t>
            </a:r>
          </a:p>
          <a:p>
            <a:pPr>
              <a:buNone/>
            </a:pPr>
            <a:endParaRPr lang="es-ES" dirty="0"/>
          </a:p>
          <a:p>
            <a:pPr algn="ctr">
              <a:buNone/>
            </a:pPr>
            <a:r>
              <a:rPr lang="es-ES" dirty="0"/>
              <a:t>(Resuelto en la versión 2 del piloto)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Taller práctico</a:t>
            </a:r>
            <a:br>
              <a:rPr lang="es-ES" dirty="0"/>
            </a:br>
            <a:r>
              <a:rPr lang="es-ES" dirty="0"/>
              <a:t>Configurando el </a:t>
            </a:r>
            <a:r>
              <a:rPr lang="es-ES" dirty="0" err="1"/>
              <a:t>plugin</a:t>
            </a:r>
            <a:endParaRPr lang="es-E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Maven permite utilizar expresiones para inicializar los parámetros configurables de un </a:t>
            </a:r>
            <a:r>
              <a:rPr lang="es-ES" dirty="0" err="1"/>
              <a:t>plugin</a:t>
            </a:r>
            <a:r>
              <a:rPr lang="es-ES" dirty="0"/>
              <a:t>.</a:t>
            </a:r>
          </a:p>
          <a:p>
            <a:r>
              <a:rPr lang="es-ES" dirty="0"/>
              <a:t>Por ejemplo:</a:t>
            </a:r>
          </a:p>
          <a:p>
            <a:pPr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	${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project.build.directory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s-ES" dirty="0"/>
              <a:t>Permite conocer el directorio donde se va a construir el proyecto.</a:t>
            </a:r>
          </a:p>
          <a:p>
            <a:r>
              <a:rPr lang="es-ES" dirty="0"/>
              <a:t>Éste es el motivo por el que no se realiza la  inicialización de los parámetros valiéndose del lenguaje (no podría estipularse esto)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Acceder a información del ciclo de vida del proyecto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Existen multitud de variables para referenciar diferentes atributos del proyecto. Algunos:</a:t>
            </a:r>
          </a:p>
          <a:p>
            <a:pPr lvl="1"/>
            <a:r>
              <a:rPr lang="es-ES" dirty="0" err="1"/>
              <a:t>project.distributionManagementArtifactRepository</a:t>
            </a:r>
            <a:endParaRPr lang="es-ES" dirty="0"/>
          </a:p>
          <a:p>
            <a:pPr lvl="1"/>
            <a:r>
              <a:rPr lang="es-ES" dirty="0" err="1"/>
              <a:t>project.artifact</a:t>
            </a:r>
            <a:endParaRPr lang="es-ES" dirty="0"/>
          </a:p>
          <a:p>
            <a:pPr lvl="1"/>
            <a:r>
              <a:rPr lang="es-ES" dirty="0" err="1"/>
              <a:t>project.parent</a:t>
            </a:r>
            <a:endParaRPr lang="es-ES" dirty="0"/>
          </a:p>
          <a:p>
            <a:pPr lvl="1"/>
            <a:r>
              <a:rPr lang="es-ES" dirty="0" err="1"/>
              <a:t>project.file</a:t>
            </a:r>
            <a:endParaRPr lang="es-ES" dirty="0"/>
          </a:p>
          <a:p>
            <a:pPr lvl="1"/>
            <a:r>
              <a:rPr lang="es-ES" dirty="0" err="1"/>
              <a:t>project.artifacts</a:t>
            </a:r>
            <a:endParaRPr lang="es-ES" dirty="0"/>
          </a:p>
          <a:p>
            <a:pPr lvl="1"/>
            <a:r>
              <a:rPr lang="es-ES" dirty="0" err="1"/>
              <a:t>project.parentArtifact</a:t>
            </a:r>
            <a:endParaRPr lang="es-ES" dirty="0"/>
          </a:p>
          <a:p>
            <a:pPr lvl="1"/>
            <a:r>
              <a:rPr lang="es-ES" dirty="0" err="1"/>
              <a:t>project.pluginArtifacts</a:t>
            </a:r>
            <a:endParaRPr lang="es-ES" dirty="0"/>
          </a:p>
          <a:p>
            <a:pPr lvl="1"/>
            <a:r>
              <a:rPr lang="es-ES" dirty="0" err="1"/>
              <a:t>project.remoteArtifactRepositories</a:t>
            </a:r>
            <a:endParaRPr lang="es-ES" dirty="0"/>
          </a:p>
          <a:p>
            <a:pPr lvl="1"/>
            <a:r>
              <a:rPr lang="es-ES" dirty="0" err="1"/>
              <a:t>project.pluginArtifactRepositories</a:t>
            </a:r>
            <a:endParaRPr lang="es-ES" dirty="0"/>
          </a:p>
          <a:p>
            <a:pPr lvl="1"/>
            <a:r>
              <a:rPr lang="es-ES" dirty="0" err="1"/>
              <a:t>project.attachedArtifact</a:t>
            </a:r>
            <a:r>
              <a:rPr lang="es-ES" dirty="0"/>
              <a:t> 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Expresiones en los parámetros.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Completar el </a:t>
            </a:r>
            <a:r>
              <a:rPr lang="es-ES" dirty="0" err="1"/>
              <a:t>plugin</a:t>
            </a:r>
            <a:r>
              <a:rPr lang="es-ES" dirty="0"/>
              <a:t> para:</a:t>
            </a:r>
          </a:p>
          <a:p>
            <a:pPr lvl="1"/>
            <a:r>
              <a:rPr lang="es-ES" dirty="0"/>
              <a:t>Añadir un parámetro </a:t>
            </a:r>
            <a:r>
              <a:rPr lang="es-ES" b="1" dirty="0"/>
              <a:t>artefacto</a:t>
            </a:r>
            <a:r>
              <a:rPr lang="es-ES" dirty="0"/>
              <a:t> de tipo </a:t>
            </a:r>
            <a:r>
              <a:rPr lang="es-ES" dirty="0" err="1"/>
              <a:t>Object</a:t>
            </a:r>
            <a:r>
              <a:rPr lang="es-ES" dirty="0"/>
              <a:t> al </a:t>
            </a:r>
            <a:r>
              <a:rPr lang="es-ES" dirty="0" err="1"/>
              <a:t>plugin</a:t>
            </a:r>
            <a:endParaRPr lang="es-ES" dirty="0"/>
          </a:p>
          <a:p>
            <a:pPr lvl="1"/>
            <a:r>
              <a:rPr lang="es-ES" dirty="0"/>
              <a:t>Inicializarlo con la expresión que nos devuelve el nombre del artefacto.</a:t>
            </a:r>
          </a:p>
          <a:p>
            <a:pPr lvl="1"/>
            <a:r>
              <a:rPr lang="es-ES" dirty="0"/>
              <a:t>Extender el método </a:t>
            </a:r>
            <a:r>
              <a:rPr lang="es-ES" dirty="0" err="1"/>
              <a:t>execute</a:t>
            </a:r>
            <a:r>
              <a:rPr lang="es-ES" dirty="0"/>
              <a:t> para que en el mensaje muestre también el valor de artefacto, invocando su método </a:t>
            </a:r>
            <a:r>
              <a:rPr lang="es-ES" dirty="0" err="1"/>
              <a:t>toString</a:t>
            </a:r>
            <a:r>
              <a:rPr lang="es-ES" dirty="0"/>
              <a:t>().</a:t>
            </a:r>
          </a:p>
          <a:p>
            <a:pPr lvl="1" algn="ctr">
              <a:buNone/>
            </a:pPr>
            <a:endParaRPr lang="es-ES" dirty="0"/>
          </a:p>
          <a:p>
            <a:pPr lvl="1" algn="ctr">
              <a:buNone/>
            </a:pPr>
            <a:r>
              <a:rPr lang="es-ES" dirty="0"/>
              <a:t>(Resuelto en la versión 3.0)</a:t>
            </a:r>
          </a:p>
          <a:p>
            <a:pPr lvl="1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práctico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Maven 2 también permite desarrollar </a:t>
            </a:r>
            <a:r>
              <a:rPr lang="es-ES" dirty="0" err="1"/>
              <a:t>plugins</a:t>
            </a:r>
            <a:r>
              <a:rPr lang="es-ES" dirty="0"/>
              <a:t> en ANT, lo cual facilita la reutilización de proyectos y la integración con código heredado.</a:t>
            </a:r>
          </a:p>
          <a:p>
            <a:r>
              <a:rPr lang="es-ES" dirty="0"/>
              <a:t>Para desarrollar un MOJO ANT en un </a:t>
            </a:r>
            <a:r>
              <a:rPr lang="es-ES" dirty="0" err="1"/>
              <a:t>plugin</a:t>
            </a:r>
            <a:r>
              <a:rPr lang="es-ES" dirty="0"/>
              <a:t> Maven 2, tendremos que facilitar:</a:t>
            </a:r>
          </a:p>
          <a:p>
            <a:pPr lvl="1"/>
            <a:r>
              <a:rPr lang="es-ES" dirty="0"/>
              <a:t>La declaración de la tarea en ANT que deseamos integrar para que Maven 2 la invoque.</a:t>
            </a:r>
          </a:p>
          <a:p>
            <a:pPr lvl="1"/>
            <a:r>
              <a:rPr lang="es-ES" dirty="0"/>
              <a:t>El descriptor del MOJO ANT.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Integrando ANT con Maven2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Vamos a añadir un MOJO ANT al </a:t>
            </a:r>
            <a:r>
              <a:rPr lang="es-ES" dirty="0" err="1"/>
              <a:t>plugin</a:t>
            </a:r>
            <a:r>
              <a:rPr lang="es-ES" dirty="0"/>
              <a:t> que ya tenemos empezado. </a:t>
            </a:r>
          </a:p>
          <a:p>
            <a:r>
              <a:rPr lang="es-ES" dirty="0"/>
              <a:t>Los scripts necesarios deben estar colocados en </a:t>
            </a:r>
            <a:r>
              <a:rPr lang="es-ES" dirty="0" err="1"/>
              <a:t>src</a:t>
            </a:r>
            <a:r>
              <a:rPr lang="es-ES" dirty="0"/>
              <a:t>/</a:t>
            </a:r>
            <a:r>
              <a:rPr lang="es-ES" dirty="0" err="1"/>
              <a:t>main</a:t>
            </a:r>
            <a:r>
              <a:rPr lang="es-ES" dirty="0"/>
              <a:t>/scripts (creamos la carpeta)</a:t>
            </a:r>
          </a:p>
          <a:p>
            <a:r>
              <a:rPr lang="es-ES" dirty="0"/>
              <a:t>En primer lugar, vamos a declarar la tarea </a:t>
            </a:r>
            <a:r>
              <a:rPr lang="es-ES" b="1" dirty="0"/>
              <a:t>saluda</a:t>
            </a:r>
            <a:r>
              <a:rPr lang="es-ES" dirty="0"/>
              <a:t> en un fichero </a:t>
            </a:r>
            <a:r>
              <a:rPr lang="es-ES" b="1" dirty="0" err="1"/>
              <a:t>hola</a:t>
            </a:r>
            <a:r>
              <a:rPr lang="es-ES" dirty="0" err="1"/>
              <a:t>.build.xml</a:t>
            </a:r>
            <a:r>
              <a:rPr lang="es-ES" dirty="0"/>
              <a:t>. </a:t>
            </a:r>
          </a:p>
          <a:p>
            <a:pPr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project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  &lt;target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s-E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saluda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    &lt;echo&gt;Hola Mundo!!!!&lt;/echo&gt;</a:t>
            </a:r>
          </a:p>
          <a:p>
            <a:pPr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  &lt;/target&gt;</a:t>
            </a:r>
          </a:p>
          <a:p>
            <a:pPr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project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Taller práctico: </a:t>
            </a:r>
            <a:br>
              <a:rPr lang="es-ES" dirty="0"/>
            </a:br>
            <a:r>
              <a:rPr lang="es-ES" dirty="0"/>
              <a:t>Completando el </a:t>
            </a:r>
            <a:r>
              <a:rPr lang="es-ES" dirty="0" err="1"/>
              <a:t>plugin</a:t>
            </a:r>
            <a:r>
              <a:rPr lang="es-ES" dirty="0"/>
              <a:t> log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Una vez declarada la tarea saluda, declaramos su descriptor. Será otro fichero llamado </a:t>
            </a:r>
            <a:r>
              <a:rPr lang="es-ES" dirty="0" err="1"/>
              <a:t>hola.mojos.xml</a:t>
            </a:r>
            <a:r>
              <a:rPr lang="es-ES" dirty="0"/>
              <a:t>.</a:t>
            </a:r>
          </a:p>
          <a:p>
            <a:pPr>
              <a:buNone/>
            </a:pPr>
            <a:r>
              <a:rPr lang="es-ES" sz="29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2900" dirty="0" err="1">
                <a:latin typeface="Courier New" pitchFamily="49" charset="0"/>
                <a:cs typeface="Courier New" pitchFamily="49" charset="0"/>
              </a:rPr>
              <a:t>pluginMetadata</a:t>
            </a:r>
            <a:r>
              <a:rPr lang="es-ES" sz="2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2900" dirty="0">
                <a:latin typeface="Courier New" pitchFamily="49" charset="0"/>
                <a:cs typeface="Courier New" pitchFamily="49" charset="0"/>
              </a:rPr>
              <a:t>  &lt;mojos&gt;</a:t>
            </a:r>
          </a:p>
          <a:p>
            <a:pPr>
              <a:buNone/>
            </a:pPr>
            <a:r>
              <a:rPr lang="es-ES" sz="2900" dirty="0">
                <a:latin typeface="Courier New" pitchFamily="49" charset="0"/>
                <a:cs typeface="Courier New" pitchFamily="49" charset="0"/>
              </a:rPr>
              <a:t>    &lt;mojo&gt;</a:t>
            </a:r>
          </a:p>
          <a:p>
            <a:pPr>
              <a:buNone/>
            </a:pPr>
            <a:r>
              <a:rPr lang="es-ES" sz="2900" dirty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s-ES" sz="2900" dirty="0" err="1">
                <a:latin typeface="Courier New" pitchFamily="49" charset="0"/>
                <a:cs typeface="Courier New" pitchFamily="49" charset="0"/>
              </a:rPr>
              <a:t>goal</a:t>
            </a:r>
            <a:r>
              <a:rPr lang="es-ES" sz="29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2900" b="1" dirty="0">
                <a:latin typeface="Courier New" pitchFamily="49" charset="0"/>
                <a:cs typeface="Courier New" pitchFamily="49" charset="0"/>
              </a:rPr>
              <a:t>hola</a:t>
            </a:r>
            <a:r>
              <a:rPr lang="es-ES" sz="29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2900" dirty="0" err="1">
                <a:latin typeface="Courier New" pitchFamily="49" charset="0"/>
                <a:cs typeface="Courier New" pitchFamily="49" charset="0"/>
              </a:rPr>
              <a:t>goal</a:t>
            </a:r>
            <a:r>
              <a:rPr lang="es-ES" sz="2900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None/>
            </a:pPr>
            <a:r>
              <a:rPr lang="es-ES" sz="2900" dirty="0">
                <a:latin typeface="Courier New" pitchFamily="49" charset="0"/>
                <a:cs typeface="Courier New" pitchFamily="49" charset="0"/>
              </a:rPr>
              <a:t>		 &lt;</a:t>
            </a:r>
            <a:r>
              <a:rPr lang="es-ES" sz="2900" dirty="0" err="1">
                <a:latin typeface="Courier New" pitchFamily="49" charset="0"/>
                <a:cs typeface="Courier New" pitchFamily="49" charset="0"/>
              </a:rPr>
              <a:t>call</a:t>
            </a:r>
            <a:r>
              <a:rPr lang="es-ES" sz="29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2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saluda</a:t>
            </a:r>
            <a:r>
              <a:rPr lang="es-ES" sz="29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2900" dirty="0" err="1">
                <a:latin typeface="Courier New" pitchFamily="49" charset="0"/>
                <a:cs typeface="Courier New" pitchFamily="49" charset="0"/>
              </a:rPr>
              <a:t>call</a:t>
            </a:r>
            <a:r>
              <a:rPr lang="es-ES" sz="2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2900" dirty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s-ES" sz="2900" dirty="0" err="1">
                <a:latin typeface="Courier New" pitchFamily="49" charset="0"/>
                <a:cs typeface="Courier New" pitchFamily="49" charset="0"/>
              </a:rPr>
              <a:t>description</a:t>
            </a:r>
            <a:r>
              <a:rPr lang="es-ES" sz="2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2900" dirty="0">
                <a:latin typeface="Courier New" pitchFamily="49" charset="0"/>
                <a:cs typeface="Courier New" pitchFamily="49" charset="0"/>
              </a:rPr>
              <a:t>        Saluda al mundo!!!!</a:t>
            </a:r>
          </a:p>
          <a:p>
            <a:pPr>
              <a:buNone/>
            </a:pPr>
            <a:r>
              <a:rPr lang="es-ES" sz="2900" dirty="0"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es-ES" sz="2900" dirty="0" err="1">
                <a:latin typeface="Courier New" pitchFamily="49" charset="0"/>
                <a:cs typeface="Courier New" pitchFamily="49" charset="0"/>
              </a:rPr>
              <a:t>description</a:t>
            </a:r>
            <a:r>
              <a:rPr lang="es-ES" sz="2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2900" dirty="0">
                <a:latin typeface="Courier New" pitchFamily="49" charset="0"/>
                <a:cs typeface="Courier New" pitchFamily="49" charset="0"/>
              </a:rPr>
              <a:t>    &lt;/mojo&gt;</a:t>
            </a:r>
          </a:p>
          <a:p>
            <a:pPr>
              <a:buNone/>
            </a:pPr>
            <a:r>
              <a:rPr lang="es-ES" sz="2900" dirty="0">
                <a:latin typeface="Courier New" pitchFamily="49" charset="0"/>
                <a:cs typeface="Courier New" pitchFamily="49" charset="0"/>
              </a:rPr>
              <a:t>  &lt;/mojos&gt;</a:t>
            </a:r>
          </a:p>
          <a:p>
            <a:pPr>
              <a:buNone/>
            </a:pPr>
            <a:r>
              <a:rPr lang="es-ES" sz="29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2900" dirty="0" err="1">
                <a:latin typeface="Courier New" pitchFamily="49" charset="0"/>
                <a:cs typeface="Courier New" pitchFamily="49" charset="0"/>
              </a:rPr>
              <a:t>pluginMetadata</a:t>
            </a:r>
            <a:r>
              <a:rPr lang="es-ES" sz="29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Taller práctico: </a:t>
            </a:r>
            <a:br>
              <a:rPr lang="es-ES" dirty="0"/>
            </a:br>
            <a:r>
              <a:rPr lang="es-ES" dirty="0"/>
              <a:t>Completando el </a:t>
            </a:r>
            <a:r>
              <a:rPr lang="es-ES" dirty="0" err="1"/>
              <a:t>plugin</a:t>
            </a:r>
            <a:r>
              <a:rPr lang="es-ES" dirty="0"/>
              <a:t> log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Tenemos que añadir ciertas dependencias al pom.xml del </a:t>
            </a:r>
            <a:r>
              <a:rPr lang="es-ES" dirty="0" err="1"/>
              <a:t>plugin</a:t>
            </a:r>
            <a:r>
              <a:rPr lang="es-ES" dirty="0"/>
              <a:t>:</a:t>
            </a:r>
          </a:p>
          <a:p>
            <a:pPr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dependency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1800" b="1" dirty="0" err="1">
                <a:latin typeface="Courier New" pitchFamily="49" charset="0"/>
                <a:cs typeface="Courier New" pitchFamily="49" charset="0"/>
              </a:rPr>
              <a:t>org.apache.maven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1800" b="1" dirty="0" err="1">
                <a:latin typeface="Courier New" pitchFamily="49" charset="0"/>
                <a:cs typeface="Courier New" pitchFamily="49" charset="0"/>
              </a:rPr>
              <a:t>maven</a:t>
            </a:r>
            <a:r>
              <a:rPr lang="es-ES" sz="1800" b="1" dirty="0">
                <a:latin typeface="Courier New" pitchFamily="49" charset="0"/>
                <a:cs typeface="Courier New" pitchFamily="49" charset="0"/>
              </a:rPr>
              <a:t>-script-</a:t>
            </a:r>
            <a:r>
              <a:rPr lang="es-ES" sz="1800" b="1" dirty="0" err="1">
                <a:latin typeface="Courier New" pitchFamily="49" charset="0"/>
                <a:cs typeface="Courier New" pitchFamily="49" charset="0"/>
              </a:rPr>
              <a:t>ant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version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&gt;2.0.2&lt;/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version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dependency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dependency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1800" b="1" dirty="0" err="1">
                <a:latin typeface="Courier New" pitchFamily="49" charset="0"/>
                <a:cs typeface="Courier New" pitchFamily="49" charset="0"/>
              </a:rPr>
              <a:t>ant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1800" b="1" dirty="0" err="1">
                <a:latin typeface="Courier New" pitchFamily="49" charset="0"/>
                <a:cs typeface="Courier New" pitchFamily="49" charset="0"/>
              </a:rPr>
              <a:t>ant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version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&gt;1.6.5&lt;/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version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dependency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Taller práctico: </a:t>
            </a:r>
            <a:br>
              <a:rPr lang="es-ES" dirty="0"/>
            </a:br>
            <a:r>
              <a:rPr lang="es-ES" dirty="0"/>
              <a:t>Completando el </a:t>
            </a:r>
            <a:r>
              <a:rPr lang="es-ES" dirty="0" err="1"/>
              <a:t>plugin</a:t>
            </a:r>
            <a:r>
              <a:rPr lang="es-ES" dirty="0"/>
              <a:t> log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s-ES" dirty="0"/>
              <a:t>Y Finalmente, reconfigurar el </a:t>
            </a:r>
            <a:r>
              <a:rPr lang="es-ES" dirty="0" err="1"/>
              <a:t>plugin</a:t>
            </a:r>
            <a:r>
              <a:rPr lang="es-ES" dirty="0"/>
              <a:t> </a:t>
            </a:r>
            <a:r>
              <a:rPr lang="es-ES" dirty="0" err="1"/>
              <a:t>maven-plugin-plugin</a:t>
            </a:r>
            <a:r>
              <a:rPr lang="es-ES" dirty="0"/>
              <a:t> para actualizar sus dependencias.</a:t>
            </a:r>
            <a:endParaRPr lang="es-ES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400" dirty="0" err="1">
                <a:latin typeface="Courier New" pitchFamily="49" charset="0"/>
                <a:cs typeface="Courier New" pitchFamily="49" charset="0"/>
              </a:rPr>
              <a:t>build</a:t>
            </a:r>
            <a:r>
              <a:rPr lang="es-E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4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s-ES" sz="1400" dirty="0" err="1">
                <a:latin typeface="Courier New" pitchFamily="49" charset="0"/>
                <a:cs typeface="Courier New" pitchFamily="49" charset="0"/>
              </a:rPr>
              <a:t>plugins</a:t>
            </a:r>
            <a:r>
              <a:rPr lang="es-E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400" dirty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s-ES" sz="1400" dirty="0" err="1">
                <a:latin typeface="Courier New" pitchFamily="49" charset="0"/>
                <a:cs typeface="Courier New" pitchFamily="49" charset="0"/>
              </a:rPr>
              <a:t>plugin</a:t>
            </a:r>
            <a:r>
              <a:rPr lang="es-E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400" dirty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s-E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s-E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1400" dirty="0" err="1">
                <a:latin typeface="Courier New" pitchFamily="49" charset="0"/>
                <a:cs typeface="Courier New" pitchFamily="49" charset="0"/>
              </a:rPr>
              <a:t>maven-plugin-plugin</a:t>
            </a:r>
            <a:r>
              <a:rPr lang="es-E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s-E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400" dirty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s-ES" sz="1400" dirty="0" err="1">
                <a:latin typeface="Courier New" pitchFamily="49" charset="0"/>
                <a:cs typeface="Courier New" pitchFamily="49" charset="0"/>
              </a:rPr>
              <a:t>version</a:t>
            </a:r>
            <a:r>
              <a:rPr lang="es-ES" sz="1400" dirty="0">
                <a:latin typeface="Courier New" pitchFamily="49" charset="0"/>
                <a:cs typeface="Courier New" pitchFamily="49" charset="0"/>
              </a:rPr>
              <a:t>&gt;2.3&lt;/</a:t>
            </a:r>
            <a:r>
              <a:rPr lang="es-ES" sz="1400" dirty="0" err="1">
                <a:latin typeface="Courier New" pitchFamily="49" charset="0"/>
                <a:cs typeface="Courier New" pitchFamily="49" charset="0"/>
              </a:rPr>
              <a:t>version</a:t>
            </a:r>
            <a:r>
              <a:rPr lang="es-E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400" dirty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s-ES" sz="1400" dirty="0" err="1">
                <a:latin typeface="Courier New" pitchFamily="49" charset="0"/>
                <a:cs typeface="Courier New" pitchFamily="49" charset="0"/>
              </a:rPr>
              <a:t>dependencies</a:t>
            </a:r>
            <a:r>
              <a:rPr lang="es-E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400" dirty="0">
                <a:latin typeface="Courier New" pitchFamily="49" charset="0"/>
                <a:cs typeface="Courier New" pitchFamily="49" charset="0"/>
              </a:rPr>
              <a:t>				&lt;</a:t>
            </a:r>
            <a:r>
              <a:rPr lang="es-ES" sz="1400" dirty="0" err="1">
                <a:latin typeface="Courier New" pitchFamily="49" charset="0"/>
                <a:cs typeface="Courier New" pitchFamily="49" charset="0"/>
              </a:rPr>
              <a:t>dependency</a:t>
            </a:r>
            <a:r>
              <a:rPr lang="es-E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400" dirty="0">
                <a:latin typeface="Courier New" pitchFamily="49" charset="0"/>
                <a:cs typeface="Courier New" pitchFamily="49" charset="0"/>
              </a:rPr>
              <a:t>				&lt;</a:t>
            </a:r>
            <a:r>
              <a:rPr lang="es-E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s-E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1400" b="1" dirty="0" err="1">
                <a:latin typeface="Courier New" pitchFamily="49" charset="0"/>
                <a:cs typeface="Courier New" pitchFamily="49" charset="0"/>
              </a:rPr>
              <a:t>org.apache.maven</a:t>
            </a:r>
            <a:r>
              <a:rPr lang="es-E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s-E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400" dirty="0">
                <a:latin typeface="Courier New" pitchFamily="49" charset="0"/>
                <a:cs typeface="Courier New" pitchFamily="49" charset="0"/>
              </a:rPr>
              <a:t>				&lt;</a:t>
            </a:r>
            <a:r>
              <a:rPr lang="es-E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s-E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1400" b="1" dirty="0" err="1">
                <a:latin typeface="Courier New" pitchFamily="49" charset="0"/>
                <a:cs typeface="Courier New" pitchFamily="49" charset="0"/>
              </a:rPr>
              <a:t>maven-plugin-tools-ant</a:t>
            </a:r>
            <a:r>
              <a:rPr lang="es-E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s-E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400" dirty="0">
                <a:latin typeface="Courier New" pitchFamily="49" charset="0"/>
                <a:cs typeface="Courier New" pitchFamily="49" charset="0"/>
              </a:rPr>
              <a:t>				&lt;</a:t>
            </a:r>
            <a:r>
              <a:rPr lang="es-ES" sz="1400" dirty="0" err="1">
                <a:latin typeface="Courier New" pitchFamily="49" charset="0"/>
                <a:cs typeface="Courier New" pitchFamily="49" charset="0"/>
              </a:rPr>
              <a:t>version</a:t>
            </a:r>
            <a:r>
              <a:rPr lang="es-ES" sz="1400" dirty="0">
                <a:latin typeface="Courier New" pitchFamily="49" charset="0"/>
                <a:cs typeface="Courier New" pitchFamily="49" charset="0"/>
              </a:rPr>
              <a:t>&gt;2.0.1&lt;/</a:t>
            </a:r>
            <a:r>
              <a:rPr lang="es-ES" sz="1400" dirty="0" err="1">
                <a:latin typeface="Courier New" pitchFamily="49" charset="0"/>
                <a:cs typeface="Courier New" pitchFamily="49" charset="0"/>
              </a:rPr>
              <a:t>version</a:t>
            </a:r>
            <a:r>
              <a:rPr lang="es-E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400" dirty="0">
                <a:latin typeface="Courier New" pitchFamily="49" charset="0"/>
                <a:cs typeface="Courier New" pitchFamily="49" charset="0"/>
              </a:rPr>
              <a:t>				&lt;/</a:t>
            </a:r>
            <a:r>
              <a:rPr lang="es-ES" sz="1400" dirty="0" err="1">
                <a:latin typeface="Courier New" pitchFamily="49" charset="0"/>
                <a:cs typeface="Courier New" pitchFamily="49" charset="0"/>
              </a:rPr>
              <a:t>dependency</a:t>
            </a:r>
            <a:r>
              <a:rPr lang="es-E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400" dirty="0">
                <a:latin typeface="Courier New" pitchFamily="49" charset="0"/>
                <a:cs typeface="Courier New" pitchFamily="49" charset="0"/>
              </a:rPr>
              <a:t>			&lt;/</a:t>
            </a:r>
            <a:r>
              <a:rPr lang="es-ES" sz="1400" dirty="0" err="1">
                <a:latin typeface="Courier New" pitchFamily="49" charset="0"/>
                <a:cs typeface="Courier New" pitchFamily="49" charset="0"/>
              </a:rPr>
              <a:t>dependencies</a:t>
            </a:r>
            <a:r>
              <a:rPr lang="es-E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400" dirty="0">
                <a:latin typeface="Courier New" pitchFamily="49" charset="0"/>
                <a:cs typeface="Courier New" pitchFamily="49" charset="0"/>
              </a:rPr>
              <a:t>		&lt;/</a:t>
            </a:r>
            <a:r>
              <a:rPr lang="es-ES" sz="1400" dirty="0" err="1">
                <a:latin typeface="Courier New" pitchFamily="49" charset="0"/>
                <a:cs typeface="Courier New" pitchFamily="49" charset="0"/>
              </a:rPr>
              <a:t>plugin</a:t>
            </a:r>
            <a:r>
              <a:rPr lang="es-E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400" dirty="0">
                <a:latin typeface="Courier New" pitchFamily="49" charset="0"/>
                <a:cs typeface="Courier New" pitchFamily="49" charset="0"/>
              </a:rPr>
              <a:t>	&lt;/</a:t>
            </a:r>
            <a:r>
              <a:rPr lang="es-ES" sz="1400" dirty="0" err="1">
                <a:latin typeface="Courier New" pitchFamily="49" charset="0"/>
                <a:cs typeface="Courier New" pitchFamily="49" charset="0"/>
              </a:rPr>
              <a:t>plugins</a:t>
            </a:r>
            <a:r>
              <a:rPr lang="es-E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400" dirty="0" err="1">
                <a:latin typeface="Courier New" pitchFamily="49" charset="0"/>
                <a:cs typeface="Courier New" pitchFamily="49" charset="0"/>
              </a:rPr>
              <a:t>build</a:t>
            </a:r>
            <a:r>
              <a:rPr lang="es-ES" sz="14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Taller práctico: </a:t>
            </a:r>
            <a:br>
              <a:rPr lang="es-ES" dirty="0"/>
            </a:br>
            <a:r>
              <a:rPr lang="es-ES" dirty="0"/>
              <a:t>Completando el </a:t>
            </a:r>
            <a:r>
              <a:rPr lang="es-ES" dirty="0" err="1"/>
              <a:t>plugin</a:t>
            </a:r>
            <a:r>
              <a:rPr lang="es-ES" dirty="0"/>
              <a:t> log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Ya podemos instalar de nuevo el </a:t>
            </a:r>
            <a:r>
              <a:rPr lang="es-ES" dirty="0" err="1"/>
              <a:t>plugin</a:t>
            </a:r>
            <a:endParaRPr lang="es-ES" dirty="0"/>
          </a:p>
          <a:p>
            <a:pPr>
              <a:buNone/>
            </a:pP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mvn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install</a:t>
            </a:r>
            <a:endParaRPr lang="es-E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s-ES" dirty="0"/>
              <a:t>E Intentar ejecutar el mojo que acabamos de crear.</a:t>
            </a:r>
          </a:p>
          <a:p>
            <a:pPr>
              <a:buNone/>
            </a:pP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mvn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es.uniovi.si:log:hola</a:t>
            </a:r>
            <a:endParaRPr lang="es-E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dirty="0"/>
              <a:t>Resultado:</a:t>
            </a:r>
          </a:p>
          <a:p>
            <a:pPr>
              <a:buNone/>
            </a:pPr>
            <a:r>
              <a:rPr lang="es-ES" sz="24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s-ES" sz="2400" dirty="0">
                <a:latin typeface="Courier New" pitchFamily="49" charset="0"/>
                <a:cs typeface="Courier New" pitchFamily="49" charset="0"/>
              </a:rPr>
              <a:t>[INFO] [</a:t>
            </a: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log:hola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endParaRPr lang="es-E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sz="2400" dirty="0">
                <a:latin typeface="Courier New" pitchFamily="49" charset="0"/>
                <a:cs typeface="Courier New" pitchFamily="49" charset="0"/>
              </a:rPr>
              <a:t>saluda:</a:t>
            </a:r>
          </a:p>
          <a:p>
            <a:pPr>
              <a:buNone/>
            </a:pPr>
            <a:r>
              <a:rPr lang="es-ES" sz="2400" dirty="0">
                <a:latin typeface="Courier New" pitchFamily="49" charset="0"/>
                <a:cs typeface="Courier New" pitchFamily="49" charset="0"/>
              </a:rPr>
              <a:t>     [echo] Hola Mundo!!!!</a:t>
            </a:r>
          </a:p>
          <a:p>
            <a:pPr>
              <a:buNone/>
            </a:pPr>
            <a:r>
              <a:rPr lang="es-ES" sz="2400" dirty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Taller práctico: </a:t>
            </a:r>
            <a:br>
              <a:rPr lang="es-ES" dirty="0"/>
            </a:br>
            <a:r>
              <a:rPr lang="es-ES" dirty="0"/>
              <a:t>Completando el </a:t>
            </a:r>
            <a:r>
              <a:rPr lang="es-ES" dirty="0" err="1"/>
              <a:t>plugin</a:t>
            </a:r>
            <a:r>
              <a:rPr lang="es-ES" dirty="0"/>
              <a:t> log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Forma </a:t>
            </a:r>
            <a:r>
              <a:rPr lang="en-US" sz="4000" dirty="0" err="1"/>
              <a:t>común</a:t>
            </a:r>
            <a:r>
              <a:rPr lang="en-US" sz="4000" dirty="0"/>
              <a:t> de </a:t>
            </a:r>
            <a:r>
              <a:rPr lang="en-US" sz="4000" dirty="0" err="1"/>
              <a:t>construir</a:t>
            </a:r>
            <a:r>
              <a:rPr lang="en-US" sz="4000" dirty="0"/>
              <a:t> </a:t>
            </a:r>
            <a:r>
              <a:rPr lang="en-US" sz="4000" dirty="0" err="1"/>
              <a:t>las</a:t>
            </a:r>
            <a:r>
              <a:rPr lang="en-US" sz="4000" dirty="0"/>
              <a:t> </a:t>
            </a:r>
            <a:r>
              <a:rPr lang="en-US" sz="4000" dirty="0" err="1"/>
              <a:t>aplicaciones</a:t>
            </a:r>
            <a:endParaRPr lang="en-US" sz="4000" dirty="0"/>
          </a:p>
        </p:txBody>
      </p:sp>
      <p:grpSp>
        <p:nvGrpSpPr>
          <p:cNvPr id="12291" name="Group 38"/>
          <p:cNvGrpSpPr>
            <a:grpSpLocks/>
          </p:cNvGrpSpPr>
          <p:nvPr/>
        </p:nvGrpSpPr>
        <p:grpSpPr bwMode="auto">
          <a:xfrm>
            <a:off x="468313" y="2078038"/>
            <a:ext cx="8640762" cy="4398962"/>
            <a:chOff x="249" y="1026"/>
            <a:chExt cx="5443" cy="2771"/>
          </a:xfrm>
        </p:grpSpPr>
        <p:sp>
          <p:nvSpPr>
            <p:cNvPr id="12293" name="AutoShape 39"/>
            <p:cNvSpPr>
              <a:spLocks noChangeArrowheads="1"/>
            </p:cNvSpPr>
            <p:nvPr/>
          </p:nvSpPr>
          <p:spPr bwMode="auto">
            <a:xfrm>
              <a:off x="2154" y="1026"/>
              <a:ext cx="2631" cy="249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94" name="Text Box 40"/>
            <p:cNvSpPr txBox="1">
              <a:spLocks noChangeArrowheads="1"/>
            </p:cNvSpPr>
            <p:nvPr/>
          </p:nvSpPr>
          <p:spPr bwMode="auto">
            <a:xfrm>
              <a:off x="5012" y="2160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800">
                  <a:latin typeface="Arial" charset="0"/>
                  <a:cs typeface="Arial" charset="0"/>
                </a:rPr>
                <a:t>plugins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pic>
          <p:nvPicPr>
            <p:cNvPr id="12295" name="Picture 41" descr="j022359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48" y="2069"/>
              <a:ext cx="536" cy="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296" name="Text Box 42"/>
            <p:cNvSpPr txBox="1">
              <a:spLocks noChangeArrowheads="1"/>
            </p:cNvSpPr>
            <p:nvPr/>
          </p:nvSpPr>
          <p:spPr bwMode="auto">
            <a:xfrm>
              <a:off x="703" y="2704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800" dirty="0" err="1">
                  <a:latin typeface="Arial" charset="0"/>
                  <a:cs typeface="Arial" charset="0"/>
                </a:rPr>
                <a:t>usuario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2297" name="Text Box 43"/>
            <p:cNvSpPr txBox="1">
              <a:spLocks noChangeArrowheads="1"/>
            </p:cNvSpPr>
            <p:nvPr/>
          </p:nvSpPr>
          <p:spPr bwMode="auto">
            <a:xfrm>
              <a:off x="249" y="3096"/>
              <a:ext cx="163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600" b="1">
                  <a:latin typeface="Courier New" pitchFamily="49" charset="0"/>
                  <a:cs typeface="Arial" charset="0"/>
                </a:rPr>
                <a:t>e.g. mvn install</a:t>
              </a:r>
              <a:endParaRPr lang="en-US" sz="1600" b="1">
                <a:latin typeface="Courier New" pitchFamily="49" charset="0"/>
                <a:cs typeface="Arial" charset="0"/>
              </a:endParaRPr>
            </a:p>
          </p:txBody>
        </p:sp>
        <p:sp>
          <p:nvSpPr>
            <p:cNvPr id="12298" name="Text Box 44"/>
            <p:cNvSpPr txBox="1">
              <a:spLocks noChangeArrowheads="1"/>
            </p:cNvSpPr>
            <p:nvPr/>
          </p:nvSpPr>
          <p:spPr bwMode="auto">
            <a:xfrm>
              <a:off x="748" y="1207"/>
              <a:ext cx="136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fr-FR" sz="1800" b="1">
                  <a:latin typeface="Arial" charset="0"/>
                  <a:cs typeface="Arial" charset="0"/>
                </a:rPr>
                <a:t>M2</a:t>
              </a:r>
              <a:endParaRPr lang="en-US" sz="1800" b="1">
                <a:latin typeface="Arial" charset="0"/>
                <a:cs typeface="Arial" charset="0"/>
              </a:endParaRPr>
            </a:p>
          </p:txBody>
        </p:sp>
        <p:sp>
          <p:nvSpPr>
            <p:cNvPr id="12299" name="AutoShape 45"/>
            <p:cNvSpPr>
              <a:spLocks noChangeArrowheads="1"/>
            </p:cNvSpPr>
            <p:nvPr/>
          </p:nvSpPr>
          <p:spPr bwMode="auto">
            <a:xfrm>
              <a:off x="2245" y="1207"/>
              <a:ext cx="589" cy="27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B39B"/>
                </a:gs>
                <a:gs pos="100000">
                  <a:srgbClr val="DC9A86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r-FR" sz="1400">
                  <a:latin typeface="Arial" charset="0"/>
                  <a:cs typeface="Arial" charset="0"/>
                </a:rPr>
                <a:t>generate-</a:t>
              </a:r>
              <a:br>
                <a:rPr lang="fr-FR" sz="1400">
                  <a:latin typeface="Arial" charset="0"/>
                  <a:cs typeface="Arial" charset="0"/>
                </a:rPr>
              </a:br>
              <a:r>
                <a:rPr lang="fr-FR" sz="1400">
                  <a:latin typeface="Arial" charset="0"/>
                  <a:cs typeface="Arial" charset="0"/>
                </a:rPr>
                <a:t>sources</a:t>
              </a:r>
              <a:endParaRPr lang="en-US" sz="1400">
                <a:latin typeface="Arial" charset="0"/>
                <a:cs typeface="Arial" charset="0"/>
              </a:endParaRPr>
            </a:p>
          </p:txBody>
        </p:sp>
        <p:sp>
          <p:nvSpPr>
            <p:cNvPr id="12300" name="AutoShape 46"/>
            <p:cNvSpPr>
              <a:spLocks noChangeArrowheads="1"/>
            </p:cNvSpPr>
            <p:nvPr/>
          </p:nvSpPr>
          <p:spPr bwMode="auto">
            <a:xfrm>
              <a:off x="2245" y="1523"/>
              <a:ext cx="589" cy="27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B39B"/>
                </a:gs>
                <a:gs pos="100000">
                  <a:srgbClr val="DC9A8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r-FR" sz="1400">
                  <a:latin typeface="Arial" charset="0"/>
                  <a:cs typeface="Arial" charset="0"/>
                </a:rPr>
                <a:t>compile</a:t>
              </a:r>
              <a:endParaRPr lang="en-US" sz="1400">
                <a:latin typeface="Arial" charset="0"/>
                <a:cs typeface="Arial" charset="0"/>
              </a:endParaRPr>
            </a:p>
          </p:txBody>
        </p:sp>
        <p:sp>
          <p:nvSpPr>
            <p:cNvPr id="12301" name="AutoShape 47"/>
            <p:cNvSpPr>
              <a:spLocks noChangeArrowheads="1"/>
            </p:cNvSpPr>
            <p:nvPr/>
          </p:nvSpPr>
          <p:spPr bwMode="auto">
            <a:xfrm>
              <a:off x="2245" y="1841"/>
              <a:ext cx="589" cy="27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B39B"/>
                </a:gs>
                <a:gs pos="100000">
                  <a:srgbClr val="DC9A8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r-FR" sz="1400">
                  <a:latin typeface="Arial" charset="0"/>
                  <a:cs typeface="Arial" charset="0"/>
                </a:rPr>
                <a:t>test</a:t>
              </a:r>
              <a:endParaRPr lang="en-US" sz="1400">
                <a:latin typeface="Arial" charset="0"/>
                <a:cs typeface="Arial" charset="0"/>
              </a:endParaRPr>
            </a:p>
          </p:txBody>
        </p:sp>
        <p:sp>
          <p:nvSpPr>
            <p:cNvPr id="12302" name="AutoShape 48"/>
            <p:cNvSpPr>
              <a:spLocks noChangeArrowheads="1"/>
            </p:cNvSpPr>
            <p:nvPr/>
          </p:nvSpPr>
          <p:spPr bwMode="auto">
            <a:xfrm>
              <a:off x="2245" y="2795"/>
              <a:ext cx="589" cy="27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B39B"/>
                </a:gs>
                <a:gs pos="100000">
                  <a:srgbClr val="DC9A8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r-FR" sz="1400">
                  <a:latin typeface="Arial" charset="0"/>
                  <a:cs typeface="Arial" charset="0"/>
                </a:rPr>
                <a:t>install</a:t>
              </a:r>
              <a:endParaRPr lang="en-US" sz="1400">
                <a:latin typeface="Arial" charset="0"/>
                <a:cs typeface="Arial" charset="0"/>
              </a:endParaRPr>
            </a:p>
          </p:txBody>
        </p:sp>
        <p:sp>
          <p:nvSpPr>
            <p:cNvPr id="12303" name="AutoShape 49"/>
            <p:cNvSpPr>
              <a:spLocks noChangeArrowheads="1"/>
            </p:cNvSpPr>
            <p:nvPr/>
          </p:nvSpPr>
          <p:spPr bwMode="auto">
            <a:xfrm>
              <a:off x="2245" y="3113"/>
              <a:ext cx="589" cy="27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B39B"/>
                </a:gs>
                <a:gs pos="100000">
                  <a:srgbClr val="DC9A8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r-FR" sz="1400">
                  <a:latin typeface="Arial" charset="0"/>
                  <a:cs typeface="Arial" charset="0"/>
                </a:rPr>
                <a:t>deploy</a:t>
              </a:r>
              <a:endParaRPr lang="en-US" sz="1400">
                <a:latin typeface="Arial" charset="0"/>
                <a:cs typeface="Arial" charset="0"/>
              </a:endParaRPr>
            </a:p>
          </p:txBody>
        </p:sp>
        <p:sp>
          <p:nvSpPr>
            <p:cNvPr id="12304" name="AutoShape 50"/>
            <p:cNvSpPr>
              <a:spLocks noChangeArrowheads="1"/>
            </p:cNvSpPr>
            <p:nvPr/>
          </p:nvSpPr>
          <p:spPr bwMode="auto">
            <a:xfrm>
              <a:off x="2245" y="2158"/>
              <a:ext cx="589" cy="27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B39B"/>
                </a:gs>
                <a:gs pos="100000">
                  <a:srgbClr val="DC9A8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r-FR" sz="1400">
                  <a:latin typeface="Arial" charset="0"/>
                  <a:cs typeface="Arial" charset="0"/>
                </a:rPr>
                <a:t>package</a:t>
              </a:r>
              <a:endParaRPr lang="en-US" sz="1400">
                <a:latin typeface="Arial" charset="0"/>
                <a:cs typeface="Arial" charset="0"/>
              </a:endParaRPr>
            </a:p>
          </p:txBody>
        </p:sp>
        <p:sp>
          <p:nvSpPr>
            <p:cNvPr id="12305" name="AutoShape 51"/>
            <p:cNvSpPr>
              <a:spLocks noChangeArrowheads="1"/>
            </p:cNvSpPr>
            <p:nvPr/>
          </p:nvSpPr>
          <p:spPr bwMode="auto">
            <a:xfrm>
              <a:off x="2245" y="2478"/>
              <a:ext cx="589" cy="27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B39B"/>
                </a:gs>
                <a:gs pos="100000">
                  <a:srgbClr val="DC9A8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r-FR" sz="1400">
                  <a:latin typeface="Arial" charset="0"/>
                  <a:cs typeface="Arial" charset="0"/>
                </a:rPr>
                <a:t>integration-</a:t>
              </a:r>
              <a:br>
                <a:rPr lang="fr-FR" sz="1400">
                  <a:latin typeface="Arial" charset="0"/>
                  <a:cs typeface="Arial" charset="0"/>
                </a:rPr>
              </a:br>
              <a:r>
                <a:rPr lang="fr-FR" sz="1400">
                  <a:latin typeface="Arial" charset="0"/>
                  <a:cs typeface="Arial" charset="0"/>
                </a:rPr>
                <a:t>test</a:t>
              </a:r>
              <a:endParaRPr lang="en-US" sz="1400">
                <a:latin typeface="Arial" charset="0"/>
                <a:cs typeface="Arial" charset="0"/>
              </a:endParaRPr>
            </a:p>
          </p:txBody>
        </p:sp>
        <p:sp>
          <p:nvSpPr>
            <p:cNvPr id="12306" name="Text Box 52"/>
            <p:cNvSpPr txBox="1">
              <a:spLocks noChangeArrowheads="1"/>
            </p:cNvSpPr>
            <p:nvPr/>
          </p:nvSpPr>
          <p:spPr bwMode="auto">
            <a:xfrm>
              <a:off x="1655" y="3566"/>
              <a:ext cx="19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800" dirty="0" err="1">
                  <a:latin typeface="Arial" charset="0"/>
                  <a:cs typeface="Arial" charset="0"/>
                </a:rPr>
                <a:t>Fases</a:t>
              </a:r>
              <a:r>
                <a:rPr lang="fr-FR" sz="1800" dirty="0">
                  <a:latin typeface="Arial" charset="0"/>
                  <a:cs typeface="Arial" charset="0"/>
                </a:rPr>
                <a:t> </a:t>
              </a:r>
              <a:r>
                <a:rPr lang="fr-FR" sz="1800" dirty="0" err="1">
                  <a:latin typeface="Arial" charset="0"/>
                  <a:cs typeface="Arial" charset="0"/>
                </a:rPr>
                <a:t>estándar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2307" name="AutoShape 53"/>
            <p:cNvSpPr>
              <a:spLocks/>
            </p:cNvSpPr>
            <p:nvPr/>
          </p:nvSpPr>
          <p:spPr bwMode="auto">
            <a:xfrm rot="-5400000">
              <a:off x="2495" y="3226"/>
              <a:ext cx="136" cy="635"/>
            </a:xfrm>
            <a:prstGeom prst="leftBrace">
              <a:avLst>
                <a:gd name="adj1" fmla="val 3890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08" name="Line 54"/>
            <p:cNvSpPr>
              <a:spLocks noChangeShapeType="1"/>
            </p:cNvSpPr>
            <p:nvPr/>
          </p:nvSpPr>
          <p:spPr bwMode="auto">
            <a:xfrm>
              <a:off x="1383" y="2523"/>
              <a:ext cx="862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309" name="AutoShape 55"/>
            <p:cNvSpPr>
              <a:spLocks noChangeArrowheads="1"/>
            </p:cNvSpPr>
            <p:nvPr/>
          </p:nvSpPr>
          <p:spPr bwMode="auto">
            <a:xfrm>
              <a:off x="3696" y="1298"/>
              <a:ext cx="998" cy="63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2E7F2"/>
                </a:gs>
                <a:gs pos="100000">
                  <a:srgbClr val="C3C7D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000">
                <a:latin typeface="Arial Narrow" pitchFamily="34" charset="0"/>
                <a:cs typeface="Arial" charset="0"/>
              </a:endParaRPr>
            </a:p>
          </p:txBody>
        </p:sp>
        <p:sp>
          <p:nvSpPr>
            <p:cNvPr id="12310" name="AutoShape 56"/>
            <p:cNvSpPr>
              <a:spLocks noChangeArrowheads="1"/>
            </p:cNvSpPr>
            <p:nvPr/>
          </p:nvSpPr>
          <p:spPr bwMode="auto">
            <a:xfrm>
              <a:off x="3696" y="1979"/>
              <a:ext cx="998" cy="63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2E7F2"/>
                </a:gs>
                <a:gs pos="100000">
                  <a:srgbClr val="C3C7D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000">
                <a:latin typeface="Arial Narrow" pitchFamily="34" charset="0"/>
                <a:cs typeface="Arial" charset="0"/>
              </a:endParaRPr>
            </a:p>
          </p:txBody>
        </p:sp>
        <p:sp>
          <p:nvSpPr>
            <p:cNvPr id="12311" name="AutoShape 57"/>
            <p:cNvSpPr>
              <a:spLocks noChangeArrowheads="1"/>
            </p:cNvSpPr>
            <p:nvPr/>
          </p:nvSpPr>
          <p:spPr bwMode="auto">
            <a:xfrm>
              <a:off x="3696" y="2659"/>
              <a:ext cx="998" cy="63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2E7F2"/>
                </a:gs>
                <a:gs pos="100000">
                  <a:srgbClr val="C3C7D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2000">
                <a:latin typeface="Arial Narrow" pitchFamily="34" charset="0"/>
                <a:cs typeface="Arial" charset="0"/>
              </a:endParaRPr>
            </a:p>
          </p:txBody>
        </p:sp>
        <p:sp>
          <p:nvSpPr>
            <p:cNvPr id="12312" name="AutoShape 58"/>
            <p:cNvSpPr>
              <a:spLocks/>
            </p:cNvSpPr>
            <p:nvPr/>
          </p:nvSpPr>
          <p:spPr bwMode="auto">
            <a:xfrm>
              <a:off x="4830" y="1298"/>
              <a:ext cx="136" cy="2041"/>
            </a:xfrm>
            <a:prstGeom prst="rightBrace">
              <a:avLst>
                <a:gd name="adj1" fmla="val 12506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13" name="AutoShape 59"/>
            <p:cNvSpPr>
              <a:spLocks noChangeArrowheads="1"/>
            </p:cNvSpPr>
            <p:nvPr/>
          </p:nvSpPr>
          <p:spPr bwMode="auto">
            <a:xfrm>
              <a:off x="3742" y="1343"/>
              <a:ext cx="499" cy="22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B39B"/>
                </a:gs>
                <a:gs pos="100000">
                  <a:srgbClr val="DC9A8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r-FR" sz="1400">
                  <a:latin typeface="Arial" charset="0"/>
                  <a:cs typeface="Arial" charset="0"/>
                </a:rPr>
                <a:t>mojo</a:t>
              </a:r>
              <a:endParaRPr lang="en-US" sz="1400">
                <a:latin typeface="Arial" charset="0"/>
                <a:cs typeface="Arial" charset="0"/>
              </a:endParaRPr>
            </a:p>
          </p:txBody>
        </p:sp>
        <p:sp>
          <p:nvSpPr>
            <p:cNvPr id="12314" name="AutoShape 60"/>
            <p:cNvSpPr>
              <a:spLocks noChangeArrowheads="1"/>
            </p:cNvSpPr>
            <p:nvPr/>
          </p:nvSpPr>
          <p:spPr bwMode="auto">
            <a:xfrm>
              <a:off x="3878" y="1615"/>
              <a:ext cx="499" cy="22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B39B"/>
                </a:gs>
                <a:gs pos="100000">
                  <a:srgbClr val="DC9A8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r-FR" sz="1400">
                  <a:latin typeface="Arial" charset="0"/>
                  <a:cs typeface="Arial" charset="0"/>
                </a:rPr>
                <a:t>mojo</a:t>
              </a:r>
              <a:endParaRPr lang="en-US" sz="1400">
                <a:latin typeface="Arial" charset="0"/>
                <a:cs typeface="Arial" charset="0"/>
              </a:endParaRPr>
            </a:p>
          </p:txBody>
        </p:sp>
        <p:sp>
          <p:nvSpPr>
            <p:cNvPr id="12315" name="AutoShape 61"/>
            <p:cNvSpPr>
              <a:spLocks noChangeArrowheads="1"/>
            </p:cNvSpPr>
            <p:nvPr/>
          </p:nvSpPr>
          <p:spPr bwMode="auto">
            <a:xfrm>
              <a:off x="3787" y="2069"/>
              <a:ext cx="499" cy="22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B39B"/>
                </a:gs>
                <a:gs pos="100000">
                  <a:srgbClr val="DC9A8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r-FR" sz="1400">
                  <a:latin typeface="Arial" charset="0"/>
                  <a:cs typeface="Arial" charset="0"/>
                </a:rPr>
                <a:t>mojo</a:t>
              </a:r>
              <a:endParaRPr lang="en-US" sz="1400">
                <a:latin typeface="Arial" charset="0"/>
                <a:cs typeface="Arial" charset="0"/>
              </a:endParaRPr>
            </a:p>
          </p:txBody>
        </p:sp>
        <p:sp>
          <p:nvSpPr>
            <p:cNvPr id="12316" name="AutoShape 62"/>
            <p:cNvSpPr>
              <a:spLocks noChangeArrowheads="1"/>
            </p:cNvSpPr>
            <p:nvPr/>
          </p:nvSpPr>
          <p:spPr bwMode="auto">
            <a:xfrm>
              <a:off x="4059" y="2704"/>
              <a:ext cx="499" cy="22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B39B"/>
                </a:gs>
                <a:gs pos="100000">
                  <a:srgbClr val="DC9A8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r-FR" sz="1400">
                  <a:latin typeface="Arial" charset="0"/>
                  <a:cs typeface="Arial" charset="0"/>
                </a:rPr>
                <a:t>mojo</a:t>
              </a:r>
              <a:endParaRPr lang="en-US" sz="1400">
                <a:latin typeface="Arial" charset="0"/>
                <a:cs typeface="Arial" charset="0"/>
              </a:endParaRPr>
            </a:p>
          </p:txBody>
        </p:sp>
        <p:sp>
          <p:nvSpPr>
            <p:cNvPr id="12317" name="AutoShape 63"/>
            <p:cNvSpPr>
              <a:spLocks noChangeArrowheads="1"/>
            </p:cNvSpPr>
            <p:nvPr/>
          </p:nvSpPr>
          <p:spPr bwMode="auto">
            <a:xfrm>
              <a:off x="3833" y="2976"/>
              <a:ext cx="499" cy="22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B39B"/>
                </a:gs>
                <a:gs pos="100000">
                  <a:srgbClr val="DC9A8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r-FR" sz="1400">
                  <a:latin typeface="Arial" charset="0"/>
                  <a:cs typeface="Arial" charset="0"/>
                </a:rPr>
                <a:t>mojo</a:t>
              </a:r>
              <a:endParaRPr lang="en-US" sz="1400">
                <a:latin typeface="Arial" charset="0"/>
                <a:cs typeface="Arial" charset="0"/>
              </a:endParaRPr>
            </a:p>
          </p:txBody>
        </p:sp>
        <p:sp>
          <p:nvSpPr>
            <p:cNvPr id="12318" name="Line 64"/>
            <p:cNvSpPr>
              <a:spLocks noChangeShapeType="1"/>
            </p:cNvSpPr>
            <p:nvPr/>
          </p:nvSpPr>
          <p:spPr bwMode="auto">
            <a:xfrm flipH="1">
              <a:off x="2835" y="1434"/>
              <a:ext cx="90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319" name="Line 65"/>
            <p:cNvSpPr>
              <a:spLocks noChangeShapeType="1"/>
            </p:cNvSpPr>
            <p:nvPr/>
          </p:nvSpPr>
          <p:spPr bwMode="auto">
            <a:xfrm flipH="1">
              <a:off x="2835" y="1706"/>
              <a:ext cx="1043" cy="1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320" name="Line 66"/>
            <p:cNvSpPr>
              <a:spLocks noChangeShapeType="1"/>
            </p:cNvSpPr>
            <p:nvPr/>
          </p:nvSpPr>
          <p:spPr bwMode="auto">
            <a:xfrm flipH="1" flipV="1">
              <a:off x="2835" y="1706"/>
              <a:ext cx="952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321" name="Line 67"/>
            <p:cNvSpPr>
              <a:spLocks noChangeShapeType="1"/>
            </p:cNvSpPr>
            <p:nvPr/>
          </p:nvSpPr>
          <p:spPr bwMode="auto">
            <a:xfrm flipH="1" flipV="1">
              <a:off x="2835" y="1978"/>
              <a:ext cx="1224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322" name="Line 68"/>
            <p:cNvSpPr>
              <a:spLocks noChangeShapeType="1"/>
            </p:cNvSpPr>
            <p:nvPr/>
          </p:nvSpPr>
          <p:spPr bwMode="auto">
            <a:xfrm flipH="1" flipV="1">
              <a:off x="2835" y="2931"/>
              <a:ext cx="998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323" name="Text Box 69"/>
            <p:cNvSpPr txBox="1">
              <a:spLocks noChangeArrowheads="1"/>
            </p:cNvSpPr>
            <p:nvPr/>
          </p:nvSpPr>
          <p:spPr bwMode="auto">
            <a:xfrm>
              <a:off x="3016" y="3112"/>
              <a:ext cx="63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400">
                  <a:latin typeface="Arial" charset="0"/>
                  <a:cs typeface="Arial" charset="0"/>
                </a:rPr>
                <a:t>bindings</a:t>
              </a:r>
              <a:endParaRPr lang="en-US" sz="1400">
                <a:latin typeface="Arial" charset="0"/>
                <a:cs typeface="Arial" charset="0"/>
              </a:endParaRPr>
            </a:p>
          </p:txBody>
        </p:sp>
        <p:sp>
          <p:nvSpPr>
            <p:cNvPr id="12324" name="Line 70"/>
            <p:cNvSpPr>
              <a:spLocks noChangeShapeType="1"/>
            </p:cNvSpPr>
            <p:nvPr/>
          </p:nvSpPr>
          <p:spPr bwMode="auto">
            <a:xfrm>
              <a:off x="2471" y="3430"/>
              <a:ext cx="18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2292" name="Text Box 71"/>
          <p:cNvSpPr txBox="1">
            <a:spLocks noChangeArrowheads="1"/>
          </p:cNvSpPr>
          <p:nvPr/>
        </p:nvSpPr>
        <p:spPr bwMode="auto">
          <a:xfrm>
            <a:off x="6030913" y="6219825"/>
            <a:ext cx="2960687" cy="561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MOJO – Maven 2 Plugins Project</a:t>
            </a:r>
          </a:p>
          <a:p>
            <a:r>
              <a:rPr lang="en-GB" sz="1400" b="1">
                <a:latin typeface="Courier New" pitchFamily="49" charset="0"/>
              </a:rPr>
              <a:t>http://mojo.codehaus.org/</a:t>
            </a:r>
          </a:p>
        </p:txBody>
      </p:sp>
      <p:sp>
        <p:nvSpPr>
          <p:cNvPr id="37" name="36 Llamada rectangular redondeada"/>
          <p:cNvSpPr/>
          <p:nvPr/>
        </p:nvSpPr>
        <p:spPr>
          <a:xfrm>
            <a:off x="5643570" y="857232"/>
            <a:ext cx="2714644" cy="142876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/>
              <a:t>El MOJO o GOAL sería equivalente a las tareas en ANT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Puede que en ciertas ocasiones necesitemos adaptar el proceso Maven a código heredado.</a:t>
            </a:r>
          </a:p>
          <a:p>
            <a:r>
              <a:rPr lang="es-ES" dirty="0"/>
              <a:t>Por ejemplo: El código fuente está alojado en la carpeta </a:t>
            </a:r>
            <a:r>
              <a:rPr lang="es-ES" b="1" dirty="0"/>
              <a:t>/</a:t>
            </a:r>
            <a:r>
              <a:rPr lang="es-ES" b="1" dirty="0" err="1"/>
              <a:t>src</a:t>
            </a:r>
            <a:r>
              <a:rPr lang="es-ES" dirty="0"/>
              <a:t>.</a:t>
            </a:r>
          </a:p>
          <a:p>
            <a:r>
              <a:rPr lang="es-ES" dirty="0"/>
              <a:t>Estos parámetros están declarados en el </a:t>
            </a:r>
            <a:r>
              <a:rPr lang="es-ES" dirty="0" err="1"/>
              <a:t>superPOM</a:t>
            </a:r>
            <a:r>
              <a:rPr lang="es-ES" dirty="0"/>
              <a:t>:</a:t>
            </a:r>
          </a:p>
          <a:p>
            <a:pPr>
              <a:buNone/>
            </a:pPr>
            <a:r>
              <a:rPr lang="es-ES" sz="19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900" dirty="0" err="1">
                <a:latin typeface="Courier New" pitchFamily="49" charset="0"/>
                <a:cs typeface="Courier New" pitchFamily="49" charset="0"/>
              </a:rPr>
              <a:t>directory</a:t>
            </a:r>
            <a:r>
              <a:rPr lang="es-ES" sz="1900" dirty="0">
                <a:latin typeface="Courier New" pitchFamily="49" charset="0"/>
                <a:cs typeface="Courier New" pitchFamily="49" charset="0"/>
              </a:rPr>
              <a:t>&gt;target&lt;/</a:t>
            </a:r>
            <a:r>
              <a:rPr lang="es-ES" sz="1900" dirty="0" err="1">
                <a:latin typeface="Courier New" pitchFamily="49" charset="0"/>
                <a:cs typeface="Courier New" pitchFamily="49" charset="0"/>
              </a:rPr>
              <a:t>directory</a:t>
            </a:r>
            <a:r>
              <a:rPr lang="es-ES" sz="1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9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900" dirty="0" err="1">
                <a:latin typeface="Courier New" pitchFamily="49" charset="0"/>
                <a:cs typeface="Courier New" pitchFamily="49" charset="0"/>
              </a:rPr>
              <a:t>outputDirectory</a:t>
            </a:r>
            <a:r>
              <a:rPr lang="es-ES" sz="1900" dirty="0">
                <a:latin typeface="Courier New" pitchFamily="49" charset="0"/>
                <a:cs typeface="Courier New" pitchFamily="49" charset="0"/>
              </a:rPr>
              <a:t>&gt;target/</a:t>
            </a:r>
            <a:r>
              <a:rPr lang="es-ES" sz="1900" dirty="0" err="1">
                <a:latin typeface="Courier New" pitchFamily="49" charset="0"/>
                <a:cs typeface="Courier New" pitchFamily="49" charset="0"/>
              </a:rPr>
              <a:t>classes</a:t>
            </a:r>
            <a:r>
              <a:rPr lang="es-ES" sz="19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900" dirty="0" err="1">
                <a:latin typeface="Courier New" pitchFamily="49" charset="0"/>
                <a:cs typeface="Courier New" pitchFamily="49" charset="0"/>
              </a:rPr>
              <a:t>outputDirectory</a:t>
            </a:r>
            <a:r>
              <a:rPr lang="es-ES" sz="1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9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900" dirty="0" err="1">
                <a:latin typeface="Courier New" pitchFamily="49" charset="0"/>
                <a:cs typeface="Courier New" pitchFamily="49" charset="0"/>
              </a:rPr>
              <a:t>finalName</a:t>
            </a:r>
            <a:r>
              <a:rPr lang="es-ES" sz="1900" dirty="0">
                <a:latin typeface="Courier New" pitchFamily="49" charset="0"/>
                <a:cs typeface="Courier New" pitchFamily="49" charset="0"/>
              </a:rPr>
              <a:t>&gt;${</a:t>
            </a:r>
            <a:r>
              <a:rPr lang="es-ES" sz="1900" dirty="0" err="1">
                <a:latin typeface="Courier New" pitchFamily="49" charset="0"/>
                <a:cs typeface="Courier New" pitchFamily="49" charset="0"/>
              </a:rPr>
              <a:t>project.artifactId</a:t>
            </a:r>
            <a:r>
              <a:rPr lang="es-ES" sz="1900" dirty="0">
                <a:latin typeface="Courier New" pitchFamily="49" charset="0"/>
                <a:cs typeface="Courier New" pitchFamily="49" charset="0"/>
              </a:rPr>
              <a:t>}${</a:t>
            </a:r>
            <a:r>
              <a:rPr lang="es-ES" sz="1900" dirty="0" err="1">
                <a:latin typeface="Courier New" pitchFamily="49" charset="0"/>
                <a:cs typeface="Courier New" pitchFamily="49" charset="0"/>
              </a:rPr>
              <a:t>project.version</a:t>
            </a:r>
            <a:r>
              <a:rPr lang="es-ES" sz="1900" dirty="0">
                <a:latin typeface="Courier New" pitchFamily="49" charset="0"/>
                <a:cs typeface="Courier New" pitchFamily="49" charset="0"/>
              </a:rPr>
              <a:t>}&lt;/</a:t>
            </a:r>
            <a:r>
              <a:rPr lang="es-ES" sz="1900" dirty="0" err="1">
                <a:latin typeface="Courier New" pitchFamily="49" charset="0"/>
                <a:cs typeface="Courier New" pitchFamily="49" charset="0"/>
              </a:rPr>
              <a:t>finalName</a:t>
            </a:r>
            <a:r>
              <a:rPr lang="es-ES" sz="1900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None/>
            </a:pPr>
            <a:r>
              <a:rPr lang="es-ES" sz="19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900" dirty="0" err="1">
                <a:latin typeface="Courier New" pitchFamily="49" charset="0"/>
                <a:cs typeface="Courier New" pitchFamily="49" charset="0"/>
              </a:rPr>
              <a:t>testOutputDirectory</a:t>
            </a:r>
            <a:r>
              <a:rPr lang="es-ES" sz="1900" dirty="0">
                <a:latin typeface="Courier New" pitchFamily="49" charset="0"/>
                <a:cs typeface="Courier New" pitchFamily="49" charset="0"/>
              </a:rPr>
              <a:t>&gt;target/test-</a:t>
            </a:r>
            <a:r>
              <a:rPr lang="es-ES" sz="1900" dirty="0" err="1">
                <a:latin typeface="Courier New" pitchFamily="49" charset="0"/>
                <a:cs typeface="Courier New" pitchFamily="49" charset="0"/>
              </a:rPr>
              <a:t>classes</a:t>
            </a:r>
            <a:r>
              <a:rPr lang="es-ES" sz="19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s-ES" sz="1900" dirty="0" err="1">
                <a:latin typeface="Courier New" pitchFamily="49" charset="0"/>
                <a:cs typeface="Courier New" pitchFamily="49" charset="0"/>
              </a:rPr>
              <a:t>testOutputDirectory</a:t>
            </a:r>
            <a:r>
              <a:rPr lang="es-ES" sz="1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9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900" dirty="0" err="1">
                <a:latin typeface="Courier New" pitchFamily="49" charset="0"/>
                <a:cs typeface="Courier New" pitchFamily="49" charset="0"/>
              </a:rPr>
              <a:t>sourceDirectory</a:t>
            </a:r>
            <a:r>
              <a:rPr lang="es-ES" sz="19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19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s-ES" sz="19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s-ES" sz="19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es-ES" sz="1900" dirty="0">
                <a:latin typeface="Courier New" pitchFamily="49" charset="0"/>
                <a:cs typeface="Courier New" pitchFamily="49" charset="0"/>
              </a:rPr>
              <a:t>/java&lt;/</a:t>
            </a:r>
            <a:r>
              <a:rPr lang="es-ES" sz="1900" dirty="0" err="1">
                <a:latin typeface="Courier New" pitchFamily="49" charset="0"/>
                <a:cs typeface="Courier New" pitchFamily="49" charset="0"/>
              </a:rPr>
              <a:t>sourceDirectory</a:t>
            </a:r>
            <a:r>
              <a:rPr lang="es-ES" sz="1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9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900" dirty="0" err="1">
                <a:latin typeface="Courier New" pitchFamily="49" charset="0"/>
                <a:cs typeface="Courier New" pitchFamily="49" charset="0"/>
              </a:rPr>
              <a:t>scriptSourceDirectory</a:t>
            </a:r>
            <a:r>
              <a:rPr lang="es-ES" sz="19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19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s-ES" sz="19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s-ES" sz="19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es-ES" sz="1900" dirty="0">
                <a:latin typeface="Courier New" pitchFamily="49" charset="0"/>
                <a:cs typeface="Courier New" pitchFamily="49" charset="0"/>
              </a:rPr>
              <a:t>/scripts&lt;/</a:t>
            </a:r>
            <a:r>
              <a:rPr lang="es-ES" sz="1900" dirty="0" err="1">
                <a:latin typeface="Courier New" pitchFamily="49" charset="0"/>
                <a:cs typeface="Courier New" pitchFamily="49" charset="0"/>
              </a:rPr>
              <a:t>scriptSourceDirectory</a:t>
            </a:r>
            <a:r>
              <a:rPr lang="es-ES" sz="1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9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900" dirty="0" err="1">
                <a:latin typeface="Courier New" pitchFamily="49" charset="0"/>
                <a:cs typeface="Courier New" pitchFamily="49" charset="0"/>
              </a:rPr>
              <a:t>testSourceDirectory</a:t>
            </a:r>
            <a:r>
              <a:rPr lang="es-ES" sz="19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sz="19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s-ES" sz="1900" dirty="0">
                <a:latin typeface="Courier New" pitchFamily="49" charset="0"/>
                <a:cs typeface="Courier New" pitchFamily="49" charset="0"/>
              </a:rPr>
              <a:t>/test/java&lt;/</a:t>
            </a:r>
            <a:r>
              <a:rPr lang="es-ES" sz="1900" dirty="0" err="1">
                <a:latin typeface="Courier New" pitchFamily="49" charset="0"/>
                <a:cs typeface="Courier New" pitchFamily="49" charset="0"/>
              </a:rPr>
              <a:t>testSourceDirectory</a:t>
            </a:r>
            <a:r>
              <a:rPr lang="es-ES" sz="19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Adaptando Maven a nuestro entorno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Supongamos que nuestro proyecto tiene los fuentes en la carpeta /</a:t>
            </a:r>
            <a:r>
              <a:rPr lang="es-ES" b="1" dirty="0" err="1"/>
              <a:t>src</a:t>
            </a:r>
            <a:r>
              <a:rPr lang="es-ES" dirty="0"/>
              <a:t>. Para cambiar este parámetro:</a:t>
            </a:r>
          </a:p>
          <a:p>
            <a:pPr lvl="1"/>
            <a:r>
              <a:rPr lang="es-ES" dirty="0"/>
              <a:t>Sobrescribimos la propiedad </a:t>
            </a:r>
            <a:r>
              <a:rPr lang="es-ES" b="1" dirty="0" err="1"/>
              <a:t>sourceDirectory</a:t>
            </a:r>
            <a:r>
              <a:rPr lang="es-ES" dirty="0"/>
              <a:t> en la sección </a:t>
            </a:r>
            <a:r>
              <a:rPr lang="es-ES" dirty="0" err="1"/>
              <a:t>build</a:t>
            </a:r>
            <a:r>
              <a:rPr lang="es-ES" dirty="0"/>
              <a:t> del pom.xml para que apunte a /</a:t>
            </a:r>
            <a:r>
              <a:rPr lang="es-ES" dirty="0" err="1"/>
              <a:t>src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Crear una nueva clase o mover la que tenemos para ver si compila</a:t>
            </a:r>
          </a:p>
          <a:p>
            <a:pPr lvl="1"/>
            <a:r>
              <a:rPr lang="es-ES" dirty="0"/>
              <a:t>Compilar el proyecto.</a:t>
            </a:r>
          </a:p>
          <a:p>
            <a:pPr lvl="1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Taller práctico: </a:t>
            </a:r>
            <a:br>
              <a:rPr lang="es-ES" dirty="0"/>
            </a:br>
            <a:r>
              <a:rPr lang="es-ES" dirty="0"/>
              <a:t>Adaptar Maven a nuestro entorno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Seguimos teniendo un problema: En el código heredado tenemos mezclados los ficheros que implementan pruebas unitarias y los que implementan las clases normales.</a:t>
            </a:r>
          </a:p>
          <a:p>
            <a:r>
              <a:rPr lang="es-ES" dirty="0"/>
              <a:t>En lugar de </a:t>
            </a:r>
            <a:r>
              <a:rPr lang="es-ES" dirty="0" err="1"/>
              <a:t>redireccionar</a:t>
            </a:r>
            <a:r>
              <a:rPr lang="es-ES" dirty="0"/>
              <a:t> la carpeta de fuentes de </a:t>
            </a:r>
            <a:r>
              <a:rPr lang="es-ES" dirty="0" err="1"/>
              <a:t>maven</a:t>
            </a:r>
            <a:r>
              <a:rPr lang="es-ES" dirty="0"/>
              <a:t> –donde seguiría todo mezclado- queremos separar los fuentes antes de la compilación, de forma que:</a:t>
            </a:r>
          </a:p>
          <a:p>
            <a:pPr lvl="1"/>
            <a:r>
              <a:rPr lang="es-ES" dirty="0"/>
              <a:t>Las clases Test*.* se copien a la carpeta de Maven para pruebas</a:t>
            </a:r>
          </a:p>
          <a:p>
            <a:pPr lvl="1"/>
            <a:r>
              <a:rPr lang="es-ES" dirty="0"/>
              <a:t>Las demás, a la carpeta de fuentes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práctico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Creamos la carpeta /</a:t>
            </a:r>
            <a:r>
              <a:rPr lang="es-ES" dirty="0" err="1"/>
              <a:t>src</a:t>
            </a:r>
            <a:r>
              <a:rPr lang="es-ES" dirty="0"/>
              <a:t> con:</a:t>
            </a:r>
          </a:p>
          <a:p>
            <a:pPr lvl="1"/>
            <a:r>
              <a:rPr lang="es-ES" dirty="0"/>
              <a:t>HolaMundo.java</a:t>
            </a:r>
          </a:p>
          <a:p>
            <a:pPr lvl="1"/>
            <a:r>
              <a:rPr lang="es-ES" dirty="0"/>
              <a:t>TestHolaMundo.java</a:t>
            </a:r>
          </a:p>
          <a:p>
            <a:r>
              <a:rPr lang="es-ES" dirty="0"/>
              <a:t>Desarrollamos un </a:t>
            </a:r>
            <a:r>
              <a:rPr lang="es-ES" dirty="0" err="1"/>
              <a:t>plugin</a:t>
            </a:r>
            <a:r>
              <a:rPr lang="es-ES" dirty="0"/>
              <a:t> de </a:t>
            </a:r>
            <a:r>
              <a:rPr lang="es-ES" dirty="0" err="1"/>
              <a:t>ant</a:t>
            </a:r>
            <a:r>
              <a:rPr lang="es-ES" dirty="0"/>
              <a:t> para realizar la separación de archivos y que cada tipo de clase se copie a su correspondiente ubicación para que Maven compile lo que necesite.</a:t>
            </a:r>
          </a:p>
          <a:p>
            <a:pPr algn="ctr">
              <a:buNone/>
            </a:pPr>
            <a:r>
              <a:rPr lang="es-ES" dirty="0"/>
              <a:t>¿A qué fase lo vincularemos?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práctico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6156</TotalTime>
  <Words>5261</Words>
  <Application>Microsoft Office PowerPoint</Application>
  <PresentationFormat>Presentación en pantalla (4:3)</PresentationFormat>
  <Paragraphs>892</Paragraphs>
  <Slides>93</Slides>
  <Notes>1</Notes>
  <HiddenSlides>1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93</vt:i4>
      </vt:variant>
    </vt:vector>
  </HeadingPairs>
  <TitlesOfParts>
    <vt:vector size="104" baseType="lpstr">
      <vt:lpstr>Arial</vt:lpstr>
      <vt:lpstr>Arial Narrow</vt:lpstr>
      <vt:lpstr>Arial Unicode MS</vt:lpstr>
      <vt:lpstr>Courier New</vt:lpstr>
      <vt:lpstr>Lucida Sans Unicode</vt:lpstr>
      <vt:lpstr>Times New Roman</vt:lpstr>
      <vt:lpstr>Verdana</vt:lpstr>
      <vt:lpstr>Wingdings</vt:lpstr>
      <vt:lpstr>Wingdings 2</vt:lpstr>
      <vt:lpstr>Wingdings 3</vt:lpstr>
      <vt:lpstr>Concurrencia</vt:lpstr>
      <vt:lpstr>Maven 2.0 </vt:lpstr>
      <vt:lpstr>¿Qué es Maven 2?</vt:lpstr>
      <vt:lpstr>Construcción de aplicaciones dirigida por patrones</vt:lpstr>
      <vt:lpstr>Objetivos de Maven 2</vt:lpstr>
      <vt:lpstr>Ventajas y beneficios</vt:lpstr>
      <vt:lpstr>Arquitectura Maven</vt:lpstr>
      <vt:lpstr>Formato de los metadatos de proyectos común.</vt:lpstr>
      <vt:lpstr>Organización de directorios estándar</vt:lpstr>
      <vt:lpstr>Forma común de construir las aplicaciones</vt:lpstr>
      <vt:lpstr>Repositorios de artefactos</vt:lpstr>
      <vt:lpstr>Repositorios de artefactos</vt:lpstr>
      <vt:lpstr>Repositorios de artefactos</vt:lpstr>
      <vt:lpstr>Gestión de dependencias</vt:lpstr>
      <vt:lpstr>Gestión de dependencias</vt:lpstr>
      <vt:lpstr>Taller práctico  Instalación y configuración</vt:lpstr>
      <vt:lpstr>Taller práctico Comprobamos la instalación</vt:lpstr>
      <vt:lpstr>Comandos en Maven 2</vt:lpstr>
      <vt:lpstr>Taller práctico: Mi primer proyecto Maven 2</vt:lpstr>
      <vt:lpstr>Taller práctico: Mi primer proyecto Maven 2</vt:lpstr>
      <vt:lpstr>Taller práctico  Configuración del proxy</vt:lpstr>
      <vt:lpstr>Taller práctico</vt:lpstr>
      <vt:lpstr>Taller práctico</vt:lpstr>
      <vt:lpstr>Plugins en Maven 2</vt:lpstr>
      <vt:lpstr>Configuración de plugins</vt:lpstr>
      <vt:lpstr>Taller práctico</vt:lpstr>
      <vt:lpstr>Taller práctico Gestión de dependencias</vt:lpstr>
      <vt:lpstr>¿Cómo sé como declarar una dependencia? Necesito Log4J...</vt:lpstr>
      <vt:lpstr>Taller práctico</vt:lpstr>
      <vt:lpstr>Instalación de JARs externos en el repositorio local</vt:lpstr>
      <vt:lpstr>Taller práctico</vt:lpstr>
      <vt:lpstr>Creación de proyectos Maven por arquetipos</vt:lpstr>
      <vt:lpstr>Creación de proyectos Maven por arquetipos</vt:lpstr>
      <vt:lpstr>Taller práctico Creación de mi primer proyecto</vt:lpstr>
      <vt:lpstr>Taller práctico Creación de mi primer proyecto</vt:lpstr>
      <vt:lpstr>El repositorio local</vt:lpstr>
      <vt:lpstr>Fases principales en un proyecto Maven</vt:lpstr>
      <vt:lpstr>Compilación de proyectos</vt:lpstr>
      <vt:lpstr>Taller práctico Creación de mi primer proyecto</vt:lpstr>
      <vt:lpstr>Taller práctico Creación de mi primer proyecto</vt:lpstr>
      <vt:lpstr>Repositorios para la descarga automática</vt:lpstr>
      <vt:lpstr>Taller práctico Generación de descriptores proy.</vt:lpstr>
      <vt:lpstr>Gestión de recursos en el classpath</vt:lpstr>
      <vt:lpstr>Taller práctico Adición de otros recursos al Jar</vt:lpstr>
      <vt:lpstr>Gestión de recursos de testing en el classpath</vt:lpstr>
      <vt:lpstr>Filtrado dinámico de ficheros de recursos en el classpath</vt:lpstr>
      <vt:lpstr>Filtrado dinámico de ficheros de recursos en el classpath</vt:lpstr>
      <vt:lpstr>Taller práctico Filtrado dinámico de recursos</vt:lpstr>
      <vt:lpstr>Taller práctico Filtrado dinámico de recursos</vt:lpstr>
      <vt:lpstr>Taller práctico Filtrado dinámico de recursos</vt:lpstr>
      <vt:lpstr>Taller práctico Filtrado dinámico de recursos</vt:lpstr>
      <vt:lpstr>Taller práctico Filtrado dinámico de recursos</vt:lpstr>
      <vt:lpstr>Excepciones en el filtrado</vt:lpstr>
      <vt:lpstr>Multiproyectos</vt:lpstr>
      <vt:lpstr>Multiproyectos</vt:lpstr>
      <vt:lpstr>Taller práctico: Mi primer multiproyecto</vt:lpstr>
      <vt:lpstr>Taller práctico: Mi primer multiproyecto</vt:lpstr>
      <vt:lpstr>Taller práctico: Mi primer multiproyecto</vt:lpstr>
      <vt:lpstr>Taller práctico: Mi primer multiproyecto</vt:lpstr>
      <vt:lpstr>Taller práctico: Mi primer multiproyecto</vt:lpstr>
      <vt:lpstr>Taller práctico: Mi primer multiproyecto</vt:lpstr>
      <vt:lpstr>Taller práctico: Mi primer multiproyecto</vt:lpstr>
      <vt:lpstr>Instalación del plugin de eclipse</vt:lpstr>
      <vt:lpstr>Taller práctico: Creación de un proyecto Web</vt:lpstr>
      <vt:lpstr>Taller práctico: Creación de un proyecto Web</vt:lpstr>
      <vt:lpstr>Taller práctico</vt:lpstr>
      <vt:lpstr>Taller práctico</vt:lpstr>
      <vt:lpstr>Taller práctico</vt:lpstr>
      <vt:lpstr>Taller práctico</vt:lpstr>
      <vt:lpstr>Desarrollo de Mojos y Plugins</vt:lpstr>
      <vt:lpstr>Desarrollo de Mojos y Plugins</vt:lpstr>
      <vt:lpstr>Taller práctico: Mi primer MOJO</vt:lpstr>
      <vt:lpstr>Taller práctico: Mi primer MOJO</vt:lpstr>
      <vt:lpstr>Taller práctico: Mi primer MOJO</vt:lpstr>
      <vt:lpstr>Taller práctico: Usando mi MOJO</vt:lpstr>
      <vt:lpstr>Modificación del ciclo de vida estándar</vt:lpstr>
      <vt:lpstr>Modificación del ciclo de vida estándar</vt:lpstr>
      <vt:lpstr>Paso de información a los plugins</vt:lpstr>
      <vt:lpstr>Configuración del plugin</vt:lpstr>
      <vt:lpstr>Configuración del plugin</vt:lpstr>
      <vt:lpstr>Taller práctico Configurando el plugin</vt:lpstr>
      <vt:lpstr>Acceder a información del ciclo de vida del proyecto</vt:lpstr>
      <vt:lpstr>Expresiones en los parámetros.</vt:lpstr>
      <vt:lpstr>Taller práctico</vt:lpstr>
      <vt:lpstr>Integrando ANT con Maven2</vt:lpstr>
      <vt:lpstr>Taller práctico:  Completando el plugin log</vt:lpstr>
      <vt:lpstr>Taller práctico:  Completando el plugin log</vt:lpstr>
      <vt:lpstr>Taller práctico:  Completando el plugin log</vt:lpstr>
      <vt:lpstr>Taller práctico:  Completando el plugin log</vt:lpstr>
      <vt:lpstr>Taller práctico:  Completando el plugin log</vt:lpstr>
      <vt:lpstr>Adaptando Maven a nuestro entorno</vt:lpstr>
      <vt:lpstr>Taller práctico:  Adaptar Maven a nuestro entorno</vt:lpstr>
      <vt:lpstr>Taller práctico</vt:lpstr>
      <vt:lpstr>Taller práctico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dflanvin</dc:creator>
  <cp:lastModifiedBy>13662 - WILSON JOSE AGUIN GUERRA</cp:lastModifiedBy>
  <cp:revision>233</cp:revision>
  <dcterms:created xsi:type="dcterms:W3CDTF">1601-01-01T00:00:00Z</dcterms:created>
  <dcterms:modified xsi:type="dcterms:W3CDTF">2019-07-27T04:56:27Z</dcterms:modified>
</cp:coreProperties>
</file>