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73" r:id="rId2"/>
    <p:sldId id="275" r:id="rId3"/>
    <p:sldId id="271" r:id="rId4"/>
    <p:sldId id="265" r:id="rId5"/>
    <p:sldId id="268" r:id="rId6"/>
    <p:sldId id="274" r:id="rId7"/>
    <p:sldId id="272" r:id="rId8"/>
    <p:sldId id="266" r:id="rId9"/>
    <p:sldId id="269" r:id="rId10"/>
    <p:sldId id="276" r:id="rId11"/>
    <p:sldId id="258" r:id="rId12"/>
    <p:sldId id="277" r:id="rId13"/>
    <p:sldId id="278" r:id="rId14"/>
    <p:sldId id="279" r:id="rId15"/>
    <p:sldId id="280" r:id="rId16"/>
    <p:sldId id="281" r:id="rId17"/>
    <p:sldId id="282" r:id="rId18"/>
    <p:sldId id="283" r:id="rId19"/>
    <p:sldId id="28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6676-944C-43AC-835A-A5B29C26562F}" type="datetimeFigureOut">
              <a:rPr lang="es-GT" smtClean="0"/>
              <a:t>9/08/2019</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32EA-60C6-42A5-8278-8229970B8FD9}" type="slidenum">
              <a:rPr lang="es-GT" smtClean="0"/>
              <a:t>‹Nº›</a:t>
            </a:fld>
            <a:endParaRPr lang="es-GT"/>
          </a:p>
        </p:txBody>
      </p:sp>
    </p:spTree>
    <p:extLst>
      <p:ext uri="{BB962C8B-B14F-4D97-AF65-F5344CB8AC3E}">
        <p14:creationId xmlns:p14="http://schemas.microsoft.com/office/powerpoint/2010/main" val="232540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35934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15676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52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4722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349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2907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71541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21133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1949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4789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E93C70-A334-4DEA-A523-2E706C48CDE3}" type="datetimeFigureOut">
              <a:rPr lang="es-GT" smtClean="0"/>
              <a:t>9/08/2019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85822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E93C70-A334-4DEA-A523-2E706C48CDE3}" type="datetimeFigureOut">
              <a:rPr lang="es-GT" smtClean="0"/>
              <a:t>9/08/2019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05465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E93C70-A334-4DEA-A523-2E706C48CDE3}" type="datetimeFigureOut">
              <a:rPr lang="es-GT" smtClean="0"/>
              <a:t>9/08/2019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23927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3C70-A334-4DEA-A523-2E706C48CDE3}" type="datetimeFigureOut">
              <a:rPr lang="es-GT" smtClean="0"/>
              <a:t>9/08/2019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0002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E93C70-A334-4DEA-A523-2E706C48CDE3}" type="datetimeFigureOut">
              <a:rPr lang="es-GT" smtClean="0"/>
              <a:t>9/08/2019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6486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
        <p:nvSpPr>
          <p:cNvPr id="5" name="Date Placeholder 4"/>
          <p:cNvSpPr>
            <a:spLocks noGrp="1"/>
          </p:cNvSpPr>
          <p:nvPr>
            <p:ph type="dt" sz="half" idx="10"/>
          </p:nvPr>
        </p:nvSpPr>
        <p:spPr/>
        <p:txBody>
          <a:bodyPr/>
          <a:lstStyle/>
          <a:p>
            <a:fld id="{A8E93C70-A334-4DEA-A523-2E706C48CDE3}" type="datetimeFigureOut">
              <a:rPr lang="es-GT" smtClean="0"/>
              <a:t>9/08/2019</a:t>
            </a:fld>
            <a:endParaRPr lang="es-GT"/>
          </a:p>
        </p:txBody>
      </p:sp>
    </p:spTree>
    <p:extLst>
      <p:ext uri="{BB962C8B-B14F-4D97-AF65-F5344CB8AC3E}">
        <p14:creationId xmlns:p14="http://schemas.microsoft.com/office/powerpoint/2010/main" val="223213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93C70-A334-4DEA-A523-2E706C48CDE3}" type="datetimeFigureOut">
              <a:rPr lang="es-GT" smtClean="0"/>
              <a:t>9/08/2019</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7D144E-BBE4-4136-BE4C-E50C92176365}" type="slidenum">
              <a:rPr lang="es-GT" smtClean="0"/>
              <a:t>‹Nº›</a:t>
            </a:fld>
            <a:endParaRPr lang="es-GT"/>
          </a:p>
        </p:txBody>
      </p:sp>
    </p:spTree>
    <p:extLst>
      <p:ext uri="{BB962C8B-B14F-4D97-AF65-F5344CB8AC3E}">
        <p14:creationId xmlns:p14="http://schemas.microsoft.com/office/powerpoint/2010/main" val="29620363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2512" y="2075557"/>
            <a:ext cx="7836323" cy="584775"/>
          </a:xfrm>
          <a:prstGeom prst="rect">
            <a:avLst/>
          </a:prstGeom>
        </p:spPr>
        <p:txBody>
          <a:bodyPr wrap="square">
            <a:spAutoFit/>
          </a:bodyPr>
          <a:lstStyle/>
          <a:p>
            <a:pPr algn="ctr"/>
            <a:r>
              <a:rPr lang="es-ES" sz="3200" b="1" dirty="0" smtClean="0">
                <a:latin typeface="Arial" panose="020B0604020202020204" pitchFamily="34" charset="0"/>
                <a:cs typeface="Arial" panose="020B0604020202020204" pitchFamily="34" charset="0"/>
              </a:rPr>
              <a:t>MAESTROS DE LA CALIDAD</a:t>
            </a:r>
            <a:endParaRPr lang="es-GT" sz="32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770" y="3152775"/>
            <a:ext cx="4991100" cy="3705225"/>
          </a:xfrm>
          <a:prstGeom prst="rect">
            <a:avLst/>
          </a:prstGeom>
          <a:ln>
            <a:noFill/>
          </a:ln>
          <a:effectLst>
            <a:softEdge rad="112500"/>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74"/>
            <a:ext cx="1881051" cy="1940632"/>
          </a:xfrm>
          <a:prstGeom prst="rect">
            <a:avLst/>
          </a:prstGeom>
          <a:ln>
            <a:noFill/>
          </a:ln>
          <a:effectLst>
            <a:softEdge rad="112500"/>
          </a:effectLst>
        </p:spPr>
      </p:pic>
    </p:spTree>
    <p:extLst>
      <p:ext uri="{BB962C8B-B14F-4D97-AF65-F5344CB8AC3E}">
        <p14:creationId xmlns:p14="http://schemas.microsoft.com/office/powerpoint/2010/main" val="185868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32" y="121038"/>
            <a:ext cx="8530046" cy="6429174"/>
          </a:xfrm>
          <a:prstGeom prst="rect">
            <a:avLst/>
          </a:prstGeom>
        </p:spPr>
      </p:pic>
    </p:spTree>
    <p:extLst>
      <p:ext uri="{BB962C8B-B14F-4D97-AF65-F5344CB8AC3E}">
        <p14:creationId xmlns:p14="http://schemas.microsoft.com/office/powerpoint/2010/main" val="97071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87384" y="365761"/>
            <a:ext cx="8934994" cy="4770537"/>
          </a:xfrm>
          <a:prstGeom prst="rect">
            <a:avLst/>
          </a:prstGeom>
          <a:noFill/>
        </p:spPr>
        <p:txBody>
          <a:bodyPr wrap="square" rtlCol="0">
            <a:spAutoFit/>
          </a:bodyPr>
          <a:lstStyle/>
          <a:p>
            <a:pPr algn="just"/>
            <a:r>
              <a:rPr lang="es-ES" sz="2400" b="1" dirty="0">
                <a:latin typeface="Arial" panose="020B0604020202020204" pitchFamily="34" charset="0"/>
                <a:cs typeface="Arial" panose="020B0604020202020204" pitchFamily="34" charset="0"/>
              </a:rPr>
              <a:t>KAORU ISHIKAWA</a:t>
            </a:r>
            <a:endParaRPr lang="es-ES" sz="2400" b="1"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b="1" dirty="0" smtClean="0">
                <a:latin typeface="Arial" panose="020B0604020202020204" pitchFamily="34" charset="0"/>
                <a:cs typeface="Arial" panose="020B0604020202020204" pitchFamily="34" charset="0"/>
              </a:rPr>
              <a:t>FILOSOFIA </a:t>
            </a:r>
            <a:r>
              <a:rPr lang="es-ES" sz="2000" b="1" dirty="0">
                <a:latin typeface="Arial" panose="020B0604020202020204" pitchFamily="34" charset="0"/>
                <a:cs typeface="Arial" panose="020B0604020202020204" pitchFamily="34" charset="0"/>
              </a:rPr>
              <a:t>DE ISHIKAWA</a:t>
            </a:r>
          </a:p>
          <a:p>
            <a:pPr algn="just"/>
            <a:r>
              <a:rPr lang="es-ES" sz="2000" dirty="0">
                <a:latin typeface="Arial" panose="020B0604020202020204" pitchFamily="34" charset="0"/>
                <a:cs typeface="Arial" panose="020B0604020202020204" pitchFamily="34" charset="0"/>
              </a:rPr>
              <a:t>El control de calidad consiste en el desarrollo, producción y comercialización y prestación de servicios con una eficiencia del costo y una utilidad óptimas, y que los clientes comprarán con satisfacción.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Para alcanzar estos fines, todas las partes de una empresa (alta dirección, oficina central, fábricas y departamentos individuales tales como la producción, diseño técnico, investigación, planificación, investigación de mercado, administración, contabilidad, materiales, almacenes, ventas, servicio, personal, relaciones laborales y asuntos generales) tienen que trabajar juntos. Todos los departamentos de la empresa tienen que empeñarse en crear sistemas que faciliten la cooperación y en preparar y poner en práctica fielmente las normas internas.</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198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3" y="391885"/>
            <a:ext cx="10058400" cy="5657850"/>
          </a:xfrm>
          <a:prstGeom prst="rect">
            <a:avLst/>
          </a:prstGeom>
          <a:ln>
            <a:noFill/>
          </a:ln>
          <a:effectLst>
            <a:softEdge rad="112500"/>
          </a:effectLst>
        </p:spPr>
      </p:pic>
    </p:spTree>
    <p:extLst>
      <p:ext uri="{BB962C8B-B14F-4D97-AF65-F5344CB8AC3E}">
        <p14:creationId xmlns:p14="http://schemas.microsoft.com/office/powerpoint/2010/main" val="52757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93075" y="1506809"/>
            <a:ext cx="7676606" cy="3539430"/>
          </a:xfrm>
          <a:prstGeom prst="rect">
            <a:avLst/>
          </a:prstGeom>
        </p:spPr>
        <p:txBody>
          <a:bodyPr wrap="square">
            <a:spAutoFit/>
          </a:bodyPr>
          <a:lstStyle/>
          <a:p>
            <a:pPr algn="just"/>
            <a:r>
              <a:rPr lang="es-ES" sz="2400" b="1" dirty="0">
                <a:latin typeface="Arial" panose="020B0604020202020204" pitchFamily="34" charset="0"/>
                <a:cs typeface="Arial" panose="020B0604020202020204" pitchFamily="34" charset="0"/>
              </a:rPr>
              <a:t>Diagrama de Ishikawa</a:t>
            </a:r>
          </a:p>
          <a:p>
            <a:pPr algn="just"/>
            <a:r>
              <a:rPr lang="es-ES" sz="2000" dirty="0" smtClean="0">
                <a:latin typeface="Arial" panose="020B0604020202020204" pitchFamily="34" charset="0"/>
                <a:cs typeface="Arial" panose="020B0604020202020204" pitchFamily="34" charset="0"/>
              </a:rPr>
              <a:t>El </a:t>
            </a:r>
            <a:r>
              <a:rPr lang="es-ES" sz="2000" dirty="0">
                <a:latin typeface="Arial" panose="020B0604020202020204" pitchFamily="34" charset="0"/>
                <a:cs typeface="Arial" panose="020B0604020202020204" pitchFamily="34" charset="0"/>
              </a:rPr>
              <a:t>Diagrama de Ishikawa, también conocido como Diagrama de Espina de Pescado o Diagrama de Causa y Efecto, es una herramienta de la calidad que ayuda a levantar las causas-raíces de un problema, analizando todos los factores que involucran la ejecución del proceso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Diagrama de Ishikawa es una herramienta práctica, muy utilizada para realizar el análisis de las causas-raíces en evaluaciones de no conformidades, como se muestra en el ejemplo siguiente</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492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319350" y="943655"/>
            <a:ext cx="7247300" cy="4315808"/>
          </a:xfrm>
          <a:prstGeom prst="rect">
            <a:avLst/>
          </a:prstGeom>
        </p:spPr>
      </p:pic>
    </p:spTree>
    <p:extLst>
      <p:ext uri="{BB962C8B-B14F-4D97-AF65-F5344CB8AC3E}">
        <p14:creationId xmlns:p14="http://schemas.microsoft.com/office/powerpoint/2010/main" val="372806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7782" y="1161505"/>
            <a:ext cx="8151934" cy="4298769"/>
          </a:xfrm>
          <a:prstGeom prst="rect">
            <a:avLst/>
          </a:prstGeom>
        </p:spPr>
      </p:pic>
    </p:spTree>
    <p:extLst>
      <p:ext uri="{BB962C8B-B14F-4D97-AF65-F5344CB8AC3E}">
        <p14:creationId xmlns:p14="http://schemas.microsoft.com/office/powerpoint/2010/main" val="135721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131" y="881807"/>
            <a:ext cx="9535886" cy="4093428"/>
          </a:xfrm>
          <a:prstGeom prst="rect">
            <a:avLst/>
          </a:prstGeom>
        </p:spPr>
        <p:txBody>
          <a:bodyPr wrap="square">
            <a:spAutoFit/>
          </a:bodyPr>
          <a:lstStyle/>
          <a:p>
            <a:pPr algn="just"/>
            <a:r>
              <a:rPr lang="es-ES" sz="2000" dirty="0" smtClean="0">
                <a:latin typeface="Arial" panose="020B0604020202020204" pitchFamily="34" charset="0"/>
                <a:cs typeface="Arial" panose="020B0604020202020204" pitchFamily="34" charset="0"/>
              </a:rPr>
              <a:t>El </a:t>
            </a:r>
            <a:r>
              <a:rPr lang="es-ES" sz="2000" dirty="0">
                <a:latin typeface="Arial" panose="020B0604020202020204" pitchFamily="34" charset="0"/>
                <a:cs typeface="Arial" panose="020B0604020202020204" pitchFamily="34" charset="0"/>
              </a:rPr>
              <a:t>Diagrama de Ishikawa presenta la relación existente entre el resultado no deseado o no conforme de un proceso (efecto) y los diversos factores (causas) que pueden contribuir a que ese resultado haya ocurrido.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¿Para qué se utiliza?</a:t>
            </a:r>
          </a:p>
          <a:p>
            <a:pPr algn="just"/>
            <a:r>
              <a:rPr lang="es-ES" sz="2000" dirty="0">
                <a:latin typeface="Arial" panose="020B0604020202020204" pitchFamily="34" charset="0"/>
                <a:cs typeface="Arial" panose="020B0604020202020204" pitchFamily="34" charset="0"/>
              </a:rPr>
              <a:t>Es posible aplicar el diagrama de Ishikawa a diversos contextos y de diferentes maneras, entre ellas, se destaca la utilización: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 Para ver las causas principales y secundarias de un problema (efecto).</a:t>
            </a:r>
          </a:p>
          <a:p>
            <a:pPr algn="just"/>
            <a:r>
              <a:rPr lang="es-ES" sz="2000" dirty="0">
                <a:latin typeface="Arial" panose="020B0604020202020204" pitchFamily="34" charset="0"/>
                <a:cs typeface="Arial" panose="020B0604020202020204" pitchFamily="34" charset="0"/>
              </a:rPr>
              <a:t>• Para ampliar la visión de las posibles causas de un problema, viéndolo de manera más sistémica y completa.</a:t>
            </a:r>
          </a:p>
          <a:p>
            <a:pPr algn="just"/>
            <a:r>
              <a:rPr lang="es-ES" sz="2000" dirty="0">
                <a:latin typeface="Arial" panose="020B0604020202020204" pitchFamily="34" charset="0"/>
                <a:cs typeface="Arial" panose="020B0604020202020204" pitchFamily="34" charset="0"/>
              </a:rPr>
              <a:t>• Para identificar soluciones, levantando los recursos disponibles por la empresa.</a:t>
            </a:r>
          </a:p>
          <a:p>
            <a:pPr algn="just"/>
            <a:r>
              <a:rPr lang="es-ES" sz="2000" dirty="0">
                <a:latin typeface="Arial" panose="020B0604020202020204" pitchFamily="34" charset="0"/>
                <a:cs typeface="Arial" panose="020B0604020202020204" pitchFamily="34" charset="0"/>
              </a:rPr>
              <a:t>• Para generar mejoras en los procesos.</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15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3325" y="889844"/>
            <a:ext cx="9353005" cy="4770537"/>
          </a:xfrm>
          <a:prstGeom prst="rect">
            <a:avLst/>
          </a:prstGeom>
        </p:spPr>
        <p:txBody>
          <a:bodyPr wrap="square">
            <a:spAutoFit/>
          </a:bodyPr>
          <a:lstStyle/>
          <a:p>
            <a:pPr algn="just"/>
            <a:r>
              <a:rPr lang="es-ES" sz="2400" b="1" dirty="0">
                <a:latin typeface="Arial" panose="020B0604020202020204" pitchFamily="34" charset="0"/>
                <a:cs typeface="Arial" panose="020B0604020202020204" pitchFamily="34" charset="0"/>
              </a:rPr>
              <a:t>¿Cómo hacer un diagrama de Ishikawa?</a:t>
            </a:r>
          </a:p>
          <a:p>
            <a:pPr algn="just"/>
            <a:r>
              <a:rPr lang="es-ES" sz="2000" dirty="0">
                <a:latin typeface="Arial" panose="020B0604020202020204" pitchFamily="34" charset="0"/>
                <a:cs typeface="Arial" panose="020B0604020202020204" pitchFamily="34" charset="0"/>
              </a:rPr>
              <a:t>Para realizar el análisis de causas utilizando el diagrama de Ishikawa, basta con seguir algunos pasos.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Define </a:t>
            </a:r>
            <a:r>
              <a:rPr lang="es-ES" sz="2000" dirty="0">
                <a:latin typeface="Arial" panose="020B0604020202020204" pitchFamily="34" charset="0"/>
                <a:cs typeface="Arial" panose="020B0604020202020204" pitchFamily="34" charset="0"/>
              </a:rPr>
              <a:t>el problema (efecto) que se va a analizar.</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D</a:t>
            </a:r>
            <a:r>
              <a:rPr lang="es-ES" sz="2000" dirty="0" smtClean="0">
                <a:latin typeface="Arial" panose="020B0604020202020204" pitchFamily="34" charset="0"/>
                <a:cs typeface="Arial" panose="020B0604020202020204" pitchFamily="34" charset="0"/>
              </a:rPr>
              <a:t>ibuje </a:t>
            </a:r>
            <a:r>
              <a:rPr lang="es-ES" sz="2000" dirty="0">
                <a:latin typeface="Arial" panose="020B0604020202020204" pitchFamily="34" charset="0"/>
                <a:cs typeface="Arial" panose="020B0604020202020204" pitchFamily="34" charset="0"/>
              </a:rPr>
              <a:t>una flecha horizontal apuntando hacia la derecha y escriba el problema dentro de un rectángulo ubicado en la punta de la flecha.</a:t>
            </a:r>
          </a:p>
          <a:p>
            <a:pPr marL="342900" indent="-342900"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Realice </a:t>
            </a:r>
            <a:r>
              <a:rPr lang="es-ES" sz="2000" dirty="0">
                <a:latin typeface="Arial" panose="020B0604020202020204" pitchFamily="34" charset="0"/>
                <a:cs typeface="Arial" panose="020B0604020202020204" pitchFamily="34" charset="0"/>
              </a:rPr>
              <a:t>una </a:t>
            </a:r>
            <a:r>
              <a:rPr lang="es-ES" sz="2000" dirty="0" err="1">
                <a:latin typeface="Arial" panose="020B0604020202020204" pitchFamily="34" charset="0"/>
                <a:cs typeface="Arial" panose="020B0604020202020204" pitchFamily="34" charset="0"/>
              </a:rPr>
              <a:t>brainstorming</a:t>
            </a:r>
            <a:r>
              <a:rPr lang="es-ES" sz="2000" dirty="0">
                <a:latin typeface="Arial" panose="020B0604020202020204" pitchFamily="34" charset="0"/>
                <a:cs typeface="Arial" panose="020B0604020202020204" pitchFamily="34" charset="0"/>
              </a:rPr>
              <a:t> (tormenta de ideas) para levantar las posibles causas que puedan estar generando el problema. Para ello, procure responder a la siguiente pregunta: “¿Por qué esto está sucediendo?”.</a:t>
            </a:r>
          </a:p>
          <a:p>
            <a:pPr marL="342900" indent="-342900"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Se </a:t>
            </a:r>
            <a:r>
              <a:rPr lang="es-ES" sz="2000" dirty="0">
                <a:latin typeface="Arial" panose="020B0604020202020204" pitchFamily="34" charset="0"/>
                <a:cs typeface="Arial" panose="020B0604020202020204" pitchFamily="34" charset="0"/>
              </a:rPr>
              <a:t>dividen las causas identificadas en categorías, por ejemplo: máquina, mano de obra, método y materiales o de la forma que sea más coherente con el problema analizado y el contexto de su empresa.</a:t>
            </a:r>
          </a:p>
          <a:p>
            <a:pPr marL="342900" indent="-342900"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Luego </a:t>
            </a:r>
            <a:r>
              <a:rPr lang="es-ES" sz="2000" dirty="0">
                <a:latin typeface="Arial" panose="020B0604020202020204" pitchFamily="34" charset="0"/>
                <a:cs typeface="Arial" panose="020B0604020202020204" pitchFamily="34" charset="0"/>
              </a:rPr>
              <a:t>de definir las sub-causas, es decir, los factores que llevaron aquella causa a suceder.</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245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8753" y="1224784"/>
            <a:ext cx="7049589" cy="2862322"/>
          </a:xfrm>
          <a:prstGeom prst="rect">
            <a:avLst/>
          </a:prstGeom>
        </p:spPr>
        <p:txBody>
          <a:bodyPr wrap="square">
            <a:spAutoFit/>
          </a:bodyPr>
          <a:lstStyle/>
          <a:p>
            <a:r>
              <a:rPr lang="es-ES" sz="2000" dirty="0">
                <a:latin typeface="Arial" panose="020B0604020202020204" pitchFamily="34" charset="0"/>
                <a:cs typeface="Arial" panose="020B0604020202020204" pitchFamily="34" charset="0"/>
              </a:rPr>
              <a:t>Es importante resaltar que, originalmente, se proponen 6 categorías por el método, que son</a:t>
            </a:r>
            <a:r>
              <a:rPr lang="es-ES" sz="2000" dirty="0" smtClean="0">
                <a:latin typeface="Arial" panose="020B0604020202020204" pitchFamily="34" charset="0"/>
                <a:cs typeface="Arial" panose="020B0604020202020204" pitchFamily="34" charset="0"/>
              </a:rPr>
              <a:t>:</a:t>
            </a:r>
          </a:p>
          <a:p>
            <a:endParaRPr lang="es-ES" sz="2000" dirty="0" smtClean="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Métodos </a:t>
            </a:r>
            <a:r>
              <a:rPr lang="es-ES" sz="2000" dirty="0">
                <a:latin typeface="Arial" panose="020B0604020202020204" pitchFamily="34" charset="0"/>
                <a:cs typeface="Arial" panose="020B0604020202020204" pitchFamily="34" charset="0"/>
              </a:rPr>
              <a:t>de trabajo</a:t>
            </a:r>
          </a:p>
          <a:p>
            <a:r>
              <a:rPr lang="es-ES" sz="2000" dirty="0">
                <a:latin typeface="Arial" panose="020B0604020202020204" pitchFamily="34" charset="0"/>
                <a:cs typeface="Arial" panose="020B0604020202020204" pitchFamily="34" charset="0"/>
              </a:rPr>
              <a:t>Mano de obra</a:t>
            </a:r>
          </a:p>
          <a:p>
            <a:r>
              <a:rPr lang="es-ES" sz="2000" dirty="0">
                <a:latin typeface="Arial" panose="020B0604020202020204" pitchFamily="34" charset="0"/>
                <a:cs typeface="Arial" panose="020B0604020202020204" pitchFamily="34" charset="0"/>
              </a:rPr>
              <a:t>Materiales</a:t>
            </a:r>
          </a:p>
          <a:p>
            <a:r>
              <a:rPr lang="es-ES" sz="2000" dirty="0">
                <a:latin typeface="Arial" panose="020B0604020202020204" pitchFamily="34" charset="0"/>
                <a:cs typeface="Arial" panose="020B0604020202020204" pitchFamily="34" charset="0"/>
              </a:rPr>
              <a:t>Maquinaria</a:t>
            </a:r>
          </a:p>
          <a:p>
            <a:r>
              <a:rPr lang="es-ES" sz="2000" dirty="0">
                <a:latin typeface="Arial" panose="020B0604020202020204" pitchFamily="34" charset="0"/>
                <a:cs typeface="Arial" panose="020B0604020202020204" pitchFamily="34" charset="0"/>
              </a:rPr>
              <a:t>Medición</a:t>
            </a:r>
          </a:p>
          <a:p>
            <a:r>
              <a:rPr lang="es-ES" sz="2000" dirty="0">
                <a:latin typeface="Arial" panose="020B0604020202020204" pitchFamily="34" charset="0"/>
                <a:cs typeface="Arial" panose="020B0604020202020204" pitchFamily="34" charset="0"/>
              </a:rPr>
              <a:t>Medio ambiente</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44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01784" y="177845"/>
            <a:ext cx="7758928" cy="5816000"/>
          </a:xfrm>
          <a:prstGeom prst="rect">
            <a:avLst/>
          </a:prstGeom>
          <a:ln>
            <a:noFill/>
          </a:ln>
          <a:effectLst>
            <a:softEdge rad="112500"/>
          </a:effectLst>
        </p:spPr>
      </p:pic>
    </p:spTree>
    <p:extLst>
      <p:ext uri="{BB962C8B-B14F-4D97-AF65-F5344CB8AC3E}">
        <p14:creationId xmlns:p14="http://schemas.microsoft.com/office/powerpoint/2010/main" val="98302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44582" y="2355894"/>
            <a:ext cx="8582297" cy="1631216"/>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A estos maestros de la calidad también se les llama Gurús de la Calidad, los cuales se dieron a conocer después de la Segunda Guerra Mundial. La mayoría de ellos son estadounidenses, pero el impacto de sus filosofías y conceptos ayudó a construir el renacimiento de Japón como potencia </a:t>
            </a:r>
            <a:r>
              <a:rPr lang="es-ES" sz="2000" dirty="0" smtClean="0">
                <a:latin typeface="Arial" panose="020B0604020202020204" pitchFamily="34" charset="0"/>
                <a:cs typeface="Arial" panose="020B0604020202020204" pitchFamily="34" charset="0"/>
              </a:rPr>
              <a:t>industrial.</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3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214846" y="599531"/>
            <a:ext cx="7680551" cy="5643370"/>
          </a:xfrm>
          <a:prstGeom prst="rect">
            <a:avLst/>
          </a:prstGeom>
        </p:spPr>
      </p:pic>
    </p:spTree>
    <p:extLst>
      <p:ext uri="{BB962C8B-B14F-4D97-AF65-F5344CB8AC3E}">
        <p14:creationId xmlns:p14="http://schemas.microsoft.com/office/powerpoint/2010/main" val="152069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5131" y="378823"/>
            <a:ext cx="9339943" cy="4832092"/>
          </a:xfrm>
          <a:prstGeom prst="rect">
            <a:avLst/>
          </a:prstGeom>
          <a:noFill/>
        </p:spPr>
        <p:txBody>
          <a:bodyPr wrap="square" rtlCol="0">
            <a:spAutoFit/>
          </a:bodyPr>
          <a:lstStyle/>
          <a:p>
            <a:r>
              <a:rPr lang="es-ES" sz="2200" b="1" dirty="0">
                <a:latin typeface="Arial" panose="020B0604020202020204" pitchFamily="34" charset="0"/>
                <a:cs typeface="Arial" panose="020B0604020202020204" pitchFamily="34" charset="0"/>
              </a:rPr>
              <a:t>WILLIAM EDWARD DEMING</a:t>
            </a:r>
          </a:p>
          <a:p>
            <a:pPr marL="342900" indent="-342900">
              <a:buFont typeface="Wingdings" panose="05000000000000000000" pitchFamily="2" charset="2"/>
              <a:buChar char="ü"/>
            </a:pPr>
            <a:r>
              <a:rPr lang="es-ES" sz="2200" dirty="0" smtClean="0">
                <a:latin typeface="Arial" panose="020B0604020202020204" pitchFamily="34" charset="0"/>
                <a:cs typeface="Arial" panose="020B0604020202020204" pitchFamily="34" charset="0"/>
              </a:rPr>
              <a:t>Ingeniero eléctrico 1921</a:t>
            </a:r>
          </a:p>
          <a:p>
            <a:pPr marL="342900" indent="-342900">
              <a:buFont typeface="Wingdings" panose="05000000000000000000" pitchFamily="2" charset="2"/>
              <a:buChar char="ü"/>
            </a:pPr>
            <a:r>
              <a:rPr lang="es-ES" sz="2200" dirty="0" smtClean="0">
                <a:latin typeface="Arial" panose="020B0604020202020204" pitchFamily="34" charset="0"/>
                <a:cs typeface="Arial" panose="020B0604020202020204" pitchFamily="34" charset="0"/>
              </a:rPr>
              <a:t>Maestría Física y Matemáticas 1925</a:t>
            </a:r>
          </a:p>
          <a:p>
            <a:pPr marL="342900" indent="-342900">
              <a:buFont typeface="Wingdings" panose="05000000000000000000" pitchFamily="2" charset="2"/>
              <a:buChar char="ü"/>
            </a:pPr>
            <a:r>
              <a:rPr lang="es-ES" sz="2200" dirty="0" smtClean="0">
                <a:latin typeface="Arial" panose="020B0604020202020204" pitchFamily="34" charset="0"/>
                <a:cs typeface="Arial" panose="020B0604020202020204" pitchFamily="34" charset="0"/>
              </a:rPr>
              <a:t>Doctorado en Física 1928</a:t>
            </a:r>
            <a:endParaRPr lang="es-ES" sz="22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Desarrolló el Control Estadístico de la Calidad, demostrando en el año 1940, que los controles estadísticos podrían ser utilizados tanto en operaciones de oficina como en las industriales</a:t>
            </a:r>
            <a:r>
              <a:rPr lang="es-ES" sz="2200"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ü"/>
            </a:pPr>
            <a:endParaRPr lang="es-E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BASES DE LA FILOSOFÍA DE </a:t>
            </a:r>
            <a:r>
              <a:rPr lang="es-ES" sz="2200" dirty="0" smtClean="0">
                <a:latin typeface="Arial" panose="020B0604020202020204" pitchFamily="34" charset="0"/>
                <a:cs typeface="Arial" panose="020B0604020202020204" pitchFamily="34" charset="0"/>
              </a:rPr>
              <a:t>DEMING</a:t>
            </a:r>
            <a:endParaRPr lang="es-ES" sz="22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Descubrir mejoras: productos / servicios.</a:t>
            </a: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Reducir incertidumbre y variabilidad en los procesos.</a:t>
            </a: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Para poder evitar variaciones propone un  ciclo.</a:t>
            </a: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A mayor calidad mayor productividad.</a:t>
            </a: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La administración es la responsable de la mejora de la calidad.</a:t>
            </a:r>
            <a:endParaRPr lang="es-E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57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977" y="604843"/>
            <a:ext cx="8597154" cy="5900460"/>
          </a:xfrm>
          <a:prstGeom prst="rect">
            <a:avLst/>
          </a:prstGeom>
        </p:spPr>
      </p:pic>
    </p:spTree>
    <p:extLst>
      <p:ext uri="{BB962C8B-B14F-4D97-AF65-F5344CB8AC3E}">
        <p14:creationId xmlns:p14="http://schemas.microsoft.com/office/powerpoint/2010/main" val="149731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66205" y="2136339"/>
            <a:ext cx="9104811" cy="1938992"/>
          </a:xfrm>
          <a:prstGeom prst="rect">
            <a:avLst/>
          </a:prstGeom>
        </p:spPr>
        <p:txBody>
          <a:bodyPr wrap="square">
            <a:spAutoFit/>
          </a:bodyPr>
          <a:lstStyle/>
          <a:p>
            <a:pPr algn="just"/>
            <a:r>
              <a:rPr lang="es-ES" sz="2000" b="1" dirty="0" smtClean="0">
                <a:latin typeface="Arial" panose="020B0604020202020204" pitchFamily="34" charset="0"/>
                <a:cs typeface="Arial" panose="020B0604020202020204" pitchFamily="34" charset="0"/>
              </a:rPr>
              <a:t>PRINCIPIOS</a:t>
            </a:r>
            <a:endParaRPr lang="es-ES" sz="2000" b="1"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filosofía Deming se basa en los catorce principios gerenciales, que constituyen el pilar para el desarrollo de la calidad, estos principios son fundamentales para la gestión y transformación de la eficacia empresarial, tienen como objetivo transformar a la empresa para que sea competitiva, se mantenga en el negocio y pueda dar empleo.</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20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72634" y="722811"/>
            <a:ext cx="38163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Establecer un plan de acción centrado en la mejora continua. Definir un responsable.</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Adoptar la nueva filosofía.</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La inspección no debe ser la base de la calidad.</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Terminar con la práctica de asignar suministros sólo por el precio.</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Identificar constantemente los problemas, para mejorar la producción.</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Establecer formación moderna para  el personal (incluso la dirección)</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Establecer métodos modernos de supervisión (líderes).</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7" name="Rectangle 4"/>
          <p:cNvSpPr txBox="1">
            <a:spLocks noChangeArrowheads="1"/>
          </p:cNvSpPr>
          <p:nvPr/>
        </p:nvSpPr>
        <p:spPr bwMode="auto">
          <a:xfrm>
            <a:off x="5268867" y="722811"/>
            <a:ext cx="38687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Actuar sin miedo. Favorecer la confianza y la responsabilidad.</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Romper barreras entre departamentos</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Eliminar objetivos numéricos, posters y slogans para los operarios</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Eliminar los objetivos diarios de producción</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Eliminar las barreras que privan al personal del orgullo por el trabajo bien hecho.</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Establecer un programa amplio de formación y entrenamiento.</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rPr>
              <a:t>Tomar medidas para llevar a cabo la transformación</a:t>
            </a:r>
          </a:p>
          <a:p>
            <a:pPr marL="171450" marR="0" lvl="0" indent="-171450" algn="just" defTabSz="685800"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s-ES_tradnl" altLang="es-GT" sz="2000" b="0" i="0" u="none" strike="noStrike" kern="1200" cap="none" spc="0" normalizeH="0" baseline="0" noProof="0" dirty="0" smtClean="0">
              <a:ln>
                <a:noFill/>
              </a:ln>
              <a:solidFill>
                <a:sysClr val="windowText" lastClr="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940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6" y="155937"/>
            <a:ext cx="8936083" cy="6702063"/>
          </a:xfrm>
          <a:prstGeom prst="rect">
            <a:avLst/>
          </a:prstGeom>
          <a:ln>
            <a:noFill/>
          </a:ln>
          <a:effectLst>
            <a:softEdge rad="112500"/>
          </a:effectLst>
        </p:spPr>
      </p:pic>
    </p:spTree>
    <p:extLst>
      <p:ext uri="{BB962C8B-B14F-4D97-AF65-F5344CB8AC3E}">
        <p14:creationId xmlns:p14="http://schemas.microsoft.com/office/powerpoint/2010/main" val="1909544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2604" y="263633"/>
            <a:ext cx="9023465" cy="5078313"/>
          </a:xfrm>
          <a:prstGeom prst="rect">
            <a:avLst/>
          </a:prstGeom>
          <a:noFill/>
        </p:spPr>
        <p:txBody>
          <a:bodyPr wrap="square" rtlCol="0">
            <a:spAutoFit/>
          </a:bodyPr>
          <a:lstStyle/>
          <a:p>
            <a:pPr algn="just"/>
            <a:r>
              <a:rPr lang="es-ES" sz="2400" b="1" dirty="0">
                <a:latin typeface="Arial" panose="020B0604020202020204" pitchFamily="34" charset="0"/>
                <a:cs typeface="Arial" panose="020B0604020202020204" pitchFamily="34" charset="0"/>
              </a:rPr>
              <a:t>PHILIP </a:t>
            </a:r>
            <a:r>
              <a:rPr lang="es-ES" sz="2400" b="1" dirty="0" smtClean="0">
                <a:latin typeface="Arial" panose="020B0604020202020204" pitchFamily="34" charset="0"/>
                <a:cs typeface="Arial" panose="020B0604020202020204" pitchFamily="34" charset="0"/>
              </a:rPr>
              <a:t>CROSBY</a:t>
            </a:r>
          </a:p>
          <a:p>
            <a:pPr algn="just"/>
            <a:r>
              <a:rPr lang="es-ES" sz="2000" b="1" dirty="0">
                <a:latin typeface="Arial" panose="020B0604020202020204" pitchFamily="34" charset="0"/>
                <a:cs typeface="Arial" panose="020B0604020202020204" pitchFamily="34" charset="0"/>
              </a:rPr>
              <a:t>FILOSOFÍA DE CROSBY</a:t>
            </a:r>
          </a:p>
          <a:p>
            <a:pPr algn="just"/>
            <a:r>
              <a:rPr lang="es-ES" sz="2000" dirty="0">
                <a:latin typeface="Arial" panose="020B0604020202020204" pitchFamily="34" charset="0"/>
                <a:cs typeface="Arial" panose="020B0604020202020204" pitchFamily="34" charset="0"/>
              </a:rPr>
              <a:t>Cero defectos,  se enfoca a elevar las expectativas de la administración y motivar y concientizar a los trabajadores por la calidad. </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Crosby no creía que los empleados debían ser los primeros responsables por los errores que ocasiona una calidad débil. La acción ideal es el control preventivo de la </a:t>
            </a:r>
            <a:r>
              <a:rPr lang="es-ES" sz="2000" dirty="0" smtClean="0">
                <a:latin typeface="Arial" panose="020B0604020202020204" pitchFamily="34" charset="0"/>
                <a:cs typeface="Arial" panose="020B0604020202020204" pitchFamily="34" charset="0"/>
              </a:rPr>
              <a:t>calidad.</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¿QUÉ ES CALIDAD PARA FHILIP CROSBY?</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Hacerlo bien a la primera vez. </a:t>
            </a:r>
          </a:p>
          <a:p>
            <a:pPr algn="just"/>
            <a:r>
              <a:rPr lang="es-ES" sz="2000" dirty="0">
                <a:latin typeface="Arial" panose="020B0604020202020204" pitchFamily="34" charset="0"/>
                <a:cs typeface="Arial" panose="020B0604020202020204" pitchFamily="34" charset="0"/>
              </a:rPr>
              <a:t>Hacer que la gente haga mejor todas las cosas importantes que de cualquier forma tiene que hacer.</a:t>
            </a:r>
          </a:p>
          <a:p>
            <a:pPr algn="just"/>
            <a:r>
              <a:rPr lang="es-ES" sz="2000" dirty="0">
                <a:latin typeface="Arial" panose="020B0604020202020204" pitchFamily="34" charset="0"/>
                <a:cs typeface="Arial" panose="020B0604020202020204" pitchFamily="34" charset="0"/>
              </a:rPr>
              <a:t>Promover un constante y consciente deseo de hacer el trabajo bien a la primera </a:t>
            </a:r>
            <a:r>
              <a:rPr lang="es-ES" sz="2000" dirty="0" smtClean="0">
                <a:latin typeface="Arial" panose="020B0604020202020204" pitchFamily="34" charset="0"/>
                <a:cs typeface="Arial" panose="020B0604020202020204" pitchFamily="34" charset="0"/>
              </a:rPr>
              <a:t>vez.</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71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5131" y="432810"/>
            <a:ext cx="9235440" cy="5016758"/>
          </a:xfrm>
          <a:prstGeom prst="rect">
            <a:avLst/>
          </a:prstGeom>
        </p:spPr>
        <p:txBody>
          <a:bodyPr wrap="square">
            <a:spAutoFit/>
          </a:bodyPr>
          <a:lstStyle/>
          <a:p>
            <a:pPr algn="just"/>
            <a:r>
              <a:rPr lang="es-ES" sz="2000" b="1" dirty="0">
                <a:latin typeface="Arial" panose="020B0604020202020204" pitchFamily="34" charset="0"/>
                <a:cs typeface="Arial" panose="020B0604020202020204" pitchFamily="34" charset="0"/>
              </a:rPr>
              <a:t>CERO DEFECTOS  </a:t>
            </a:r>
          </a:p>
          <a:p>
            <a:pPr algn="just"/>
            <a:r>
              <a:rPr lang="es-ES" sz="2000" dirty="0">
                <a:latin typeface="Arial" panose="020B0604020202020204" pitchFamily="34" charset="0"/>
                <a:cs typeface="Arial" panose="020B0604020202020204" pitchFamily="34" charset="0"/>
              </a:rPr>
              <a:t>“Cero defectos” no es un eslogan, constituye un estándar de performance., es decir,:</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Calidad como conformidad con las especificaciones.</a:t>
            </a:r>
          </a:p>
          <a:p>
            <a:pPr algn="just"/>
            <a:r>
              <a:rPr lang="es-ES" sz="2000" dirty="0">
                <a:latin typeface="Arial" panose="020B0604020202020204" pitchFamily="34" charset="0"/>
                <a:cs typeface="Arial" panose="020B0604020202020204" pitchFamily="34" charset="0"/>
              </a:rPr>
              <a:t>Las empresas despilfarran recursos realizando incorrectamente procesos y repitiéndolos.</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Crosby estima que en los años sesenta varias compañías japonesas aplicaron adecuadamente el principio de “cero defectos”, utilizándolo como una herramienta técnica, mientras la responsabilidad de su debida implementación se asignó a la </a:t>
            </a:r>
            <a:r>
              <a:rPr lang="es-ES" sz="2000" dirty="0" smtClean="0">
                <a:latin typeface="Arial" panose="020B0604020202020204" pitchFamily="34" charset="0"/>
                <a:cs typeface="Arial" panose="020B0604020202020204" pitchFamily="34" charset="0"/>
              </a:rPr>
              <a:t>dirección.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Por el contrario, en Estados Unidos este principio se utilizó como un instrumento motivador, y la responsabilidad en caso de registrarse defectos recaía en el </a:t>
            </a:r>
            <a:r>
              <a:rPr lang="es-ES" sz="2000" dirty="0" smtClean="0">
                <a:latin typeface="Arial" panose="020B0604020202020204" pitchFamily="34" charset="0"/>
                <a:cs typeface="Arial" panose="020B0604020202020204" pitchFamily="34" charset="0"/>
              </a:rPr>
              <a:t>trabajador.</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08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2840</TotalTime>
  <Words>1077</Words>
  <Application>Microsoft Office PowerPoint</Application>
  <PresentationFormat>Panorámica</PresentationFormat>
  <Paragraphs>85</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Verni Leonel Perez Quezada</dc:creator>
  <cp:lastModifiedBy>Verni Leonel Perez Quezada</cp:lastModifiedBy>
  <cp:revision>65</cp:revision>
  <dcterms:created xsi:type="dcterms:W3CDTF">2017-01-28T14:57:06Z</dcterms:created>
  <dcterms:modified xsi:type="dcterms:W3CDTF">2019-08-10T06:13:43Z</dcterms:modified>
</cp:coreProperties>
</file>