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9144000" cy="6858000" type="screen4x3"/>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GT"/>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GT"/>
          </a:p>
        </p:txBody>
      </p:sp>
      <p:sp>
        <p:nvSpPr>
          <p:cNvPr id="4" name="3 Marcador de fecha"/>
          <p:cNvSpPr>
            <a:spLocks noGrp="1"/>
          </p:cNvSpPr>
          <p:nvPr>
            <p:ph type="dt" sz="half" idx="10"/>
          </p:nvPr>
        </p:nvSpPr>
        <p:spPr/>
        <p:txBody>
          <a:bodyPr/>
          <a:lstStyle/>
          <a:p>
            <a:fld id="{EC44F7D6-4C30-4BF3-9CF8-1AB5EFB3B3E1}" type="datetimeFigureOut">
              <a:rPr lang="es-GT" smtClean="0"/>
              <a:t>13/04/2019</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9CE3C671-A2DA-4A24-8C70-F0B7A169DD15}" type="slidenum">
              <a:rPr lang="es-GT" smtClean="0"/>
              <a:t>‹Nº›</a:t>
            </a:fld>
            <a:endParaRPr lang="es-GT"/>
          </a:p>
        </p:txBody>
      </p:sp>
    </p:spTree>
    <p:extLst>
      <p:ext uri="{BB962C8B-B14F-4D97-AF65-F5344CB8AC3E}">
        <p14:creationId xmlns:p14="http://schemas.microsoft.com/office/powerpoint/2010/main" val="3439506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GT"/>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3 Marcador de fecha"/>
          <p:cNvSpPr>
            <a:spLocks noGrp="1"/>
          </p:cNvSpPr>
          <p:nvPr>
            <p:ph type="dt" sz="half" idx="10"/>
          </p:nvPr>
        </p:nvSpPr>
        <p:spPr/>
        <p:txBody>
          <a:bodyPr/>
          <a:lstStyle/>
          <a:p>
            <a:fld id="{EC44F7D6-4C30-4BF3-9CF8-1AB5EFB3B3E1}" type="datetimeFigureOut">
              <a:rPr lang="es-GT" smtClean="0"/>
              <a:t>13/04/2019</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9CE3C671-A2DA-4A24-8C70-F0B7A169DD15}" type="slidenum">
              <a:rPr lang="es-GT" smtClean="0"/>
              <a:t>‹Nº›</a:t>
            </a:fld>
            <a:endParaRPr lang="es-GT"/>
          </a:p>
        </p:txBody>
      </p:sp>
    </p:spTree>
    <p:extLst>
      <p:ext uri="{BB962C8B-B14F-4D97-AF65-F5344CB8AC3E}">
        <p14:creationId xmlns:p14="http://schemas.microsoft.com/office/powerpoint/2010/main" val="1211508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GT"/>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3 Marcador de fecha"/>
          <p:cNvSpPr>
            <a:spLocks noGrp="1"/>
          </p:cNvSpPr>
          <p:nvPr>
            <p:ph type="dt" sz="half" idx="10"/>
          </p:nvPr>
        </p:nvSpPr>
        <p:spPr/>
        <p:txBody>
          <a:bodyPr/>
          <a:lstStyle/>
          <a:p>
            <a:fld id="{EC44F7D6-4C30-4BF3-9CF8-1AB5EFB3B3E1}" type="datetimeFigureOut">
              <a:rPr lang="es-GT" smtClean="0"/>
              <a:t>13/04/2019</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9CE3C671-A2DA-4A24-8C70-F0B7A169DD15}" type="slidenum">
              <a:rPr lang="es-GT" smtClean="0"/>
              <a:t>‹Nº›</a:t>
            </a:fld>
            <a:endParaRPr lang="es-GT"/>
          </a:p>
        </p:txBody>
      </p:sp>
    </p:spTree>
    <p:extLst>
      <p:ext uri="{BB962C8B-B14F-4D97-AF65-F5344CB8AC3E}">
        <p14:creationId xmlns:p14="http://schemas.microsoft.com/office/powerpoint/2010/main" val="3382530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GT"/>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3 Marcador de fecha"/>
          <p:cNvSpPr>
            <a:spLocks noGrp="1"/>
          </p:cNvSpPr>
          <p:nvPr>
            <p:ph type="dt" sz="half" idx="10"/>
          </p:nvPr>
        </p:nvSpPr>
        <p:spPr/>
        <p:txBody>
          <a:bodyPr/>
          <a:lstStyle/>
          <a:p>
            <a:fld id="{EC44F7D6-4C30-4BF3-9CF8-1AB5EFB3B3E1}" type="datetimeFigureOut">
              <a:rPr lang="es-GT" smtClean="0"/>
              <a:t>13/04/2019</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9CE3C671-A2DA-4A24-8C70-F0B7A169DD15}" type="slidenum">
              <a:rPr lang="es-GT" smtClean="0"/>
              <a:t>‹Nº›</a:t>
            </a:fld>
            <a:endParaRPr lang="es-GT"/>
          </a:p>
        </p:txBody>
      </p:sp>
    </p:spTree>
    <p:extLst>
      <p:ext uri="{BB962C8B-B14F-4D97-AF65-F5344CB8AC3E}">
        <p14:creationId xmlns:p14="http://schemas.microsoft.com/office/powerpoint/2010/main" val="179939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GT"/>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EC44F7D6-4C30-4BF3-9CF8-1AB5EFB3B3E1}" type="datetimeFigureOut">
              <a:rPr lang="es-GT" smtClean="0"/>
              <a:t>13/04/2019</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9CE3C671-A2DA-4A24-8C70-F0B7A169DD15}" type="slidenum">
              <a:rPr lang="es-GT" smtClean="0"/>
              <a:t>‹Nº›</a:t>
            </a:fld>
            <a:endParaRPr lang="es-GT"/>
          </a:p>
        </p:txBody>
      </p:sp>
    </p:spTree>
    <p:extLst>
      <p:ext uri="{BB962C8B-B14F-4D97-AF65-F5344CB8AC3E}">
        <p14:creationId xmlns:p14="http://schemas.microsoft.com/office/powerpoint/2010/main" val="28954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GT"/>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4 Marcador de fecha"/>
          <p:cNvSpPr>
            <a:spLocks noGrp="1"/>
          </p:cNvSpPr>
          <p:nvPr>
            <p:ph type="dt" sz="half" idx="10"/>
          </p:nvPr>
        </p:nvSpPr>
        <p:spPr/>
        <p:txBody>
          <a:bodyPr/>
          <a:lstStyle/>
          <a:p>
            <a:fld id="{EC44F7D6-4C30-4BF3-9CF8-1AB5EFB3B3E1}" type="datetimeFigureOut">
              <a:rPr lang="es-GT" smtClean="0"/>
              <a:t>13/04/2019</a:t>
            </a:fld>
            <a:endParaRPr lang="es-GT"/>
          </a:p>
        </p:txBody>
      </p:sp>
      <p:sp>
        <p:nvSpPr>
          <p:cNvPr id="6" name="5 Marcador de pie de página"/>
          <p:cNvSpPr>
            <a:spLocks noGrp="1"/>
          </p:cNvSpPr>
          <p:nvPr>
            <p:ph type="ftr" sz="quarter" idx="11"/>
          </p:nvPr>
        </p:nvSpPr>
        <p:spPr/>
        <p:txBody>
          <a:bodyPr/>
          <a:lstStyle/>
          <a:p>
            <a:endParaRPr lang="es-GT"/>
          </a:p>
        </p:txBody>
      </p:sp>
      <p:sp>
        <p:nvSpPr>
          <p:cNvPr id="7" name="6 Marcador de número de diapositiva"/>
          <p:cNvSpPr>
            <a:spLocks noGrp="1"/>
          </p:cNvSpPr>
          <p:nvPr>
            <p:ph type="sldNum" sz="quarter" idx="12"/>
          </p:nvPr>
        </p:nvSpPr>
        <p:spPr/>
        <p:txBody>
          <a:bodyPr/>
          <a:lstStyle/>
          <a:p>
            <a:fld id="{9CE3C671-A2DA-4A24-8C70-F0B7A169DD15}" type="slidenum">
              <a:rPr lang="es-GT" smtClean="0"/>
              <a:t>‹Nº›</a:t>
            </a:fld>
            <a:endParaRPr lang="es-GT"/>
          </a:p>
        </p:txBody>
      </p:sp>
    </p:spTree>
    <p:extLst>
      <p:ext uri="{BB962C8B-B14F-4D97-AF65-F5344CB8AC3E}">
        <p14:creationId xmlns:p14="http://schemas.microsoft.com/office/powerpoint/2010/main" val="128047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GT"/>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7" name="6 Marcador de fecha"/>
          <p:cNvSpPr>
            <a:spLocks noGrp="1"/>
          </p:cNvSpPr>
          <p:nvPr>
            <p:ph type="dt" sz="half" idx="10"/>
          </p:nvPr>
        </p:nvSpPr>
        <p:spPr/>
        <p:txBody>
          <a:bodyPr/>
          <a:lstStyle/>
          <a:p>
            <a:fld id="{EC44F7D6-4C30-4BF3-9CF8-1AB5EFB3B3E1}" type="datetimeFigureOut">
              <a:rPr lang="es-GT" smtClean="0"/>
              <a:t>13/04/2019</a:t>
            </a:fld>
            <a:endParaRPr lang="es-GT"/>
          </a:p>
        </p:txBody>
      </p:sp>
      <p:sp>
        <p:nvSpPr>
          <p:cNvPr id="8" name="7 Marcador de pie de página"/>
          <p:cNvSpPr>
            <a:spLocks noGrp="1"/>
          </p:cNvSpPr>
          <p:nvPr>
            <p:ph type="ftr" sz="quarter" idx="11"/>
          </p:nvPr>
        </p:nvSpPr>
        <p:spPr/>
        <p:txBody>
          <a:bodyPr/>
          <a:lstStyle/>
          <a:p>
            <a:endParaRPr lang="es-GT"/>
          </a:p>
        </p:txBody>
      </p:sp>
      <p:sp>
        <p:nvSpPr>
          <p:cNvPr id="9" name="8 Marcador de número de diapositiva"/>
          <p:cNvSpPr>
            <a:spLocks noGrp="1"/>
          </p:cNvSpPr>
          <p:nvPr>
            <p:ph type="sldNum" sz="quarter" idx="12"/>
          </p:nvPr>
        </p:nvSpPr>
        <p:spPr/>
        <p:txBody>
          <a:bodyPr/>
          <a:lstStyle/>
          <a:p>
            <a:fld id="{9CE3C671-A2DA-4A24-8C70-F0B7A169DD15}" type="slidenum">
              <a:rPr lang="es-GT" smtClean="0"/>
              <a:t>‹Nº›</a:t>
            </a:fld>
            <a:endParaRPr lang="es-GT"/>
          </a:p>
        </p:txBody>
      </p:sp>
    </p:spTree>
    <p:extLst>
      <p:ext uri="{BB962C8B-B14F-4D97-AF65-F5344CB8AC3E}">
        <p14:creationId xmlns:p14="http://schemas.microsoft.com/office/powerpoint/2010/main" val="1142227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GT"/>
          </a:p>
        </p:txBody>
      </p:sp>
      <p:sp>
        <p:nvSpPr>
          <p:cNvPr id="3" name="2 Marcador de fecha"/>
          <p:cNvSpPr>
            <a:spLocks noGrp="1"/>
          </p:cNvSpPr>
          <p:nvPr>
            <p:ph type="dt" sz="half" idx="10"/>
          </p:nvPr>
        </p:nvSpPr>
        <p:spPr/>
        <p:txBody>
          <a:bodyPr/>
          <a:lstStyle/>
          <a:p>
            <a:fld id="{EC44F7D6-4C30-4BF3-9CF8-1AB5EFB3B3E1}" type="datetimeFigureOut">
              <a:rPr lang="es-GT" smtClean="0"/>
              <a:t>13/04/2019</a:t>
            </a:fld>
            <a:endParaRPr lang="es-GT"/>
          </a:p>
        </p:txBody>
      </p:sp>
      <p:sp>
        <p:nvSpPr>
          <p:cNvPr id="4" name="3 Marcador de pie de página"/>
          <p:cNvSpPr>
            <a:spLocks noGrp="1"/>
          </p:cNvSpPr>
          <p:nvPr>
            <p:ph type="ftr" sz="quarter" idx="11"/>
          </p:nvPr>
        </p:nvSpPr>
        <p:spPr/>
        <p:txBody>
          <a:bodyPr/>
          <a:lstStyle/>
          <a:p>
            <a:endParaRPr lang="es-GT"/>
          </a:p>
        </p:txBody>
      </p:sp>
      <p:sp>
        <p:nvSpPr>
          <p:cNvPr id="5" name="4 Marcador de número de diapositiva"/>
          <p:cNvSpPr>
            <a:spLocks noGrp="1"/>
          </p:cNvSpPr>
          <p:nvPr>
            <p:ph type="sldNum" sz="quarter" idx="12"/>
          </p:nvPr>
        </p:nvSpPr>
        <p:spPr/>
        <p:txBody>
          <a:bodyPr/>
          <a:lstStyle/>
          <a:p>
            <a:fld id="{9CE3C671-A2DA-4A24-8C70-F0B7A169DD15}" type="slidenum">
              <a:rPr lang="es-GT" smtClean="0"/>
              <a:t>‹Nº›</a:t>
            </a:fld>
            <a:endParaRPr lang="es-GT"/>
          </a:p>
        </p:txBody>
      </p:sp>
    </p:spTree>
    <p:extLst>
      <p:ext uri="{BB962C8B-B14F-4D97-AF65-F5344CB8AC3E}">
        <p14:creationId xmlns:p14="http://schemas.microsoft.com/office/powerpoint/2010/main" val="62626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C44F7D6-4C30-4BF3-9CF8-1AB5EFB3B3E1}" type="datetimeFigureOut">
              <a:rPr lang="es-GT" smtClean="0"/>
              <a:t>13/04/2019</a:t>
            </a:fld>
            <a:endParaRPr lang="es-GT"/>
          </a:p>
        </p:txBody>
      </p:sp>
      <p:sp>
        <p:nvSpPr>
          <p:cNvPr id="3" name="2 Marcador de pie de página"/>
          <p:cNvSpPr>
            <a:spLocks noGrp="1"/>
          </p:cNvSpPr>
          <p:nvPr>
            <p:ph type="ftr" sz="quarter" idx="11"/>
          </p:nvPr>
        </p:nvSpPr>
        <p:spPr/>
        <p:txBody>
          <a:bodyPr/>
          <a:lstStyle/>
          <a:p>
            <a:endParaRPr lang="es-GT"/>
          </a:p>
        </p:txBody>
      </p:sp>
      <p:sp>
        <p:nvSpPr>
          <p:cNvPr id="4" name="3 Marcador de número de diapositiva"/>
          <p:cNvSpPr>
            <a:spLocks noGrp="1"/>
          </p:cNvSpPr>
          <p:nvPr>
            <p:ph type="sldNum" sz="quarter" idx="12"/>
          </p:nvPr>
        </p:nvSpPr>
        <p:spPr/>
        <p:txBody>
          <a:bodyPr/>
          <a:lstStyle/>
          <a:p>
            <a:fld id="{9CE3C671-A2DA-4A24-8C70-F0B7A169DD15}" type="slidenum">
              <a:rPr lang="es-GT" smtClean="0"/>
              <a:t>‹Nº›</a:t>
            </a:fld>
            <a:endParaRPr lang="es-GT"/>
          </a:p>
        </p:txBody>
      </p:sp>
    </p:spTree>
    <p:extLst>
      <p:ext uri="{BB962C8B-B14F-4D97-AF65-F5344CB8AC3E}">
        <p14:creationId xmlns:p14="http://schemas.microsoft.com/office/powerpoint/2010/main" val="155722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GT"/>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EC44F7D6-4C30-4BF3-9CF8-1AB5EFB3B3E1}" type="datetimeFigureOut">
              <a:rPr lang="es-GT" smtClean="0"/>
              <a:t>13/04/2019</a:t>
            </a:fld>
            <a:endParaRPr lang="es-GT"/>
          </a:p>
        </p:txBody>
      </p:sp>
      <p:sp>
        <p:nvSpPr>
          <p:cNvPr id="6" name="5 Marcador de pie de página"/>
          <p:cNvSpPr>
            <a:spLocks noGrp="1"/>
          </p:cNvSpPr>
          <p:nvPr>
            <p:ph type="ftr" sz="quarter" idx="11"/>
          </p:nvPr>
        </p:nvSpPr>
        <p:spPr/>
        <p:txBody>
          <a:bodyPr/>
          <a:lstStyle/>
          <a:p>
            <a:endParaRPr lang="es-GT"/>
          </a:p>
        </p:txBody>
      </p:sp>
      <p:sp>
        <p:nvSpPr>
          <p:cNvPr id="7" name="6 Marcador de número de diapositiva"/>
          <p:cNvSpPr>
            <a:spLocks noGrp="1"/>
          </p:cNvSpPr>
          <p:nvPr>
            <p:ph type="sldNum" sz="quarter" idx="12"/>
          </p:nvPr>
        </p:nvSpPr>
        <p:spPr/>
        <p:txBody>
          <a:bodyPr/>
          <a:lstStyle/>
          <a:p>
            <a:fld id="{9CE3C671-A2DA-4A24-8C70-F0B7A169DD15}" type="slidenum">
              <a:rPr lang="es-GT" smtClean="0"/>
              <a:t>‹Nº›</a:t>
            </a:fld>
            <a:endParaRPr lang="es-GT"/>
          </a:p>
        </p:txBody>
      </p:sp>
    </p:spTree>
    <p:extLst>
      <p:ext uri="{BB962C8B-B14F-4D97-AF65-F5344CB8AC3E}">
        <p14:creationId xmlns:p14="http://schemas.microsoft.com/office/powerpoint/2010/main" val="22690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GT"/>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EC44F7D6-4C30-4BF3-9CF8-1AB5EFB3B3E1}" type="datetimeFigureOut">
              <a:rPr lang="es-GT" smtClean="0"/>
              <a:t>13/04/2019</a:t>
            </a:fld>
            <a:endParaRPr lang="es-GT"/>
          </a:p>
        </p:txBody>
      </p:sp>
      <p:sp>
        <p:nvSpPr>
          <p:cNvPr id="6" name="5 Marcador de pie de página"/>
          <p:cNvSpPr>
            <a:spLocks noGrp="1"/>
          </p:cNvSpPr>
          <p:nvPr>
            <p:ph type="ftr" sz="quarter" idx="11"/>
          </p:nvPr>
        </p:nvSpPr>
        <p:spPr/>
        <p:txBody>
          <a:bodyPr/>
          <a:lstStyle/>
          <a:p>
            <a:endParaRPr lang="es-GT"/>
          </a:p>
        </p:txBody>
      </p:sp>
      <p:sp>
        <p:nvSpPr>
          <p:cNvPr id="7" name="6 Marcador de número de diapositiva"/>
          <p:cNvSpPr>
            <a:spLocks noGrp="1"/>
          </p:cNvSpPr>
          <p:nvPr>
            <p:ph type="sldNum" sz="quarter" idx="12"/>
          </p:nvPr>
        </p:nvSpPr>
        <p:spPr/>
        <p:txBody>
          <a:bodyPr/>
          <a:lstStyle/>
          <a:p>
            <a:fld id="{9CE3C671-A2DA-4A24-8C70-F0B7A169DD15}" type="slidenum">
              <a:rPr lang="es-GT" smtClean="0"/>
              <a:t>‹Nº›</a:t>
            </a:fld>
            <a:endParaRPr lang="es-GT"/>
          </a:p>
        </p:txBody>
      </p:sp>
    </p:spTree>
    <p:extLst>
      <p:ext uri="{BB962C8B-B14F-4D97-AF65-F5344CB8AC3E}">
        <p14:creationId xmlns:p14="http://schemas.microsoft.com/office/powerpoint/2010/main" val="7550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GT"/>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4F7D6-4C30-4BF3-9CF8-1AB5EFB3B3E1}" type="datetimeFigureOut">
              <a:rPr lang="es-GT" smtClean="0"/>
              <a:t>13/04/2019</a:t>
            </a:fld>
            <a:endParaRPr lang="es-GT"/>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3C671-A2DA-4A24-8C70-F0B7A169DD15}" type="slidenum">
              <a:rPr lang="es-GT" smtClean="0"/>
              <a:t>‹Nº›</a:t>
            </a:fld>
            <a:endParaRPr lang="es-GT"/>
          </a:p>
        </p:txBody>
      </p:sp>
    </p:spTree>
    <p:extLst>
      <p:ext uri="{BB962C8B-B14F-4D97-AF65-F5344CB8AC3E}">
        <p14:creationId xmlns:p14="http://schemas.microsoft.com/office/powerpoint/2010/main" val="3987892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06801" y="3068960"/>
            <a:ext cx="8142998" cy="923330"/>
          </a:xfrm>
          <a:prstGeom prst="rect">
            <a:avLst/>
          </a:prstGeom>
          <a:noFill/>
        </p:spPr>
        <p:txBody>
          <a:bodyPr wrap="none" lIns="91440" tIns="45720" rIns="91440" bIns="45720">
            <a:spAutoFit/>
          </a:bodyPr>
          <a:lstStyle/>
          <a:p>
            <a:pPr algn="ctr"/>
            <a:r>
              <a:rPr lang="es-MX" sz="5400" b="1" dirty="0"/>
              <a:t>Perfil ingeniero de software</a:t>
            </a:r>
            <a:endParaRPr lang="es-E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4 Rectángulo"/>
          <p:cNvSpPr/>
          <p:nvPr/>
        </p:nvSpPr>
        <p:spPr>
          <a:xfrm>
            <a:off x="1196963" y="908720"/>
            <a:ext cx="6844951" cy="1754326"/>
          </a:xfrm>
          <a:prstGeom prst="rect">
            <a:avLst/>
          </a:prstGeom>
          <a:noFill/>
        </p:spPr>
        <p:txBody>
          <a:bodyPr wrap="none" lIns="91440" tIns="45720" rIns="91440" bIns="45720">
            <a:spAutoFit/>
          </a:bodyPr>
          <a:lstStyle/>
          <a:p>
            <a:pPr algn="ctr"/>
            <a:r>
              <a:rPr lang="es-MX" sz="5400" b="1" dirty="0"/>
              <a:t>Ingeniería de Software </a:t>
            </a:r>
          </a:p>
          <a:p>
            <a:pPr algn="ctr"/>
            <a:r>
              <a:rPr lang="es-MX" sz="5400" b="1" dirty="0"/>
              <a:t>UMG</a:t>
            </a:r>
            <a:endParaRPr lang="es-E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5 Rectángulo"/>
          <p:cNvSpPr/>
          <p:nvPr/>
        </p:nvSpPr>
        <p:spPr>
          <a:xfrm>
            <a:off x="539552" y="5906889"/>
            <a:ext cx="2486578" cy="461665"/>
          </a:xfrm>
          <a:prstGeom prst="rect">
            <a:avLst/>
          </a:prstGeom>
          <a:noFill/>
        </p:spPr>
        <p:txBody>
          <a:bodyPr wrap="none" lIns="91440" tIns="45720" rIns="91440" bIns="45720">
            <a:spAutoFit/>
          </a:bodyPr>
          <a:lstStyle/>
          <a:p>
            <a:pPr algn="ctr"/>
            <a:r>
              <a:rPr lang="es-MX" sz="2400" b="1" dirty="0"/>
              <a:t>Ing. Wilson </a:t>
            </a:r>
            <a:r>
              <a:rPr lang="es-MX" sz="2400" b="1" dirty="0" err="1"/>
              <a:t>Aguin</a:t>
            </a:r>
            <a:r>
              <a:rPr lang="es-MX" sz="2400" b="1" dirty="0"/>
              <a:t> </a:t>
            </a:r>
            <a:endParaRPr lang="es-E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1765958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07860" y="980934"/>
            <a:ext cx="5008294" cy="461665"/>
          </a:xfrm>
          <a:prstGeom prst="rect">
            <a:avLst/>
          </a:prstGeom>
          <a:noFill/>
        </p:spPr>
        <p:txBody>
          <a:bodyPr wrap="none" lIns="91440" tIns="45720" rIns="91440" bIns="45720">
            <a:spAutoFit/>
          </a:bodyPr>
          <a:lstStyle/>
          <a:p>
            <a:pPr algn="ctr"/>
            <a:r>
              <a:rPr lang="es-MX" sz="2400" b="1" dirty="0"/>
              <a:t>Experiencia en el dominio del negocio</a:t>
            </a:r>
            <a:endParaRPr lang="es-E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2 CuadroTexto"/>
          <p:cNvSpPr txBox="1"/>
          <p:nvPr/>
        </p:nvSpPr>
        <p:spPr>
          <a:xfrm>
            <a:off x="722040" y="1988840"/>
            <a:ext cx="7488832" cy="923330"/>
          </a:xfrm>
          <a:prstGeom prst="rect">
            <a:avLst/>
          </a:prstGeom>
          <a:noFill/>
        </p:spPr>
        <p:txBody>
          <a:bodyPr wrap="square" rtlCol="0">
            <a:spAutoFit/>
          </a:bodyPr>
          <a:lstStyle/>
          <a:p>
            <a:r>
              <a:rPr lang="es-GT" dirty="0"/>
              <a:t>Para desarrollar bien un sistema, los desarrolladores deben entender el dominio del negocio. Es esencial que algunos miembros del grupo de desarrollo tengan alguna experiencia.</a:t>
            </a:r>
          </a:p>
        </p:txBody>
      </p:sp>
      <p:pic>
        <p:nvPicPr>
          <p:cNvPr id="1026" name="Picture 2" descr="Resultado de imagen para dominio del pensam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356992"/>
            <a:ext cx="2928938" cy="254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37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42126" y="980934"/>
            <a:ext cx="5739776" cy="461665"/>
          </a:xfrm>
          <a:prstGeom prst="rect">
            <a:avLst/>
          </a:prstGeom>
          <a:noFill/>
        </p:spPr>
        <p:txBody>
          <a:bodyPr wrap="none" lIns="91440" tIns="45720" rIns="91440" bIns="45720">
            <a:spAutoFit/>
          </a:bodyPr>
          <a:lstStyle/>
          <a:p>
            <a:pPr algn="ctr"/>
            <a:r>
              <a:rPr lang="es-MX" sz="2400" b="1" dirty="0"/>
              <a:t>Experiencia en el lenguaje de programación</a:t>
            </a:r>
            <a:endParaRPr lang="es-E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2 CuadroTexto"/>
          <p:cNvSpPr txBox="1"/>
          <p:nvPr/>
        </p:nvSpPr>
        <p:spPr>
          <a:xfrm>
            <a:off x="642126" y="2276872"/>
            <a:ext cx="8178346" cy="369332"/>
          </a:xfrm>
          <a:prstGeom prst="rect">
            <a:avLst/>
          </a:prstGeom>
          <a:noFill/>
        </p:spPr>
        <p:txBody>
          <a:bodyPr wrap="square" rtlCol="0">
            <a:spAutoFit/>
          </a:bodyPr>
          <a:lstStyle/>
          <a:p>
            <a:endParaRPr lang="es-GT" dirty="0"/>
          </a:p>
        </p:txBody>
      </p:sp>
      <p:sp>
        <p:nvSpPr>
          <p:cNvPr id="4" name="3 CuadroTexto"/>
          <p:cNvSpPr txBox="1"/>
          <p:nvPr/>
        </p:nvSpPr>
        <p:spPr>
          <a:xfrm>
            <a:off x="570654" y="1861373"/>
            <a:ext cx="8424936" cy="1200329"/>
          </a:xfrm>
          <a:prstGeom prst="rect">
            <a:avLst/>
          </a:prstGeom>
          <a:noFill/>
        </p:spPr>
        <p:txBody>
          <a:bodyPr wrap="square" rtlCol="0">
            <a:spAutoFit/>
          </a:bodyPr>
          <a:lstStyle/>
          <a:p>
            <a:r>
              <a:rPr lang="es-GT" dirty="0"/>
              <a:t>Normalmente esto solo es importante para proyecto de corta duración donde no existe tiempo suficiente para aprender un nuevo lenguaje. Mientras que aprender el lenguaje propiamente dicho no es fácil, empezar a utilizar las librerías y componentes de forma competente puede llevar virios meses.</a:t>
            </a:r>
          </a:p>
        </p:txBody>
      </p:sp>
      <p:pic>
        <p:nvPicPr>
          <p:cNvPr id="3074" name="Picture 2" descr="Resultado de imagen para lenguaje de program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031" y="3789040"/>
            <a:ext cx="4824536" cy="2007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82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25591" y="980934"/>
            <a:ext cx="4572855" cy="461665"/>
          </a:xfrm>
          <a:prstGeom prst="rect">
            <a:avLst/>
          </a:prstGeom>
          <a:noFill/>
        </p:spPr>
        <p:txBody>
          <a:bodyPr wrap="none" lIns="91440" tIns="45720" rIns="91440" bIns="45720">
            <a:spAutoFit/>
          </a:bodyPr>
          <a:lstStyle/>
          <a:p>
            <a:pPr algn="ctr"/>
            <a:r>
              <a:rPr lang="es-MX" sz="2400" b="1" dirty="0"/>
              <a:t>Habilidad para resolver problemas</a:t>
            </a:r>
            <a:endParaRPr lang="es-E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2 CuadroTexto"/>
          <p:cNvSpPr txBox="1"/>
          <p:nvPr/>
        </p:nvSpPr>
        <p:spPr>
          <a:xfrm>
            <a:off x="899592" y="1917438"/>
            <a:ext cx="7992888" cy="923330"/>
          </a:xfrm>
          <a:prstGeom prst="rect">
            <a:avLst/>
          </a:prstGeom>
          <a:noFill/>
        </p:spPr>
        <p:txBody>
          <a:bodyPr wrap="square" rtlCol="0">
            <a:spAutoFit/>
          </a:bodyPr>
          <a:lstStyle/>
          <a:p>
            <a:r>
              <a:rPr lang="es-GT" dirty="0"/>
              <a:t>Esto es muy importante para ingenieros de software, los cuales tienen que resolver constantemente problemas técnicos. Sin embargo, es casi imposible de juzgar sin conocer el trabajo del candidato.</a:t>
            </a:r>
          </a:p>
        </p:txBody>
      </p:sp>
      <p:pic>
        <p:nvPicPr>
          <p:cNvPr id="4098" name="Picture 2" descr="Resultado de imagen para resolver problem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840768"/>
            <a:ext cx="3295650" cy="32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085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254370" y="980934"/>
            <a:ext cx="2515304" cy="461665"/>
          </a:xfrm>
          <a:prstGeom prst="rect">
            <a:avLst/>
          </a:prstGeom>
          <a:noFill/>
        </p:spPr>
        <p:txBody>
          <a:bodyPr wrap="none" lIns="91440" tIns="45720" rIns="91440" bIns="45720">
            <a:spAutoFit/>
          </a:bodyPr>
          <a:lstStyle/>
          <a:p>
            <a:pPr algn="ctr"/>
            <a:r>
              <a:rPr lang="es-MX" sz="2400" b="1" dirty="0"/>
              <a:t>Soporte educativo</a:t>
            </a:r>
            <a:endParaRPr lang="es-E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2 CuadroTexto"/>
          <p:cNvSpPr txBox="1"/>
          <p:nvPr/>
        </p:nvSpPr>
        <p:spPr>
          <a:xfrm>
            <a:off x="467544" y="1916832"/>
            <a:ext cx="7920880" cy="923330"/>
          </a:xfrm>
          <a:prstGeom prst="rect">
            <a:avLst/>
          </a:prstGeom>
          <a:noFill/>
        </p:spPr>
        <p:txBody>
          <a:bodyPr wrap="square" rtlCol="0">
            <a:spAutoFit/>
          </a:bodyPr>
          <a:lstStyle/>
          <a:p>
            <a:r>
              <a:rPr lang="es-GT" dirty="0"/>
              <a:t>Esto provee un indicador de los fundamentos básicos que el candidato debe conocer y de la habilidad para aprender. Este factor cada vez es mas irrelevante, pues que los ingenieros obtienen experiencia atreves de los proyectos.</a:t>
            </a:r>
          </a:p>
        </p:txBody>
      </p:sp>
      <p:pic>
        <p:nvPicPr>
          <p:cNvPr id="5122" name="Picture 2" descr="Resultado de imagen para autodidact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5942" y="3140968"/>
            <a:ext cx="3990234" cy="311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038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00507" y="980934"/>
            <a:ext cx="3623043" cy="461665"/>
          </a:xfrm>
          <a:prstGeom prst="rect">
            <a:avLst/>
          </a:prstGeom>
          <a:noFill/>
        </p:spPr>
        <p:txBody>
          <a:bodyPr wrap="none" lIns="91440" tIns="45720" rIns="91440" bIns="45720">
            <a:spAutoFit/>
          </a:bodyPr>
          <a:lstStyle/>
          <a:p>
            <a:pPr algn="ctr"/>
            <a:r>
              <a:rPr lang="es-MX" sz="2400" b="1" dirty="0"/>
              <a:t>Habilidad de comunicación</a:t>
            </a:r>
            <a:endParaRPr lang="es-E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2 CuadroTexto"/>
          <p:cNvSpPr txBox="1"/>
          <p:nvPr/>
        </p:nvSpPr>
        <p:spPr>
          <a:xfrm>
            <a:off x="539552" y="1916832"/>
            <a:ext cx="7920880" cy="646331"/>
          </a:xfrm>
          <a:prstGeom prst="rect">
            <a:avLst/>
          </a:prstGeom>
          <a:noFill/>
        </p:spPr>
        <p:txBody>
          <a:bodyPr wrap="square" rtlCol="0">
            <a:spAutoFit/>
          </a:bodyPr>
          <a:lstStyle/>
          <a:p>
            <a:r>
              <a:rPr lang="es-GT" dirty="0"/>
              <a:t>Esto es importante debido a que el personal del proyecto necesita comunicarse oralmente y por escrito con los otros ingenieros, administradores y clientes. </a:t>
            </a:r>
          </a:p>
        </p:txBody>
      </p:sp>
      <p:pic>
        <p:nvPicPr>
          <p:cNvPr id="6146" name="Picture 2" descr="Resultado de imagen para comunicac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2867946"/>
            <a:ext cx="5184576" cy="2766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086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20926" y="980934"/>
            <a:ext cx="1982209" cy="461665"/>
          </a:xfrm>
          <a:prstGeom prst="rect">
            <a:avLst/>
          </a:prstGeom>
          <a:noFill/>
        </p:spPr>
        <p:txBody>
          <a:bodyPr wrap="none" lIns="91440" tIns="45720" rIns="91440" bIns="45720">
            <a:spAutoFit/>
          </a:bodyPr>
          <a:lstStyle/>
          <a:p>
            <a:pPr algn="ctr"/>
            <a:r>
              <a:rPr lang="es-MX" sz="2400" b="1" dirty="0"/>
              <a:t>Adaptabilidad</a:t>
            </a:r>
            <a:endParaRPr lang="es-E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2 CuadroTexto"/>
          <p:cNvSpPr txBox="1"/>
          <p:nvPr/>
        </p:nvSpPr>
        <p:spPr>
          <a:xfrm>
            <a:off x="323528" y="1772816"/>
            <a:ext cx="8208912" cy="923330"/>
          </a:xfrm>
          <a:prstGeom prst="rect">
            <a:avLst/>
          </a:prstGeom>
          <a:noFill/>
        </p:spPr>
        <p:txBody>
          <a:bodyPr wrap="square" rtlCol="0">
            <a:spAutoFit/>
          </a:bodyPr>
          <a:lstStyle/>
          <a:p>
            <a:r>
              <a:rPr lang="es-GT" dirty="0"/>
              <a:t>La adaptabilidad se valora observando las diversas experiencias obtenidas por los candidatos. Este es un atributo importante puesto que indica una habilidad para aprender.</a:t>
            </a:r>
          </a:p>
        </p:txBody>
      </p:sp>
      <p:pic>
        <p:nvPicPr>
          <p:cNvPr id="7170" name="Picture 2" descr="Resultado de imagen para Adaptabilid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281" y="2636912"/>
            <a:ext cx="4729708" cy="353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2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952423" y="980934"/>
            <a:ext cx="1119217" cy="461665"/>
          </a:xfrm>
          <a:prstGeom prst="rect">
            <a:avLst/>
          </a:prstGeom>
          <a:noFill/>
        </p:spPr>
        <p:txBody>
          <a:bodyPr wrap="none" lIns="91440" tIns="45720" rIns="91440" bIns="45720">
            <a:spAutoFit/>
          </a:bodyPr>
          <a:lstStyle/>
          <a:p>
            <a:pPr algn="ctr"/>
            <a:r>
              <a:rPr lang="es-MX" sz="2400" b="1" dirty="0"/>
              <a:t>Actitud</a:t>
            </a:r>
            <a:endParaRPr lang="es-E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2 CuadroTexto"/>
          <p:cNvSpPr txBox="1"/>
          <p:nvPr/>
        </p:nvSpPr>
        <p:spPr>
          <a:xfrm>
            <a:off x="323528" y="1772816"/>
            <a:ext cx="8424936" cy="923330"/>
          </a:xfrm>
          <a:prstGeom prst="rect">
            <a:avLst/>
          </a:prstGeom>
          <a:noFill/>
        </p:spPr>
        <p:txBody>
          <a:bodyPr wrap="square" rtlCol="0">
            <a:spAutoFit/>
          </a:bodyPr>
          <a:lstStyle/>
          <a:p>
            <a:r>
              <a:rPr lang="es-GT" dirty="0"/>
              <a:t>El personal del proyecto debe tener una actitud positiva con respecto a su trabajo y debe estar deseoso de aprender nuevas habilidades. Este es un atributo importante, pero a menudo muy difícil valorado.</a:t>
            </a:r>
          </a:p>
        </p:txBody>
      </p:sp>
      <p:pic>
        <p:nvPicPr>
          <p:cNvPr id="8194" name="Picture 2" descr="Resultado de imagen para Actit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140968"/>
            <a:ext cx="3033713"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Resultado de imagen para Actit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996" y="2564904"/>
            <a:ext cx="3425957" cy="2569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70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980934"/>
            <a:ext cx="1843070" cy="461665"/>
          </a:xfrm>
          <a:prstGeom prst="rect">
            <a:avLst/>
          </a:prstGeom>
          <a:noFill/>
        </p:spPr>
        <p:txBody>
          <a:bodyPr wrap="none" lIns="91440" tIns="45720" rIns="91440" bIns="45720">
            <a:spAutoFit/>
          </a:bodyPr>
          <a:lstStyle/>
          <a:p>
            <a:pPr algn="ctr"/>
            <a:r>
              <a:rPr lang="es-MX" sz="2400" b="1" dirty="0"/>
              <a:t>Personalidad</a:t>
            </a:r>
            <a:endParaRPr lang="es-E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2 CuadroTexto"/>
          <p:cNvSpPr txBox="1"/>
          <p:nvPr/>
        </p:nvSpPr>
        <p:spPr>
          <a:xfrm>
            <a:off x="611560" y="1916832"/>
            <a:ext cx="7704856" cy="923330"/>
          </a:xfrm>
          <a:prstGeom prst="rect">
            <a:avLst/>
          </a:prstGeom>
          <a:noFill/>
        </p:spPr>
        <p:txBody>
          <a:bodyPr wrap="square" rtlCol="0">
            <a:spAutoFit/>
          </a:bodyPr>
          <a:lstStyle/>
          <a:p>
            <a:r>
              <a:rPr lang="es-GT" dirty="0"/>
              <a:t>Este es un atributo importante pero difícil de valorar. Los candidatos deben ser razonablemente compatibles con los otros miembros del equipo. Ningún tipo de personalidad es mas o menos adecuada para la ingeniería de software.</a:t>
            </a:r>
          </a:p>
        </p:txBody>
      </p:sp>
      <p:pic>
        <p:nvPicPr>
          <p:cNvPr id="9218" name="Picture 2" descr="Resultado de imagen para personalid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9" y="2924944"/>
            <a:ext cx="4443639" cy="273454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3429000"/>
            <a:ext cx="2171700"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1325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308</Words>
  <Application>Microsoft Office PowerPoint</Application>
  <PresentationFormat>Presentación en pantalla (4:3)</PresentationFormat>
  <Paragraphs>20</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Wilson Jose Aguin Guerra</dc:creator>
  <cp:lastModifiedBy>13662 - WILSON JOSE AGUIN GUERRA</cp:lastModifiedBy>
  <cp:revision>5</cp:revision>
  <dcterms:created xsi:type="dcterms:W3CDTF">2018-04-06T18:19:00Z</dcterms:created>
  <dcterms:modified xsi:type="dcterms:W3CDTF">2019-04-13T07:48:40Z</dcterms:modified>
</cp:coreProperties>
</file>