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73" r:id="rId2"/>
    <p:sldId id="271" r:id="rId3"/>
    <p:sldId id="265" r:id="rId4"/>
    <p:sldId id="268" r:id="rId5"/>
    <p:sldId id="274" r:id="rId6"/>
    <p:sldId id="272" r:id="rId7"/>
    <p:sldId id="266" r:id="rId8"/>
    <p:sldId id="269"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6676-944C-43AC-835A-A5B29C26562F}" type="datetimeFigureOut">
              <a:rPr lang="es-GT" smtClean="0"/>
              <a:t>19/07/2019</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32EA-60C6-42A5-8278-8229970B8FD9}" type="slidenum">
              <a:rPr lang="es-GT" smtClean="0"/>
              <a:t>‹Nº›</a:t>
            </a:fld>
            <a:endParaRPr lang="es-GT"/>
          </a:p>
        </p:txBody>
      </p:sp>
    </p:spTree>
    <p:extLst>
      <p:ext uri="{BB962C8B-B14F-4D97-AF65-F5344CB8AC3E}">
        <p14:creationId xmlns:p14="http://schemas.microsoft.com/office/powerpoint/2010/main" val="232540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35934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15676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752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47223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349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2907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71541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21133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19492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8E93C70-A334-4DEA-A523-2E706C48CDE3}" type="datetimeFigureOut">
              <a:rPr lang="es-GT" smtClean="0"/>
              <a:t>19/07/2019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4789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8E93C70-A334-4DEA-A523-2E706C48CDE3}" type="datetimeFigureOut">
              <a:rPr lang="es-GT" smtClean="0"/>
              <a:t>19/07/2019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85822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8E93C70-A334-4DEA-A523-2E706C48CDE3}" type="datetimeFigureOut">
              <a:rPr lang="es-GT" smtClean="0"/>
              <a:t>19/07/2019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305465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8E93C70-A334-4DEA-A523-2E706C48CDE3}" type="datetimeFigureOut">
              <a:rPr lang="es-GT" smtClean="0"/>
              <a:t>19/07/2019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123927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93C70-A334-4DEA-A523-2E706C48CDE3}" type="datetimeFigureOut">
              <a:rPr lang="es-GT" smtClean="0"/>
              <a:t>19/07/2019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20002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8E93C70-A334-4DEA-A523-2E706C48CDE3}" type="datetimeFigureOut">
              <a:rPr lang="es-GT" smtClean="0"/>
              <a:t>19/07/2019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Tree>
    <p:extLst>
      <p:ext uri="{BB962C8B-B14F-4D97-AF65-F5344CB8AC3E}">
        <p14:creationId xmlns:p14="http://schemas.microsoft.com/office/powerpoint/2010/main" val="416486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7D144E-BBE4-4136-BE4C-E50C92176365}" type="slidenum">
              <a:rPr lang="es-GT" smtClean="0"/>
              <a:t>‹Nº›</a:t>
            </a:fld>
            <a:endParaRPr lang="es-GT"/>
          </a:p>
        </p:txBody>
      </p:sp>
      <p:sp>
        <p:nvSpPr>
          <p:cNvPr id="5" name="Date Placeholder 4"/>
          <p:cNvSpPr>
            <a:spLocks noGrp="1"/>
          </p:cNvSpPr>
          <p:nvPr>
            <p:ph type="dt" sz="half" idx="10"/>
          </p:nvPr>
        </p:nvSpPr>
        <p:spPr/>
        <p:txBody>
          <a:bodyPr/>
          <a:lstStyle/>
          <a:p>
            <a:fld id="{A8E93C70-A334-4DEA-A523-2E706C48CDE3}" type="datetimeFigureOut">
              <a:rPr lang="es-GT" smtClean="0"/>
              <a:t>19/07/2019</a:t>
            </a:fld>
            <a:endParaRPr lang="es-GT"/>
          </a:p>
        </p:txBody>
      </p:sp>
    </p:spTree>
    <p:extLst>
      <p:ext uri="{BB962C8B-B14F-4D97-AF65-F5344CB8AC3E}">
        <p14:creationId xmlns:p14="http://schemas.microsoft.com/office/powerpoint/2010/main" val="223213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E93C70-A334-4DEA-A523-2E706C48CDE3}" type="datetimeFigureOut">
              <a:rPr lang="es-GT" smtClean="0"/>
              <a:t>19/07/2019</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7D144E-BBE4-4136-BE4C-E50C92176365}" type="slidenum">
              <a:rPr lang="es-GT" smtClean="0"/>
              <a:t>‹Nº›</a:t>
            </a:fld>
            <a:endParaRPr lang="es-GT"/>
          </a:p>
        </p:txBody>
      </p:sp>
    </p:spTree>
    <p:extLst>
      <p:ext uri="{BB962C8B-B14F-4D97-AF65-F5344CB8AC3E}">
        <p14:creationId xmlns:p14="http://schemas.microsoft.com/office/powerpoint/2010/main" val="29620363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2512" y="2075557"/>
            <a:ext cx="7836323" cy="584775"/>
          </a:xfrm>
          <a:prstGeom prst="rect">
            <a:avLst/>
          </a:prstGeom>
        </p:spPr>
        <p:txBody>
          <a:bodyPr wrap="square">
            <a:spAutoFit/>
          </a:bodyPr>
          <a:lstStyle/>
          <a:p>
            <a:pPr algn="ctr"/>
            <a:r>
              <a:rPr lang="es-ES" sz="3200" b="1" dirty="0" smtClean="0">
                <a:latin typeface="Arial" panose="020B0604020202020204" pitchFamily="34" charset="0"/>
                <a:cs typeface="Arial" panose="020B0604020202020204" pitchFamily="34" charset="0"/>
              </a:rPr>
              <a:t>TRABAJO EN EQUIPO</a:t>
            </a:r>
            <a:endParaRPr lang="es-GT" sz="32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770" y="3152775"/>
            <a:ext cx="4991100" cy="3705225"/>
          </a:xfrm>
          <a:prstGeom prst="rect">
            <a:avLst/>
          </a:prstGeom>
          <a:ln>
            <a:noFill/>
          </a:ln>
          <a:effectLst>
            <a:softEdge rad="112500"/>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74"/>
            <a:ext cx="1881051" cy="1940632"/>
          </a:xfrm>
          <a:prstGeom prst="rect">
            <a:avLst/>
          </a:prstGeom>
          <a:ln>
            <a:noFill/>
          </a:ln>
          <a:effectLst>
            <a:softEdge rad="112500"/>
          </a:effectLst>
        </p:spPr>
      </p:pic>
    </p:spTree>
    <p:extLst>
      <p:ext uri="{BB962C8B-B14F-4D97-AF65-F5344CB8AC3E}">
        <p14:creationId xmlns:p14="http://schemas.microsoft.com/office/powerpoint/2010/main" val="185868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35131" y="378823"/>
            <a:ext cx="9339943" cy="4493538"/>
          </a:xfrm>
          <a:prstGeom prst="rect">
            <a:avLst/>
          </a:prstGeom>
          <a:noFill/>
        </p:spPr>
        <p:txBody>
          <a:bodyPr wrap="square" rtlCol="0">
            <a:spAutoFit/>
          </a:bodyPr>
          <a:lstStyle/>
          <a:p>
            <a:r>
              <a:rPr lang="es-ES" sz="2200" dirty="0">
                <a:latin typeface="Arial" panose="020B0604020202020204" pitchFamily="34" charset="0"/>
                <a:cs typeface="Arial" panose="020B0604020202020204" pitchFamily="34" charset="0"/>
              </a:rPr>
              <a:t>La manera de organizar el trabajo siempre está en proceso de cambio en todo tipo de empresas. </a:t>
            </a:r>
            <a:r>
              <a:rPr lang="es-ES" sz="2200" dirty="0" smtClean="0">
                <a:latin typeface="Arial" panose="020B0604020202020204" pitchFamily="34" charset="0"/>
                <a:cs typeface="Arial" panose="020B0604020202020204" pitchFamily="34" charset="0"/>
              </a:rPr>
              <a:t>Es evidente </a:t>
            </a:r>
            <a:r>
              <a:rPr lang="es-ES" sz="2200" dirty="0">
                <a:latin typeface="Arial" panose="020B0604020202020204" pitchFamily="34" charset="0"/>
                <a:cs typeface="Arial" panose="020B0604020202020204" pitchFamily="34" charset="0"/>
              </a:rPr>
              <a:t>que el trabajo en equipo se ha convertido en uno de los pilares fundamentales de la </a:t>
            </a:r>
            <a:r>
              <a:rPr lang="es-ES" sz="2200" dirty="0" smtClean="0">
                <a:latin typeface="Arial" panose="020B0604020202020204" pitchFamily="34" charset="0"/>
                <a:cs typeface="Arial" panose="020B0604020202020204" pitchFamily="34" charset="0"/>
              </a:rPr>
              <a:t>actividad laboral</a:t>
            </a:r>
            <a:r>
              <a:rPr lang="es-ES" sz="2200" dirty="0">
                <a:latin typeface="Arial" panose="020B0604020202020204" pitchFamily="34" charset="0"/>
                <a:cs typeface="Arial" panose="020B0604020202020204" pitchFamily="34" charset="0"/>
              </a:rPr>
              <a:t>. </a:t>
            </a:r>
            <a:endParaRPr lang="es-ES" sz="2200" dirty="0" smtClean="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Existen muchos enfoques para el trabajo en grupo, desde los sistemas de sugerencias hasta los equipos</a:t>
            </a:r>
          </a:p>
          <a:p>
            <a:r>
              <a:rPr lang="es-ES" sz="2200" dirty="0">
                <a:latin typeface="Arial" panose="020B0604020202020204" pitchFamily="34" charset="0"/>
                <a:cs typeface="Arial" panose="020B0604020202020204" pitchFamily="34" charset="0"/>
              </a:rPr>
              <a:t>facultados y </a:t>
            </a:r>
            <a:r>
              <a:rPr lang="es-ES" sz="2200" dirty="0" err="1">
                <a:latin typeface="Arial" panose="020B0604020202020204" pitchFamily="34" charset="0"/>
                <a:cs typeface="Arial" panose="020B0604020202020204" pitchFamily="34" charset="0"/>
              </a:rPr>
              <a:t>autodirigidos</a:t>
            </a:r>
            <a:r>
              <a:rPr lang="es-ES" sz="2200" dirty="0" smtClean="0">
                <a:latin typeface="Arial" panose="020B0604020202020204" pitchFamily="34" charset="0"/>
                <a:cs typeface="Arial" panose="020B0604020202020204" pitchFamily="34" charset="0"/>
              </a:rPr>
              <a:t>.</a:t>
            </a:r>
          </a:p>
          <a:p>
            <a:endParaRPr lang="es-ES" sz="22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ES" sz="2200" dirty="0">
                <a:latin typeface="Arial" panose="020B0604020202020204" pitchFamily="34" charset="0"/>
                <a:cs typeface="Arial" panose="020B0604020202020204" pitchFamily="34" charset="0"/>
              </a:rPr>
              <a:t>Crosby utiliza un enfoque de equipos por </a:t>
            </a:r>
            <a:r>
              <a:rPr lang="es-ES" sz="2200" dirty="0" smtClean="0">
                <a:latin typeface="Arial" panose="020B0604020202020204" pitchFamily="34" charset="0"/>
                <a:cs typeface="Arial" panose="020B0604020202020204" pitchFamily="34" charset="0"/>
              </a:rPr>
              <a:t>funciones </a:t>
            </a:r>
          </a:p>
          <a:p>
            <a:pPr marL="342900" indent="-342900">
              <a:buFont typeface="Wingdings" panose="05000000000000000000" pitchFamily="2" charset="2"/>
              <a:buChar char="ü"/>
            </a:pPr>
            <a:r>
              <a:rPr lang="es-ES" sz="2200" dirty="0" smtClean="0">
                <a:latin typeface="Arial" panose="020B0604020202020204" pitchFamily="34" charset="0"/>
                <a:cs typeface="Arial" panose="020B0604020202020204" pitchFamily="34" charset="0"/>
              </a:rPr>
              <a:t>Juran</a:t>
            </a:r>
            <a:r>
              <a:rPr lang="es-ES" sz="2200" dirty="0">
                <a:latin typeface="Arial" panose="020B0604020202020204" pitchFamily="34" charset="0"/>
                <a:cs typeface="Arial" panose="020B0604020202020204" pitchFamily="34" charset="0"/>
              </a:rPr>
              <a:t>, el de </a:t>
            </a:r>
            <a:r>
              <a:rPr lang="es-ES" sz="2200" dirty="0" smtClean="0">
                <a:latin typeface="Arial" panose="020B0604020202020204" pitchFamily="34" charset="0"/>
                <a:cs typeface="Arial" panose="020B0604020202020204" pitchFamily="34" charset="0"/>
              </a:rPr>
              <a:t>equipos multidisciplinarios </a:t>
            </a:r>
            <a:r>
              <a:rPr lang="es-ES" sz="2200" dirty="0">
                <a:latin typeface="Arial" panose="020B0604020202020204" pitchFamily="34" charset="0"/>
                <a:cs typeface="Arial" panose="020B0604020202020204" pitchFamily="34" charset="0"/>
              </a:rPr>
              <a:t>enfocados en un proyecto </a:t>
            </a:r>
            <a:r>
              <a:rPr lang="es-ES" sz="2200" dirty="0" smtClean="0">
                <a:latin typeface="Arial" panose="020B0604020202020204" pitchFamily="34" charset="0"/>
                <a:cs typeface="Arial" panose="020B0604020202020204" pitchFamily="34" charset="0"/>
              </a:rPr>
              <a:t>determinado</a:t>
            </a:r>
          </a:p>
          <a:p>
            <a:pPr marL="342900" indent="-342900">
              <a:buFont typeface="Wingdings" panose="05000000000000000000" pitchFamily="2" charset="2"/>
              <a:buChar char="ü"/>
            </a:pPr>
            <a:r>
              <a:rPr lang="es-ES" sz="2200" dirty="0" smtClean="0">
                <a:latin typeface="Arial" panose="020B0604020202020204" pitchFamily="34" charset="0"/>
                <a:cs typeface="Arial" panose="020B0604020202020204" pitchFamily="34" charset="0"/>
              </a:rPr>
              <a:t>Deming </a:t>
            </a:r>
            <a:r>
              <a:rPr lang="es-ES" sz="2200" dirty="0">
                <a:latin typeface="Arial" panose="020B0604020202020204" pitchFamily="34" charset="0"/>
                <a:cs typeface="Arial" panose="020B0604020202020204" pitchFamily="34" charset="0"/>
              </a:rPr>
              <a:t>e Ishikawa, el de </a:t>
            </a:r>
            <a:r>
              <a:rPr lang="es-ES" sz="2200" dirty="0" smtClean="0">
                <a:latin typeface="Arial" panose="020B0604020202020204" pitchFamily="34" charset="0"/>
                <a:cs typeface="Arial" panose="020B0604020202020204" pitchFamily="34" charset="0"/>
              </a:rPr>
              <a:t>participación voluntaria </a:t>
            </a:r>
            <a:r>
              <a:rPr lang="es-ES" sz="2200" dirty="0">
                <a:latin typeface="Arial" panose="020B0604020202020204" pitchFamily="34" charset="0"/>
                <a:cs typeface="Arial" panose="020B0604020202020204" pitchFamily="34" charset="0"/>
              </a:rPr>
              <a:t>en los círculos de calidad.</a:t>
            </a:r>
            <a:endParaRPr lang="es-GT"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57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74" y="867374"/>
            <a:ext cx="4420906" cy="4420906"/>
          </a:xfrm>
          <a:prstGeom prst="rect">
            <a:avLst/>
          </a:prstGeom>
          <a:ln>
            <a:noFill/>
          </a:ln>
          <a:effectLst>
            <a:softEdge rad="112500"/>
          </a:effectLst>
        </p:spPr>
      </p:pic>
      <p:sp>
        <p:nvSpPr>
          <p:cNvPr id="5" name="Rectángulo 4"/>
          <p:cNvSpPr/>
          <p:nvPr/>
        </p:nvSpPr>
        <p:spPr>
          <a:xfrm>
            <a:off x="4754880" y="1065822"/>
            <a:ext cx="6096000" cy="3785652"/>
          </a:xfrm>
          <a:prstGeom prst="rect">
            <a:avLst/>
          </a:prstGeom>
        </p:spPr>
        <p:txBody>
          <a:bodyPr>
            <a:spAutoFit/>
          </a:bodyPr>
          <a:lstStyle/>
          <a:p>
            <a:pPr algn="just"/>
            <a:r>
              <a:rPr lang="es-ES" sz="2000" dirty="0">
                <a:latin typeface="Arial" panose="020B0604020202020204" pitchFamily="34" charset="0"/>
                <a:cs typeface="Arial" panose="020B0604020202020204" pitchFamily="34" charset="0"/>
              </a:rPr>
              <a:t>Los roles del trabajo en equipo se pueden definir por tanto siguiendo el esquema de las ‘5c</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ES" sz="2000" dirty="0" smtClean="0">
                <a:latin typeface="Arial" panose="020B0604020202020204" pitchFamily="34" charset="0"/>
                <a:cs typeface="Arial" panose="020B0604020202020204" pitchFamily="34" charset="0"/>
              </a:rPr>
              <a:t>Complementariedad</a:t>
            </a:r>
          </a:p>
          <a:p>
            <a:pPr algn="just"/>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ES" sz="2000" dirty="0">
                <a:latin typeface="Arial" panose="020B0604020202020204" pitchFamily="34" charset="0"/>
                <a:cs typeface="Arial" panose="020B0604020202020204" pitchFamily="34" charset="0"/>
              </a:rPr>
              <a:t>Comunicación</a:t>
            </a:r>
          </a:p>
          <a:p>
            <a:pPr marL="342900" indent="-342900" algn="just">
              <a:buFont typeface="Wingdings" panose="05000000000000000000" pitchFamily="2" charset="2"/>
              <a:buChar char="q"/>
            </a:pPr>
            <a:endParaRPr lang="es-ES"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ES" sz="2000" dirty="0" smtClean="0">
                <a:latin typeface="Arial" panose="020B0604020202020204" pitchFamily="34" charset="0"/>
                <a:cs typeface="Arial" panose="020B0604020202020204" pitchFamily="34" charset="0"/>
              </a:rPr>
              <a:t>Coordinación</a:t>
            </a:r>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endParaRPr lang="es-ES"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ES" sz="2000" dirty="0" smtClean="0">
                <a:latin typeface="Arial" panose="020B0604020202020204" pitchFamily="34" charset="0"/>
                <a:cs typeface="Arial" panose="020B0604020202020204" pitchFamily="34" charset="0"/>
              </a:rPr>
              <a:t>Confianza</a:t>
            </a:r>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endParaRPr lang="es-ES"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ES" sz="2000" dirty="0" smtClean="0">
                <a:latin typeface="Arial" panose="020B0604020202020204" pitchFamily="34" charset="0"/>
                <a:cs typeface="Arial" panose="020B0604020202020204" pitchFamily="34" charset="0"/>
              </a:rPr>
              <a:t>Compromiso</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31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566"/>
            <a:ext cx="6047305" cy="4553621"/>
          </a:xfrm>
          <a:prstGeom prst="rect">
            <a:avLst/>
          </a:prstGeom>
          <a:ln>
            <a:noFill/>
          </a:ln>
          <a:effectLst>
            <a:softEdge rad="112500"/>
          </a:effectLst>
        </p:spPr>
      </p:pic>
      <p:sp>
        <p:nvSpPr>
          <p:cNvPr id="3" name="Rectángulo 2"/>
          <p:cNvSpPr/>
          <p:nvPr/>
        </p:nvSpPr>
        <p:spPr>
          <a:xfrm>
            <a:off x="2999305" y="4671187"/>
            <a:ext cx="6837026" cy="1938992"/>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Hoy en día, lograr y mantener el éxito en las organizaciones requiere capacidades o talentos de muchos profesionales, no sólo de un empleado en particular, por ello, esta forma de trabajar basada en la cooperación de un conjunto de personas, en la que todos los participantes aportan conocimientos</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20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1736" y="325959"/>
            <a:ext cx="8891453" cy="2616101"/>
          </a:xfrm>
          <a:prstGeom prst="rect">
            <a:avLst/>
          </a:prstGeom>
        </p:spPr>
        <p:txBody>
          <a:bodyPr wrap="square">
            <a:spAutoFit/>
          </a:bodyPr>
          <a:lstStyle/>
          <a:p>
            <a:pPr algn="just"/>
            <a:r>
              <a:rPr lang="es-ES" sz="2400" b="1" dirty="0" smtClean="0">
                <a:latin typeface="Arial" panose="020B0604020202020204" pitchFamily="34" charset="0"/>
                <a:cs typeface="Arial" panose="020B0604020202020204" pitchFamily="34" charset="0"/>
              </a:rPr>
              <a:t>EQUIPO</a:t>
            </a:r>
          </a:p>
          <a:p>
            <a:pPr algn="just"/>
            <a:r>
              <a:rPr lang="es-ES" sz="2000" dirty="0" smtClean="0">
                <a:latin typeface="Arial" panose="020B0604020202020204" pitchFamily="34" charset="0"/>
                <a:cs typeface="Arial" panose="020B0604020202020204" pitchFamily="34" charset="0"/>
              </a:rPr>
              <a:t>Un grupo de 2 o más </a:t>
            </a:r>
            <a:r>
              <a:rPr lang="es-ES" sz="2000" dirty="0">
                <a:latin typeface="Arial" panose="020B0604020202020204" pitchFamily="34" charset="0"/>
                <a:cs typeface="Arial" panose="020B0604020202020204" pitchFamily="34" charset="0"/>
              </a:rPr>
              <a:t>personas con </a:t>
            </a:r>
            <a:r>
              <a:rPr lang="es-ES" sz="2000" dirty="0" smtClean="0">
                <a:latin typeface="Arial" panose="020B0604020202020204" pitchFamily="34" charset="0"/>
                <a:cs typeface="Arial" panose="020B0604020202020204" pitchFamily="34" charset="0"/>
              </a:rPr>
              <a:t>habilidades complementarias </a:t>
            </a:r>
            <a:r>
              <a:rPr lang="es-ES" sz="2000" dirty="0">
                <a:latin typeface="Arial" panose="020B0604020202020204" pitchFamily="34" charset="0"/>
                <a:cs typeface="Arial" panose="020B0604020202020204" pitchFamily="34" charset="0"/>
              </a:rPr>
              <a:t>comprometidas </a:t>
            </a:r>
            <a:r>
              <a:rPr lang="es-ES" sz="2000" dirty="0" smtClean="0">
                <a:latin typeface="Arial" panose="020B0604020202020204" pitchFamily="34" charset="0"/>
                <a:cs typeface="Arial" panose="020B0604020202020204" pitchFamily="34" charset="0"/>
              </a:rPr>
              <a:t>con una </a:t>
            </a:r>
            <a:r>
              <a:rPr lang="es-ES" sz="2000" dirty="0">
                <a:latin typeface="Arial" panose="020B0604020202020204" pitchFamily="34" charset="0"/>
                <a:cs typeface="Arial" panose="020B0604020202020204" pitchFamily="34" charset="0"/>
              </a:rPr>
              <a:t>causa y meta comunes, y para </a:t>
            </a:r>
            <a:r>
              <a:rPr lang="es-ES" sz="2000" dirty="0" smtClean="0">
                <a:latin typeface="Arial" panose="020B0604020202020204" pitchFamily="34" charset="0"/>
                <a:cs typeface="Arial" panose="020B0604020202020204" pitchFamily="34" charset="0"/>
              </a:rPr>
              <a:t>lo cual ellos aportan </a:t>
            </a:r>
            <a:r>
              <a:rPr lang="es-ES" sz="2000" dirty="0">
                <a:latin typeface="Arial" panose="020B0604020202020204" pitchFamily="34" charset="0"/>
                <a:cs typeface="Arial" panose="020B0604020202020204" pitchFamily="34" charset="0"/>
              </a:rPr>
              <a:t>colaboración mutua</a:t>
            </a:r>
            <a:r>
              <a:rPr lang="es-ES" sz="2000" dirty="0" smtClean="0">
                <a:latin typeface="Arial" panose="020B0604020202020204" pitchFamily="34" charset="0"/>
                <a:cs typeface="Arial" panose="020B0604020202020204" pitchFamily="34" charset="0"/>
              </a:rPr>
              <a: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El equipo de trabajo es el conjunto de personas asignadas </a:t>
            </a:r>
            <a:r>
              <a:rPr lang="es-ES" sz="2000" dirty="0" smtClean="0">
                <a:latin typeface="Arial" panose="020B0604020202020204" pitchFamily="34" charset="0"/>
                <a:cs typeface="Arial" panose="020B0604020202020204" pitchFamily="34" charset="0"/>
              </a:rPr>
              <a:t>o </a:t>
            </a:r>
            <a:r>
              <a:rPr lang="es-ES" sz="2000" dirty="0" err="1" smtClean="0">
                <a:latin typeface="Arial" panose="020B0604020202020204" pitchFamily="34" charset="0"/>
                <a:cs typeface="Arial" panose="020B0604020202020204" pitchFamily="34" charset="0"/>
              </a:rPr>
              <a:t>autoasignadas</a:t>
            </a:r>
            <a:r>
              <a:rPr lang="es-ES" sz="2000" dirty="0">
                <a:latin typeface="Arial" panose="020B0604020202020204" pitchFamily="34" charset="0"/>
                <a:cs typeface="Arial" panose="020B0604020202020204" pitchFamily="34" charset="0"/>
              </a:rPr>
              <a:t>, de acuerdo a habilidades y competencias </a:t>
            </a:r>
            <a:r>
              <a:rPr lang="es-ES" sz="2000" dirty="0" smtClean="0">
                <a:latin typeface="Arial" panose="020B0604020202020204" pitchFamily="34" charset="0"/>
                <a:cs typeface="Arial" panose="020B0604020202020204" pitchFamily="34" charset="0"/>
              </a:rPr>
              <a:t>específicas, para </a:t>
            </a:r>
            <a:r>
              <a:rPr lang="es-ES" sz="2000" dirty="0">
                <a:latin typeface="Arial" panose="020B0604020202020204" pitchFamily="34" charset="0"/>
                <a:cs typeface="Arial" panose="020B0604020202020204" pitchFamily="34" charset="0"/>
              </a:rPr>
              <a:t>cumplir una determinada meta bajo la conducción de </a:t>
            </a:r>
            <a:r>
              <a:rPr lang="es-ES" sz="2000" dirty="0" smtClean="0">
                <a:latin typeface="Arial" panose="020B0604020202020204" pitchFamily="34" charset="0"/>
                <a:cs typeface="Arial" panose="020B0604020202020204" pitchFamily="34" charset="0"/>
              </a:rPr>
              <a:t>un coordinador.</a:t>
            </a:r>
            <a:endParaRPr lang="es-GT"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31" y="2942060"/>
            <a:ext cx="4995182" cy="2997109"/>
          </a:xfrm>
          <a:prstGeom prst="rect">
            <a:avLst/>
          </a:prstGeom>
          <a:ln>
            <a:noFill/>
          </a:ln>
          <a:effectLst>
            <a:softEdge rad="112500"/>
          </a:effectLst>
        </p:spPr>
      </p:pic>
      <p:sp>
        <p:nvSpPr>
          <p:cNvPr id="4" name="Rectángulo 3"/>
          <p:cNvSpPr/>
          <p:nvPr/>
        </p:nvSpPr>
        <p:spPr>
          <a:xfrm>
            <a:off x="5687513" y="3521167"/>
            <a:ext cx="4881153" cy="1631216"/>
          </a:xfrm>
          <a:prstGeom prst="rect">
            <a:avLst/>
          </a:prstGeom>
        </p:spPr>
        <p:txBody>
          <a:bodyPr wrap="square">
            <a:spAutoFit/>
          </a:bodyPr>
          <a:lstStyle/>
          <a:p>
            <a:pPr algn="just"/>
            <a:r>
              <a:rPr lang="es-ES" sz="2000" dirty="0">
                <a:latin typeface="Arial" panose="020B0604020202020204" pitchFamily="34" charset="0"/>
                <a:cs typeface="Arial" panose="020B0604020202020204" pitchFamily="34" charset="0"/>
              </a:rPr>
              <a:t>Un grupo de trabajo son dos o más individuos que trabajan en forma independiente para alcanzar un objetivo global y pueden o no trabajar uno al lado del otro en el mismo departamento</a:t>
            </a:r>
            <a:endParaRPr lang="es-G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940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693408" y="1257163"/>
            <a:ext cx="7621398" cy="4085545"/>
          </a:xfrm>
          <a:prstGeom prst="rect">
            <a:avLst/>
          </a:prstGeom>
        </p:spPr>
      </p:pic>
    </p:spTree>
    <p:extLst>
      <p:ext uri="{BB962C8B-B14F-4D97-AF65-F5344CB8AC3E}">
        <p14:creationId xmlns:p14="http://schemas.microsoft.com/office/powerpoint/2010/main" val="1909544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2604" y="263633"/>
            <a:ext cx="9023465" cy="2000548"/>
          </a:xfrm>
          <a:prstGeom prst="rect">
            <a:avLst/>
          </a:prstGeom>
          <a:noFill/>
        </p:spPr>
        <p:txBody>
          <a:bodyPr wrap="square" rtlCol="0">
            <a:spAutoFit/>
          </a:bodyPr>
          <a:lstStyle/>
          <a:p>
            <a:pPr algn="just"/>
            <a:r>
              <a:rPr lang="es-ES" sz="2400" b="1" dirty="0">
                <a:latin typeface="Arial" panose="020B0604020202020204" pitchFamily="34" charset="0"/>
                <a:cs typeface="Arial" panose="020B0604020202020204" pitchFamily="34" charset="0"/>
              </a:rPr>
              <a:t>Movimiento de los círculos de calidad</a:t>
            </a:r>
          </a:p>
          <a:p>
            <a:pPr algn="just"/>
            <a:r>
              <a:rPr lang="es-ES" sz="2000" dirty="0">
                <a:latin typeface="Arial" panose="020B0604020202020204" pitchFamily="34" charset="0"/>
                <a:cs typeface="Arial" panose="020B0604020202020204" pitchFamily="34" charset="0"/>
              </a:rPr>
              <a:t>Los círculos de calidad son un tipo especial de trabajo en </a:t>
            </a:r>
            <a:r>
              <a:rPr lang="es-ES" sz="2000" dirty="0" smtClean="0">
                <a:latin typeface="Arial" panose="020B0604020202020204" pitchFamily="34" charset="0"/>
                <a:cs typeface="Arial" panose="020B0604020202020204" pitchFamily="34" charset="0"/>
              </a:rPr>
              <a:t>equipo.</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La función de los círculos consiste en identificar, analizar y resolver problemas</a:t>
            </a:r>
          </a:p>
          <a:p>
            <a:pPr algn="just"/>
            <a:r>
              <a:rPr lang="es-ES" sz="2000" dirty="0">
                <a:latin typeface="Arial" panose="020B0604020202020204" pitchFamily="34" charset="0"/>
                <a:cs typeface="Arial" panose="020B0604020202020204" pitchFamily="34" charset="0"/>
              </a:rPr>
              <a:t>relacionados con el trabajo de los miembros del equipo, a fin de mejorar tanto su </a:t>
            </a:r>
            <a:r>
              <a:rPr lang="es-ES" sz="2000" dirty="0" smtClean="0">
                <a:latin typeface="Arial" panose="020B0604020202020204" pitchFamily="34" charset="0"/>
                <a:cs typeface="Arial" panose="020B0604020202020204" pitchFamily="34" charset="0"/>
              </a:rPr>
              <a:t>aspecto productivo </a:t>
            </a:r>
            <a:r>
              <a:rPr lang="es-ES" sz="2000" dirty="0">
                <a:latin typeface="Arial" panose="020B0604020202020204" pitchFamily="34" charset="0"/>
                <a:cs typeface="Arial" panose="020B0604020202020204" pitchFamily="34" charset="0"/>
              </a:rPr>
              <a:t>como el de calidad</a:t>
            </a:r>
            <a:r>
              <a:rPr lang="es-ES" sz="2000" dirty="0" smtClean="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810" y="2364377"/>
            <a:ext cx="5416731" cy="4062548"/>
          </a:xfrm>
          <a:prstGeom prst="rect">
            <a:avLst/>
          </a:prstGeom>
        </p:spPr>
      </p:pic>
    </p:spTree>
    <p:extLst>
      <p:ext uri="{BB962C8B-B14F-4D97-AF65-F5344CB8AC3E}">
        <p14:creationId xmlns:p14="http://schemas.microsoft.com/office/powerpoint/2010/main" val="2983719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436914" y="308337"/>
            <a:ext cx="7265807" cy="5807660"/>
          </a:xfrm>
          <a:prstGeom prst="rect">
            <a:avLst/>
          </a:prstGeom>
        </p:spPr>
      </p:pic>
    </p:spTree>
    <p:extLst>
      <p:ext uri="{BB962C8B-B14F-4D97-AF65-F5344CB8AC3E}">
        <p14:creationId xmlns:p14="http://schemas.microsoft.com/office/powerpoint/2010/main" val="3413086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87384" y="365761"/>
            <a:ext cx="8934994" cy="2554545"/>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A</a:t>
            </a:r>
            <a:r>
              <a:rPr lang="es-ES" sz="2000" dirty="0" smtClean="0">
                <a:latin typeface="Arial" panose="020B0604020202020204" pitchFamily="34" charset="0"/>
                <a:cs typeface="Arial" panose="020B0604020202020204" pitchFamily="34" charset="0"/>
              </a:rPr>
              <a:t>lgunos de los retos para formar un equipo de mejora.</a:t>
            </a:r>
          </a:p>
          <a:p>
            <a:pPr algn="just"/>
            <a:r>
              <a:rPr lang="es-ES" sz="2000" dirty="0" smtClean="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r>
              <a:rPr lang="es-ES" sz="2000" dirty="0" smtClean="0">
                <a:latin typeface="Arial" panose="020B0604020202020204" pitchFamily="34" charset="0"/>
                <a:cs typeface="Arial" panose="020B0604020202020204" pitchFamily="34" charset="0"/>
              </a:rPr>
              <a:t>Los </a:t>
            </a:r>
            <a:r>
              <a:rPr lang="es-ES" sz="2000" dirty="0">
                <a:latin typeface="Arial" panose="020B0604020202020204" pitchFamily="34" charset="0"/>
                <a:cs typeface="Arial" panose="020B0604020202020204" pitchFamily="34" charset="0"/>
              </a:rPr>
              <a:t>compañeros tienen una falta de conocimiento. </a:t>
            </a:r>
          </a:p>
          <a:p>
            <a:pPr marL="342900" indent="-342900" algn="just">
              <a:buFont typeface="Wingdings" panose="05000000000000000000" pitchFamily="2" charset="2"/>
              <a:buChar char="q"/>
            </a:pPr>
            <a:r>
              <a:rPr lang="es-ES" sz="2000" dirty="0">
                <a:latin typeface="Arial" panose="020B0604020202020204" pitchFamily="34" charset="0"/>
                <a:cs typeface="Arial" panose="020B0604020202020204" pitchFamily="34" charset="0"/>
              </a:rPr>
              <a:t>Los compañeros quizá encuentren difícil, si no imposible, el hablar en frente de un grupo, y temen ser </a:t>
            </a:r>
            <a:r>
              <a:rPr lang="es-ES" sz="2000" dirty="0" smtClean="0">
                <a:latin typeface="Arial" panose="020B0604020202020204" pitchFamily="34" charset="0"/>
                <a:cs typeface="Arial" panose="020B0604020202020204" pitchFamily="34" charset="0"/>
              </a:rPr>
              <a:t>señalados.</a:t>
            </a:r>
            <a:endParaRPr lang="es-ES"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ES" sz="2000" dirty="0">
                <a:latin typeface="Arial" panose="020B0604020202020204" pitchFamily="34" charset="0"/>
                <a:cs typeface="Arial" panose="020B0604020202020204" pitchFamily="34" charset="0"/>
              </a:rPr>
              <a:t>Inmensas cargas de trabajo. La gente cree que sus cargas de trabajo actuales son inmensas y que no hay tiempo libre o energías para otra tarea.</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198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2754</TotalTime>
  <Words>393</Words>
  <Application>Microsoft Office PowerPoint</Application>
  <PresentationFormat>Panorámica</PresentationFormat>
  <Paragraphs>36</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Verni Leonel Perez Quezada</dc:creator>
  <cp:lastModifiedBy>Verni Leonel Perez Quezada</cp:lastModifiedBy>
  <cp:revision>58</cp:revision>
  <dcterms:created xsi:type="dcterms:W3CDTF">2017-01-28T14:57:06Z</dcterms:created>
  <dcterms:modified xsi:type="dcterms:W3CDTF">2019-07-20T05:55:20Z</dcterms:modified>
</cp:coreProperties>
</file>