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43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7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354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3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621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942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239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38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07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77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69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2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08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2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7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29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F5E47-19D8-413F-B6F4-F53324F5EDE2}" type="datetimeFigureOut">
              <a:rPr lang="es-ES" smtClean="0"/>
              <a:t>13/09/2019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C5FA3B-C6D3-4C8F-B61E-554501FFDE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1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7666" y="4727829"/>
            <a:ext cx="8596668" cy="13208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 de diseño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CB74AAAD-398C-42C9-A1DB-D0082C01D124}"/>
              </a:ext>
            </a:extLst>
          </p:cNvPr>
          <p:cNvSpPr txBox="1">
            <a:spLocks/>
          </p:cNvSpPr>
          <p:nvPr/>
        </p:nvSpPr>
        <p:spPr>
          <a:xfrm>
            <a:off x="2475639" y="1988128"/>
            <a:ext cx="8574622" cy="2616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G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Facultad de Ingeniería en Sistemas </a:t>
            </a:r>
            <a:br>
              <a:rPr lang="es-GT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GT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Desarrollo Web</a:t>
            </a:r>
            <a:endParaRPr lang="es-GT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s-G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 de Septiembre 2019</a:t>
            </a:r>
          </a:p>
          <a:p>
            <a:pPr algn="r"/>
            <a:r>
              <a:rPr lang="es-G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Ing. Wilson Aguin</a:t>
            </a:r>
          </a:p>
          <a:p>
            <a:pPr algn="r"/>
            <a:endParaRPr lang="es-G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3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9764" y="1870363"/>
            <a:ext cx="9178636" cy="428105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“Los patrones de diseño son la estructura de las soluciones a problemas comunes en el desarrollo de software.”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otras palabras, brindan una solución ya probada y documentada a problemas de desarrollo de software que están sujetos a contextos similares. Debemos tener presente los siguientes elementos de un patrón: su nombre, el problema (cuando aplicar un patrón), la solución (descripción abstracta del problema) y las consecuencias (costos y beneficios).</a:t>
            </a: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45673"/>
            <a:ext cx="8840739" cy="4295690"/>
          </a:xfrm>
        </p:spPr>
        <p:txBody>
          <a:bodyPr/>
          <a:lstStyle/>
          <a:p>
            <a:r>
              <a:rPr lang="es-ES" dirty="0"/>
              <a:t>Algunos ejemplos:</a:t>
            </a:r>
          </a:p>
          <a:p>
            <a:pPr lvl="0"/>
            <a:r>
              <a:rPr lang="es-ES" dirty="0"/>
              <a:t>Patrones Creacionales: Inicialización y configuración de objetos. </a:t>
            </a:r>
          </a:p>
          <a:p>
            <a:pPr lvl="0"/>
            <a:r>
              <a:rPr lang="es-ES" dirty="0"/>
              <a:t>Patrones Estructurales: Separan la interfaz de la implementación. Se ocupan de cómo las clases y objetos se agrupan, para formar estructuras más grandes. </a:t>
            </a:r>
          </a:p>
          <a:p>
            <a:pPr lvl="0"/>
            <a:r>
              <a:rPr lang="es-ES" dirty="0"/>
              <a:t>Patrones de Comportamiento: Más que describir objetos o clases, describen la comunicación entre ellos.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82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831273"/>
            <a:ext cx="8695266" cy="5210089"/>
          </a:xfrm>
        </p:spPr>
        <p:txBody>
          <a:bodyPr>
            <a:normAutofit/>
          </a:bodyPr>
          <a:lstStyle/>
          <a:p>
            <a:r>
              <a:rPr lang="es-ES" b="1" dirty="0"/>
              <a:t>Patrones Creacionales</a:t>
            </a:r>
            <a:endParaRPr lang="es-ES" dirty="0"/>
          </a:p>
          <a:p>
            <a:r>
              <a:rPr lang="es-ES" b="1" dirty="0"/>
              <a:t>Fábrica Abstracta (</a:t>
            </a:r>
            <a:r>
              <a:rPr lang="es-ES" dirty="0" err="1"/>
              <a:t>Abstract</a:t>
            </a:r>
            <a:r>
              <a:rPr lang="es-ES" b="1" i="1" dirty="0"/>
              <a:t> Factory</a:t>
            </a:r>
            <a:r>
              <a:rPr lang="es-ES" b="1" dirty="0"/>
              <a:t>)</a:t>
            </a:r>
            <a:r>
              <a:rPr lang="es-ES" dirty="0"/>
              <a:t> </a:t>
            </a:r>
          </a:p>
          <a:p>
            <a:r>
              <a:rPr lang="es-ES" dirty="0"/>
              <a:t>El problema a solucionar por este patrón es el de crear diferentes familias de objetos, como por ejemplo la creación de interfaces gráficas de distintos tipos (ventana, menú, botón, etc.).</a:t>
            </a:r>
          </a:p>
          <a:p>
            <a:r>
              <a:rPr lang="es-ES" b="1" dirty="0"/>
              <a:t>Método de Fabricación (</a:t>
            </a:r>
            <a:r>
              <a:rPr lang="es-ES" dirty="0"/>
              <a:t>Factory</a:t>
            </a:r>
            <a:r>
              <a:rPr lang="es-ES" b="1" i="1" dirty="0"/>
              <a:t> </a:t>
            </a:r>
            <a:r>
              <a:rPr lang="es-ES" b="1" i="1" dirty="0" err="1"/>
              <a:t>Method</a:t>
            </a:r>
            <a:r>
              <a:rPr lang="es-ES" b="1" dirty="0"/>
              <a:t>)</a:t>
            </a:r>
            <a:r>
              <a:rPr lang="es-ES" dirty="0"/>
              <a:t> </a:t>
            </a:r>
          </a:p>
          <a:p>
            <a:r>
              <a:rPr lang="es-ES" dirty="0"/>
              <a:t>Parte del principio de que las subclases determinan la clase a implementar.</a:t>
            </a:r>
          </a:p>
          <a:p>
            <a:endParaRPr lang="es-ES" dirty="0"/>
          </a:p>
          <a:p>
            <a:r>
              <a:rPr lang="es-ES" b="1" dirty="0" err="1"/>
              <a:t>Prototipado</a:t>
            </a:r>
            <a:r>
              <a:rPr lang="es-ES" b="1" dirty="0"/>
              <a:t> (</a:t>
            </a:r>
            <a:r>
              <a:rPr lang="es-ES" dirty="0" err="1"/>
              <a:t>Prototype</a:t>
            </a:r>
            <a:r>
              <a:rPr lang="es-ES" b="1" dirty="0"/>
              <a:t>)</a:t>
            </a:r>
            <a:r>
              <a:rPr lang="es-ES" dirty="0"/>
              <a:t> </a:t>
            </a:r>
          </a:p>
          <a:p>
            <a:r>
              <a:rPr lang="es-ES" dirty="0"/>
              <a:t>Se basa en la clonación de ejemplares copiándolos de un prototipo.</a:t>
            </a:r>
          </a:p>
          <a:p>
            <a:r>
              <a:rPr lang="es-ES" b="1" dirty="0" err="1"/>
              <a:t>Singleton</a:t>
            </a:r>
            <a:r>
              <a:rPr lang="es-ES" dirty="0"/>
              <a:t> </a:t>
            </a:r>
          </a:p>
          <a:p>
            <a:r>
              <a:rPr lang="es-ES" dirty="0"/>
              <a:t>Restringe la instanciación de una clase o valor de un tipo a un solo objeto.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84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600201"/>
            <a:ext cx="8799175" cy="4441162"/>
          </a:xfrm>
        </p:spPr>
        <p:txBody>
          <a:bodyPr/>
          <a:lstStyle/>
          <a:p>
            <a:endParaRPr lang="es-ES" dirty="0"/>
          </a:p>
          <a:p>
            <a:r>
              <a:rPr lang="es-ES" b="1" dirty="0"/>
              <a:t>MVC (</a:t>
            </a:r>
            <a:r>
              <a:rPr lang="es-ES" dirty="0" err="1"/>
              <a:t>Model</a:t>
            </a:r>
            <a:r>
              <a:rPr lang="es-ES" b="1" i="1" dirty="0"/>
              <a:t> View </a:t>
            </a:r>
            <a:r>
              <a:rPr lang="es-ES" b="1" i="1" dirty="0" err="1"/>
              <a:t>Controler</a:t>
            </a:r>
            <a:r>
              <a:rPr lang="es-ES" b="1" dirty="0"/>
              <a:t>)</a:t>
            </a:r>
            <a:r>
              <a:rPr lang="es-ES" dirty="0"/>
              <a:t> </a:t>
            </a:r>
          </a:p>
          <a:p>
            <a:r>
              <a:rPr lang="es-ES" dirty="0"/>
              <a:t>Este patrón plantea la separación del problema en tres capas: la capa </a:t>
            </a:r>
            <a:r>
              <a:rPr lang="es-ES" b="1" dirty="0" err="1"/>
              <a:t>model</a:t>
            </a:r>
            <a:r>
              <a:rPr lang="es-ES" dirty="0"/>
              <a:t>, que representa la realidad; la capa </a:t>
            </a:r>
            <a:r>
              <a:rPr lang="es-ES" b="1" dirty="0" err="1"/>
              <a:t>controler</a:t>
            </a:r>
            <a:r>
              <a:rPr lang="es-ES" dirty="0"/>
              <a:t>, que conoce los métodos y atributos del modelo, recibe y realiza lo que el usuario quiere hacer; y la capa </a:t>
            </a:r>
            <a:r>
              <a:rPr lang="es-ES" b="1" dirty="0"/>
              <a:t>vista</a:t>
            </a:r>
            <a:r>
              <a:rPr lang="es-ES" dirty="0"/>
              <a:t>, que muestra un aspecto del modelo y es utilizada por la capa anterior para interaccionar con el usuario.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3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67691"/>
            <a:ext cx="8695266" cy="4773671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Patrones Estructurales</a:t>
            </a:r>
            <a:endParaRPr lang="es-ES" dirty="0"/>
          </a:p>
          <a:p>
            <a:pPr lvl="0"/>
            <a:r>
              <a:rPr lang="es-ES" dirty="0"/>
              <a:t>Adaptador (</a:t>
            </a:r>
            <a:r>
              <a:rPr lang="es-ES" i="1" dirty="0" err="1"/>
              <a:t>Adapter</a:t>
            </a:r>
            <a:r>
              <a:rPr lang="es-ES" dirty="0"/>
              <a:t>): Convierte una interfaz en otra.</a:t>
            </a:r>
          </a:p>
          <a:p>
            <a:pPr lvl="0"/>
            <a:r>
              <a:rPr lang="es-ES" dirty="0"/>
              <a:t>Puente (</a:t>
            </a:r>
            <a:r>
              <a:rPr lang="es-ES" i="1" dirty="0"/>
              <a:t>Bridge</a:t>
            </a:r>
            <a:r>
              <a:rPr lang="es-ES" dirty="0"/>
              <a:t>): Desacopla una abstracción de su implementación permitiendo modificarlas independientemente.</a:t>
            </a:r>
          </a:p>
          <a:p>
            <a:pPr lvl="0"/>
            <a:r>
              <a:rPr lang="es-ES" dirty="0"/>
              <a:t>Objeto Compuesto (</a:t>
            </a:r>
            <a:r>
              <a:rPr lang="es-ES" i="1" dirty="0" err="1"/>
              <a:t>Composite</a:t>
            </a:r>
            <a:r>
              <a:rPr lang="es-ES" dirty="0"/>
              <a:t>): Utilizado para construir objetos complejos a partir de otros más simples, utilizando para ello la composición recursiva y una estructura de árbol.</a:t>
            </a:r>
          </a:p>
          <a:p>
            <a:pPr lvl="0"/>
            <a:r>
              <a:rPr lang="es-ES" dirty="0"/>
              <a:t>Envoltorio (</a:t>
            </a:r>
            <a:r>
              <a:rPr lang="es-ES" i="1" dirty="0" err="1"/>
              <a:t>Decorator</a:t>
            </a:r>
            <a:r>
              <a:rPr lang="es-ES" dirty="0"/>
              <a:t>): Permite añadir dinámicamente funcionalidad a una clase existente, evitando heredar sucesivas clases para incorporar la nueva funcionalidad.</a:t>
            </a:r>
          </a:p>
          <a:p>
            <a:pPr lvl="0"/>
            <a:r>
              <a:rPr lang="es-ES" dirty="0"/>
              <a:t>Fachada (</a:t>
            </a:r>
            <a:r>
              <a:rPr lang="es-ES" i="1" dirty="0" err="1"/>
              <a:t>Facade</a:t>
            </a:r>
            <a:r>
              <a:rPr lang="es-ES" dirty="0"/>
              <a:t>): Permite simplificar la interfaz para un subsistema.</a:t>
            </a:r>
          </a:p>
          <a:p>
            <a:pPr lvl="0"/>
            <a:r>
              <a:rPr lang="es-ES" dirty="0"/>
              <a:t>Peso Ligero (</a:t>
            </a:r>
            <a:r>
              <a:rPr lang="es-ES" i="1" dirty="0" err="1"/>
              <a:t>Flyweight</a:t>
            </a:r>
            <a:r>
              <a:rPr lang="es-ES" dirty="0"/>
              <a:t>): Elimina la redundancia o la reduce cuando tenemos gran cantidad de objetos con información idéntica.</a:t>
            </a:r>
          </a:p>
          <a:p>
            <a:pPr lvl="0"/>
            <a:r>
              <a:rPr lang="es-ES" dirty="0"/>
              <a:t>Apoderado (</a:t>
            </a:r>
            <a:r>
              <a:rPr lang="es-ES" i="1" dirty="0"/>
              <a:t>Proxy</a:t>
            </a:r>
            <a:r>
              <a:rPr lang="es-ES" dirty="0"/>
              <a:t>): Un objeto se aproxima a otro.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21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872837"/>
            <a:ext cx="8591357" cy="5168526"/>
          </a:xfrm>
        </p:spPr>
        <p:txBody>
          <a:bodyPr>
            <a:normAutofit/>
          </a:bodyPr>
          <a:lstStyle/>
          <a:p>
            <a:r>
              <a:rPr lang="es-ES" b="1" dirty="0"/>
              <a:t>Patrones de Comportamiento</a:t>
            </a:r>
            <a:endParaRPr lang="es-ES" dirty="0"/>
          </a:p>
          <a:p>
            <a:pPr lvl="0"/>
            <a:r>
              <a:rPr lang="es-ES" dirty="0"/>
              <a:t>Cadena de responsabilidad (</a:t>
            </a:r>
            <a:r>
              <a:rPr lang="es-ES" i="1" dirty="0" err="1"/>
              <a:t>Chain</a:t>
            </a:r>
            <a:r>
              <a:rPr lang="es-ES" i="1" dirty="0"/>
              <a:t> of </a:t>
            </a:r>
            <a:r>
              <a:rPr lang="es-ES" i="1" dirty="0" err="1"/>
              <a:t>responsibility</a:t>
            </a:r>
            <a:r>
              <a:rPr lang="es-ES" dirty="0"/>
              <a:t>): La base es permitir que más de un objeto tenga la posibilidad de atender una petición.</a:t>
            </a:r>
          </a:p>
          <a:p>
            <a:pPr lvl="0"/>
            <a:r>
              <a:rPr lang="es-ES" dirty="0"/>
              <a:t>Orden (</a:t>
            </a:r>
            <a:r>
              <a:rPr lang="es-ES" i="1" dirty="0" err="1"/>
              <a:t>Command</a:t>
            </a:r>
            <a:r>
              <a:rPr lang="es-ES" dirty="0"/>
              <a:t>): Encapsula una petición como un objeto dando la posibilidad de “deshacer” la petición.</a:t>
            </a:r>
          </a:p>
          <a:p>
            <a:pPr lvl="0"/>
            <a:r>
              <a:rPr lang="es-ES" dirty="0"/>
              <a:t>Intérprete (</a:t>
            </a:r>
            <a:r>
              <a:rPr lang="es-ES" i="1" dirty="0" err="1"/>
              <a:t>Interpreter</a:t>
            </a:r>
            <a:r>
              <a:rPr lang="es-ES" dirty="0"/>
              <a:t>): Intérprete de lenguaje para una gramática simple y sencilla.</a:t>
            </a:r>
          </a:p>
          <a:p>
            <a:pPr lvl="0"/>
            <a:r>
              <a:rPr lang="es-ES" dirty="0" err="1"/>
              <a:t>Iterador</a:t>
            </a:r>
            <a:r>
              <a:rPr lang="es-ES" dirty="0"/>
              <a:t> (</a:t>
            </a:r>
            <a:r>
              <a:rPr lang="es-ES" i="1" dirty="0" err="1"/>
              <a:t>Iterator</a:t>
            </a:r>
            <a:r>
              <a:rPr lang="es-ES" dirty="0"/>
              <a:t>): Define una interfaz que declara los métodos necesarios para acceder secuencialmente a una colección de objetos sin exponer su estructura interna.</a:t>
            </a:r>
          </a:p>
          <a:p>
            <a:pPr lvl="0"/>
            <a:r>
              <a:rPr lang="es-ES" dirty="0"/>
              <a:t>Mediador (</a:t>
            </a:r>
            <a:r>
              <a:rPr lang="es-ES" i="1" dirty="0"/>
              <a:t>Mediator</a:t>
            </a:r>
            <a:r>
              <a:rPr lang="es-ES" dirty="0"/>
              <a:t>): Coordina las relaciones entre sus asociados. Permite la interacción de varios objetos, sin generar acoples fuertes en esas relaciones.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58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4236" y="457201"/>
            <a:ext cx="8629766" cy="5584162"/>
          </a:xfrm>
        </p:spPr>
        <p:txBody>
          <a:bodyPr/>
          <a:lstStyle/>
          <a:p>
            <a:pPr lvl="0"/>
            <a:endParaRPr lang="es-ES" dirty="0"/>
          </a:p>
          <a:p>
            <a:pPr lvl="0"/>
            <a:r>
              <a:rPr lang="es-ES" dirty="0"/>
              <a:t>Recuerdo (</a:t>
            </a:r>
            <a:r>
              <a:rPr lang="es-ES" i="1" dirty="0"/>
              <a:t>Memento</a:t>
            </a:r>
            <a:r>
              <a:rPr lang="es-ES" dirty="0"/>
              <a:t>): Almacena el estado de un objeto y lo restaura posteriormente.</a:t>
            </a:r>
          </a:p>
          <a:p>
            <a:pPr lvl="0"/>
            <a:r>
              <a:rPr lang="es-ES" dirty="0"/>
              <a:t>Observador (</a:t>
            </a:r>
            <a:r>
              <a:rPr lang="es-ES" i="1" dirty="0" err="1"/>
              <a:t>Observer</a:t>
            </a:r>
            <a:r>
              <a:rPr lang="es-ES" dirty="0"/>
              <a:t>): Notificaciones de cambios de estado de un objeto.</a:t>
            </a:r>
          </a:p>
          <a:p>
            <a:pPr lvl="0"/>
            <a:r>
              <a:rPr lang="es-ES" dirty="0"/>
              <a:t>Estado (</a:t>
            </a:r>
            <a:r>
              <a:rPr lang="es-ES" i="1" dirty="0"/>
              <a:t>Server</a:t>
            </a:r>
            <a:r>
              <a:rPr lang="es-ES" dirty="0"/>
              <a:t>): Se utiliza cuando el comportamiento de un objeto cambia dependiendo del estado del mismo.</a:t>
            </a:r>
          </a:p>
          <a:p>
            <a:pPr lvl="0"/>
            <a:r>
              <a:rPr lang="es-ES" dirty="0"/>
              <a:t>Estrategia (</a:t>
            </a:r>
            <a:r>
              <a:rPr lang="es-ES" i="1" dirty="0" err="1"/>
              <a:t>Strategy</a:t>
            </a:r>
            <a:r>
              <a:rPr lang="es-ES" dirty="0"/>
              <a:t>): Utilizado para manejar la selección de un algoritmo.</a:t>
            </a:r>
          </a:p>
          <a:p>
            <a:pPr lvl="0"/>
            <a:r>
              <a:rPr lang="es-ES" dirty="0"/>
              <a:t>Método plantilla (</a:t>
            </a:r>
            <a:r>
              <a:rPr lang="es-ES" i="1" dirty="0" err="1"/>
              <a:t>Template</a:t>
            </a:r>
            <a:r>
              <a:rPr lang="es-ES" i="1" dirty="0"/>
              <a:t> </a:t>
            </a:r>
            <a:r>
              <a:rPr lang="es-ES" i="1" dirty="0" err="1"/>
              <a:t>Method</a:t>
            </a:r>
            <a:r>
              <a:rPr lang="es-ES" dirty="0"/>
              <a:t>): Algoritmo con varios pasos suministrados por una clase derivada.</a:t>
            </a:r>
          </a:p>
          <a:p>
            <a:pPr lvl="0"/>
            <a:r>
              <a:rPr lang="es-ES" dirty="0"/>
              <a:t>Visitante (</a:t>
            </a:r>
            <a:r>
              <a:rPr lang="es-ES" i="1" dirty="0" err="1"/>
              <a:t>Visitor</a:t>
            </a:r>
            <a:r>
              <a:rPr lang="es-ES" dirty="0"/>
              <a:t>): Operaciones aplicadas a elementos de una estructura de objetos heterogénea.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611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642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Patrones de diseño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13662 - WILSON JOSE AGUIN GUERRA</cp:lastModifiedBy>
  <cp:revision>4</cp:revision>
  <dcterms:created xsi:type="dcterms:W3CDTF">2017-08-26T15:18:23Z</dcterms:created>
  <dcterms:modified xsi:type="dcterms:W3CDTF">2019-09-13T06:33:11Z</dcterms:modified>
</cp:coreProperties>
</file>