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7" r:id="rId16"/>
    <p:sldId id="270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1F164-98CC-4698-AB35-2F0576E6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98B0C-4EE9-4647-B63B-DA3F7D638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59156-115F-479B-954C-5C07B17A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A71C3-C0ED-4C8E-A73A-0DA00196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36C72-8E21-4D14-8FCA-8F82CF82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9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1DB9-3CC5-4231-A5C4-CACBBC19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14B656-B1D0-4A35-A511-C6E68869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1EBE0-7E8B-40CA-92B8-B37C0850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80F56-B4D2-4844-922E-97362380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BDA92-012F-4EF3-960F-EDC5AB6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4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6EC823-0467-442E-9B12-37A6531F0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387ACC-E19A-43A8-8DD3-6DD87E0C3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D835A-DCFD-41E0-9766-BAE6145C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D08D8-DAE2-4010-AEB6-3850340E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47EDD-B6CE-4019-8834-4E7841ED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4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440D-9796-4C4A-81F1-85CB3670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A1838-A772-448D-AA55-2B668631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C64A7-F3E9-4848-9EEC-837DE333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C63AF-52F4-485B-AE5A-E32CB628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23725-C6A4-462A-B590-E4C2F255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7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96C9-9A0C-474D-9185-7575EF44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31773-8C9E-43EB-83D9-3390AFCCC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6EA67-9207-4D16-8BB0-B0F240FD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D8541-F8C5-4D26-865A-DD619339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ADC9-AF6C-42D1-8C32-4A039DA8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9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794CF-0408-465D-86FC-30E702E3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B9CC0-4E44-4C2D-B60A-E4196176D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951A3-C0CA-4418-AD76-7AEC9C3F5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96091-9A22-41A6-9371-D04A3ABF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9069CA-B775-473D-8ECC-FBBFFDAB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925FD-C005-48F4-A803-904A8A73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0807-C1CD-40AA-A029-322D1E17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A80B3-EC4C-4F44-8AC4-E377C138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15D86C-EF09-4BC0-8598-8B76E5A78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1BE611-1F5A-4D93-A463-685386357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2A73AF-E7DD-44B7-8088-00DCD25F1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339734-F926-4176-BC56-461963E2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20D025-C6BE-4517-9CA2-3790FCCE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F054EB-36DE-47D1-9DCC-E40040EB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F77CE-63C7-481D-98EF-8BE53521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E4A069-2E07-4319-9F7F-1DE00F62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97073-D445-49FF-A626-F2451898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7C2BE6-9A0E-4F44-8BAE-74EBFB5A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676630-E03A-4007-99A2-045C8FC9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C290C5-F507-4028-BBF6-C64D7F51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4AF19-410A-4257-90ED-2F35D00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D456B-C5CC-4EF7-8591-D4E4630D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F655D-60C5-4D28-874E-943CBC50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850704-F6C3-4BED-ADC1-0560B58C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5E58F-F0AB-46E2-BFDC-FCCA7E75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44675-BA7C-46EC-B393-8AD85F14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2D311-DE43-479F-B58B-85F8A7AE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4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7337-88B3-4FF7-98F1-76A4275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D13607-2735-4005-9A6D-4BD6FA62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8B6672-DFDF-4598-9375-6FB4C6538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2A3AE-F2D9-423A-9AE5-AE1CD13F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337A9-72D4-4FC0-A114-928389D7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55482-B5A2-403C-B34E-32ACA0A7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4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B091C4-AC67-4601-80C0-2471E82B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F0E91-85BA-4922-B8B5-7C345F9F6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2DA12-7F1A-43BD-A27C-AC6D79796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1654-3882-46EB-BEB2-10B2B0D9256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A9136-1B4E-428A-BA9D-BA4D251A0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1136C-C951-417A-B05D-D685D1AE5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A2F3-5B11-40F9-860E-D47DBBFF6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66F55-91CF-4E43-B1FF-1555BEEBE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JNI/NDK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B6E58-51D4-41C7-9EDE-844543857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61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B54-7F95-4B4E-BA99-BC2C7D2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项目搭建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A6DE2-089D-43D8-B531-5D516563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Cmake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303CEB-782F-4110-87AE-F7488E34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86" y="1460632"/>
            <a:ext cx="7038918" cy="50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B54-7F95-4B4E-BA99-BC2C7D2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项目搭建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A6DE2-089D-43D8-B531-5D516563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Cmake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6992AE-83E4-464F-8295-5977D6E4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6592"/>
            <a:ext cx="4255426" cy="2434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AE9094-4C0E-47AE-86B9-3AB31380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70" y="2696592"/>
            <a:ext cx="5715683" cy="2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B54-7F95-4B4E-BA99-BC2C7D2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项目搭建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A6DE2-089D-43D8-B531-5D516563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Cmake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B309A-B5D4-44E0-92F2-25F05741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0650"/>
            <a:ext cx="3616956" cy="39063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A697DC-3CA4-4439-8F42-D8ADFDBB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739" y="4157410"/>
            <a:ext cx="5267325" cy="1666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3B1DF8-FB74-440C-B7F2-391716291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795083"/>
            <a:ext cx="67627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4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B54-7F95-4B4E-BA99-BC2C7D2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项目搭建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A6DE2-089D-43D8-B531-5D516563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Cmake</a:t>
            </a:r>
            <a:endParaRPr lang="en-US" altLang="zh-CN" dirty="0"/>
          </a:p>
          <a:p>
            <a:pPr lvl="1"/>
            <a:r>
              <a:rPr lang="en-US" altLang="zh-CN" dirty="0"/>
              <a:t>build</a:t>
            </a:r>
            <a:r>
              <a:rPr lang="zh-CN" altLang="en-US" dirty="0"/>
              <a:t>生成</a:t>
            </a:r>
            <a:r>
              <a:rPr lang="en-US" altLang="zh-CN" dirty="0"/>
              <a:t>so</a:t>
            </a:r>
            <a:r>
              <a:rPr lang="zh-CN" altLang="en-US" dirty="0"/>
              <a:t>，打包到</a:t>
            </a:r>
            <a:r>
              <a:rPr lang="en-US" altLang="zh-CN" dirty="0" err="1"/>
              <a:t>apk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4A5A76-79A8-4818-82D6-52FC9F28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06" y="1969490"/>
            <a:ext cx="4391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15F8-DBAA-43BA-880C-7F4C317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异常场景分析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38310-C440-4E8C-9508-4FABE739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日志：</a:t>
            </a:r>
            <a:r>
              <a:rPr lang="en-US" altLang="zh-CN" dirty="0"/>
              <a:t>“Fatal signal……,fault address….” </a:t>
            </a:r>
          </a:p>
          <a:p>
            <a:pPr lvl="1"/>
            <a:r>
              <a:rPr lang="en-US" altLang="zh-CN" dirty="0"/>
              <a:t>6 SIGABRT</a:t>
            </a:r>
            <a:r>
              <a:rPr lang="zh-CN" altLang="en-US" dirty="0"/>
              <a:t>：</a:t>
            </a:r>
            <a:r>
              <a:rPr lang="en-US" altLang="zh-CN" dirty="0"/>
              <a:t>JNI API</a:t>
            </a:r>
            <a:r>
              <a:rPr lang="zh-CN" altLang="en-US" dirty="0"/>
              <a:t>出错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65F1CED-581E-4A4E-9D81-C128F960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76" y="3059009"/>
            <a:ext cx="7103827" cy="73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15F8-DBAA-43BA-880C-7F4C317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异常场景分析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38310-C440-4E8C-9508-4FABE739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日志：</a:t>
            </a:r>
            <a:r>
              <a:rPr lang="en-US" altLang="zh-CN" dirty="0"/>
              <a:t>“Fatal signal……,fault address….” </a:t>
            </a:r>
          </a:p>
          <a:p>
            <a:pPr lvl="1"/>
            <a:r>
              <a:rPr lang="en-US" altLang="zh-CN" dirty="0"/>
              <a:t>8 SIGGPE/11 SIGSEGV</a:t>
            </a:r>
            <a:r>
              <a:rPr lang="zh-CN" altLang="en-US" dirty="0"/>
              <a:t>等：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C/C++</a:t>
            </a:r>
            <a:r>
              <a:rPr lang="zh-CN" altLang="en-US" dirty="0"/>
              <a:t>调用代码出错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80229FF-043C-469F-B5B4-7E52F025D9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91888" y="3524597"/>
            <a:ext cx="6554297" cy="3289466"/>
          </a:xfrm>
          <a:prstGeom prst="rect">
            <a:avLst/>
          </a:prstGeom>
        </p:spPr>
      </p:pic>
      <p:pic>
        <p:nvPicPr>
          <p:cNvPr id="5" name="Picture 2" descr="C:\Users\httian\Desktop\Picture4.png">
            <a:extLst>
              <a:ext uri="{FF2B5EF4-FFF2-40B4-BE49-F238E27FC236}">
                <a16:creationId xmlns:a16="http://schemas.microsoft.com/office/drawing/2014/main" id="{4782755B-A673-4408-893A-928074A91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88" y="2380484"/>
            <a:ext cx="6223250" cy="10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5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15F8-DBAA-43BA-880C-7F4C317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异常场景分析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38310-C440-4E8C-9508-4FABE739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dirty="0"/>
              <a:t>address2line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sz="1400" dirty="0"/>
              <a:t>Tool path</a:t>
            </a:r>
            <a:r>
              <a:rPr lang="zh-CN" altLang="en-US" sz="1400" dirty="0"/>
              <a:t>：</a:t>
            </a:r>
            <a:r>
              <a:rPr lang="en-US" altLang="zh-CN" sz="1400" dirty="0"/>
              <a:t>NDK_HOME\toolchains\aarch64-linux-android-4.9\prebuilt\windows-x86_64\bin\aarch64-linux-android-addr2line.exe</a:t>
            </a:r>
          </a:p>
          <a:p>
            <a:pPr marL="400050" lvl="1" indent="0">
              <a:buNone/>
            </a:pPr>
            <a:endParaRPr lang="en-US" altLang="zh-CN" sz="1400" dirty="0"/>
          </a:p>
          <a:p>
            <a:pPr marL="400050" lvl="1" indent="0">
              <a:buNone/>
            </a:pPr>
            <a:endParaRPr lang="en-US" altLang="zh-CN" sz="1400" dirty="0"/>
          </a:p>
          <a:p>
            <a:pPr marL="0" indent="0"/>
            <a:endParaRPr lang="en-US" altLang="zh-CN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dirty="0" err="1"/>
              <a:t>ndk</a:t>
            </a:r>
            <a:r>
              <a:rPr lang="en-US" altLang="zh-CN" dirty="0"/>
              <a:t>-stack</a:t>
            </a:r>
          </a:p>
          <a:p>
            <a:endParaRPr lang="zh-CN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57FD00F-80C6-4F74-8CC2-C42E7F1185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8313" y="2724278"/>
            <a:ext cx="7128165" cy="99353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9789FDA-01CE-4070-B3F9-8C2E64AF41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82541" y="3823962"/>
            <a:ext cx="5655623" cy="30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15F8-DBAA-43BA-880C-7F4C317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异常场景分析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38310-C440-4E8C-9508-4FABE739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objdump</a:t>
            </a:r>
            <a:r>
              <a:rPr lang="en-US" altLang="zh-CN" dirty="0"/>
              <a:t>-</a:t>
            </a:r>
            <a:r>
              <a:rPr lang="zh-CN" altLang="en-US" dirty="0"/>
              <a:t>汇编</a:t>
            </a:r>
            <a:r>
              <a:rPr lang="en-US" altLang="zh-CN" dirty="0"/>
              <a:t>code</a:t>
            </a:r>
          </a:p>
          <a:p>
            <a:pPr lvl="1"/>
            <a:r>
              <a:rPr lang="en-US" altLang="zh-CN" sz="2400" dirty="0"/>
              <a:t>Tool path</a:t>
            </a:r>
            <a:r>
              <a:rPr lang="zh-CN" altLang="en-US" sz="2400" dirty="0"/>
              <a:t>：</a:t>
            </a:r>
            <a:r>
              <a:rPr lang="en-US" altLang="zh-CN" sz="2400" dirty="0"/>
              <a:t>NDK_HOME\toolchains\aarch64-linux-android-4.9\prebuilt\windows-x86_64\bin\ aarch64-linux-android-objdump.exe</a:t>
            </a:r>
          </a:p>
          <a:p>
            <a:pPr lvl="1"/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DFE77B2-7A00-4576-98E5-78BFDAEB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0" y="3798846"/>
            <a:ext cx="6524234" cy="10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5F21677-6BA5-45BB-8307-C7263BF103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02129" y="3109355"/>
            <a:ext cx="4719716" cy="33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2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15F8-DBAA-43BA-880C-7F4C317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异常场景分析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38310-C440-4E8C-9508-4FABE739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dirty="0"/>
              <a:t>common native crash</a:t>
            </a:r>
            <a:endParaRPr lang="en-US" altLang="zh-CN" sz="10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not load so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load so that no exist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load an invalid so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load so that does not implement native method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Exception happen in Native C method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Exception happen in Java method that JNI callback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72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15F8-DBAA-43BA-880C-7F4C317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实现原理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38310-C440-4E8C-9508-4FABE739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JVM/Dalvik/ART</a:t>
            </a:r>
          </a:p>
          <a:p>
            <a:endParaRPr lang="zh-CN" altLang="en-US" dirty="0"/>
          </a:p>
        </p:txBody>
      </p:sp>
      <p:pic>
        <p:nvPicPr>
          <p:cNvPr id="4" name="Picture 2" descr="C:\Users\httian\Desktop\Picture1.png">
            <a:extLst>
              <a:ext uri="{FF2B5EF4-FFF2-40B4-BE49-F238E27FC236}">
                <a16:creationId xmlns:a16="http://schemas.microsoft.com/office/drawing/2014/main" id="{BA89778B-937B-4BBD-9E42-D2FFA7BF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450" y="1493308"/>
            <a:ext cx="7332766" cy="501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7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B4B1D-139C-4B62-851F-1E6D98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44E05-6509-4D51-A840-DB89187A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JNI/NDK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en-US" altLang="zh-CN" dirty="0"/>
              <a:t>JNI</a:t>
            </a:r>
            <a:r>
              <a:rPr lang="zh-CN" altLang="en-US" dirty="0"/>
              <a:t>基础语法、</a:t>
            </a:r>
            <a:r>
              <a:rPr lang="en-US" altLang="zh-CN" dirty="0"/>
              <a:t>NDK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en-US" altLang="zh-CN" dirty="0"/>
              <a:t>JNI</a:t>
            </a:r>
            <a:r>
              <a:rPr lang="zh-CN" altLang="en-US" dirty="0"/>
              <a:t>项目创建</a:t>
            </a:r>
            <a:endParaRPr lang="en-US" altLang="zh-CN" dirty="0"/>
          </a:p>
          <a:p>
            <a:r>
              <a:rPr lang="en-US" altLang="zh-CN" dirty="0"/>
              <a:t>JNI</a:t>
            </a:r>
            <a:r>
              <a:rPr lang="zh-CN" altLang="en-US" dirty="0"/>
              <a:t>的异常分析</a:t>
            </a:r>
            <a:endParaRPr lang="en-US" altLang="zh-CN" dirty="0"/>
          </a:p>
          <a:p>
            <a:r>
              <a:rPr lang="en-US" altLang="zh-CN" dirty="0"/>
              <a:t>JNI</a:t>
            </a:r>
            <a:r>
              <a:rPr lang="zh-CN" altLang="en-US" dirty="0"/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7441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15F8-DBAA-43BA-880C-7F4C317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实现原理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38310-C440-4E8C-9508-4FABE739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dirty="0" err="1"/>
              <a:t>JavaVM</a:t>
            </a:r>
            <a:r>
              <a:rPr lang="en-US" altLang="zh-CN" dirty="0"/>
              <a:t> &amp; </a:t>
            </a:r>
            <a:r>
              <a:rPr lang="en-US" altLang="zh-CN" dirty="0" err="1"/>
              <a:t>JNIEnv</a:t>
            </a:r>
            <a:r>
              <a:rPr lang="zh-CN" altLang="en-US" dirty="0"/>
              <a:t>构建过程</a:t>
            </a:r>
            <a:endParaRPr lang="en-US" altLang="zh-CN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JNI</a:t>
            </a:r>
            <a:r>
              <a:rPr lang="zh-CN" altLang="en-US" dirty="0"/>
              <a:t>核心类</a:t>
            </a:r>
            <a:endParaRPr lang="en-US" altLang="zh-CN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 err="1"/>
              <a:t>JavaVM</a:t>
            </a:r>
            <a:r>
              <a:rPr lang="en-US" altLang="zh-CN" dirty="0"/>
              <a:t>:  </a:t>
            </a:r>
            <a:r>
              <a:rPr lang="zh-CN" altLang="en-US" dirty="0"/>
              <a:t>进程相关</a:t>
            </a:r>
            <a:endParaRPr lang="en-US" altLang="zh-CN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 err="1"/>
              <a:t>JNIEnv</a:t>
            </a:r>
            <a:r>
              <a:rPr lang="en-US" altLang="zh-CN" dirty="0"/>
              <a:t>: </a:t>
            </a:r>
            <a:r>
              <a:rPr lang="zh-CN" altLang="en-US" dirty="0"/>
              <a:t>线程相关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15F8-DBAA-43BA-880C-7F4C317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实现原理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38310-C440-4E8C-9508-4FABE739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JNI_CreateJavaVM</a:t>
            </a:r>
            <a:r>
              <a:rPr lang="en-US" altLang="zh-CN" dirty="0"/>
              <a:t>,  </a:t>
            </a:r>
            <a:r>
              <a:rPr lang="zh-CN" altLang="en-US" dirty="0"/>
              <a:t>有以下</a:t>
            </a:r>
            <a:r>
              <a:rPr lang="en-US" altLang="zh-CN" dirty="0"/>
              <a:t> 3 </a:t>
            </a:r>
            <a:r>
              <a:rPr lang="zh-CN" altLang="en-US" dirty="0"/>
              <a:t>步骤</a:t>
            </a:r>
            <a:r>
              <a:rPr lang="en-US" altLang="zh-CN" dirty="0"/>
              <a:t>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0EA47E-6C8D-451A-B9B9-C428BBFA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03" y="2398680"/>
            <a:ext cx="4755325" cy="10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4830430-00FA-483B-B67C-140069F9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79" y="3563937"/>
            <a:ext cx="4636572" cy="20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050B653-3035-4721-8E29-6D41D3BC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79" y="5723296"/>
            <a:ext cx="3947803" cy="117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63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15F8-DBAA-43BA-880C-7F4C317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实现原理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38310-C440-4E8C-9508-4FABE739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dirty="0" err="1"/>
              <a:t>System.Load</a:t>
            </a:r>
            <a:endParaRPr lang="en-US" altLang="zh-CN" dirty="0"/>
          </a:p>
          <a:p>
            <a:pPr marL="971550" lvl="1" indent="-514350"/>
            <a:r>
              <a:rPr lang="en-US" altLang="zh-CN" dirty="0" err="1"/>
              <a:t>System.Load</a:t>
            </a:r>
            <a:r>
              <a:rPr lang="en-US" altLang="zh-CN" dirty="0"/>
              <a:t>() -&gt; </a:t>
            </a:r>
            <a:r>
              <a:rPr lang="en-US" altLang="zh-CN" dirty="0" err="1"/>
              <a:t>JNI_OnLoad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en-US" altLang="zh-CN" dirty="0" err="1"/>
              <a:t>JNIEnv</a:t>
            </a:r>
            <a:r>
              <a:rPr lang="en-US" altLang="zh-CN" dirty="0"/>
              <a:t>::</a:t>
            </a:r>
            <a:r>
              <a:rPr lang="en-US" altLang="zh-CN" dirty="0" err="1"/>
              <a:t>RegisterNative</a:t>
            </a:r>
            <a:r>
              <a:rPr lang="en-US" altLang="zh-CN" dirty="0"/>
              <a:t>()</a:t>
            </a:r>
          </a:p>
          <a:p>
            <a:pPr marL="971550" lvl="1" indent="-514350"/>
            <a:r>
              <a:rPr lang="en-US" altLang="zh-CN" dirty="0"/>
              <a:t>Link  Java method to C/C++ method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7" descr="C:\Users\hongtao_tian\Desktop\Art_Learn\system_load.jpg">
            <a:extLst>
              <a:ext uri="{FF2B5EF4-FFF2-40B4-BE49-F238E27FC236}">
                <a16:creationId xmlns:a16="http://schemas.microsoft.com/office/drawing/2014/main" id="{FEE96E61-3102-4337-AB95-F45E617B3E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9" y="3118142"/>
            <a:ext cx="8597900" cy="3739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39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D58A4-B63E-4F24-9BDB-37C98EC1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JNI/NDK</a:t>
            </a:r>
            <a:r>
              <a:rPr lang="zh-CN" altLang="en-US" dirty="0"/>
              <a:t>定义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B3348-DC62-407A-8EF4-AAA8FFD3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</a:p>
          <a:p>
            <a:pPr lvl="1"/>
            <a:r>
              <a:rPr lang="zh-CN" altLang="en-US" dirty="0"/>
              <a:t>定义了一套本地接口规范，实现</a:t>
            </a:r>
            <a:r>
              <a:rPr lang="en-US" altLang="zh-CN" dirty="0"/>
              <a:t>Java</a:t>
            </a:r>
            <a:r>
              <a:rPr lang="zh-CN" altLang="en-US" dirty="0"/>
              <a:t>与</a:t>
            </a:r>
            <a:r>
              <a:rPr lang="en-US" altLang="zh-CN" dirty="0"/>
              <a:t>C/C++</a:t>
            </a:r>
            <a:r>
              <a:rPr lang="zh-CN" altLang="en-US" dirty="0"/>
              <a:t>通信</a:t>
            </a:r>
            <a:endParaRPr lang="en-US" altLang="zh-CN" dirty="0"/>
          </a:p>
          <a:p>
            <a:pPr lvl="1"/>
            <a:r>
              <a:rPr lang="en-US" altLang="zh-CN" dirty="0"/>
              <a:t>JVM</a:t>
            </a:r>
            <a:r>
              <a:rPr lang="zh-CN" altLang="en-US" dirty="0"/>
              <a:t>的一部分，非</a:t>
            </a:r>
            <a:r>
              <a:rPr lang="en-US" altLang="zh-CN" dirty="0"/>
              <a:t>android</a:t>
            </a:r>
            <a:r>
              <a:rPr lang="zh-CN" altLang="en-US" dirty="0"/>
              <a:t>特定平台</a:t>
            </a:r>
            <a:endParaRPr lang="en-US" altLang="zh-CN" dirty="0"/>
          </a:p>
          <a:p>
            <a:r>
              <a:rPr lang="en-US" altLang="zh-CN" dirty="0"/>
              <a:t>NDK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一套方便开发者在</a:t>
            </a:r>
            <a:r>
              <a:rPr lang="en-US" altLang="zh-CN" b="0" i="0" dirty="0">
                <a:effectLst/>
                <a:latin typeface="-apple-system"/>
              </a:rPr>
              <a:t>Android </a:t>
            </a:r>
            <a:r>
              <a:rPr lang="zh-CN" altLang="en-US" b="0" i="0" dirty="0">
                <a:effectLst/>
                <a:latin typeface="-apple-system"/>
              </a:rPr>
              <a:t>平台上开发</a:t>
            </a:r>
            <a:r>
              <a:rPr lang="en-US" altLang="zh-CN" b="0" i="0" dirty="0">
                <a:effectLst/>
                <a:latin typeface="-apple-system"/>
              </a:rPr>
              <a:t>Native </a:t>
            </a:r>
            <a:r>
              <a:rPr lang="zh-CN" altLang="en-US" b="0" i="0" dirty="0">
                <a:effectLst/>
                <a:latin typeface="-apple-system"/>
              </a:rPr>
              <a:t>代码的工具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dirty="0">
                <a:latin typeface="-apple-system"/>
              </a:rPr>
              <a:t>可</a:t>
            </a:r>
            <a:r>
              <a:rPr lang="zh-CN" altLang="en-US" b="0" i="0" dirty="0">
                <a:effectLst/>
                <a:latin typeface="-apple-system"/>
              </a:rPr>
              <a:t>快速对</a:t>
            </a:r>
            <a:r>
              <a:rPr lang="en-US" altLang="zh-CN" b="0" i="0" dirty="0">
                <a:effectLst/>
                <a:latin typeface="-apple-system"/>
              </a:rPr>
              <a:t>C/C++</a:t>
            </a:r>
            <a:r>
              <a:rPr lang="zh-CN" altLang="en-US" b="0" i="0" dirty="0">
                <a:effectLst/>
                <a:latin typeface="-apple-system"/>
              </a:rPr>
              <a:t>代码进行构建、编译和打包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作用</a:t>
            </a:r>
            <a:endParaRPr lang="en-US" altLang="zh-CN" dirty="0"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提高效率：复杂的算法需要大量计算的逻辑，可以在</a:t>
            </a:r>
            <a:r>
              <a:rPr lang="en-US" altLang="zh-CN" b="0" i="0" dirty="0">
                <a:effectLst/>
                <a:latin typeface="-apple-system"/>
              </a:rPr>
              <a:t>C/C++</a:t>
            </a:r>
            <a:r>
              <a:rPr lang="zh-CN" altLang="en-US" b="0" i="0" dirty="0">
                <a:effectLst/>
                <a:latin typeface="-apple-system"/>
              </a:rPr>
              <a:t>中实现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代码复用：复用</a:t>
            </a:r>
            <a:r>
              <a:rPr lang="en-US" altLang="zh-CN" b="0" i="0" dirty="0">
                <a:effectLst/>
                <a:latin typeface="-apple-system"/>
              </a:rPr>
              <a:t>C/C++</a:t>
            </a:r>
            <a:r>
              <a:rPr lang="zh-CN" altLang="en-US" b="0" i="0" dirty="0">
                <a:effectLst/>
                <a:latin typeface="-apple-system"/>
              </a:rPr>
              <a:t>平台上的代码库</a:t>
            </a:r>
            <a:endParaRPr lang="en-US" altLang="zh-C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3828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11D1F-5457-413F-B863-6C7C613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58E1-9721-44A9-A2F8-0FCC2489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CF5ADDC-D2E1-4AD0-A61D-AFE22173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76661"/>
              </p:ext>
            </p:extLst>
          </p:nvPr>
        </p:nvGraphicFramePr>
        <p:xfrm>
          <a:off x="2301246" y="2428052"/>
          <a:ext cx="7885196" cy="4074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299">
                  <a:extLst>
                    <a:ext uri="{9D8B030D-6E8A-4147-A177-3AD203B41FA5}">
                      <a16:colId xmlns:a16="http://schemas.microsoft.com/office/drawing/2014/main" val="3820051238"/>
                    </a:ext>
                  </a:extLst>
                </a:gridCol>
                <a:gridCol w="1971299">
                  <a:extLst>
                    <a:ext uri="{9D8B030D-6E8A-4147-A177-3AD203B41FA5}">
                      <a16:colId xmlns:a16="http://schemas.microsoft.com/office/drawing/2014/main" val="3045470489"/>
                    </a:ext>
                  </a:extLst>
                </a:gridCol>
                <a:gridCol w="1971299">
                  <a:extLst>
                    <a:ext uri="{9D8B030D-6E8A-4147-A177-3AD203B41FA5}">
                      <a16:colId xmlns:a16="http://schemas.microsoft.com/office/drawing/2014/main" val="3119920439"/>
                    </a:ext>
                  </a:extLst>
                </a:gridCol>
                <a:gridCol w="1971299">
                  <a:extLst>
                    <a:ext uri="{9D8B030D-6E8A-4147-A177-3AD203B41FA5}">
                      <a16:colId xmlns:a16="http://schemas.microsoft.com/office/drawing/2014/main" val="1012985363"/>
                    </a:ext>
                  </a:extLst>
                </a:gridCol>
              </a:tblGrid>
              <a:tr h="447876"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JAVA</a:t>
                      </a:r>
                      <a:r>
                        <a:rPr lang="en-US" sz="1200" baseline="0" dirty="0">
                          <a:effectLst/>
                        </a:rPr>
                        <a:t> Type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JNI</a:t>
                      </a:r>
                      <a:r>
                        <a:rPr lang="en-US" sz="1200" baseline="0" dirty="0">
                          <a:effectLst/>
                        </a:rPr>
                        <a:t> Type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7806704"/>
                  </a:ext>
                </a:extLst>
              </a:tr>
              <a:tr h="453290"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jint/jsize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signed 32 bits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00926400"/>
                  </a:ext>
                </a:extLst>
              </a:tr>
              <a:tr h="453290"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_int64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jlong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signed 64 bits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1827592"/>
                  </a:ext>
                </a:extLst>
              </a:tr>
              <a:tr h="453290"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signed 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jbyte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signed 8 bits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10400"/>
                  </a:ext>
                </a:extLst>
              </a:tr>
              <a:tr h="453290"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unsigned 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jboolean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unsigned 8 bits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42264476"/>
                  </a:ext>
                </a:extLst>
              </a:tr>
              <a:tr h="453290"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unsigned short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unsigned 16 bits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115976"/>
                  </a:ext>
                </a:extLst>
              </a:tr>
              <a:tr h="453290"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short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short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jshort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signed 16 bits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26522574"/>
                  </a:ext>
                </a:extLst>
              </a:tr>
              <a:tr h="453290"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jfloat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 bits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85442232"/>
                  </a:ext>
                </a:extLst>
              </a:tr>
              <a:tr h="453290"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jdouble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 bits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951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37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11D1F-5457-413F-B863-6C7C613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58E1-9721-44A9-A2F8-0FCC2489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对象数据类型</a:t>
            </a:r>
          </a:p>
        </p:txBody>
      </p:sp>
      <p:pic>
        <p:nvPicPr>
          <p:cNvPr id="6" name="Picture 4" descr="http://my.csdn.net/uploads/201205/25/1337955954_3405.jpg">
            <a:extLst>
              <a:ext uri="{FF2B5EF4-FFF2-40B4-BE49-F238E27FC236}">
                <a16:creationId xmlns:a16="http://schemas.microsoft.com/office/drawing/2014/main" id="{A7DE2236-D6D6-4B62-9210-34C80D6038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77" y="2241134"/>
            <a:ext cx="7594270" cy="4412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55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11D1F-5457-413F-B863-6C7C613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58E1-9721-44A9-A2F8-0FCC2489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数据类型签名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A2AFE2-B259-4389-B78E-B3D93320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66246"/>
              </p:ext>
            </p:extLst>
          </p:nvPr>
        </p:nvGraphicFramePr>
        <p:xfrm>
          <a:off x="4237611" y="1825625"/>
          <a:ext cx="6318271" cy="4528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212">
                  <a:extLst>
                    <a:ext uri="{9D8B030D-6E8A-4147-A177-3AD203B41FA5}">
                      <a16:colId xmlns:a16="http://schemas.microsoft.com/office/drawing/2014/main" val="4149217255"/>
                    </a:ext>
                  </a:extLst>
                </a:gridCol>
                <a:gridCol w="5088059">
                  <a:extLst>
                    <a:ext uri="{9D8B030D-6E8A-4147-A177-3AD203B41FA5}">
                      <a16:colId xmlns:a16="http://schemas.microsoft.com/office/drawing/2014/main" val="2818020210"/>
                    </a:ext>
                  </a:extLst>
                </a:gridCol>
              </a:tblGrid>
              <a:tr h="347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signatue</a:t>
                      </a:r>
                      <a:endParaRPr lang="en-US" sz="1400" u="none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3418653"/>
                  </a:ext>
                </a:extLst>
              </a:tr>
              <a:tr h="35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boolean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Z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0620683"/>
                  </a:ext>
                </a:extLst>
              </a:tr>
              <a:tr h="35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byte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2901665"/>
                  </a:ext>
                </a:extLst>
              </a:tr>
              <a:tr h="35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char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9327405"/>
                  </a:ext>
                </a:extLst>
              </a:tr>
              <a:tr h="35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short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4771070"/>
                  </a:ext>
                </a:extLst>
              </a:tr>
              <a:tr h="35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82690342"/>
                  </a:ext>
                </a:extLst>
              </a:tr>
              <a:tr h="35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4883926"/>
                  </a:ext>
                </a:extLst>
              </a:tr>
              <a:tr h="35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float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7203474"/>
                  </a:ext>
                </a:extLst>
              </a:tr>
              <a:tr h="35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double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77635203"/>
                  </a:ext>
                </a:extLst>
              </a:tr>
              <a:tr h="35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void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8133183"/>
                  </a:ext>
                </a:extLst>
              </a:tr>
              <a:tr h="30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object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Ljava</a:t>
                      </a:r>
                      <a:r>
                        <a:rPr lang="en-US" sz="1400" dirty="0">
                          <a:effectLst/>
                        </a:rPr>
                        <a:t>/lang/String;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7238950"/>
                  </a:ext>
                </a:extLst>
              </a:tr>
              <a:tr h="347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Arrays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[</a:t>
                      </a:r>
                      <a:r>
                        <a:rPr lang="en-US" altLang="zh-CN" sz="14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1545975"/>
                  </a:ext>
                </a:extLst>
              </a:tr>
              <a:tr h="347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methods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(argument-types)return-type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797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11D1F-5457-413F-B863-6C7C613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58E1-9721-44A9-A2F8-0FCC2489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表（</a:t>
            </a:r>
            <a:r>
              <a:rPr lang="en-US" altLang="zh-CN" dirty="0" err="1"/>
              <a:t>jni.h</a:t>
            </a:r>
            <a:r>
              <a:rPr lang="zh-CN" altLang="en-US" dirty="0"/>
              <a:t>）</a:t>
            </a:r>
          </a:p>
        </p:txBody>
      </p:sp>
      <p:pic>
        <p:nvPicPr>
          <p:cNvPr id="5" name="Picture 1" descr="C:\Users\httian\Documents\Tencent Files\363345805\Image\C2C\XG(FPL%GAL48V5G6FT2NCD7.png">
            <a:extLst>
              <a:ext uri="{FF2B5EF4-FFF2-40B4-BE49-F238E27FC236}">
                <a16:creationId xmlns:a16="http://schemas.microsoft.com/office/drawing/2014/main" id="{14F482D2-D31F-4A8A-BADC-7CFE055F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56" y="1677362"/>
            <a:ext cx="5848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ttian\Documents\Tencent Files\363345805\Image\C2C\HGOX7HU}}5GSF`T}WP2LXGE.png">
            <a:extLst>
              <a:ext uri="{FF2B5EF4-FFF2-40B4-BE49-F238E27FC236}">
                <a16:creationId xmlns:a16="http://schemas.microsoft.com/office/drawing/2014/main" id="{767B1AB3-4FD8-4C51-B301-272B860C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56" y="5558835"/>
            <a:ext cx="45910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5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B54-7F95-4B4E-BA99-BC2C7D2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NDK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A6DE2-089D-43D8-B531-5D516563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NDK</a:t>
            </a:r>
            <a:r>
              <a:rPr lang="zh-CN" altLang="en-US" dirty="0"/>
              <a:t>版本包</a:t>
            </a:r>
            <a:endParaRPr lang="en-US" altLang="zh-CN" dirty="0"/>
          </a:p>
          <a:p>
            <a:r>
              <a:rPr lang="en-US" altLang="zh-CN" dirty="0" err="1"/>
              <a:t>CMake</a:t>
            </a:r>
            <a:endParaRPr lang="en-US" altLang="zh-CN" dirty="0"/>
          </a:p>
          <a:p>
            <a:r>
              <a:rPr lang="en-US" altLang="zh-CN" dirty="0"/>
              <a:t>LLDB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01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B54-7F95-4B4E-BA99-BC2C7D2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</a:t>
            </a:r>
            <a:r>
              <a:rPr lang="zh-CN" altLang="en-US" dirty="0"/>
              <a:t>项目搭建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A6DE2-089D-43D8-B531-5D516563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ndk</a:t>
            </a:r>
            <a:r>
              <a:rPr lang="en-US" altLang="zh-CN" dirty="0"/>
              <a:t>-build</a:t>
            </a:r>
            <a:r>
              <a:rPr lang="zh-CN" altLang="en-US" dirty="0"/>
              <a:t>（不常用）</a:t>
            </a:r>
            <a:endParaRPr lang="en-US" altLang="zh-CN" dirty="0"/>
          </a:p>
          <a:p>
            <a:pPr lvl="1"/>
            <a:r>
              <a:rPr lang="en-US" altLang="zh-CN" dirty="0" err="1"/>
              <a:t>Jni</a:t>
            </a:r>
            <a:r>
              <a:rPr lang="zh-CN" altLang="en-US" dirty="0"/>
              <a:t>目录创建</a:t>
            </a:r>
            <a:endParaRPr lang="en-US" altLang="zh-CN" dirty="0"/>
          </a:p>
          <a:p>
            <a:pPr lvl="1"/>
            <a:r>
              <a:rPr lang="en-US" altLang="zh-CN" dirty="0"/>
              <a:t>.h/</a:t>
            </a:r>
            <a:r>
              <a:rPr lang="en-US" altLang="zh-CN" dirty="0" err="1"/>
              <a:t>hpp</a:t>
            </a:r>
            <a:r>
              <a:rPr lang="zh-CN" altLang="en-US" dirty="0"/>
              <a:t>、</a:t>
            </a:r>
            <a:r>
              <a:rPr lang="en-US" altLang="zh-CN" dirty="0"/>
              <a:t>.c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en-US" altLang="zh-CN" dirty="0"/>
              <a:t>/.cc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.</a:t>
            </a:r>
            <a:r>
              <a:rPr lang="en-US" altLang="zh-CN" dirty="0" err="1"/>
              <a:t>mk</a:t>
            </a:r>
            <a:endParaRPr lang="en-US" altLang="zh-CN" dirty="0"/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altLang="zh-CN" dirty="0"/>
              <a:t>Android.mk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altLang="zh-CN" dirty="0"/>
              <a:t>Application.mk</a:t>
            </a:r>
          </a:p>
          <a:p>
            <a:pPr lvl="1"/>
            <a:r>
              <a:rPr lang="en-US" altLang="zh-CN" dirty="0" err="1"/>
              <a:t>Build.gradle</a:t>
            </a:r>
            <a:r>
              <a:rPr lang="zh-CN" altLang="en-US" dirty="0"/>
              <a:t>配置：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externalNativeBuild</a:t>
            </a:r>
            <a:r>
              <a:rPr lang="en-US" altLang="zh-CN" dirty="0"/>
              <a:t> {  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ndkBuild</a:t>
            </a:r>
            <a:r>
              <a:rPr lang="en-US" altLang="zh-CN" dirty="0"/>
              <a:t> { </a:t>
            </a:r>
          </a:p>
          <a:p>
            <a:pPr marL="457200" lvl="1" indent="0">
              <a:buNone/>
            </a:pPr>
            <a:r>
              <a:rPr lang="en-US" altLang="zh-CN" dirty="0"/>
              <a:t>path file("</a:t>
            </a:r>
            <a:r>
              <a:rPr lang="en-US" altLang="zh-CN" dirty="0" err="1"/>
              <a:t>src</a:t>
            </a:r>
            <a:r>
              <a:rPr lang="en-US" altLang="zh-CN" dirty="0"/>
              <a:t>/main/java/</a:t>
            </a:r>
            <a:r>
              <a:rPr lang="en-US" altLang="zh-CN" dirty="0" err="1"/>
              <a:t>jni</a:t>
            </a:r>
            <a:r>
              <a:rPr lang="en-US" altLang="zh-CN" dirty="0"/>
              <a:t>/Android.mk") </a:t>
            </a:r>
          </a:p>
          <a:p>
            <a:pPr marL="457200" lvl="1" indent="0">
              <a:buNone/>
            </a:pPr>
            <a:r>
              <a:rPr lang="en-US" altLang="zh-CN" dirty="0"/>
              <a:t>  } 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622A2-5D15-489E-B842-B709F8246D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8920" y="1440794"/>
            <a:ext cx="3784880" cy="45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536</Words>
  <Application>Microsoft Office PowerPoint</Application>
  <PresentationFormat>宽屏</PresentationFormat>
  <Paragraphs>151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-apple-system</vt:lpstr>
      <vt:lpstr>等线</vt:lpstr>
      <vt:lpstr>等线 Light</vt:lpstr>
      <vt:lpstr>Arial</vt:lpstr>
      <vt:lpstr>Calibri</vt:lpstr>
      <vt:lpstr>Office 主题​​</vt:lpstr>
      <vt:lpstr>JNI/NDK介绍</vt:lpstr>
      <vt:lpstr>概括</vt:lpstr>
      <vt:lpstr>JNI/NDK定义 </vt:lpstr>
      <vt:lpstr>JNI基础语法</vt:lpstr>
      <vt:lpstr>JNI基础语法</vt:lpstr>
      <vt:lpstr>JNI基础语法</vt:lpstr>
      <vt:lpstr>JNI基础语法</vt:lpstr>
      <vt:lpstr>NDK环境</vt:lpstr>
      <vt:lpstr>JNI项目搭建</vt:lpstr>
      <vt:lpstr>JNI项目搭建</vt:lpstr>
      <vt:lpstr>JNI项目搭建</vt:lpstr>
      <vt:lpstr>JNI项目搭建</vt:lpstr>
      <vt:lpstr>JNI项目搭建</vt:lpstr>
      <vt:lpstr>JNI异常场景分析</vt:lpstr>
      <vt:lpstr>JNI异常场景分析</vt:lpstr>
      <vt:lpstr>JNI异常场景分析</vt:lpstr>
      <vt:lpstr>JNI异常场景分析</vt:lpstr>
      <vt:lpstr>JNI异常场景分析</vt:lpstr>
      <vt:lpstr>JNI实现原理</vt:lpstr>
      <vt:lpstr>JNI实现原理</vt:lpstr>
      <vt:lpstr>JNI实现原理</vt:lpstr>
      <vt:lpstr>JNI实现原理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JNI/NDK介绍</dc:title>
  <dc:creator>晶 王</dc:creator>
  <cp:lastModifiedBy>晶 王</cp:lastModifiedBy>
  <cp:revision>1</cp:revision>
  <dcterms:created xsi:type="dcterms:W3CDTF">2022-04-05T12:34:13Z</dcterms:created>
  <dcterms:modified xsi:type="dcterms:W3CDTF">2022-04-05T14:41:14Z</dcterms:modified>
</cp:coreProperties>
</file>