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450" r:id="rId3"/>
    <p:sldId id="452" r:id="rId4"/>
    <p:sldId id="505" r:id="rId5"/>
    <p:sldId id="506" r:id="rId6"/>
    <p:sldId id="509" r:id="rId7"/>
    <p:sldId id="507" r:id="rId8"/>
    <p:sldId id="508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04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87717" autoAdjust="0"/>
  </p:normalViewPr>
  <p:slideViewPr>
    <p:cSldViewPr>
      <p:cViewPr>
        <p:scale>
          <a:sx n="90" d="100"/>
          <a:sy n="90" d="100"/>
        </p:scale>
        <p:origin x="-8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3718C-8E50-4700-A7F5-C44ED44FE6FB}" type="datetimeFigureOut">
              <a:rPr lang="zh-TW" altLang="en-US" smtClean="0"/>
              <a:pPr/>
              <a:t>2014/11/27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EA9C3-D8A5-4437-9745-52C3FAB903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89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469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0AA102-7186-4ED3-89CC-9899A1CAB4C7}" type="slidenum">
              <a:rPr lang="zh-TW" altLang="en-GB"/>
              <a:pPr/>
              <a:t>24</a:t>
            </a:fld>
            <a:endParaRPr lang="en-GB" altLang="zh-TW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EA9C3-D8A5-4437-9745-52C3FAB9035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0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2913" y="852488"/>
            <a:ext cx="8161337" cy="2032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GB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6563" y="3051175"/>
            <a:ext cx="8167687" cy="2498725"/>
          </a:xfrm>
        </p:spPr>
        <p:txBody>
          <a:bodyPr/>
          <a:lstStyle>
            <a:lvl1pPr>
              <a:defRPr sz="2200" b="1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GB"/>
          </a:p>
        </p:txBody>
      </p:sp>
      <p:pic>
        <p:nvPicPr>
          <p:cNvPr id="142340" name="Picture 4" descr="logo_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4075" y="5840413"/>
            <a:ext cx="1376363" cy="7651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12750"/>
            <a:ext cx="2057400" cy="60404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12750"/>
            <a:ext cx="6019800" cy="60404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B50B0-0A83-4650-ACB9-E437AE2EBD67}" type="datetimeFigureOut">
              <a:rPr lang="zh-TW" altLang="en-US" smtClean="0"/>
              <a:pPr/>
              <a:t>2014/11/27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2750"/>
            <a:ext cx="82296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dirty="0" smtClean="0"/>
              <a:t>按一下以編輯母片標題樣式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按一下以編輯母片</a:t>
            </a:r>
          </a:p>
          <a:p>
            <a:pPr lvl="1"/>
            <a:r>
              <a:rPr lang="zh-TW" altLang="en-GB" smtClean="0"/>
              <a:t>第二層</a:t>
            </a:r>
          </a:p>
          <a:p>
            <a:pPr lvl="2"/>
            <a:r>
              <a:rPr lang="zh-TW" altLang="en-GB" smtClean="0"/>
              <a:t>第三層</a:t>
            </a:r>
          </a:p>
          <a:p>
            <a:pPr lvl="3"/>
            <a:r>
              <a:rPr lang="zh-TW" altLang="en-GB" smtClean="0"/>
              <a:t>第四層</a:t>
            </a:r>
          </a:p>
          <a:p>
            <a:pPr lvl="4"/>
            <a:r>
              <a:rPr lang="zh-TW" altLang="en-GB" smtClean="0"/>
              <a:t>第五層</a:t>
            </a:r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34025" y="6492875"/>
            <a:ext cx="235108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ea typeface="新細明體" charset="-120"/>
              </a:defRPr>
            </a:lvl1pPr>
          </a:lstStyle>
          <a:p>
            <a:fld id="{946B50B0-0A83-4650-ACB9-E437AE2EBD67}" type="datetimeFigureOut">
              <a:rPr lang="zh-TW" altLang="en-US" smtClean="0"/>
              <a:pPr/>
              <a:t>2014/11/27</a:t>
            </a:fld>
            <a:endParaRPr lang="zh-TW" altLang="en-US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4738" y="6492875"/>
            <a:ext cx="443388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92875"/>
            <a:ext cx="58578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  <a:ea typeface="新細明體" charset="-120"/>
              </a:defRPr>
            </a:lvl1pPr>
          </a:lstStyle>
          <a:p>
            <a:fld id="{148E287E-08E0-4233-A01F-0AB6AC2B151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1319" name="Picture 7" descr="logo_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64488" y="6365875"/>
            <a:ext cx="647700" cy="3603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79388" indent="-179388" algn="l" rtl="0" eaLnBrk="1" fontAlgn="base" hangingPunct="1">
        <a:spcBef>
          <a:spcPct val="20000"/>
        </a:spcBef>
        <a:spcAft>
          <a:spcPct val="40000"/>
        </a:spcAft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536575" indent="-177800" algn="l" rtl="0" eaLnBrk="1" fontAlgn="base" hangingPunct="1">
        <a:spcBef>
          <a:spcPct val="0"/>
        </a:spcBef>
        <a:spcAft>
          <a:spcPct val="40000"/>
        </a:spcAft>
        <a:buChar char="•"/>
        <a:defRPr sz="1600">
          <a:solidFill>
            <a:schemeClr val="tx2"/>
          </a:solidFill>
          <a:latin typeface="+mn-lt"/>
          <a:cs typeface="+mn-cs"/>
        </a:defRPr>
      </a:lvl2pPr>
      <a:lvl3pPr marL="893763" indent="-177800" algn="l" rtl="0" eaLnBrk="1" fontAlgn="base" hangingPunct="1">
        <a:spcBef>
          <a:spcPct val="0"/>
        </a:spcBef>
        <a:spcAft>
          <a:spcPct val="40000"/>
        </a:spcAft>
        <a:buChar char="•"/>
        <a:defRPr sz="1400">
          <a:solidFill>
            <a:schemeClr val="tx2"/>
          </a:solidFill>
          <a:latin typeface="+mn-lt"/>
          <a:cs typeface="+mn-cs"/>
        </a:defRPr>
      </a:lvl3pPr>
      <a:lvl4pPr marL="1255713" indent="-182563" algn="l" rtl="0" eaLnBrk="1" fontAlgn="base" hangingPunct="1">
        <a:spcBef>
          <a:spcPct val="0"/>
        </a:spcBef>
        <a:spcAft>
          <a:spcPct val="40000"/>
        </a:spcAft>
        <a:buChar char="•"/>
        <a:defRPr sz="1200">
          <a:solidFill>
            <a:schemeClr val="tx2"/>
          </a:solidFill>
          <a:latin typeface="+mn-lt"/>
          <a:cs typeface="+mn-cs"/>
        </a:defRPr>
      </a:lvl4pPr>
      <a:lvl5pPr marL="1616075" indent="-180975" algn="l" rtl="0" eaLnBrk="1" fontAlgn="base" hangingPunct="1">
        <a:spcBef>
          <a:spcPct val="0"/>
        </a:spcBef>
        <a:spcAft>
          <a:spcPct val="40000"/>
        </a:spcAft>
        <a:buChar char="•"/>
        <a:defRPr sz="1000">
          <a:solidFill>
            <a:schemeClr val="tx2"/>
          </a:solidFill>
          <a:latin typeface="+mn-lt"/>
          <a:cs typeface="+mn-cs"/>
        </a:defRPr>
      </a:lvl5pPr>
      <a:lvl6pPr marL="2073275" indent="-180975" algn="l" rtl="0" eaLnBrk="1" fontAlgn="base" hangingPunct="1">
        <a:spcBef>
          <a:spcPct val="0"/>
        </a:spcBef>
        <a:spcAft>
          <a:spcPct val="40000"/>
        </a:spcAft>
        <a:buChar char="•"/>
        <a:defRPr sz="1000">
          <a:solidFill>
            <a:schemeClr val="tx2"/>
          </a:solidFill>
          <a:latin typeface="+mn-lt"/>
          <a:cs typeface="+mn-cs"/>
        </a:defRPr>
      </a:lvl6pPr>
      <a:lvl7pPr marL="2530475" indent="-180975" algn="l" rtl="0" eaLnBrk="1" fontAlgn="base" hangingPunct="1">
        <a:spcBef>
          <a:spcPct val="0"/>
        </a:spcBef>
        <a:spcAft>
          <a:spcPct val="40000"/>
        </a:spcAft>
        <a:buChar char="•"/>
        <a:defRPr sz="1000">
          <a:solidFill>
            <a:schemeClr val="tx2"/>
          </a:solidFill>
          <a:latin typeface="+mn-lt"/>
          <a:cs typeface="+mn-cs"/>
        </a:defRPr>
      </a:lvl7pPr>
      <a:lvl8pPr marL="2987675" indent="-180975" algn="l" rtl="0" eaLnBrk="1" fontAlgn="base" hangingPunct="1">
        <a:spcBef>
          <a:spcPct val="0"/>
        </a:spcBef>
        <a:spcAft>
          <a:spcPct val="40000"/>
        </a:spcAft>
        <a:buChar char="•"/>
        <a:defRPr sz="1000">
          <a:solidFill>
            <a:schemeClr val="tx2"/>
          </a:solidFill>
          <a:latin typeface="+mn-lt"/>
          <a:cs typeface="+mn-cs"/>
        </a:defRPr>
      </a:lvl8pPr>
      <a:lvl9pPr marL="3444875" indent="-180975" algn="l" rtl="0" eaLnBrk="1" fontAlgn="base" hangingPunct="1">
        <a:spcBef>
          <a:spcPct val="0"/>
        </a:spcBef>
        <a:spcAft>
          <a:spcPct val="40000"/>
        </a:spcAft>
        <a:buChar char="•"/>
        <a:defRPr sz="10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528" y="620688"/>
            <a:ext cx="8521575" cy="2263800"/>
          </a:xfrm>
        </p:spPr>
        <p:txBody>
          <a:bodyPr/>
          <a:lstStyle/>
          <a:p>
            <a:pPr algn="ctr"/>
            <a:r>
              <a:rPr lang="zh-CN" altLang="en-US" sz="4800" b="1" dirty="0" smtClean="0"/>
              <a:t>设计模式</a:t>
            </a:r>
            <a:r>
              <a:rPr lang="en-US" altLang="zh-CN" sz="4800" b="1" dirty="0" smtClean="0"/>
              <a:t/>
            </a:r>
            <a:br>
              <a:rPr lang="en-US" altLang="zh-CN" sz="4800" b="1" dirty="0" smtClean="0"/>
            </a:br>
            <a:r>
              <a:rPr lang="en-US" altLang="zh-CN" sz="4800" b="1" dirty="0" smtClean="0"/>
              <a:t>(</a:t>
            </a:r>
            <a:r>
              <a:rPr lang="zh-CN" altLang="en-US" sz="4800" b="1" dirty="0" smtClean="0"/>
              <a:t>工厂模式和原型模式</a:t>
            </a:r>
            <a:r>
              <a:rPr lang="en-US" altLang="zh-CN" sz="4800" b="1" dirty="0" smtClean="0"/>
              <a:t>)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6563" y="3933056"/>
            <a:ext cx="8167687" cy="161684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800" dirty="0" smtClean="0">
                <a:ea typeface="新細明體" pitchFamily="18" charset="-120"/>
                <a:sym typeface="Arial" charset="0"/>
              </a:rPr>
              <a:t>CHT210/</a:t>
            </a:r>
            <a:r>
              <a:rPr lang="en-US" altLang="zh-TW" sz="2800" dirty="0" smtClean="0"/>
              <a:t>Hongtao Tian</a:t>
            </a:r>
          </a:p>
          <a:p>
            <a:pPr marL="0" indent="0" algn="ctr">
              <a:buNone/>
            </a:pPr>
            <a:r>
              <a:rPr lang="en-US" altLang="zh-TW" sz="2800" dirty="0" smtClean="0"/>
              <a:t>2014/11/27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420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工厂方法模式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280920" cy="468052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39099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工厂方法模式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应用场景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当客户程序不需要知道要使用的对象的创建过程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客户</a:t>
            </a:r>
            <a:r>
              <a:rPr lang="zh-CN" altLang="en-US" sz="2400" dirty="0" smtClean="0"/>
              <a:t>程序适用对象存在变动的可能，或者根本不知道使用那个具体的对象</a:t>
            </a:r>
            <a:endParaRPr lang="en-US" altLang="zh-CN" sz="2400" dirty="0"/>
          </a:p>
          <a:p>
            <a:r>
              <a:rPr lang="zh-CN" altLang="en-US" sz="2600" dirty="0" smtClean="0"/>
              <a:t>与简单工厂对比</a:t>
            </a:r>
            <a:endParaRPr lang="en-US" altLang="zh-CN" sz="2600" dirty="0" smtClean="0"/>
          </a:p>
          <a:p>
            <a:pPr lvl="1"/>
            <a:r>
              <a:rPr lang="zh-CN" altLang="en-US" sz="2400" dirty="0" smtClean="0"/>
              <a:t>工厂模式允许很多具体工厂类从抽象工厂类中将创建行为继承下来，从而可以成为多个简单工厂模式的综合，推广了简单工厂模式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系统增加新的产品时，</a:t>
            </a:r>
            <a:r>
              <a:rPr lang="zh-CN" altLang="en-US" sz="2400" dirty="0"/>
              <a:t>工厂方法模式</a:t>
            </a:r>
            <a:r>
              <a:rPr lang="zh-CN" altLang="en-US" sz="2400" dirty="0" smtClean="0"/>
              <a:t>是完全符合开闭原则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9099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抽象工厂模式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当子系统需要一些产品对象，而这些产品又属于一个以上的产品等级结构</a:t>
            </a:r>
            <a:endParaRPr lang="en-US" altLang="zh-CN" sz="2800" dirty="0" smtClean="0"/>
          </a:p>
          <a:p>
            <a:r>
              <a:rPr lang="zh-CN" altLang="en-US" sz="2800" dirty="0" smtClean="0"/>
              <a:t>消费产品者不需要直接参与产品的创建工作，而只要向一个公用的工厂接口请求所需要的产品</a:t>
            </a:r>
            <a:endParaRPr lang="en-US" altLang="zh-CN" sz="2800" dirty="0" smtClean="0"/>
          </a:p>
          <a:p>
            <a:r>
              <a:rPr lang="zh-CN" altLang="en-US" sz="2800" dirty="0" smtClean="0"/>
              <a:t>将消费这些产品对象的责任和创建这些产品对象的责任分离开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3177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抽象工厂模式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抽象工厂角色：抽象工厂模式的核心，它是与应用系统的商业逻辑无关的</a:t>
            </a:r>
            <a:endParaRPr lang="en-US" altLang="zh-CN" sz="2800" dirty="0" smtClean="0"/>
          </a:p>
          <a:p>
            <a:r>
              <a:rPr lang="zh-CN" altLang="en-US" sz="2800" dirty="0" smtClean="0"/>
              <a:t>具体产品角色：含有选择合适的产品对象的逻辑，而这个逻辑是与应用系统的商业逻辑紧密相关的</a:t>
            </a:r>
            <a:endParaRPr lang="en-US" altLang="zh-CN" sz="2800" dirty="0" smtClean="0"/>
          </a:p>
          <a:p>
            <a:r>
              <a:rPr lang="zh-CN" altLang="en-US" sz="2800" dirty="0" smtClean="0"/>
              <a:t>抽象产品角色：担任这个角色类是所创建的对象的父类或它们共同拥有的接口</a:t>
            </a:r>
            <a:endParaRPr lang="en-US" altLang="zh-CN" sz="2800" dirty="0" smtClean="0"/>
          </a:p>
          <a:p>
            <a:r>
              <a:rPr lang="zh-CN" altLang="en-US" sz="2800" dirty="0" smtClean="0"/>
              <a:t>具体产品角色：抽象工厂模式所创建的任何对象都是该角色的实例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508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抽象工厂模式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136904" cy="468052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2508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抽象工厂模式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/>
              <a:t>应用</a:t>
            </a:r>
            <a:r>
              <a:rPr lang="zh-CN" altLang="en-US" sz="2800" dirty="0" smtClean="0"/>
              <a:t>场景</a:t>
            </a:r>
            <a:endParaRPr lang="en-US" altLang="zh-CN" sz="2800" dirty="0" smtClean="0"/>
          </a:p>
          <a:p>
            <a:pPr lvl="1"/>
            <a:r>
              <a:rPr lang="zh-CN" altLang="en-US" sz="2200" dirty="0"/>
              <a:t>一个</a:t>
            </a:r>
            <a:r>
              <a:rPr lang="zh-CN" altLang="en-US" sz="2200" dirty="0" smtClean="0"/>
              <a:t>系统不应当依赖产品类如何被创建、组合和表达的细节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这个</a:t>
            </a:r>
            <a:r>
              <a:rPr lang="zh-CN" altLang="en-US" sz="2200" dirty="0" smtClean="0"/>
              <a:t>系统的产品有多于一个的产品族，而系统只消费其中某一族的产品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系统提供产品类的库，所有的同族产品以同样的接口出现，从而客户端不依赖与实现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297758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原型</a:t>
            </a:r>
            <a:r>
              <a:rPr lang="zh-CN" altLang="en-US" sz="3600" dirty="0" smtClean="0"/>
              <a:t>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是一种创建型的模式</a:t>
            </a:r>
            <a:endParaRPr lang="en-US" altLang="zh-CN" sz="2800" dirty="0" smtClean="0"/>
          </a:p>
          <a:p>
            <a:r>
              <a:rPr lang="zh-CN" altLang="en-US" sz="2800" dirty="0" smtClean="0"/>
              <a:t>用</a:t>
            </a:r>
            <a:r>
              <a:rPr lang="zh-CN" altLang="en-US" sz="2800" dirty="0"/>
              <a:t>原型实例指定创建对象的种类，通过复制这些原型创建新的对象</a:t>
            </a:r>
            <a:endParaRPr lang="en-US" altLang="zh-CN" sz="2800" dirty="0"/>
          </a:p>
          <a:p>
            <a:r>
              <a:rPr lang="zh-CN" altLang="en-US" sz="2800" dirty="0"/>
              <a:t>允许</a:t>
            </a:r>
            <a:r>
              <a:rPr lang="zh-CN" altLang="en-US" sz="2800" dirty="0"/>
              <a:t>一个对象创建另一个可定制的对象，无需知道任何创建的</a:t>
            </a:r>
            <a:r>
              <a:rPr lang="zh-CN" altLang="en-US" sz="2800" dirty="0" smtClean="0"/>
              <a:t>细节</a:t>
            </a:r>
            <a:endParaRPr lang="en-US" altLang="zh-CN" sz="2800" dirty="0" smtClean="0"/>
          </a:p>
          <a:p>
            <a:r>
              <a:rPr lang="zh-CN" altLang="en-US" sz="2800" dirty="0" smtClean="0"/>
              <a:t>面向对象系统中，使用该模式来复制一个自身对象，从而克隆出多个与原型对象一样的对象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1649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原型</a:t>
            </a:r>
            <a:r>
              <a:rPr lang="zh-CN" altLang="en-US" sz="3600" dirty="0" smtClean="0"/>
              <a:t>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抽象原型角色：是一个抽象角色，给出所有的具体原型类所需的接口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克隆接口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具体原型角色：被复制的对象，需要实现抽象的原型角色所要求的接口</a:t>
            </a:r>
            <a:endParaRPr lang="en-US" altLang="zh-CN" sz="2800" dirty="0" smtClean="0"/>
          </a:p>
          <a:p>
            <a:r>
              <a:rPr lang="zh-CN" altLang="en-US" sz="2800" dirty="0" smtClean="0"/>
              <a:t>客户角色：提出创建对象的请求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032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原型</a:t>
            </a:r>
            <a:r>
              <a:rPr lang="zh-CN" altLang="en-US" sz="3600" dirty="0" smtClean="0"/>
              <a:t>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endParaRPr lang="en-US" altLang="zh-CN" sz="2800" dirty="0"/>
          </a:p>
        </p:txBody>
      </p:sp>
      <p:pic>
        <p:nvPicPr>
          <p:cNvPr id="2051" name="Picture 3" descr="C:\Users\hongtao_tian\Desktop\Q5U~6}EZ6M{Z`LKQQ8E5)E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08912" cy="488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25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原型</a:t>
            </a:r>
            <a:r>
              <a:rPr lang="zh-CN" altLang="en-US" sz="3600" dirty="0" smtClean="0"/>
              <a:t>模式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分析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定义了一个抽象原类型，所有的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类都继承自</a:t>
            </a:r>
            <a:r>
              <a:rPr lang="en-US" altLang="zh-CN" sz="2800" dirty="0" smtClean="0"/>
              <a:t>Object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Object</a:t>
            </a:r>
            <a:r>
              <a:rPr lang="zh-CN" altLang="en-US" sz="2800" dirty="0" smtClean="0"/>
              <a:t>类提供一个</a:t>
            </a:r>
            <a:r>
              <a:rPr lang="en-US" altLang="zh-CN" sz="2800" dirty="0" smtClean="0"/>
              <a:t>clone()</a:t>
            </a:r>
            <a:r>
              <a:rPr lang="zh-CN" altLang="en-US" sz="2800" dirty="0" smtClean="0"/>
              <a:t>方法，可以讲对象复制一份</a:t>
            </a:r>
            <a:endParaRPr lang="en-US" altLang="zh-CN" sz="2800" dirty="0" smtClean="0"/>
          </a:p>
          <a:p>
            <a:r>
              <a:rPr lang="zh-CN" altLang="en-US" sz="2800" dirty="0" smtClean="0"/>
              <a:t>能够实现克隆的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类必须实现一个表示接口</a:t>
            </a:r>
            <a:r>
              <a:rPr lang="en-US" altLang="zh-CN" sz="2800" dirty="0" err="1" smtClean="0"/>
              <a:t>Cloneable</a:t>
            </a:r>
            <a:r>
              <a:rPr lang="en-US" altLang="zh-CN" sz="2800" dirty="0" smtClean="0"/>
              <a:t>;</a:t>
            </a:r>
            <a:r>
              <a:rPr lang="zh-CN" altLang="en-US" sz="2800" dirty="0" smtClean="0"/>
              <a:t>否则调用</a:t>
            </a:r>
            <a:r>
              <a:rPr lang="en-US" altLang="zh-CN" sz="2800" dirty="0" smtClean="0"/>
              <a:t>clone()</a:t>
            </a:r>
            <a:r>
              <a:rPr lang="zh-CN" altLang="en-US" sz="2800" dirty="0" smtClean="0"/>
              <a:t>方法会抛出异常</a:t>
            </a:r>
            <a:r>
              <a:rPr lang="en-US" altLang="zh-CN" sz="2800" dirty="0" err="1" smtClean="0"/>
              <a:t>CloneNotSupportedException</a:t>
            </a:r>
            <a:endParaRPr lang="en-US" altLang="zh-CN" sz="2800" dirty="0" smtClean="0"/>
          </a:p>
          <a:p>
            <a:r>
              <a:rPr lang="zh-CN" altLang="en-US" sz="2800" dirty="0" smtClean="0"/>
              <a:t>类的成员对象是否也需要克隆，成员对象默认是不会被克隆出新对象，则分为：深克隆和浅克隆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7325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Outline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24437"/>
          </a:xfrm>
        </p:spPr>
        <p:txBody>
          <a:bodyPr/>
          <a:lstStyle/>
          <a:p>
            <a:pPr lvl="0"/>
            <a:r>
              <a:rPr lang="zh-CN" altLang="en-US" sz="2800" dirty="0"/>
              <a:t>工厂</a:t>
            </a:r>
            <a:r>
              <a:rPr lang="zh-CN" altLang="en-US" sz="2800" dirty="0" smtClean="0"/>
              <a:t>模式</a:t>
            </a:r>
            <a:endParaRPr lang="en-US" altLang="zh-CN" sz="2800" dirty="0" smtClean="0"/>
          </a:p>
          <a:p>
            <a:pPr lvl="1"/>
            <a:r>
              <a:rPr lang="zh-CN" altLang="en-US" sz="2600" dirty="0"/>
              <a:t>简单</a:t>
            </a:r>
            <a:r>
              <a:rPr lang="zh-CN" altLang="en-US" sz="2600" dirty="0" smtClean="0"/>
              <a:t>工厂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工厂</a:t>
            </a:r>
            <a:r>
              <a:rPr lang="zh-CN" altLang="en-US" sz="2600" dirty="0" smtClean="0"/>
              <a:t>方法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抽象工厂</a:t>
            </a:r>
            <a:endParaRPr lang="en-US" altLang="zh-TW" sz="2600" dirty="0" smtClean="0"/>
          </a:p>
          <a:p>
            <a:pPr lvl="0"/>
            <a:r>
              <a:rPr lang="zh-CN" altLang="en-US" sz="2800" dirty="0"/>
              <a:t>原型模式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621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原型</a:t>
            </a:r>
            <a:r>
              <a:rPr lang="zh-CN" altLang="en-US" sz="3600" dirty="0" smtClean="0"/>
              <a:t>模式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分析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浅克隆：仅仅所考虑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复制的对象，不复制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它所引用的成员对象</a:t>
            </a:r>
            <a:endParaRPr lang="en-US" altLang="zh-CN" sz="2800" dirty="0" smtClean="0"/>
          </a:p>
          <a:p>
            <a:r>
              <a:rPr lang="zh-CN" altLang="en-US" sz="2800" dirty="0" smtClean="0"/>
              <a:t>深克隆：所有的对象都复制</a:t>
            </a:r>
            <a:endParaRPr lang="en-US" altLang="zh-CN" sz="2800" dirty="0"/>
          </a:p>
        </p:txBody>
      </p:sp>
      <p:pic>
        <p:nvPicPr>
          <p:cNvPr id="4" name="图片 3" descr="C:\Users\hongtao_tian\AppData\Roaming\Tencent\Users\363345805\QQ\WinTemp\RichOle\C47NT9%U5R9)[(D54C56SN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62100"/>
            <a:ext cx="46672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hongtao_tian\Desktop\ML1KXH3_4~`Z]9CL@XU8)}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18" y="4149080"/>
            <a:ext cx="738359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9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原型</a:t>
            </a:r>
            <a:r>
              <a:rPr lang="zh-CN" altLang="en-US" sz="3600" dirty="0" smtClean="0"/>
              <a:t>模式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分析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en-US" altLang="zh-CN" sz="2800" dirty="0" smtClean="0"/>
              <a:t>Clone()</a:t>
            </a:r>
            <a:r>
              <a:rPr lang="zh-CN" altLang="en-US" sz="2800" dirty="0" smtClean="0"/>
              <a:t>方法将对象复制了一份别难过返回给调用者，一般而言，满足：</a:t>
            </a:r>
            <a:endParaRPr lang="en-US" altLang="zh-CN" sz="2800" dirty="0" smtClean="0"/>
          </a:p>
          <a:p>
            <a:pPr lvl="1"/>
            <a:r>
              <a:rPr lang="zh-CN" altLang="en-US" sz="2600" dirty="0"/>
              <a:t>对</a:t>
            </a:r>
            <a:r>
              <a:rPr lang="zh-CN" altLang="en-US" sz="2600" dirty="0" smtClean="0"/>
              <a:t>任何的对象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，有</a:t>
            </a:r>
            <a:r>
              <a:rPr lang="en-US" altLang="zh-CN" sz="2600" dirty="0" err="1" smtClean="0"/>
              <a:t>x.clone</a:t>
            </a:r>
            <a:r>
              <a:rPr lang="en-US" altLang="zh-CN" sz="2600" dirty="0" smtClean="0"/>
              <a:t>() != null, </a:t>
            </a:r>
            <a:r>
              <a:rPr lang="zh-CN" altLang="en-US" sz="2600" dirty="0" smtClean="0"/>
              <a:t>即克隆对象与源对象不是同一个对象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对</a:t>
            </a:r>
            <a:r>
              <a:rPr lang="zh-CN" altLang="en-US" sz="2600" dirty="0" smtClean="0"/>
              <a:t>任何的对象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，有</a:t>
            </a:r>
            <a:r>
              <a:rPr lang="en-US" altLang="zh-CN" sz="2600" dirty="0" err="1" smtClean="0"/>
              <a:t>x.clone</a:t>
            </a:r>
            <a:r>
              <a:rPr lang="en-US" altLang="zh-CN" sz="2600" dirty="0" smtClean="0"/>
              <a:t>().</a:t>
            </a:r>
            <a:r>
              <a:rPr lang="en-US" altLang="zh-CN" sz="2600" dirty="0" err="1" smtClean="0"/>
              <a:t>getclass</a:t>
            </a:r>
            <a:r>
              <a:rPr lang="en-US" altLang="zh-CN" sz="2600" dirty="0" smtClean="0"/>
              <a:t>() == </a:t>
            </a:r>
            <a:r>
              <a:rPr lang="en-US" altLang="zh-CN" sz="2600" dirty="0" err="1" smtClean="0"/>
              <a:t>x.getclass</a:t>
            </a:r>
            <a:r>
              <a:rPr lang="en-US" altLang="zh-CN" sz="2600" dirty="0" smtClean="0"/>
              <a:t>()</a:t>
            </a:r>
            <a:r>
              <a:rPr lang="zh-CN" altLang="en-US" sz="2600" dirty="0" smtClean="0"/>
              <a:t>，即克隆对象与源对象类型一样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若对象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的的</a:t>
            </a:r>
            <a:r>
              <a:rPr lang="en-US" altLang="zh-CN" sz="2600" dirty="0" smtClean="0"/>
              <a:t>equals()</a:t>
            </a:r>
            <a:r>
              <a:rPr lang="zh-CN" altLang="en-US" sz="2600" dirty="0" smtClean="0"/>
              <a:t>方法定义恰当，则</a:t>
            </a:r>
            <a:r>
              <a:rPr lang="en-US" altLang="zh-CN" sz="2600" dirty="0" err="1" smtClean="0"/>
              <a:t>x.clone</a:t>
            </a:r>
            <a:r>
              <a:rPr lang="en-US" altLang="zh-CN" sz="2600" dirty="0" smtClean="0"/>
              <a:t>().equals(x)</a:t>
            </a:r>
            <a:r>
              <a:rPr lang="zh-CN" altLang="en-US" sz="2600" dirty="0" smtClean="0"/>
              <a:t>成立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24138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原型</a:t>
            </a:r>
            <a:r>
              <a:rPr lang="zh-CN" altLang="en-US" sz="3600" dirty="0" smtClean="0"/>
              <a:t>模式</a:t>
            </a:r>
            <a:r>
              <a:rPr lang="en-US" altLang="zh-CN" sz="3600" dirty="0" smtClean="0"/>
              <a:t>——</a:t>
            </a:r>
            <a:r>
              <a:rPr lang="zh-CN" altLang="en-US" sz="3600" dirty="0"/>
              <a:t>优点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当创建新的对象实例较为复杂时，使用原型模式简化对象的创建过程，通过已有实例可以提高新实例的创建效率</a:t>
            </a:r>
            <a:endParaRPr lang="en-US" altLang="zh-CN" sz="2800" dirty="0" smtClean="0"/>
          </a:p>
          <a:p>
            <a:r>
              <a:rPr lang="zh-CN" altLang="en-US" sz="2800" dirty="0" smtClean="0"/>
              <a:t>可以动态增减产品</a:t>
            </a:r>
            <a:endParaRPr lang="en-US" altLang="zh-CN" sz="2800" dirty="0" smtClean="0"/>
          </a:p>
          <a:p>
            <a:r>
              <a:rPr lang="zh-CN" altLang="en-US" sz="2800" dirty="0"/>
              <a:t>提供</a:t>
            </a:r>
            <a:r>
              <a:rPr lang="zh-CN" altLang="en-US" sz="2800" dirty="0" smtClean="0"/>
              <a:t>了简化的创建结构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126863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原型</a:t>
            </a:r>
            <a:r>
              <a:rPr lang="zh-CN" altLang="en-US" sz="3600" dirty="0" smtClean="0"/>
              <a:t>模式</a:t>
            </a:r>
            <a:r>
              <a:rPr lang="en-US" altLang="zh-CN" sz="3600" dirty="0" smtClean="0"/>
              <a:t>——</a:t>
            </a:r>
            <a:r>
              <a:rPr lang="zh-CN" altLang="en-US" sz="3600" dirty="0"/>
              <a:t>缺点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需要为每一个类配备一个克隆方法，而且这个克隆方法需要对类的功能进行改造时，必须修改其代码，违背了开闭原则</a:t>
            </a:r>
            <a:endParaRPr lang="en-US" altLang="zh-CN" sz="2800" dirty="0" smtClean="0"/>
          </a:p>
          <a:p>
            <a:r>
              <a:rPr lang="zh-CN" altLang="en-US" sz="2800" dirty="0" smtClean="0"/>
              <a:t>只能使用深克隆的方式保存成员对象的状态</a:t>
            </a:r>
            <a:endParaRPr lang="en-US" altLang="zh-CN" sz="2800" dirty="0" smtClean="0"/>
          </a:p>
          <a:p>
            <a:r>
              <a:rPr lang="zh-CN" altLang="en-US" sz="2800" dirty="0" smtClean="0"/>
              <a:t>在实现深克隆的时候，若成员对象类型和对象的层次较多，需要编写的代码较为复杂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58637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 descr="thankyo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2565400"/>
            <a:ext cx="5688013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598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/>
              <a:t>工厂模式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目的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创建对象提供过渡接口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将创建对象的具体过程屏蔽起来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高</a:t>
            </a:r>
            <a:r>
              <a:rPr lang="zh-CN" altLang="en-US" sz="2600" dirty="0" smtClean="0"/>
              <a:t>灵活性</a:t>
            </a:r>
            <a:endParaRPr lang="en-US" altLang="zh-CN" sz="2600" dirty="0" smtClean="0"/>
          </a:p>
          <a:p>
            <a:r>
              <a:rPr lang="zh-CN" altLang="en-US" sz="2800" dirty="0" smtClean="0"/>
              <a:t>形态</a:t>
            </a:r>
            <a:endParaRPr lang="en-US" altLang="zh-CN" sz="2800" dirty="0" smtClean="0"/>
          </a:p>
          <a:p>
            <a:pPr lvl="1"/>
            <a:r>
              <a:rPr lang="zh-CN" altLang="en-US" sz="2600" dirty="0" smtClean="0"/>
              <a:t>简单工厂模式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工厂方法模式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抽象工厂模式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334079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简单工厂</a:t>
            </a:r>
            <a:r>
              <a:rPr lang="zh-CN" altLang="en-US" sz="3600" dirty="0"/>
              <a:t>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/>
              <a:t>工厂</a:t>
            </a:r>
            <a:r>
              <a:rPr lang="zh-CN" altLang="en-US" sz="2800" dirty="0" smtClean="0"/>
              <a:t>类角色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工厂方法模式的核心，含有与应用紧密相关的商业逻辑</a:t>
            </a:r>
            <a:endParaRPr lang="en-US" altLang="zh-CN" sz="2800" dirty="0" smtClean="0"/>
          </a:p>
          <a:p>
            <a:r>
              <a:rPr lang="zh-CN" altLang="en-US" sz="2800" dirty="0" smtClean="0"/>
              <a:t>抽象产品角色</a:t>
            </a:r>
            <a:r>
              <a:rPr lang="zh-CN" altLang="en-US" sz="2800" dirty="0" smtClean="0"/>
              <a:t>：工厂方法模式所创建的对象的父类或者他们共同拥有的接口</a:t>
            </a:r>
            <a:endParaRPr lang="en-US" altLang="zh-CN" sz="2800" dirty="0" smtClean="0"/>
          </a:p>
          <a:p>
            <a:r>
              <a:rPr lang="zh-CN" altLang="en-US" sz="2800" dirty="0"/>
              <a:t>具体产品</a:t>
            </a:r>
            <a:r>
              <a:rPr lang="zh-CN" altLang="en-US" sz="2800" dirty="0" smtClean="0"/>
              <a:t>角色：工厂方法模式所创建的任何对象都是这个角色的实例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356506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简单工厂</a:t>
            </a:r>
            <a:r>
              <a:rPr lang="zh-CN" altLang="en-US" sz="3600" dirty="0"/>
              <a:t>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pic>
        <p:nvPicPr>
          <p:cNvPr id="4" name="Picture 6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064896" cy="432048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977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简单工厂模式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优点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/>
              <a:t>工厂</a:t>
            </a:r>
            <a:r>
              <a:rPr lang="zh-CN" altLang="en-US" sz="2800" dirty="0" smtClean="0"/>
              <a:t>类为核心，含有必要的判断逻辑，决定什么时候创建哪一个产品类的实例</a:t>
            </a:r>
            <a:endParaRPr lang="en-US" altLang="zh-CN" sz="2800" dirty="0" smtClean="0"/>
          </a:p>
          <a:p>
            <a:r>
              <a:rPr lang="zh-CN" altLang="en-US" sz="2800" dirty="0" smtClean="0"/>
              <a:t>客户端仅仅负责消费产品，不用关注具体哪个产品实例和创建过程</a:t>
            </a:r>
            <a:endParaRPr lang="en-US" altLang="zh-CN" sz="2800" dirty="0" smtClean="0"/>
          </a:p>
          <a:p>
            <a:r>
              <a:rPr lang="zh-CN" altLang="en-US" sz="2800" dirty="0" smtClean="0"/>
              <a:t>实现了对责任的分离，达到一定程度的“开闭原则”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94429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简单工厂模式</a:t>
            </a:r>
            <a:r>
              <a:rPr lang="en-US" altLang="zh-CN" sz="3600" dirty="0" smtClean="0"/>
              <a:t>——</a:t>
            </a:r>
            <a:r>
              <a:rPr lang="zh-CN" altLang="en-US" sz="3600" dirty="0"/>
              <a:t>缺点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/>
              <a:t>当</a:t>
            </a:r>
            <a:r>
              <a:rPr lang="zh-CN" altLang="en-US" sz="2800" dirty="0" smtClean="0"/>
              <a:t>产品有复杂的多层次等级结构时，工厂类作为全能类，集中所有的产品创建逻辑</a:t>
            </a:r>
            <a:r>
              <a:rPr lang="en-US" altLang="zh-CN" sz="2800" dirty="0" smtClean="0"/>
              <a:t>;</a:t>
            </a:r>
            <a:r>
              <a:rPr lang="zh-CN" altLang="en-US" sz="2800" dirty="0" smtClean="0"/>
              <a:t>若此类出现故障，则整个创建产品的系统受到影响</a:t>
            </a:r>
            <a:endParaRPr lang="en-US" altLang="zh-CN" sz="2800" dirty="0" smtClean="0"/>
          </a:p>
          <a:p>
            <a:r>
              <a:rPr lang="zh-CN" altLang="en-US" sz="2800" dirty="0" smtClean="0"/>
              <a:t>当工厂类需要判断对具体产品的逻辑混在一起时，系统的扩展性较为困难</a:t>
            </a:r>
            <a:endParaRPr lang="en-US" altLang="zh-CN" sz="2800" dirty="0" smtClean="0"/>
          </a:p>
          <a:p>
            <a:r>
              <a:rPr lang="zh-CN" altLang="en-US" sz="2800" dirty="0" smtClean="0"/>
              <a:t>由于使用的是静态方法的工厂方法，而静态方法无法由子类继承，因此，工厂角色无法形成继承的等级结构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1977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工厂方法模式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核心</a:t>
            </a:r>
            <a:r>
              <a:rPr lang="zh-CN" altLang="en-US" sz="2800" dirty="0"/>
              <a:t>工厂</a:t>
            </a:r>
            <a:r>
              <a:rPr lang="zh-CN" altLang="en-US" sz="2800" dirty="0" smtClean="0"/>
              <a:t>类不再负责产品的创建，而是将具体创建的工作交给子类</a:t>
            </a:r>
            <a:endParaRPr lang="en-US" altLang="zh-CN" sz="2800" dirty="0" smtClean="0"/>
          </a:p>
          <a:p>
            <a:r>
              <a:rPr lang="zh-CN" altLang="en-US" sz="2800" dirty="0" smtClean="0"/>
              <a:t>核心工厂角色变成抽象工厂的角色</a:t>
            </a:r>
            <a:endParaRPr lang="en-US" altLang="zh-CN" sz="2800" dirty="0" smtClean="0"/>
          </a:p>
          <a:p>
            <a:r>
              <a:rPr lang="zh-CN" altLang="en-US" sz="2800" dirty="0" smtClean="0"/>
              <a:t>核心工厂角色仅负责给出接口，不接触哪一个产品类应当被实例化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53098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2751"/>
            <a:ext cx="8229600" cy="639986"/>
          </a:xfrm>
        </p:spPr>
        <p:txBody>
          <a:bodyPr/>
          <a:lstStyle/>
          <a:p>
            <a:pPr lvl="0"/>
            <a:r>
              <a:rPr lang="zh-CN" altLang="en-US" sz="3600" dirty="0" smtClean="0"/>
              <a:t>工厂方法模式</a:t>
            </a:r>
            <a:r>
              <a:rPr lang="en-US" altLang="zh-TW" sz="3600" b="1" dirty="0"/>
              <a:t/>
            </a:r>
            <a:br>
              <a:rPr lang="en-US" altLang="zh-TW" sz="3600" b="1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80421"/>
          </a:xfrm>
        </p:spPr>
        <p:txBody>
          <a:bodyPr/>
          <a:lstStyle/>
          <a:p>
            <a:r>
              <a:rPr lang="zh-CN" altLang="en-US" sz="2800" dirty="0" smtClean="0"/>
              <a:t>抽象工厂角色：工厂方法模式的核心，与程序的应用无关</a:t>
            </a:r>
            <a:endParaRPr lang="en-US" altLang="zh-CN" sz="2800" dirty="0" smtClean="0"/>
          </a:p>
          <a:p>
            <a:r>
              <a:rPr lang="zh-CN" altLang="en-US" sz="2800" dirty="0" smtClean="0"/>
              <a:t>具体工厂角色：担任这个角色的是实现抽象工厂接口的具体类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含有与应用密切相关的逻辑</a:t>
            </a:r>
            <a:endParaRPr lang="en-US" altLang="zh-CN" sz="2800" dirty="0" smtClean="0"/>
          </a:p>
          <a:p>
            <a:r>
              <a:rPr lang="zh-CN" altLang="en-US" sz="2600" dirty="0" smtClean="0"/>
              <a:t>抽象产品角色：工厂方法模式所创建的对象的超类，即产品对象的共同父类或共同拥有的接口</a:t>
            </a:r>
            <a:endParaRPr lang="en-US" altLang="zh-CN" sz="2600" dirty="0" smtClean="0"/>
          </a:p>
          <a:p>
            <a:r>
              <a:rPr lang="zh-CN" altLang="en-US" sz="2600" dirty="0" smtClean="0"/>
              <a:t>具体产品角色：实现了抽象产品角色的接口，工厂方法模式所创建的每一个对象都是该角色的实例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6680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c1">
  <a:themeElements>
    <a:clrScheme name="HTC Presentation Template (2003) 1">
      <a:dk1>
        <a:srgbClr val="82786F"/>
      </a:dk1>
      <a:lt1>
        <a:srgbClr val="F0F0EC"/>
      </a:lt1>
      <a:dk2>
        <a:srgbClr val="675C53"/>
      </a:dk2>
      <a:lt2>
        <a:srgbClr val="C7C2BA"/>
      </a:lt2>
      <a:accent1>
        <a:srgbClr val="69B40F"/>
      </a:accent1>
      <a:accent2>
        <a:srgbClr val="889C7E"/>
      </a:accent2>
      <a:accent3>
        <a:srgbClr val="F6F6F4"/>
      </a:accent3>
      <a:accent4>
        <a:srgbClr val="6E655E"/>
      </a:accent4>
      <a:accent5>
        <a:srgbClr val="B9D6AA"/>
      </a:accent5>
      <a:accent6>
        <a:srgbClr val="7B8D72"/>
      </a:accent6>
      <a:hlink>
        <a:srgbClr val="A8606E"/>
      </a:hlink>
      <a:folHlink>
        <a:srgbClr val="E6A056"/>
      </a:folHlink>
    </a:clrScheme>
    <a:fontScheme name="HTC Presentation Template (2003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HTC Presentation Template (2003) 1">
        <a:dk1>
          <a:srgbClr val="82786F"/>
        </a:dk1>
        <a:lt1>
          <a:srgbClr val="F0F0EC"/>
        </a:lt1>
        <a:dk2>
          <a:srgbClr val="675C53"/>
        </a:dk2>
        <a:lt2>
          <a:srgbClr val="C7C2BA"/>
        </a:lt2>
        <a:accent1>
          <a:srgbClr val="69B40F"/>
        </a:accent1>
        <a:accent2>
          <a:srgbClr val="889C7E"/>
        </a:accent2>
        <a:accent3>
          <a:srgbClr val="F6F6F4"/>
        </a:accent3>
        <a:accent4>
          <a:srgbClr val="6E655E"/>
        </a:accent4>
        <a:accent5>
          <a:srgbClr val="B9D6AA"/>
        </a:accent5>
        <a:accent6>
          <a:srgbClr val="7B8D72"/>
        </a:accent6>
        <a:hlink>
          <a:srgbClr val="A8606E"/>
        </a:hlink>
        <a:folHlink>
          <a:srgbClr val="E6A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htc1</Template>
  <TotalTime>3595</TotalTime>
  <Words>1172</Words>
  <Application>Microsoft Office PowerPoint</Application>
  <PresentationFormat>全屏显示(4:3)</PresentationFormat>
  <Paragraphs>119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htc1</vt:lpstr>
      <vt:lpstr>设计模式 (工厂模式和原型模式)</vt:lpstr>
      <vt:lpstr>Outline</vt:lpstr>
      <vt:lpstr>工厂模式 </vt:lpstr>
      <vt:lpstr>简单工厂模式 </vt:lpstr>
      <vt:lpstr>简单工厂模式 </vt:lpstr>
      <vt:lpstr>简单工厂模式——优点 </vt:lpstr>
      <vt:lpstr>简单工厂模式——缺点 </vt:lpstr>
      <vt:lpstr>工厂方法模式 </vt:lpstr>
      <vt:lpstr>工厂方法模式 </vt:lpstr>
      <vt:lpstr>工厂方法模式 </vt:lpstr>
      <vt:lpstr>工厂方法模式 </vt:lpstr>
      <vt:lpstr>抽象工厂模式 </vt:lpstr>
      <vt:lpstr>抽象工厂模式 </vt:lpstr>
      <vt:lpstr>抽象工厂模式 </vt:lpstr>
      <vt:lpstr>抽象工厂模式 </vt:lpstr>
      <vt:lpstr>原型模式 </vt:lpstr>
      <vt:lpstr>原型模式 </vt:lpstr>
      <vt:lpstr>原型模式 </vt:lpstr>
      <vt:lpstr>原型模式——分析 </vt:lpstr>
      <vt:lpstr>原型模式——分析 </vt:lpstr>
      <vt:lpstr>原型模式——分析 </vt:lpstr>
      <vt:lpstr>原型模式——优点 </vt:lpstr>
      <vt:lpstr>原型模式——缺点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 Operate Introduction</dc:title>
  <dc:creator>Hongtao Tian(田洪濤)</dc:creator>
  <cp:lastModifiedBy>Hongtao Tian(田洪濤)</cp:lastModifiedBy>
  <cp:revision>350</cp:revision>
  <dcterms:created xsi:type="dcterms:W3CDTF">2014-07-02T08:43:04Z</dcterms:created>
  <dcterms:modified xsi:type="dcterms:W3CDTF">2014-11-27T09:00:40Z</dcterms:modified>
</cp:coreProperties>
</file>