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450" r:id="rId3"/>
    <p:sldId id="452" r:id="rId4"/>
    <p:sldId id="533" r:id="rId5"/>
    <p:sldId id="526" r:id="rId6"/>
    <p:sldId id="505" r:id="rId7"/>
    <p:sldId id="506" r:id="rId8"/>
    <p:sldId id="509" r:id="rId9"/>
    <p:sldId id="507" r:id="rId10"/>
    <p:sldId id="508" r:id="rId11"/>
    <p:sldId id="510" r:id="rId12"/>
    <p:sldId id="511" r:id="rId13"/>
    <p:sldId id="512" r:id="rId14"/>
    <p:sldId id="513" r:id="rId15"/>
    <p:sldId id="515" r:id="rId16"/>
    <p:sldId id="517" r:id="rId17"/>
    <p:sldId id="518" r:id="rId18"/>
    <p:sldId id="519" r:id="rId19"/>
    <p:sldId id="520" r:id="rId20"/>
    <p:sldId id="521" r:id="rId21"/>
    <p:sldId id="522" r:id="rId22"/>
    <p:sldId id="523" r:id="rId23"/>
    <p:sldId id="524" r:id="rId24"/>
    <p:sldId id="534" r:id="rId25"/>
    <p:sldId id="504" r:id="rId2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85" autoAdjust="0"/>
    <p:restoredTop sz="87717" autoAdjust="0"/>
  </p:normalViewPr>
  <p:slideViewPr>
    <p:cSldViewPr>
      <p:cViewPr>
        <p:scale>
          <a:sx n="90" d="100"/>
          <a:sy n="90" d="100"/>
        </p:scale>
        <p:origin x="-840" y="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3718C-8E50-4700-A7F5-C44ED44FE6FB}" type="datetimeFigureOut">
              <a:rPr lang="zh-TW" altLang="en-US" smtClean="0"/>
              <a:pPr/>
              <a:t>2014/12/3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BEA9C3-D8A5-4437-9745-52C3FAB9035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3892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EA9C3-D8A5-4437-9745-52C3FAB90358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64690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EA9C3-D8A5-4437-9745-52C3FAB9035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108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EA9C3-D8A5-4437-9745-52C3FAB9035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108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EA9C3-D8A5-4437-9745-52C3FAB90358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108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EA9C3-D8A5-4437-9745-52C3FAB90358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108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EA9C3-D8A5-4437-9745-52C3FAB90358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1089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EA9C3-D8A5-4437-9745-52C3FAB90358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108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EA9C3-D8A5-4437-9745-52C3FAB90358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1089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EA9C3-D8A5-4437-9745-52C3FAB90358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1089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EA9C3-D8A5-4437-9745-52C3FAB90358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1089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EA9C3-D8A5-4437-9745-52C3FAB90358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108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EA9C3-D8A5-4437-9745-52C3FAB9035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1089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EA9C3-D8A5-4437-9745-52C3FAB90358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1089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EA9C3-D8A5-4437-9745-52C3FAB90358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1089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EA9C3-D8A5-4437-9745-52C3FAB90358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1089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EA9C3-D8A5-4437-9745-52C3FAB90358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1089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EA9C3-D8A5-4437-9745-52C3FAB90358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1089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0AA102-7186-4ED3-89CC-9899A1CAB4C7}" type="slidenum">
              <a:rPr lang="zh-TW" altLang="en-GB"/>
              <a:pPr/>
              <a:t>25</a:t>
            </a:fld>
            <a:endParaRPr lang="en-GB" altLang="zh-TW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altLang="zh-CN" sz="26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EA9C3-D8A5-4437-9745-52C3FAB9035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108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altLang="zh-CN" sz="26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EA9C3-D8A5-4437-9745-52C3FAB9035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108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EA9C3-D8A5-4437-9745-52C3FAB9035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108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EA9C3-D8A5-4437-9745-52C3FAB9035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108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EA9C3-D8A5-4437-9745-52C3FAB9035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108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EA9C3-D8A5-4437-9745-52C3FAB9035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108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EA9C3-D8A5-4437-9745-52C3FAB9035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108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2913" y="852488"/>
            <a:ext cx="8161337" cy="203200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GB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6563" y="3051175"/>
            <a:ext cx="8167687" cy="2498725"/>
          </a:xfrm>
        </p:spPr>
        <p:txBody>
          <a:bodyPr/>
          <a:lstStyle>
            <a:lvl1pPr>
              <a:defRPr sz="2200" b="1"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GB"/>
          </a:p>
        </p:txBody>
      </p:sp>
      <p:pic>
        <p:nvPicPr>
          <p:cNvPr id="142340" name="Picture 4" descr="logo_smal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4075" y="5840413"/>
            <a:ext cx="1376363" cy="76517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6B50B0-0A83-4650-ACB9-E437AE2EBD67}" type="datetimeFigureOut">
              <a:rPr lang="zh-TW" altLang="en-US" smtClean="0"/>
              <a:pPr/>
              <a:t>2014/12/3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8E287E-08E0-4233-A01F-0AB6AC2B151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412750"/>
            <a:ext cx="2057400" cy="60404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412750"/>
            <a:ext cx="6019800" cy="60404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6B50B0-0A83-4650-ACB9-E437AE2EBD67}" type="datetimeFigureOut">
              <a:rPr lang="zh-TW" altLang="en-US" smtClean="0"/>
              <a:pPr/>
              <a:t>2014/12/3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8E287E-08E0-4233-A01F-0AB6AC2B151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6B50B0-0A83-4650-ACB9-E437AE2EBD67}" type="datetimeFigureOut">
              <a:rPr lang="zh-TW" altLang="en-US" smtClean="0"/>
              <a:pPr/>
              <a:t>2014/12/3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8E287E-08E0-4233-A01F-0AB6AC2B151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6B50B0-0A83-4650-ACB9-E437AE2EBD67}" type="datetimeFigureOut">
              <a:rPr lang="zh-TW" altLang="en-US" smtClean="0"/>
              <a:pPr/>
              <a:t>2014/12/3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8E287E-08E0-4233-A01F-0AB6AC2B151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6B50B0-0A83-4650-ACB9-E437AE2EBD67}" type="datetimeFigureOut">
              <a:rPr lang="zh-TW" altLang="en-US" smtClean="0"/>
              <a:pPr/>
              <a:t>2014/12/3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8E287E-08E0-4233-A01F-0AB6AC2B151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6B50B0-0A83-4650-ACB9-E437AE2EBD67}" type="datetimeFigureOut">
              <a:rPr lang="zh-TW" altLang="en-US" smtClean="0"/>
              <a:pPr/>
              <a:t>2014/12/3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8E287E-08E0-4233-A01F-0AB6AC2B151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6B50B0-0A83-4650-ACB9-E437AE2EBD67}" type="datetimeFigureOut">
              <a:rPr lang="zh-TW" altLang="en-US" smtClean="0"/>
              <a:pPr/>
              <a:t>2014/12/3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8E287E-08E0-4233-A01F-0AB6AC2B151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6B50B0-0A83-4650-ACB9-E437AE2EBD67}" type="datetimeFigureOut">
              <a:rPr lang="zh-TW" altLang="en-US" smtClean="0"/>
              <a:pPr/>
              <a:t>2014/12/3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8E287E-08E0-4233-A01F-0AB6AC2B151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6B50B0-0A83-4650-ACB9-E437AE2EBD67}" type="datetimeFigureOut">
              <a:rPr lang="zh-TW" altLang="en-US" smtClean="0"/>
              <a:pPr/>
              <a:t>2014/12/3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8E287E-08E0-4233-A01F-0AB6AC2B151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6B50B0-0A83-4650-ACB9-E437AE2EBD67}" type="datetimeFigureOut">
              <a:rPr lang="zh-TW" altLang="en-US" smtClean="0"/>
              <a:pPr/>
              <a:t>2014/12/3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8E287E-08E0-4233-A01F-0AB6AC2B151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2750"/>
            <a:ext cx="82296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GB" dirty="0" smtClean="0"/>
              <a:t>按一下以編輯母片標題樣式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2875"/>
            <a:ext cx="8229600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GB" smtClean="0"/>
              <a:t>按一下以編輯母片</a:t>
            </a:r>
          </a:p>
          <a:p>
            <a:pPr lvl="1"/>
            <a:r>
              <a:rPr lang="zh-TW" altLang="en-GB" smtClean="0"/>
              <a:t>第二層</a:t>
            </a:r>
          </a:p>
          <a:p>
            <a:pPr lvl="2"/>
            <a:r>
              <a:rPr lang="zh-TW" altLang="en-GB" smtClean="0"/>
              <a:t>第三層</a:t>
            </a:r>
          </a:p>
          <a:p>
            <a:pPr lvl="3"/>
            <a:r>
              <a:rPr lang="zh-TW" altLang="en-GB" smtClean="0"/>
              <a:t>第四層</a:t>
            </a:r>
          </a:p>
          <a:p>
            <a:pPr lvl="4"/>
            <a:r>
              <a:rPr lang="zh-TW" altLang="en-GB" smtClean="0"/>
              <a:t>第五層</a:t>
            </a:r>
          </a:p>
        </p:txBody>
      </p:sp>
      <p:sp>
        <p:nvSpPr>
          <p:cNvPr id="1413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534025" y="6492875"/>
            <a:ext cx="2351088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  <a:ea typeface="新細明體" charset="-120"/>
              </a:defRPr>
            </a:lvl1pPr>
          </a:lstStyle>
          <a:p>
            <a:fld id="{946B50B0-0A83-4650-ACB9-E437AE2EBD67}" type="datetimeFigureOut">
              <a:rPr lang="zh-TW" altLang="en-US" smtClean="0"/>
              <a:pPr/>
              <a:t>2014/12/3</a:t>
            </a:fld>
            <a:endParaRPr lang="zh-TW" altLang="en-US"/>
          </a:p>
        </p:txBody>
      </p:sp>
      <p:sp>
        <p:nvSpPr>
          <p:cNvPr id="1413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74738" y="6492875"/>
            <a:ext cx="4433887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2"/>
                </a:solidFill>
                <a:ea typeface="新細明體" charset="-120"/>
              </a:defRPr>
            </a:lvl1pPr>
          </a:lstStyle>
          <a:p>
            <a:endParaRPr lang="zh-TW" altLang="en-US"/>
          </a:p>
        </p:txBody>
      </p:sp>
      <p:sp>
        <p:nvSpPr>
          <p:cNvPr id="1413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492875"/>
            <a:ext cx="585788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2"/>
                </a:solidFill>
                <a:ea typeface="新細明體" charset="-120"/>
              </a:defRPr>
            </a:lvl1pPr>
          </a:lstStyle>
          <a:p>
            <a:fld id="{148E287E-08E0-4233-A01F-0AB6AC2B151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41319" name="Picture 7" descr="logo_small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964488" y="6365875"/>
            <a:ext cx="647700" cy="36036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179388" indent="-179388" algn="l" rtl="0" eaLnBrk="1" fontAlgn="base" hangingPunct="1">
        <a:spcBef>
          <a:spcPct val="20000"/>
        </a:spcBef>
        <a:spcAft>
          <a:spcPct val="40000"/>
        </a:spcAft>
        <a:buChar char="•"/>
        <a:defRPr>
          <a:solidFill>
            <a:schemeClr val="tx2"/>
          </a:solidFill>
          <a:latin typeface="+mn-lt"/>
          <a:ea typeface="+mn-ea"/>
          <a:cs typeface="+mn-cs"/>
        </a:defRPr>
      </a:lvl1pPr>
      <a:lvl2pPr marL="536575" indent="-177800" algn="l" rtl="0" eaLnBrk="1" fontAlgn="base" hangingPunct="1">
        <a:spcBef>
          <a:spcPct val="0"/>
        </a:spcBef>
        <a:spcAft>
          <a:spcPct val="40000"/>
        </a:spcAft>
        <a:buChar char="•"/>
        <a:defRPr sz="1600">
          <a:solidFill>
            <a:schemeClr val="tx2"/>
          </a:solidFill>
          <a:latin typeface="+mn-lt"/>
          <a:cs typeface="+mn-cs"/>
        </a:defRPr>
      </a:lvl2pPr>
      <a:lvl3pPr marL="893763" indent="-177800" algn="l" rtl="0" eaLnBrk="1" fontAlgn="base" hangingPunct="1">
        <a:spcBef>
          <a:spcPct val="0"/>
        </a:spcBef>
        <a:spcAft>
          <a:spcPct val="40000"/>
        </a:spcAft>
        <a:buChar char="•"/>
        <a:defRPr sz="1400">
          <a:solidFill>
            <a:schemeClr val="tx2"/>
          </a:solidFill>
          <a:latin typeface="+mn-lt"/>
          <a:cs typeface="+mn-cs"/>
        </a:defRPr>
      </a:lvl3pPr>
      <a:lvl4pPr marL="1255713" indent="-182563" algn="l" rtl="0" eaLnBrk="1" fontAlgn="base" hangingPunct="1">
        <a:spcBef>
          <a:spcPct val="0"/>
        </a:spcBef>
        <a:spcAft>
          <a:spcPct val="40000"/>
        </a:spcAft>
        <a:buChar char="•"/>
        <a:defRPr sz="1200">
          <a:solidFill>
            <a:schemeClr val="tx2"/>
          </a:solidFill>
          <a:latin typeface="+mn-lt"/>
          <a:cs typeface="+mn-cs"/>
        </a:defRPr>
      </a:lvl4pPr>
      <a:lvl5pPr marL="1616075" indent="-180975" algn="l" rtl="0" eaLnBrk="1" fontAlgn="base" hangingPunct="1">
        <a:spcBef>
          <a:spcPct val="0"/>
        </a:spcBef>
        <a:spcAft>
          <a:spcPct val="40000"/>
        </a:spcAft>
        <a:buChar char="•"/>
        <a:defRPr sz="1000">
          <a:solidFill>
            <a:schemeClr val="tx2"/>
          </a:solidFill>
          <a:latin typeface="+mn-lt"/>
          <a:cs typeface="+mn-cs"/>
        </a:defRPr>
      </a:lvl5pPr>
      <a:lvl6pPr marL="2073275" indent="-180975" algn="l" rtl="0" eaLnBrk="1" fontAlgn="base" hangingPunct="1">
        <a:spcBef>
          <a:spcPct val="0"/>
        </a:spcBef>
        <a:spcAft>
          <a:spcPct val="40000"/>
        </a:spcAft>
        <a:buChar char="•"/>
        <a:defRPr sz="1000">
          <a:solidFill>
            <a:schemeClr val="tx2"/>
          </a:solidFill>
          <a:latin typeface="+mn-lt"/>
          <a:cs typeface="+mn-cs"/>
        </a:defRPr>
      </a:lvl6pPr>
      <a:lvl7pPr marL="2530475" indent="-180975" algn="l" rtl="0" eaLnBrk="1" fontAlgn="base" hangingPunct="1">
        <a:spcBef>
          <a:spcPct val="0"/>
        </a:spcBef>
        <a:spcAft>
          <a:spcPct val="40000"/>
        </a:spcAft>
        <a:buChar char="•"/>
        <a:defRPr sz="1000">
          <a:solidFill>
            <a:schemeClr val="tx2"/>
          </a:solidFill>
          <a:latin typeface="+mn-lt"/>
          <a:cs typeface="+mn-cs"/>
        </a:defRPr>
      </a:lvl7pPr>
      <a:lvl8pPr marL="2987675" indent="-180975" algn="l" rtl="0" eaLnBrk="1" fontAlgn="base" hangingPunct="1">
        <a:spcBef>
          <a:spcPct val="0"/>
        </a:spcBef>
        <a:spcAft>
          <a:spcPct val="40000"/>
        </a:spcAft>
        <a:buChar char="•"/>
        <a:defRPr sz="1000">
          <a:solidFill>
            <a:schemeClr val="tx2"/>
          </a:solidFill>
          <a:latin typeface="+mn-lt"/>
          <a:cs typeface="+mn-cs"/>
        </a:defRPr>
      </a:lvl8pPr>
      <a:lvl9pPr marL="3444875" indent="-180975" algn="l" rtl="0" eaLnBrk="1" fontAlgn="base" hangingPunct="1">
        <a:spcBef>
          <a:spcPct val="0"/>
        </a:spcBef>
        <a:spcAft>
          <a:spcPct val="40000"/>
        </a:spcAft>
        <a:buChar char="•"/>
        <a:defRPr sz="1000">
          <a:solidFill>
            <a:schemeClr val="tx2"/>
          </a:solidFill>
          <a:latin typeface="+mn-lt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528" y="620688"/>
            <a:ext cx="8521575" cy="2263800"/>
          </a:xfrm>
        </p:spPr>
        <p:txBody>
          <a:bodyPr/>
          <a:lstStyle/>
          <a:p>
            <a:pPr algn="ctr"/>
            <a:r>
              <a:rPr lang="zh-CN" altLang="en-US" sz="4800" b="1" dirty="0" smtClean="0"/>
              <a:t>设计模式</a:t>
            </a:r>
            <a:r>
              <a:rPr lang="en-US" altLang="zh-CN" sz="4800" b="1" dirty="0" smtClean="0"/>
              <a:t/>
            </a:r>
            <a:br>
              <a:rPr lang="en-US" altLang="zh-CN" sz="4800" b="1" dirty="0" smtClean="0"/>
            </a:br>
            <a:r>
              <a:rPr lang="en-US" altLang="zh-CN" sz="4800" b="1" dirty="0" smtClean="0"/>
              <a:t>(</a:t>
            </a:r>
            <a:r>
              <a:rPr lang="zh-CN" altLang="en-US" sz="4800" b="1" dirty="0" smtClean="0"/>
              <a:t>工厂模式和原型模式</a:t>
            </a:r>
            <a:r>
              <a:rPr lang="en-US" altLang="zh-CN" sz="4800" b="1" dirty="0" smtClean="0"/>
              <a:t>)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6563" y="3933056"/>
            <a:ext cx="8167687" cy="1616844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2800" dirty="0" smtClean="0">
                <a:ea typeface="新細明體" pitchFamily="18" charset="-120"/>
                <a:sym typeface="Arial" charset="0"/>
              </a:rPr>
              <a:t>CHT210/</a:t>
            </a:r>
            <a:r>
              <a:rPr lang="en-US" altLang="zh-TW" sz="2800" dirty="0" smtClean="0"/>
              <a:t>Hongtao Tian</a:t>
            </a:r>
          </a:p>
          <a:p>
            <a:pPr marL="0" indent="0" algn="ctr">
              <a:buNone/>
            </a:pPr>
            <a:r>
              <a:rPr lang="en-US" altLang="zh-TW" sz="2800" dirty="0" smtClean="0"/>
              <a:t>2014/12/5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1420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12751"/>
            <a:ext cx="8229600" cy="639986"/>
          </a:xfrm>
        </p:spPr>
        <p:txBody>
          <a:bodyPr/>
          <a:lstStyle/>
          <a:p>
            <a:pPr lvl="0"/>
            <a:r>
              <a:rPr lang="zh-CN" altLang="en-US" sz="3600" dirty="0" smtClean="0"/>
              <a:t>工厂方法模式</a:t>
            </a:r>
            <a:r>
              <a:rPr lang="en-US" altLang="zh-TW" sz="3600" b="1" dirty="0"/>
              <a:t/>
            </a:r>
            <a:br>
              <a:rPr lang="en-US" altLang="zh-TW" sz="3600" b="1" dirty="0"/>
            </a:b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680421"/>
          </a:xfrm>
        </p:spPr>
        <p:txBody>
          <a:bodyPr/>
          <a:lstStyle/>
          <a:p>
            <a:r>
              <a:rPr lang="zh-CN" altLang="en-US" sz="2800" dirty="0" smtClean="0"/>
              <a:t>核心</a:t>
            </a:r>
            <a:r>
              <a:rPr lang="zh-CN" altLang="en-US" sz="2800" dirty="0"/>
              <a:t>工厂</a:t>
            </a:r>
            <a:r>
              <a:rPr lang="zh-CN" altLang="en-US" sz="2800" dirty="0" smtClean="0"/>
              <a:t>类不再负责产品的创建，而是将具体创建的工作交给子类</a:t>
            </a:r>
            <a:endParaRPr lang="en-US" altLang="zh-CN" sz="2800" dirty="0" smtClean="0"/>
          </a:p>
          <a:p>
            <a:r>
              <a:rPr lang="zh-CN" altLang="en-US" sz="2800" dirty="0" smtClean="0"/>
              <a:t>核心工厂角色变成抽象工厂的角色</a:t>
            </a:r>
            <a:endParaRPr lang="en-US" altLang="zh-CN" sz="2800" dirty="0" smtClean="0"/>
          </a:p>
          <a:p>
            <a:r>
              <a:rPr lang="zh-CN" altLang="en-US" sz="2800" dirty="0" smtClean="0"/>
              <a:t>核心工厂角色仅负责给出接口，不接触哪一个产品类应当被实例化</a:t>
            </a:r>
            <a:endParaRPr lang="en-US" altLang="zh-CN" sz="2600" dirty="0" smtClean="0"/>
          </a:p>
        </p:txBody>
      </p:sp>
    </p:spTree>
    <p:extLst>
      <p:ext uri="{BB962C8B-B14F-4D97-AF65-F5344CB8AC3E}">
        <p14:creationId xmlns:p14="http://schemas.microsoft.com/office/powerpoint/2010/main" val="53098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12751"/>
            <a:ext cx="8229600" cy="639986"/>
          </a:xfrm>
        </p:spPr>
        <p:txBody>
          <a:bodyPr/>
          <a:lstStyle/>
          <a:p>
            <a:pPr lvl="0"/>
            <a:r>
              <a:rPr lang="zh-CN" altLang="en-US" sz="3600" dirty="0" smtClean="0"/>
              <a:t>工厂方法模式</a:t>
            </a:r>
            <a:r>
              <a:rPr lang="en-US" altLang="zh-TW" sz="3600" b="1" dirty="0"/>
              <a:t/>
            </a:r>
            <a:br>
              <a:rPr lang="en-US" altLang="zh-TW" sz="3600" b="1" dirty="0"/>
            </a:b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680421"/>
          </a:xfrm>
        </p:spPr>
        <p:txBody>
          <a:bodyPr/>
          <a:lstStyle/>
          <a:p>
            <a:r>
              <a:rPr lang="zh-CN" altLang="en-US" sz="2800" dirty="0" smtClean="0"/>
              <a:t>抽象工厂角色：工厂方法模式的核心，与程序的应用无关</a:t>
            </a:r>
            <a:endParaRPr lang="en-US" altLang="zh-CN" sz="2800" dirty="0" smtClean="0"/>
          </a:p>
          <a:p>
            <a:r>
              <a:rPr lang="zh-CN" altLang="en-US" sz="2800" dirty="0" smtClean="0"/>
              <a:t>具体工厂角色：担任这个角色的是实现抽象工厂接口的具体类</a:t>
            </a:r>
            <a:r>
              <a:rPr lang="zh-CN" altLang="en-US" sz="2800" dirty="0"/>
              <a:t>，</a:t>
            </a:r>
            <a:r>
              <a:rPr lang="zh-CN" altLang="en-US" sz="2800" dirty="0" smtClean="0"/>
              <a:t>含有与应用密切相关的逻辑</a:t>
            </a:r>
            <a:endParaRPr lang="en-US" altLang="zh-CN" sz="2800" dirty="0" smtClean="0"/>
          </a:p>
          <a:p>
            <a:r>
              <a:rPr lang="zh-CN" altLang="en-US" sz="2600" dirty="0" smtClean="0"/>
              <a:t>抽象产品角色：工厂方法模式所创建的对象的超类，即产品对象的共同父类或共同拥有的接口</a:t>
            </a:r>
            <a:endParaRPr lang="en-US" altLang="zh-CN" sz="2600" dirty="0" smtClean="0"/>
          </a:p>
          <a:p>
            <a:r>
              <a:rPr lang="zh-CN" altLang="en-US" sz="2600" dirty="0" smtClean="0"/>
              <a:t>具体产品角色：实现了抽象产品角色的接口，工厂方法模式所创建的每一个对象都是该角色的实例</a:t>
            </a:r>
            <a:endParaRPr lang="en-US" altLang="zh-CN" sz="2600" dirty="0" smtClean="0"/>
          </a:p>
        </p:txBody>
      </p:sp>
    </p:spTree>
    <p:extLst>
      <p:ext uri="{BB962C8B-B14F-4D97-AF65-F5344CB8AC3E}">
        <p14:creationId xmlns:p14="http://schemas.microsoft.com/office/powerpoint/2010/main" val="66800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12751"/>
            <a:ext cx="8229600" cy="639986"/>
          </a:xfrm>
        </p:spPr>
        <p:txBody>
          <a:bodyPr/>
          <a:lstStyle/>
          <a:p>
            <a:pPr lvl="0"/>
            <a:r>
              <a:rPr lang="zh-CN" altLang="en-US" sz="3600" dirty="0" smtClean="0"/>
              <a:t>工厂方法模式</a:t>
            </a:r>
            <a:r>
              <a:rPr lang="en-US" altLang="zh-TW" sz="3600" b="1" dirty="0"/>
              <a:t/>
            </a:r>
            <a:br>
              <a:rPr lang="en-US" altLang="zh-TW" sz="3600" b="1" dirty="0"/>
            </a:br>
            <a:endParaRPr lang="zh-TW" altLang="en-US" sz="3600" dirty="0"/>
          </a:p>
        </p:txBody>
      </p:sp>
      <p:pic>
        <p:nvPicPr>
          <p:cNvPr id="4" name="Picture 2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8280920" cy="4680520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239099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12751"/>
            <a:ext cx="8229600" cy="639986"/>
          </a:xfrm>
        </p:spPr>
        <p:txBody>
          <a:bodyPr/>
          <a:lstStyle/>
          <a:p>
            <a:pPr lvl="0"/>
            <a:r>
              <a:rPr lang="zh-CN" altLang="en-US" sz="3600" dirty="0" smtClean="0"/>
              <a:t>工厂方法模式</a:t>
            </a:r>
            <a:r>
              <a:rPr lang="en-US" altLang="zh-TW" sz="3600" b="1" dirty="0"/>
              <a:t/>
            </a:r>
            <a:br>
              <a:rPr lang="en-US" altLang="zh-TW" sz="3600" b="1" dirty="0"/>
            </a:b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680421"/>
          </a:xfrm>
        </p:spPr>
        <p:txBody>
          <a:bodyPr/>
          <a:lstStyle/>
          <a:p>
            <a:r>
              <a:rPr lang="zh-CN" altLang="en-US" sz="2800" dirty="0" smtClean="0"/>
              <a:t>应用场景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当客户程序不需要知道要使用的对象的创建过程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客户</a:t>
            </a:r>
            <a:r>
              <a:rPr lang="zh-CN" altLang="en-US" sz="2400" dirty="0" smtClean="0"/>
              <a:t>程序适用对象存在变动的可能，或者根本不知道使用那个具体的对象</a:t>
            </a:r>
            <a:endParaRPr lang="en-US" altLang="zh-CN" sz="2400" dirty="0"/>
          </a:p>
          <a:p>
            <a:r>
              <a:rPr lang="zh-CN" altLang="en-US" sz="2600" dirty="0" smtClean="0"/>
              <a:t>与简单工厂对比</a:t>
            </a:r>
            <a:endParaRPr lang="en-US" altLang="zh-CN" sz="2600" dirty="0" smtClean="0"/>
          </a:p>
          <a:p>
            <a:pPr lvl="1"/>
            <a:r>
              <a:rPr lang="zh-CN" altLang="en-US" sz="2400" dirty="0" smtClean="0"/>
              <a:t>工厂模式允许很多具体工厂类从抽象工厂类中将创建行为继承下来，从而可以成为多个简单工厂模式的综合，推广了简单工厂模式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系统增加新的产品时，</a:t>
            </a:r>
            <a:r>
              <a:rPr lang="zh-CN" altLang="en-US" sz="2400" dirty="0"/>
              <a:t>工厂方法模式</a:t>
            </a:r>
            <a:r>
              <a:rPr lang="zh-CN" altLang="en-US" sz="2400" dirty="0" smtClean="0"/>
              <a:t>是完全符合开闭原则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39099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12751"/>
            <a:ext cx="8229600" cy="639986"/>
          </a:xfrm>
        </p:spPr>
        <p:txBody>
          <a:bodyPr/>
          <a:lstStyle/>
          <a:p>
            <a:pPr lvl="0"/>
            <a:r>
              <a:rPr lang="zh-CN" altLang="en-US" sz="3600" dirty="0" smtClean="0"/>
              <a:t>抽象工厂模式</a:t>
            </a:r>
            <a:r>
              <a:rPr lang="en-US" altLang="zh-TW" sz="3600" b="1" dirty="0"/>
              <a:t/>
            </a:r>
            <a:br>
              <a:rPr lang="en-US" altLang="zh-TW" sz="3600" b="1" dirty="0"/>
            </a:b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680421"/>
          </a:xfrm>
        </p:spPr>
        <p:txBody>
          <a:bodyPr/>
          <a:lstStyle/>
          <a:p>
            <a:r>
              <a:rPr lang="zh-CN" altLang="en-US" sz="2800" dirty="0" smtClean="0"/>
              <a:t>当子系统需要一些产品对象，而这些产品又属于一个以上的产品等级结构</a:t>
            </a:r>
            <a:endParaRPr lang="en-US" altLang="zh-CN" sz="2800" dirty="0" smtClean="0"/>
          </a:p>
          <a:p>
            <a:r>
              <a:rPr lang="zh-CN" altLang="en-US" sz="2800" dirty="0" smtClean="0"/>
              <a:t>消费产品者不需要直接参与产品的创建工作，而只要向一个公用的工厂接口请求所需要的产品</a:t>
            </a:r>
            <a:endParaRPr lang="en-US" altLang="zh-CN" sz="2800" dirty="0" smtClean="0"/>
          </a:p>
          <a:p>
            <a:r>
              <a:rPr lang="zh-CN" altLang="en-US" sz="2800" dirty="0" smtClean="0"/>
              <a:t>将消费这些产品对象的责任和创建这些产品对象的责任分离开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83177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12751"/>
            <a:ext cx="8229600" cy="639986"/>
          </a:xfrm>
        </p:spPr>
        <p:txBody>
          <a:bodyPr/>
          <a:lstStyle/>
          <a:p>
            <a:pPr lvl="0"/>
            <a:r>
              <a:rPr lang="zh-CN" altLang="en-US" sz="3600" dirty="0" smtClean="0"/>
              <a:t>抽象工厂模式</a:t>
            </a:r>
            <a:r>
              <a:rPr lang="en-US" altLang="zh-TW" sz="3600" b="1" dirty="0"/>
              <a:t/>
            </a:r>
            <a:br>
              <a:rPr lang="en-US" altLang="zh-TW" sz="3600" b="1" dirty="0"/>
            </a:br>
            <a:endParaRPr lang="zh-TW" altLang="en-US" sz="3600" dirty="0"/>
          </a:p>
        </p:txBody>
      </p:sp>
      <p:pic>
        <p:nvPicPr>
          <p:cNvPr id="4" name="Picture 2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8136904" cy="4680520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425087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12751"/>
            <a:ext cx="8229600" cy="639986"/>
          </a:xfrm>
        </p:spPr>
        <p:txBody>
          <a:bodyPr/>
          <a:lstStyle/>
          <a:p>
            <a:pPr lvl="0"/>
            <a:r>
              <a:rPr lang="zh-CN" altLang="en-US" sz="3600" dirty="0"/>
              <a:t>原型</a:t>
            </a:r>
            <a:r>
              <a:rPr lang="zh-CN" altLang="en-US" sz="3600" dirty="0" smtClean="0"/>
              <a:t>模式</a:t>
            </a:r>
            <a:r>
              <a:rPr lang="en-US" altLang="zh-TW" sz="3600" b="1" dirty="0"/>
              <a:t/>
            </a:r>
            <a:br>
              <a:rPr lang="en-US" altLang="zh-TW" sz="3600" b="1" dirty="0"/>
            </a:b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680421"/>
          </a:xfrm>
        </p:spPr>
        <p:txBody>
          <a:bodyPr/>
          <a:lstStyle/>
          <a:p>
            <a:r>
              <a:rPr lang="zh-CN" altLang="en-US" sz="2800" dirty="0" smtClean="0"/>
              <a:t>是一种创建型的模式</a:t>
            </a:r>
            <a:endParaRPr lang="en-US" altLang="zh-CN" sz="2800" dirty="0" smtClean="0"/>
          </a:p>
          <a:p>
            <a:r>
              <a:rPr lang="zh-CN" altLang="en-US" sz="2800" dirty="0" smtClean="0"/>
              <a:t>用</a:t>
            </a:r>
            <a:r>
              <a:rPr lang="zh-CN" altLang="en-US" sz="2800" dirty="0"/>
              <a:t>原型实例指定创建对象的种类，通过复制这些原型创建新的对象</a:t>
            </a:r>
            <a:endParaRPr lang="en-US" altLang="zh-CN" sz="2800" dirty="0"/>
          </a:p>
          <a:p>
            <a:r>
              <a:rPr lang="zh-CN" altLang="en-US" sz="2800" dirty="0"/>
              <a:t>允许一个对象创建另一个可定制的对象，无需知道任何创建的</a:t>
            </a:r>
            <a:r>
              <a:rPr lang="zh-CN" altLang="en-US" sz="2800" dirty="0" smtClean="0"/>
              <a:t>细节</a:t>
            </a:r>
            <a:endParaRPr lang="en-US" altLang="zh-CN" sz="2800" dirty="0" smtClean="0"/>
          </a:p>
          <a:p>
            <a:r>
              <a:rPr lang="zh-CN" altLang="en-US" sz="2800" dirty="0" smtClean="0"/>
              <a:t>面向对象系统中，使用该模式来复制一个自身对象，从而克隆出多个与原型对象一样的对象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51649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12751"/>
            <a:ext cx="8229600" cy="639986"/>
          </a:xfrm>
        </p:spPr>
        <p:txBody>
          <a:bodyPr/>
          <a:lstStyle/>
          <a:p>
            <a:pPr lvl="0"/>
            <a:r>
              <a:rPr lang="zh-CN" altLang="en-US" sz="3600" dirty="0"/>
              <a:t>原型</a:t>
            </a:r>
            <a:r>
              <a:rPr lang="zh-CN" altLang="en-US" sz="3600" dirty="0" smtClean="0"/>
              <a:t>模式</a:t>
            </a:r>
            <a:r>
              <a:rPr lang="en-US" altLang="zh-TW" sz="3600" b="1" dirty="0"/>
              <a:t/>
            </a:r>
            <a:br>
              <a:rPr lang="en-US" altLang="zh-TW" sz="3600" b="1" dirty="0"/>
            </a:b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680421"/>
          </a:xfrm>
        </p:spPr>
        <p:txBody>
          <a:bodyPr/>
          <a:lstStyle/>
          <a:p>
            <a:r>
              <a:rPr lang="zh-CN" altLang="en-US" sz="2800" dirty="0" smtClean="0"/>
              <a:t>抽象原型角色：是一个抽象角色，给出所有的具体原型类所需的接口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含有克隆接口</a:t>
            </a:r>
            <a:r>
              <a:rPr lang="en-US" altLang="zh-CN" sz="2800" dirty="0" smtClean="0"/>
              <a:t>)</a:t>
            </a:r>
          </a:p>
          <a:p>
            <a:r>
              <a:rPr lang="zh-CN" altLang="en-US" sz="2800" dirty="0" smtClean="0"/>
              <a:t>具体原型角色：被复制的对象，需要实现抽象的原型角色所要求的接口</a:t>
            </a:r>
            <a:endParaRPr lang="en-US" altLang="zh-CN" sz="2800" dirty="0" smtClean="0"/>
          </a:p>
          <a:p>
            <a:r>
              <a:rPr lang="zh-CN" altLang="en-US" sz="2800" dirty="0" smtClean="0"/>
              <a:t>客户角色：提出创建对象的请求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80323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12751"/>
            <a:ext cx="8229600" cy="639986"/>
          </a:xfrm>
        </p:spPr>
        <p:txBody>
          <a:bodyPr/>
          <a:lstStyle/>
          <a:p>
            <a:pPr lvl="0"/>
            <a:r>
              <a:rPr lang="zh-CN" altLang="en-US" sz="3600" dirty="0"/>
              <a:t>原型</a:t>
            </a:r>
            <a:r>
              <a:rPr lang="zh-CN" altLang="en-US" sz="3600" dirty="0" smtClean="0"/>
              <a:t>模式</a:t>
            </a:r>
            <a:r>
              <a:rPr lang="en-US" altLang="zh-TW" sz="3600" b="1" dirty="0"/>
              <a:t/>
            </a:r>
            <a:br>
              <a:rPr lang="en-US" altLang="zh-TW" sz="3600" b="1" dirty="0"/>
            </a:b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680421"/>
          </a:xfrm>
        </p:spPr>
        <p:txBody>
          <a:bodyPr/>
          <a:lstStyle/>
          <a:p>
            <a:endParaRPr lang="en-US" altLang="zh-CN" sz="2800" dirty="0"/>
          </a:p>
        </p:txBody>
      </p:sp>
      <p:pic>
        <p:nvPicPr>
          <p:cNvPr id="2051" name="Picture 3" descr="C:\Users\hongtao_tian\Desktop\Q5U~6}EZ6M{Z`LKQQ8E5)E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8208912" cy="4885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258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12751"/>
            <a:ext cx="8229600" cy="639986"/>
          </a:xfrm>
        </p:spPr>
        <p:txBody>
          <a:bodyPr/>
          <a:lstStyle/>
          <a:p>
            <a:pPr lvl="0"/>
            <a:r>
              <a:rPr lang="zh-CN" altLang="en-US" sz="3600" dirty="0"/>
              <a:t>原型</a:t>
            </a:r>
            <a:r>
              <a:rPr lang="zh-CN" altLang="en-US" sz="3600" dirty="0" smtClean="0"/>
              <a:t>模式</a:t>
            </a:r>
            <a:r>
              <a:rPr lang="en-US" altLang="zh-CN" sz="3600" dirty="0" smtClean="0"/>
              <a:t>——</a:t>
            </a:r>
            <a:r>
              <a:rPr lang="zh-CN" altLang="en-US" sz="3600" dirty="0" smtClean="0"/>
              <a:t>分析</a:t>
            </a:r>
            <a:r>
              <a:rPr lang="en-US" altLang="zh-TW" sz="3600" b="1" dirty="0"/>
              <a:t/>
            </a:r>
            <a:br>
              <a:rPr lang="en-US" altLang="zh-TW" sz="3600" b="1" dirty="0"/>
            </a:b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680421"/>
          </a:xfrm>
        </p:spPr>
        <p:txBody>
          <a:bodyPr/>
          <a:lstStyle/>
          <a:p>
            <a:r>
              <a:rPr lang="zh-CN" altLang="en-US" sz="2800" dirty="0" smtClean="0"/>
              <a:t>定义了一个抽象原类型，所有的</a:t>
            </a:r>
            <a:r>
              <a:rPr lang="en-US" altLang="zh-CN" sz="2800" dirty="0" smtClean="0"/>
              <a:t>Java</a:t>
            </a:r>
            <a:r>
              <a:rPr lang="zh-CN" altLang="en-US" sz="2800" dirty="0" smtClean="0"/>
              <a:t>类都继承自</a:t>
            </a:r>
            <a:r>
              <a:rPr lang="en-US" altLang="zh-CN" sz="2800" dirty="0" smtClean="0"/>
              <a:t>Object</a:t>
            </a:r>
            <a:r>
              <a:rPr lang="zh-CN" altLang="en-US" sz="2800" dirty="0" smtClean="0"/>
              <a:t>，而</a:t>
            </a:r>
            <a:r>
              <a:rPr lang="en-US" altLang="zh-CN" sz="2800" dirty="0" smtClean="0"/>
              <a:t>Object</a:t>
            </a:r>
            <a:r>
              <a:rPr lang="zh-CN" altLang="en-US" sz="2800" dirty="0" smtClean="0"/>
              <a:t>类提供一个</a:t>
            </a:r>
            <a:r>
              <a:rPr lang="en-US" altLang="zh-CN" sz="2800" dirty="0" smtClean="0"/>
              <a:t>clone()</a:t>
            </a:r>
            <a:r>
              <a:rPr lang="zh-CN" altLang="en-US" sz="2800" dirty="0" smtClean="0"/>
              <a:t>方法，可以将对象复制一份</a:t>
            </a:r>
            <a:endParaRPr lang="en-US" altLang="zh-CN" sz="2800" dirty="0" smtClean="0"/>
          </a:p>
          <a:p>
            <a:r>
              <a:rPr lang="zh-CN" altLang="en-US" sz="2800" dirty="0" smtClean="0"/>
              <a:t>能够实现克隆的</a:t>
            </a:r>
            <a:r>
              <a:rPr lang="en-US" altLang="zh-CN" sz="2800" dirty="0" smtClean="0"/>
              <a:t>Java</a:t>
            </a:r>
            <a:r>
              <a:rPr lang="zh-CN" altLang="en-US" sz="2800" dirty="0" smtClean="0"/>
              <a:t>类必须实现一个表示接口</a:t>
            </a:r>
            <a:r>
              <a:rPr lang="en-US" altLang="zh-CN" sz="2800" dirty="0" err="1" smtClean="0"/>
              <a:t>Cloneable</a:t>
            </a:r>
            <a:r>
              <a:rPr lang="en-US" altLang="zh-CN" sz="2800" dirty="0" smtClean="0"/>
              <a:t>;</a:t>
            </a:r>
            <a:r>
              <a:rPr lang="zh-CN" altLang="en-US" sz="2800" dirty="0" smtClean="0"/>
              <a:t>否则调用</a:t>
            </a:r>
            <a:r>
              <a:rPr lang="en-US" altLang="zh-CN" sz="2800" dirty="0" smtClean="0"/>
              <a:t>clone()</a:t>
            </a:r>
            <a:r>
              <a:rPr lang="zh-CN" altLang="en-US" sz="2800" dirty="0" smtClean="0"/>
              <a:t>方法会抛出异常</a:t>
            </a:r>
            <a:r>
              <a:rPr lang="en-US" altLang="zh-CN" sz="2800" dirty="0" err="1" smtClean="0"/>
              <a:t>CloneNotSupportedException</a:t>
            </a:r>
            <a:endParaRPr lang="en-US" altLang="zh-CN" sz="2800" dirty="0" smtClean="0"/>
          </a:p>
          <a:p>
            <a:r>
              <a:rPr lang="zh-CN" altLang="en-US" sz="2800" dirty="0" smtClean="0"/>
              <a:t>类的成员对象是否也需要克隆，成员对象默认是不会被克隆出新对象，则分为：深克隆和浅克隆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373258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Outline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824437"/>
          </a:xfrm>
        </p:spPr>
        <p:txBody>
          <a:bodyPr/>
          <a:lstStyle/>
          <a:p>
            <a:pPr lvl="0"/>
            <a:r>
              <a:rPr lang="zh-CN" altLang="en-US" sz="2800" dirty="0"/>
              <a:t>设计</a:t>
            </a:r>
            <a:r>
              <a:rPr lang="zh-CN" altLang="en-US" sz="2800" dirty="0" smtClean="0"/>
              <a:t>模式六大原则</a:t>
            </a:r>
            <a:endParaRPr lang="en-US" altLang="zh-CN" sz="2800" dirty="0" smtClean="0"/>
          </a:p>
          <a:p>
            <a:pPr lvl="0"/>
            <a:r>
              <a:rPr lang="zh-CN" altLang="en-US" sz="2800" dirty="0" smtClean="0"/>
              <a:t>工厂</a:t>
            </a:r>
            <a:r>
              <a:rPr lang="zh-CN" altLang="en-US" sz="2800" dirty="0" smtClean="0"/>
              <a:t>模式</a:t>
            </a:r>
            <a:endParaRPr lang="en-US" altLang="zh-CN" sz="2800" dirty="0" smtClean="0"/>
          </a:p>
          <a:p>
            <a:pPr lvl="1"/>
            <a:r>
              <a:rPr lang="zh-CN" altLang="en-US" sz="2600" dirty="0"/>
              <a:t>简单</a:t>
            </a:r>
            <a:r>
              <a:rPr lang="zh-CN" altLang="en-US" sz="2600" dirty="0" smtClean="0"/>
              <a:t>工厂</a:t>
            </a:r>
            <a:endParaRPr lang="en-US" altLang="zh-CN" sz="2600" dirty="0" smtClean="0"/>
          </a:p>
          <a:p>
            <a:pPr lvl="1"/>
            <a:r>
              <a:rPr lang="zh-CN" altLang="en-US" sz="2600" dirty="0"/>
              <a:t>工厂</a:t>
            </a:r>
            <a:r>
              <a:rPr lang="zh-CN" altLang="en-US" sz="2600" dirty="0" smtClean="0"/>
              <a:t>方法</a:t>
            </a:r>
            <a:endParaRPr lang="en-US" altLang="zh-CN" sz="2600" dirty="0" smtClean="0"/>
          </a:p>
          <a:p>
            <a:pPr lvl="1"/>
            <a:r>
              <a:rPr lang="zh-CN" altLang="en-US" sz="2600" dirty="0" smtClean="0"/>
              <a:t>抽象工厂</a:t>
            </a:r>
            <a:endParaRPr lang="en-US" altLang="zh-TW" sz="2600" dirty="0" smtClean="0"/>
          </a:p>
          <a:p>
            <a:pPr lvl="0"/>
            <a:r>
              <a:rPr lang="zh-CN" altLang="en-US" sz="2800" dirty="0"/>
              <a:t>原型模式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86214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12751"/>
            <a:ext cx="8229600" cy="639986"/>
          </a:xfrm>
        </p:spPr>
        <p:txBody>
          <a:bodyPr/>
          <a:lstStyle/>
          <a:p>
            <a:pPr lvl="0"/>
            <a:r>
              <a:rPr lang="zh-CN" altLang="en-US" sz="3600" dirty="0"/>
              <a:t>原型</a:t>
            </a:r>
            <a:r>
              <a:rPr lang="zh-CN" altLang="en-US" sz="3600" dirty="0" smtClean="0"/>
              <a:t>模式</a:t>
            </a:r>
            <a:r>
              <a:rPr lang="en-US" altLang="zh-CN" sz="3600" dirty="0" smtClean="0"/>
              <a:t>——</a:t>
            </a:r>
            <a:r>
              <a:rPr lang="zh-CN" altLang="en-US" sz="3600" dirty="0" smtClean="0"/>
              <a:t>分析</a:t>
            </a:r>
            <a:r>
              <a:rPr lang="en-US" altLang="zh-TW" sz="3600" b="1" dirty="0"/>
              <a:t/>
            </a:r>
            <a:br>
              <a:rPr lang="en-US" altLang="zh-TW" sz="3600" b="1" dirty="0"/>
            </a:b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680421"/>
          </a:xfrm>
        </p:spPr>
        <p:txBody>
          <a:bodyPr/>
          <a:lstStyle/>
          <a:p>
            <a:r>
              <a:rPr lang="zh-CN" altLang="en-US" sz="2800" dirty="0" smtClean="0"/>
              <a:t>浅克隆：仅仅所考虑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复制的对象，不复制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它所引用的成员对象</a:t>
            </a:r>
            <a:endParaRPr lang="en-US" altLang="zh-CN" sz="2800" dirty="0" smtClean="0"/>
          </a:p>
          <a:p>
            <a:r>
              <a:rPr lang="zh-CN" altLang="en-US" sz="2800" dirty="0" smtClean="0"/>
              <a:t>深克隆：所有的对象都复制</a:t>
            </a:r>
            <a:endParaRPr lang="en-US" altLang="zh-CN" sz="2800" dirty="0"/>
          </a:p>
        </p:txBody>
      </p:sp>
      <p:pic>
        <p:nvPicPr>
          <p:cNvPr id="4" name="图片 3" descr="C:\Users\hongtao_tian\AppData\Roaming\Tencent\Users\363345805\QQ\WinTemp\RichOle\C47NT9%U5R9)[(D54C56SN1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562100"/>
            <a:ext cx="4667250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C:\Users\hongtao_tian\Desktop\ML1KXH3_4~`Z]9CL@XU8)}P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818" y="4149080"/>
            <a:ext cx="7383590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98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12751"/>
            <a:ext cx="8229600" cy="639986"/>
          </a:xfrm>
        </p:spPr>
        <p:txBody>
          <a:bodyPr/>
          <a:lstStyle/>
          <a:p>
            <a:pPr lvl="0"/>
            <a:r>
              <a:rPr lang="zh-CN" altLang="en-US" sz="3600" dirty="0"/>
              <a:t>原型</a:t>
            </a:r>
            <a:r>
              <a:rPr lang="zh-CN" altLang="en-US" sz="3600" dirty="0" smtClean="0"/>
              <a:t>模式</a:t>
            </a:r>
            <a:r>
              <a:rPr lang="en-US" altLang="zh-CN" sz="3600" dirty="0" smtClean="0"/>
              <a:t>——</a:t>
            </a:r>
            <a:r>
              <a:rPr lang="zh-CN" altLang="en-US" sz="3600" dirty="0" smtClean="0"/>
              <a:t>分析</a:t>
            </a:r>
            <a:r>
              <a:rPr lang="en-US" altLang="zh-TW" sz="3600" b="1" dirty="0"/>
              <a:t/>
            </a:r>
            <a:br>
              <a:rPr lang="en-US" altLang="zh-TW" sz="3600" b="1" dirty="0"/>
            </a:b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680421"/>
          </a:xfrm>
        </p:spPr>
        <p:txBody>
          <a:bodyPr/>
          <a:lstStyle/>
          <a:p>
            <a:r>
              <a:rPr lang="en-US" altLang="zh-CN" sz="2800" dirty="0" smtClean="0"/>
              <a:t>Clone()</a:t>
            </a:r>
            <a:r>
              <a:rPr lang="zh-CN" altLang="en-US" sz="2800" dirty="0" smtClean="0"/>
              <a:t>方法将对象复制了一份</a:t>
            </a:r>
            <a:r>
              <a:rPr lang="zh-CN" altLang="en-US" sz="2800" dirty="0"/>
              <a:t>并</a:t>
            </a:r>
            <a:r>
              <a:rPr lang="zh-CN" altLang="en-US" sz="2800" dirty="0" smtClean="0"/>
              <a:t>返回给调用者，一般而言，满足：</a:t>
            </a:r>
            <a:endParaRPr lang="en-US" altLang="zh-CN" sz="2800" dirty="0" smtClean="0"/>
          </a:p>
          <a:p>
            <a:pPr lvl="1"/>
            <a:r>
              <a:rPr lang="zh-CN" altLang="en-US" sz="2600" dirty="0"/>
              <a:t>对</a:t>
            </a:r>
            <a:r>
              <a:rPr lang="zh-CN" altLang="en-US" sz="2600" dirty="0" smtClean="0"/>
              <a:t>任何的对象</a:t>
            </a:r>
            <a:r>
              <a:rPr lang="en-US" altLang="zh-CN" sz="2600" dirty="0" smtClean="0"/>
              <a:t>x</a:t>
            </a:r>
            <a:r>
              <a:rPr lang="zh-CN" altLang="en-US" sz="2600" dirty="0" smtClean="0"/>
              <a:t>，有</a:t>
            </a:r>
            <a:r>
              <a:rPr lang="en-US" altLang="zh-CN" sz="2600" dirty="0" err="1" smtClean="0"/>
              <a:t>x.clone</a:t>
            </a:r>
            <a:r>
              <a:rPr lang="en-US" altLang="zh-CN" sz="2600" dirty="0" smtClean="0"/>
              <a:t>() != </a:t>
            </a:r>
            <a:r>
              <a:rPr lang="en-US" altLang="zh-CN" sz="2600" dirty="0"/>
              <a:t>x</a:t>
            </a:r>
            <a:r>
              <a:rPr lang="en-US" altLang="zh-CN" sz="2600" dirty="0" smtClean="0"/>
              <a:t>, </a:t>
            </a:r>
            <a:r>
              <a:rPr lang="zh-CN" altLang="en-US" sz="2600" dirty="0" smtClean="0"/>
              <a:t>即克隆对象与源对象不是同一个对象</a:t>
            </a:r>
            <a:endParaRPr lang="en-US" altLang="zh-CN" sz="2600" dirty="0" smtClean="0"/>
          </a:p>
          <a:p>
            <a:pPr lvl="1"/>
            <a:r>
              <a:rPr lang="zh-CN" altLang="en-US" sz="2600" dirty="0"/>
              <a:t>对</a:t>
            </a:r>
            <a:r>
              <a:rPr lang="zh-CN" altLang="en-US" sz="2600" dirty="0" smtClean="0"/>
              <a:t>任何的对象</a:t>
            </a:r>
            <a:r>
              <a:rPr lang="en-US" altLang="zh-CN" sz="2600" dirty="0" smtClean="0"/>
              <a:t>x</a:t>
            </a:r>
            <a:r>
              <a:rPr lang="zh-CN" altLang="en-US" sz="2600" dirty="0" smtClean="0"/>
              <a:t>，有</a:t>
            </a:r>
            <a:r>
              <a:rPr lang="en-US" altLang="zh-CN" sz="2600" dirty="0" err="1" smtClean="0"/>
              <a:t>x.clone</a:t>
            </a:r>
            <a:r>
              <a:rPr lang="en-US" altLang="zh-CN" sz="2600" dirty="0" smtClean="0"/>
              <a:t>().</a:t>
            </a:r>
            <a:r>
              <a:rPr lang="en-US" altLang="zh-CN" sz="2600" dirty="0" err="1" smtClean="0"/>
              <a:t>getclass</a:t>
            </a:r>
            <a:r>
              <a:rPr lang="en-US" altLang="zh-CN" sz="2600" dirty="0" smtClean="0"/>
              <a:t>() == </a:t>
            </a:r>
            <a:r>
              <a:rPr lang="en-US" altLang="zh-CN" sz="2600" dirty="0" err="1" smtClean="0"/>
              <a:t>x.getclass</a:t>
            </a:r>
            <a:r>
              <a:rPr lang="en-US" altLang="zh-CN" sz="2600" dirty="0" smtClean="0"/>
              <a:t>()</a:t>
            </a:r>
            <a:r>
              <a:rPr lang="zh-CN" altLang="en-US" sz="2600" dirty="0" smtClean="0"/>
              <a:t>，即克隆对象与源对象类型一样</a:t>
            </a:r>
            <a:endParaRPr lang="en-US" altLang="zh-CN" sz="2600" dirty="0" smtClean="0"/>
          </a:p>
          <a:p>
            <a:pPr lvl="1"/>
            <a:r>
              <a:rPr lang="zh-CN" altLang="en-US" sz="2600" dirty="0" smtClean="0"/>
              <a:t>若对象</a:t>
            </a:r>
            <a:r>
              <a:rPr lang="en-US" altLang="zh-CN" sz="2600" dirty="0" smtClean="0"/>
              <a:t>x</a:t>
            </a:r>
            <a:r>
              <a:rPr lang="zh-CN" altLang="en-US" sz="2600" dirty="0" smtClean="0"/>
              <a:t>的的</a:t>
            </a:r>
            <a:r>
              <a:rPr lang="en-US" altLang="zh-CN" sz="2600" dirty="0" smtClean="0"/>
              <a:t>equals()</a:t>
            </a:r>
            <a:r>
              <a:rPr lang="zh-CN" altLang="en-US" sz="2600" dirty="0" smtClean="0"/>
              <a:t>方法定义恰当，则</a:t>
            </a:r>
            <a:r>
              <a:rPr lang="en-US" altLang="zh-CN" sz="2600" dirty="0" err="1" smtClean="0"/>
              <a:t>x.clone</a:t>
            </a:r>
            <a:r>
              <a:rPr lang="en-US" altLang="zh-CN" sz="2600" dirty="0" smtClean="0"/>
              <a:t>().equals(x)</a:t>
            </a:r>
            <a:r>
              <a:rPr lang="zh-CN" altLang="en-US" sz="2600" dirty="0" smtClean="0"/>
              <a:t>成立</a:t>
            </a:r>
            <a:endParaRPr lang="en-US" altLang="zh-CN" sz="2600" dirty="0" smtClean="0"/>
          </a:p>
        </p:txBody>
      </p:sp>
    </p:spTree>
    <p:extLst>
      <p:ext uri="{BB962C8B-B14F-4D97-AF65-F5344CB8AC3E}">
        <p14:creationId xmlns:p14="http://schemas.microsoft.com/office/powerpoint/2010/main" val="241385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12751"/>
            <a:ext cx="8229600" cy="639986"/>
          </a:xfrm>
        </p:spPr>
        <p:txBody>
          <a:bodyPr/>
          <a:lstStyle/>
          <a:p>
            <a:pPr lvl="0"/>
            <a:r>
              <a:rPr lang="zh-CN" altLang="en-US" sz="3600" dirty="0"/>
              <a:t>原型</a:t>
            </a:r>
            <a:r>
              <a:rPr lang="zh-CN" altLang="en-US" sz="3600" dirty="0" smtClean="0"/>
              <a:t>模式</a:t>
            </a:r>
            <a:r>
              <a:rPr lang="en-US" altLang="zh-CN" sz="3600" dirty="0" smtClean="0"/>
              <a:t>——</a:t>
            </a:r>
            <a:r>
              <a:rPr lang="zh-CN" altLang="en-US" sz="3600" dirty="0"/>
              <a:t>优点</a:t>
            </a:r>
            <a:r>
              <a:rPr lang="en-US" altLang="zh-TW" sz="3600" b="1" dirty="0"/>
              <a:t/>
            </a:r>
            <a:br>
              <a:rPr lang="en-US" altLang="zh-TW" sz="3600" b="1" dirty="0"/>
            </a:b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680421"/>
          </a:xfrm>
        </p:spPr>
        <p:txBody>
          <a:bodyPr/>
          <a:lstStyle/>
          <a:p>
            <a:r>
              <a:rPr lang="zh-CN" altLang="en-US" sz="2800" dirty="0" smtClean="0"/>
              <a:t>当创建新的对象实例较为复杂时，使用原型模式简化对象的创建过程，通过已有实例可以提高新实例的创建效率</a:t>
            </a:r>
            <a:endParaRPr lang="en-US" altLang="zh-CN" sz="2800" dirty="0" smtClean="0"/>
          </a:p>
          <a:p>
            <a:r>
              <a:rPr lang="zh-CN" altLang="en-US" sz="2800" dirty="0" smtClean="0"/>
              <a:t>可以动态增减产品</a:t>
            </a:r>
            <a:endParaRPr lang="en-US" altLang="zh-CN" sz="2800" dirty="0" smtClean="0"/>
          </a:p>
          <a:p>
            <a:r>
              <a:rPr lang="zh-CN" altLang="en-US" sz="2800" dirty="0" smtClean="0"/>
              <a:t>对客户隐藏</a:t>
            </a:r>
            <a:r>
              <a:rPr lang="zh-CN" altLang="en-US" sz="2800" dirty="0" smtClean="0"/>
              <a:t>了对象的创建</a:t>
            </a:r>
            <a:r>
              <a:rPr lang="zh-CN" altLang="en-US" sz="2800" dirty="0"/>
              <a:t>工作</a:t>
            </a:r>
            <a:r>
              <a:rPr lang="zh-CN" altLang="en-US" sz="2800" dirty="0" smtClean="0"/>
              <a:t>，隔离类对象的使用者和具体类型之间的耦合关系</a:t>
            </a:r>
            <a:endParaRPr lang="en-US" altLang="zh-CN" sz="2600" dirty="0" smtClean="0"/>
          </a:p>
        </p:txBody>
      </p:sp>
    </p:spTree>
    <p:extLst>
      <p:ext uri="{BB962C8B-B14F-4D97-AF65-F5344CB8AC3E}">
        <p14:creationId xmlns:p14="http://schemas.microsoft.com/office/powerpoint/2010/main" val="126863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12751"/>
            <a:ext cx="8229600" cy="639986"/>
          </a:xfrm>
        </p:spPr>
        <p:txBody>
          <a:bodyPr/>
          <a:lstStyle/>
          <a:p>
            <a:pPr lvl="0"/>
            <a:r>
              <a:rPr lang="zh-CN" altLang="en-US" sz="3600" dirty="0"/>
              <a:t>原型</a:t>
            </a:r>
            <a:r>
              <a:rPr lang="zh-CN" altLang="en-US" sz="3600" dirty="0" smtClean="0"/>
              <a:t>模式</a:t>
            </a:r>
            <a:r>
              <a:rPr lang="en-US" altLang="zh-CN" sz="3600" dirty="0" smtClean="0"/>
              <a:t>——</a:t>
            </a:r>
            <a:r>
              <a:rPr lang="zh-CN" altLang="en-US" sz="3600" dirty="0"/>
              <a:t>缺点</a:t>
            </a:r>
            <a:r>
              <a:rPr lang="en-US" altLang="zh-TW" sz="3600" b="1" dirty="0"/>
              <a:t/>
            </a:r>
            <a:br>
              <a:rPr lang="en-US" altLang="zh-TW" sz="3600" b="1" dirty="0"/>
            </a:b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680421"/>
          </a:xfrm>
        </p:spPr>
        <p:txBody>
          <a:bodyPr/>
          <a:lstStyle/>
          <a:p>
            <a:r>
              <a:rPr lang="zh-CN" altLang="en-US" sz="2800" dirty="0" smtClean="0"/>
              <a:t>需要为每一个类配备一个克隆方法，而且这个克隆方法需要对类的功能进行改造时，必须修改其代码，违背了开闭原则</a:t>
            </a:r>
            <a:endParaRPr lang="en-US" altLang="zh-CN" sz="2800" dirty="0" smtClean="0"/>
          </a:p>
          <a:p>
            <a:r>
              <a:rPr lang="zh-CN" altLang="en-US" sz="2800" dirty="0" smtClean="0"/>
              <a:t>只能使用深克隆的方式保存成员对象的状态</a:t>
            </a:r>
            <a:endParaRPr lang="en-US" altLang="zh-CN" sz="2800" dirty="0" smtClean="0"/>
          </a:p>
          <a:p>
            <a:r>
              <a:rPr lang="zh-CN" altLang="en-US" sz="2800" dirty="0" smtClean="0"/>
              <a:t>在实现深克隆的时候，若成员对象类型和对象的层次较多，需要编写的代码较为复杂</a:t>
            </a:r>
            <a:endParaRPr lang="en-US" altLang="zh-CN" sz="2600" dirty="0" smtClean="0"/>
          </a:p>
        </p:txBody>
      </p:sp>
    </p:spTree>
    <p:extLst>
      <p:ext uri="{BB962C8B-B14F-4D97-AF65-F5344CB8AC3E}">
        <p14:creationId xmlns:p14="http://schemas.microsoft.com/office/powerpoint/2010/main" val="58637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12751"/>
            <a:ext cx="8229600" cy="639986"/>
          </a:xfrm>
        </p:spPr>
        <p:txBody>
          <a:bodyPr/>
          <a:lstStyle/>
          <a:p>
            <a:pPr lvl="0"/>
            <a:r>
              <a:rPr lang="zh-CN" altLang="en-US" sz="3600" dirty="0"/>
              <a:t>原型</a:t>
            </a:r>
            <a:r>
              <a:rPr lang="zh-CN" altLang="en-US" sz="3600" dirty="0" smtClean="0"/>
              <a:t>模式</a:t>
            </a:r>
            <a:r>
              <a:rPr lang="en-US" altLang="zh-CN" sz="3600" dirty="0" smtClean="0"/>
              <a:t>——</a:t>
            </a:r>
            <a:r>
              <a:rPr lang="zh-CN" altLang="en-US" sz="3600" dirty="0" smtClean="0"/>
              <a:t>适用场景</a:t>
            </a:r>
            <a:r>
              <a:rPr lang="en-US" altLang="zh-TW" sz="3600" b="1" dirty="0"/>
              <a:t/>
            </a:r>
            <a:br>
              <a:rPr lang="en-US" altLang="zh-TW" sz="3600" b="1" dirty="0"/>
            </a:b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680421"/>
          </a:xfrm>
        </p:spPr>
        <p:txBody>
          <a:bodyPr/>
          <a:lstStyle/>
          <a:p>
            <a:r>
              <a:rPr lang="zh-CN" altLang="en-US" sz="2800" dirty="0" smtClean="0"/>
              <a:t>当一个系统独立于它的产品创建、构成和表示时</a:t>
            </a:r>
            <a:endParaRPr lang="en-US" altLang="zh-CN" sz="2800" dirty="0" smtClean="0"/>
          </a:p>
          <a:p>
            <a:r>
              <a:rPr lang="zh-CN" altLang="en-US" sz="2800" dirty="0" smtClean="0"/>
              <a:t>创建新对象成本较大，新的对象可以通过对已有对象进行复制来获得，如果是相似对象，则可以对成员变量稍作修改</a:t>
            </a:r>
            <a:endParaRPr lang="en-US" altLang="zh-CN" sz="2800" dirty="0" smtClean="0"/>
          </a:p>
          <a:p>
            <a:r>
              <a:rPr lang="zh-CN" altLang="en-US" sz="2800" dirty="0" smtClean="0"/>
              <a:t>如果系统要保存对象的状态，而对象的状态变化很小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3914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6" name="Picture 4" descr="thankyou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2275" y="2565400"/>
            <a:ext cx="5688013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8598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12751"/>
            <a:ext cx="8229600" cy="639986"/>
          </a:xfrm>
        </p:spPr>
        <p:txBody>
          <a:bodyPr/>
          <a:lstStyle/>
          <a:p>
            <a:pPr lvl="0"/>
            <a:r>
              <a:rPr lang="zh-CN" altLang="en-US" sz="3600" dirty="0"/>
              <a:t>设计</a:t>
            </a:r>
            <a:r>
              <a:rPr lang="zh-CN" altLang="en-US" sz="3600" dirty="0" smtClean="0"/>
              <a:t>模式六大原则</a:t>
            </a:r>
            <a:r>
              <a:rPr lang="en-US" altLang="zh-TW" sz="3600" b="1" dirty="0"/>
              <a:t/>
            </a:r>
            <a:br>
              <a:rPr lang="en-US" altLang="zh-TW" sz="3600" b="1" dirty="0"/>
            </a:b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680421"/>
          </a:xfrm>
        </p:spPr>
        <p:txBody>
          <a:bodyPr/>
          <a:lstStyle/>
          <a:p>
            <a:r>
              <a:rPr lang="zh-CN" altLang="en-US" sz="2800" dirty="0"/>
              <a:t>单一</a:t>
            </a:r>
            <a:r>
              <a:rPr lang="zh-CN" altLang="en-US" sz="2800" dirty="0" smtClean="0"/>
              <a:t>职责原则</a:t>
            </a:r>
            <a:endParaRPr lang="en-US" altLang="zh-CN" sz="2800" dirty="0" smtClean="0"/>
          </a:p>
          <a:p>
            <a:pPr lvl="1"/>
            <a:r>
              <a:rPr lang="zh-CN" altLang="en-US" sz="2600" dirty="0"/>
              <a:t>不要存在多于一个导致类变更的原因</a:t>
            </a:r>
            <a:r>
              <a:rPr lang="en-US" altLang="zh-CN" sz="2600" dirty="0"/>
              <a:t>;</a:t>
            </a:r>
            <a:r>
              <a:rPr lang="zh-CN" altLang="en-US" sz="2600" dirty="0"/>
              <a:t>即：一个类负责一项</a:t>
            </a:r>
            <a:r>
              <a:rPr lang="zh-CN" altLang="en-US" sz="2600" dirty="0" smtClean="0"/>
              <a:t>职责</a:t>
            </a:r>
            <a:endParaRPr lang="en-US" altLang="zh-CN" sz="2600" dirty="0" smtClean="0"/>
          </a:p>
          <a:p>
            <a:r>
              <a:rPr lang="zh-CN" altLang="en-US" sz="2800" dirty="0"/>
              <a:t>里氏替换</a:t>
            </a:r>
            <a:r>
              <a:rPr lang="zh-CN" altLang="en-US" sz="2800" dirty="0" smtClean="0"/>
              <a:t>原则</a:t>
            </a:r>
            <a:endParaRPr lang="en-US" altLang="zh-CN" sz="2800" dirty="0" smtClean="0"/>
          </a:p>
          <a:p>
            <a:pPr lvl="1"/>
            <a:r>
              <a:rPr lang="zh-CN" altLang="en-US" sz="2600" dirty="0"/>
              <a:t>所有引用基类的地方必须能透明地使用子类的对象</a:t>
            </a:r>
            <a:endParaRPr lang="en-US" altLang="zh-CN" sz="2600" dirty="0"/>
          </a:p>
          <a:p>
            <a:pPr lvl="1"/>
            <a:r>
              <a:rPr lang="zh-CN" altLang="en-US" sz="2600" dirty="0" smtClean="0"/>
              <a:t>子类可以扩展父类功能，但不能修改父类功能</a:t>
            </a:r>
            <a:endParaRPr lang="en-US" altLang="zh-CN" sz="2600" dirty="0" smtClean="0"/>
          </a:p>
          <a:p>
            <a:r>
              <a:rPr lang="zh-CN" altLang="en-US" sz="2800" dirty="0" smtClean="0"/>
              <a:t>依赖倒置原则</a:t>
            </a:r>
            <a:endParaRPr lang="en-US" altLang="zh-CN" sz="2800" dirty="0"/>
          </a:p>
          <a:p>
            <a:pPr lvl="1"/>
            <a:r>
              <a:rPr lang="zh-CN" altLang="en-US" sz="2600" dirty="0"/>
              <a:t>高层模块不应该依赖低层模块，二者都应该依赖其抽象</a:t>
            </a:r>
            <a:r>
              <a:rPr lang="en-US" altLang="zh-CN" sz="2600" dirty="0"/>
              <a:t>;</a:t>
            </a:r>
            <a:r>
              <a:rPr lang="zh-CN" altLang="en-US" sz="2600" dirty="0"/>
              <a:t>抽象不依赖细节，细节应该依赖</a:t>
            </a:r>
            <a:r>
              <a:rPr lang="zh-CN" altLang="en-US" sz="2600" dirty="0" smtClean="0"/>
              <a:t>抽象</a:t>
            </a:r>
            <a:endParaRPr lang="en-US" altLang="zh-CN" sz="2600" dirty="0"/>
          </a:p>
        </p:txBody>
      </p:sp>
    </p:spTree>
    <p:extLst>
      <p:ext uri="{BB962C8B-B14F-4D97-AF65-F5344CB8AC3E}">
        <p14:creationId xmlns:p14="http://schemas.microsoft.com/office/powerpoint/2010/main" val="334079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12751"/>
            <a:ext cx="8229600" cy="639986"/>
          </a:xfrm>
        </p:spPr>
        <p:txBody>
          <a:bodyPr/>
          <a:lstStyle/>
          <a:p>
            <a:pPr lvl="0"/>
            <a:r>
              <a:rPr lang="zh-CN" altLang="en-US" sz="3600" dirty="0"/>
              <a:t>设计</a:t>
            </a:r>
            <a:r>
              <a:rPr lang="zh-CN" altLang="en-US" sz="3600" dirty="0" smtClean="0"/>
              <a:t>模式六大原则</a:t>
            </a:r>
            <a:r>
              <a:rPr lang="en-US" altLang="zh-TW" sz="3600" b="1" dirty="0"/>
              <a:t/>
            </a:r>
            <a:br>
              <a:rPr lang="en-US" altLang="zh-TW" sz="3600" b="1" dirty="0"/>
            </a:b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680421"/>
          </a:xfrm>
        </p:spPr>
        <p:txBody>
          <a:bodyPr/>
          <a:lstStyle/>
          <a:p>
            <a:r>
              <a:rPr lang="zh-CN" altLang="en-US" sz="2800" dirty="0" smtClean="0"/>
              <a:t>接口</a:t>
            </a:r>
            <a:r>
              <a:rPr lang="zh-CN" altLang="en-US" sz="2800" dirty="0"/>
              <a:t>分离</a:t>
            </a:r>
            <a:r>
              <a:rPr lang="zh-CN" altLang="en-US" sz="2800" dirty="0" smtClean="0"/>
              <a:t>原则</a:t>
            </a:r>
            <a:endParaRPr lang="en-US" altLang="zh-CN" sz="2800" dirty="0" smtClean="0"/>
          </a:p>
          <a:p>
            <a:pPr lvl="1"/>
            <a:r>
              <a:rPr lang="zh-CN" altLang="en-US" sz="2600" dirty="0"/>
              <a:t>客户端不应该依赖他不需要的接口</a:t>
            </a:r>
            <a:r>
              <a:rPr lang="en-US" altLang="zh-CN" sz="2600" dirty="0"/>
              <a:t>;</a:t>
            </a:r>
            <a:r>
              <a:rPr lang="zh-CN" altLang="en-US" sz="2600" dirty="0"/>
              <a:t>一个类对另一个类的依赖应该建立在最小的接口</a:t>
            </a:r>
            <a:r>
              <a:rPr lang="zh-CN" altLang="en-US" sz="2600" dirty="0" smtClean="0"/>
              <a:t>上</a:t>
            </a:r>
            <a:endParaRPr lang="en-US" altLang="zh-CN" sz="2600" dirty="0" smtClean="0"/>
          </a:p>
          <a:p>
            <a:r>
              <a:rPr lang="zh-CN" altLang="en-US" sz="2800" dirty="0"/>
              <a:t>迪米</a:t>
            </a:r>
            <a:r>
              <a:rPr lang="zh-CN" altLang="en-US" sz="2800" dirty="0" smtClean="0"/>
              <a:t>特法则</a:t>
            </a:r>
            <a:endParaRPr lang="en-US" altLang="zh-CN" sz="2800" dirty="0" smtClean="0"/>
          </a:p>
          <a:p>
            <a:pPr lvl="1"/>
            <a:r>
              <a:rPr lang="zh-CN" altLang="en-US" sz="2600" dirty="0"/>
              <a:t>一个对象对其他对象保持最少的了解，即低</a:t>
            </a:r>
            <a:r>
              <a:rPr lang="zh-CN" altLang="en-US" sz="2600" dirty="0" smtClean="0"/>
              <a:t>耦合度</a:t>
            </a:r>
            <a:endParaRPr lang="en-US" altLang="zh-CN" sz="2600" dirty="0" smtClean="0"/>
          </a:p>
          <a:p>
            <a:r>
              <a:rPr lang="zh-CN" altLang="en-US" sz="2800" dirty="0"/>
              <a:t>开闭</a:t>
            </a:r>
            <a:r>
              <a:rPr lang="zh-CN" altLang="en-US" sz="2800" dirty="0" smtClean="0"/>
              <a:t>原则</a:t>
            </a:r>
            <a:endParaRPr lang="en-US" altLang="zh-CN" sz="2800" dirty="0" smtClean="0"/>
          </a:p>
          <a:p>
            <a:pPr lvl="1"/>
            <a:r>
              <a:rPr lang="zh-CN" altLang="en-US" sz="2600" dirty="0"/>
              <a:t>一个软件实体如类、模块和函数应该对外扩展开放，对修改</a:t>
            </a:r>
            <a:r>
              <a:rPr lang="zh-CN" altLang="en-US" sz="2600" dirty="0" smtClean="0"/>
              <a:t>关闭</a:t>
            </a:r>
            <a:endParaRPr lang="en-US" altLang="zh-CN" sz="2600" dirty="0"/>
          </a:p>
        </p:txBody>
      </p:sp>
    </p:spTree>
    <p:extLst>
      <p:ext uri="{BB962C8B-B14F-4D97-AF65-F5344CB8AC3E}">
        <p14:creationId xmlns:p14="http://schemas.microsoft.com/office/powerpoint/2010/main" val="34449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12751"/>
            <a:ext cx="8229600" cy="639986"/>
          </a:xfrm>
        </p:spPr>
        <p:txBody>
          <a:bodyPr/>
          <a:lstStyle/>
          <a:p>
            <a:pPr lvl="0"/>
            <a:r>
              <a:rPr lang="zh-CN" altLang="en-US" sz="3600" dirty="0"/>
              <a:t>工厂模式</a:t>
            </a:r>
            <a:r>
              <a:rPr lang="en-US" altLang="zh-TW" sz="3600" b="1" dirty="0"/>
              <a:t/>
            </a:r>
            <a:br>
              <a:rPr lang="en-US" altLang="zh-TW" sz="3600" b="1" dirty="0"/>
            </a:b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680421"/>
          </a:xfrm>
        </p:spPr>
        <p:txBody>
          <a:bodyPr/>
          <a:lstStyle/>
          <a:p>
            <a:r>
              <a:rPr lang="zh-CN" altLang="en-US" sz="2800" dirty="0" smtClean="0"/>
              <a:t>目的</a:t>
            </a:r>
            <a:endParaRPr lang="en-US" altLang="zh-CN" sz="2800" dirty="0" smtClean="0"/>
          </a:p>
          <a:p>
            <a:pPr lvl="1"/>
            <a:r>
              <a:rPr lang="zh-CN" altLang="en-US" sz="2600" dirty="0" smtClean="0"/>
              <a:t>使代码结构清晰，有效地封装变化</a:t>
            </a:r>
            <a:endParaRPr lang="en-US" altLang="zh-CN" sz="2600" dirty="0" smtClean="0"/>
          </a:p>
          <a:p>
            <a:pPr lvl="1"/>
            <a:r>
              <a:rPr lang="zh-CN" altLang="en-US" sz="2600" dirty="0"/>
              <a:t>对调用</a:t>
            </a:r>
            <a:r>
              <a:rPr lang="zh-CN" altLang="en-US" sz="2600" dirty="0" smtClean="0"/>
              <a:t>者屏蔽具体的产品类</a:t>
            </a:r>
            <a:endParaRPr lang="en-US" altLang="zh-CN" sz="2600" dirty="0" smtClean="0"/>
          </a:p>
          <a:p>
            <a:pPr lvl="1"/>
            <a:r>
              <a:rPr lang="zh-CN" altLang="en-US" sz="2600" dirty="0" smtClean="0"/>
              <a:t>降低耦合度</a:t>
            </a:r>
            <a:endParaRPr lang="en-US" altLang="zh-CN" sz="2600" dirty="0" smtClean="0"/>
          </a:p>
          <a:p>
            <a:r>
              <a:rPr lang="zh-CN" altLang="en-US" sz="2800" dirty="0" smtClean="0"/>
              <a:t>形态</a:t>
            </a:r>
            <a:endParaRPr lang="en-US" altLang="zh-CN" sz="2800" dirty="0" smtClean="0"/>
          </a:p>
          <a:p>
            <a:pPr lvl="1"/>
            <a:r>
              <a:rPr lang="zh-CN" altLang="en-US" sz="2600" dirty="0" smtClean="0"/>
              <a:t>简单工厂模式</a:t>
            </a:r>
            <a:endParaRPr lang="en-US" altLang="zh-CN" sz="2600" dirty="0" smtClean="0"/>
          </a:p>
          <a:p>
            <a:pPr lvl="1"/>
            <a:r>
              <a:rPr lang="zh-CN" altLang="en-US" sz="2600" dirty="0" smtClean="0"/>
              <a:t>工厂方法模式</a:t>
            </a:r>
            <a:endParaRPr lang="en-US" altLang="zh-CN" sz="2600" dirty="0" smtClean="0"/>
          </a:p>
          <a:p>
            <a:pPr lvl="1"/>
            <a:r>
              <a:rPr lang="zh-CN" altLang="en-US" sz="2600" dirty="0" smtClean="0"/>
              <a:t>抽象工厂模式</a:t>
            </a:r>
            <a:endParaRPr lang="en-US" altLang="zh-CN" sz="2600" dirty="0" smtClean="0"/>
          </a:p>
        </p:txBody>
      </p:sp>
    </p:spTree>
    <p:extLst>
      <p:ext uri="{BB962C8B-B14F-4D97-AF65-F5344CB8AC3E}">
        <p14:creationId xmlns:p14="http://schemas.microsoft.com/office/powerpoint/2010/main" val="151927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12751"/>
            <a:ext cx="8229600" cy="639986"/>
          </a:xfrm>
        </p:spPr>
        <p:txBody>
          <a:bodyPr/>
          <a:lstStyle/>
          <a:p>
            <a:pPr lvl="0"/>
            <a:r>
              <a:rPr lang="zh-CN" altLang="en-US" sz="3600" dirty="0" smtClean="0"/>
              <a:t>简单工厂</a:t>
            </a:r>
            <a:r>
              <a:rPr lang="zh-CN" altLang="en-US" sz="3600" dirty="0"/>
              <a:t>模式</a:t>
            </a:r>
            <a:r>
              <a:rPr lang="en-US" altLang="zh-TW" sz="3600" b="1" dirty="0"/>
              <a:t/>
            </a:r>
            <a:br>
              <a:rPr lang="en-US" altLang="zh-TW" sz="3600" b="1" dirty="0"/>
            </a:b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680421"/>
          </a:xfrm>
        </p:spPr>
        <p:txBody>
          <a:bodyPr/>
          <a:lstStyle/>
          <a:p>
            <a:r>
              <a:rPr lang="zh-CN" altLang="en-US" sz="2800" dirty="0"/>
              <a:t>工厂</a:t>
            </a:r>
            <a:r>
              <a:rPr lang="zh-CN" altLang="en-US" sz="2800" dirty="0" smtClean="0"/>
              <a:t>类角色</a:t>
            </a:r>
            <a:r>
              <a:rPr lang="zh-CN" altLang="en-US" sz="2800" dirty="0"/>
              <a:t>：</a:t>
            </a:r>
            <a:r>
              <a:rPr lang="zh-CN" altLang="en-US" sz="2800" dirty="0" smtClean="0"/>
              <a:t>工厂方法模式的核心，含有与应用紧密相关的商业逻辑</a:t>
            </a:r>
            <a:endParaRPr lang="en-US" altLang="zh-CN" sz="2800" dirty="0" smtClean="0"/>
          </a:p>
          <a:p>
            <a:r>
              <a:rPr lang="zh-CN" altLang="en-US" sz="2800" dirty="0" smtClean="0"/>
              <a:t>抽象产品角色：工厂方法模式所创建的对象的父类或者他们共同拥有的接口</a:t>
            </a:r>
            <a:endParaRPr lang="en-US" altLang="zh-CN" sz="2800" dirty="0" smtClean="0"/>
          </a:p>
          <a:p>
            <a:r>
              <a:rPr lang="zh-CN" altLang="en-US" sz="2800" dirty="0"/>
              <a:t>具体产品</a:t>
            </a:r>
            <a:r>
              <a:rPr lang="zh-CN" altLang="en-US" sz="2800" dirty="0" smtClean="0"/>
              <a:t>角色：工厂方法模式所创建的任何对象都是这个角色的实例</a:t>
            </a:r>
            <a:endParaRPr lang="en-US" altLang="zh-CN" sz="2600" dirty="0" smtClean="0"/>
          </a:p>
        </p:txBody>
      </p:sp>
    </p:spTree>
    <p:extLst>
      <p:ext uri="{BB962C8B-B14F-4D97-AF65-F5344CB8AC3E}">
        <p14:creationId xmlns:p14="http://schemas.microsoft.com/office/powerpoint/2010/main" val="356506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12751"/>
            <a:ext cx="8229600" cy="639986"/>
          </a:xfrm>
        </p:spPr>
        <p:txBody>
          <a:bodyPr/>
          <a:lstStyle/>
          <a:p>
            <a:pPr lvl="0"/>
            <a:r>
              <a:rPr lang="zh-CN" altLang="en-US" sz="3600" dirty="0" smtClean="0"/>
              <a:t>简单工厂</a:t>
            </a:r>
            <a:r>
              <a:rPr lang="zh-CN" altLang="en-US" sz="3600" dirty="0"/>
              <a:t>模式</a:t>
            </a:r>
            <a:r>
              <a:rPr lang="en-US" altLang="zh-TW" sz="3600" b="1" dirty="0"/>
              <a:t/>
            </a:r>
            <a:br>
              <a:rPr lang="en-US" altLang="zh-TW" sz="3600" b="1" dirty="0"/>
            </a:br>
            <a:endParaRPr lang="zh-TW" altLang="en-US" sz="3600" dirty="0"/>
          </a:p>
        </p:txBody>
      </p:sp>
      <p:pic>
        <p:nvPicPr>
          <p:cNvPr id="4" name="Picture 6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2776"/>
            <a:ext cx="8064896" cy="4320480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197746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12751"/>
            <a:ext cx="8229600" cy="639986"/>
          </a:xfrm>
        </p:spPr>
        <p:txBody>
          <a:bodyPr/>
          <a:lstStyle/>
          <a:p>
            <a:pPr lvl="0"/>
            <a:r>
              <a:rPr lang="zh-CN" altLang="en-US" sz="3600" dirty="0" smtClean="0"/>
              <a:t>简单工厂模式</a:t>
            </a:r>
            <a:r>
              <a:rPr lang="en-US" altLang="zh-CN" sz="3600" dirty="0" smtClean="0"/>
              <a:t>——</a:t>
            </a:r>
            <a:r>
              <a:rPr lang="zh-CN" altLang="en-US" sz="3600" dirty="0" smtClean="0"/>
              <a:t>优点</a:t>
            </a:r>
            <a:r>
              <a:rPr lang="en-US" altLang="zh-TW" sz="3600" b="1" dirty="0"/>
              <a:t/>
            </a:r>
            <a:br>
              <a:rPr lang="en-US" altLang="zh-TW" sz="3600" b="1" dirty="0"/>
            </a:b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680421"/>
          </a:xfrm>
        </p:spPr>
        <p:txBody>
          <a:bodyPr/>
          <a:lstStyle/>
          <a:p>
            <a:r>
              <a:rPr lang="zh-CN" altLang="en-US" sz="2800" dirty="0"/>
              <a:t>工厂</a:t>
            </a:r>
            <a:r>
              <a:rPr lang="zh-CN" altLang="en-US" sz="2800" dirty="0" smtClean="0"/>
              <a:t>类为核心，含有必要的判断逻辑，决定什么时候创建哪一个产品类的实例</a:t>
            </a:r>
            <a:endParaRPr lang="en-US" altLang="zh-CN" sz="2800" dirty="0" smtClean="0"/>
          </a:p>
          <a:p>
            <a:r>
              <a:rPr lang="zh-CN" altLang="en-US" sz="2800" dirty="0" smtClean="0"/>
              <a:t>客户端仅仅负责消费产品，不用关注具体哪个产品实例和创建过程</a:t>
            </a:r>
            <a:endParaRPr lang="en-US" altLang="zh-CN" sz="2800" dirty="0" smtClean="0"/>
          </a:p>
          <a:p>
            <a:r>
              <a:rPr lang="zh-CN" altLang="en-US" sz="2800" dirty="0" smtClean="0"/>
              <a:t>实现了对责任的分离，达到一定程度的“开闭原则”</a:t>
            </a:r>
            <a:endParaRPr lang="en-US" altLang="zh-CN" sz="2600" dirty="0" smtClean="0"/>
          </a:p>
        </p:txBody>
      </p:sp>
    </p:spTree>
    <p:extLst>
      <p:ext uri="{BB962C8B-B14F-4D97-AF65-F5344CB8AC3E}">
        <p14:creationId xmlns:p14="http://schemas.microsoft.com/office/powerpoint/2010/main" val="94429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12751"/>
            <a:ext cx="8229600" cy="639986"/>
          </a:xfrm>
        </p:spPr>
        <p:txBody>
          <a:bodyPr/>
          <a:lstStyle/>
          <a:p>
            <a:pPr lvl="0"/>
            <a:r>
              <a:rPr lang="zh-CN" altLang="en-US" sz="3600" dirty="0" smtClean="0"/>
              <a:t>简单工厂模式</a:t>
            </a:r>
            <a:r>
              <a:rPr lang="en-US" altLang="zh-CN" sz="3600" dirty="0" smtClean="0"/>
              <a:t>——</a:t>
            </a:r>
            <a:r>
              <a:rPr lang="zh-CN" altLang="en-US" sz="3600" dirty="0"/>
              <a:t>缺点</a:t>
            </a:r>
            <a:r>
              <a:rPr lang="en-US" altLang="zh-TW" sz="3600" b="1" dirty="0"/>
              <a:t/>
            </a:r>
            <a:br>
              <a:rPr lang="en-US" altLang="zh-TW" sz="3600" b="1" dirty="0"/>
            </a:b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680421"/>
          </a:xfrm>
        </p:spPr>
        <p:txBody>
          <a:bodyPr/>
          <a:lstStyle/>
          <a:p>
            <a:r>
              <a:rPr lang="zh-CN" altLang="en-US" sz="2800" dirty="0"/>
              <a:t>当</a:t>
            </a:r>
            <a:r>
              <a:rPr lang="zh-CN" altLang="en-US" sz="2800" dirty="0" smtClean="0"/>
              <a:t>产品有复杂的多层次等级结构时，工厂类作为全能类，集中所有的产品创建逻辑</a:t>
            </a:r>
            <a:r>
              <a:rPr lang="en-US" altLang="zh-CN" sz="2800" dirty="0" smtClean="0"/>
              <a:t>;</a:t>
            </a:r>
            <a:r>
              <a:rPr lang="zh-CN" altLang="en-US" sz="2800" dirty="0" smtClean="0"/>
              <a:t>若此类出现故障，则整个创建产品的系统受到影响</a:t>
            </a:r>
            <a:endParaRPr lang="en-US" altLang="zh-CN" sz="2800" dirty="0" smtClean="0"/>
          </a:p>
          <a:p>
            <a:r>
              <a:rPr lang="zh-CN" altLang="en-US" sz="2800" dirty="0" smtClean="0"/>
              <a:t>当工厂类需要判断对具体产品的逻辑混在一起时，系统的扩展性较为困难</a:t>
            </a:r>
            <a:endParaRPr lang="en-US" altLang="zh-CN" sz="2800" dirty="0" smtClean="0"/>
          </a:p>
          <a:p>
            <a:r>
              <a:rPr lang="zh-CN" altLang="en-US" sz="2800" dirty="0" smtClean="0"/>
              <a:t>由于使用的是静态方法的工厂方法，而静态方法无法由子类继承，因此，工厂角色无法形成继承的等级结构</a:t>
            </a:r>
            <a:endParaRPr lang="en-US" altLang="zh-CN" sz="2600" dirty="0" smtClean="0"/>
          </a:p>
        </p:txBody>
      </p:sp>
    </p:spTree>
    <p:extLst>
      <p:ext uri="{BB962C8B-B14F-4D97-AF65-F5344CB8AC3E}">
        <p14:creationId xmlns:p14="http://schemas.microsoft.com/office/powerpoint/2010/main" val="197746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tc1">
  <a:themeElements>
    <a:clrScheme name="HTC Presentation Template (2003) 1">
      <a:dk1>
        <a:srgbClr val="82786F"/>
      </a:dk1>
      <a:lt1>
        <a:srgbClr val="F0F0EC"/>
      </a:lt1>
      <a:dk2>
        <a:srgbClr val="675C53"/>
      </a:dk2>
      <a:lt2>
        <a:srgbClr val="C7C2BA"/>
      </a:lt2>
      <a:accent1>
        <a:srgbClr val="69B40F"/>
      </a:accent1>
      <a:accent2>
        <a:srgbClr val="889C7E"/>
      </a:accent2>
      <a:accent3>
        <a:srgbClr val="F6F6F4"/>
      </a:accent3>
      <a:accent4>
        <a:srgbClr val="6E655E"/>
      </a:accent4>
      <a:accent5>
        <a:srgbClr val="B9D6AA"/>
      </a:accent5>
      <a:accent6>
        <a:srgbClr val="7B8D72"/>
      </a:accent6>
      <a:hlink>
        <a:srgbClr val="A8606E"/>
      </a:hlink>
      <a:folHlink>
        <a:srgbClr val="E6A056"/>
      </a:folHlink>
    </a:clrScheme>
    <a:fontScheme name="HTC Presentation Template (2003)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HTC Presentation Template (2003) 1">
        <a:dk1>
          <a:srgbClr val="82786F"/>
        </a:dk1>
        <a:lt1>
          <a:srgbClr val="F0F0EC"/>
        </a:lt1>
        <a:dk2>
          <a:srgbClr val="675C53"/>
        </a:dk2>
        <a:lt2>
          <a:srgbClr val="C7C2BA"/>
        </a:lt2>
        <a:accent1>
          <a:srgbClr val="69B40F"/>
        </a:accent1>
        <a:accent2>
          <a:srgbClr val="889C7E"/>
        </a:accent2>
        <a:accent3>
          <a:srgbClr val="F6F6F4"/>
        </a:accent3>
        <a:accent4>
          <a:srgbClr val="6E655E"/>
        </a:accent4>
        <a:accent5>
          <a:srgbClr val="B9D6AA"/>
        </a:accent5>
        <a:accent6>
          <a:srgbClr val="7B8D72"/>
        </a:accent6>
        <a:hlink>
          <a:srgbClr val="A8606E"/>
        </a:hlink>
        <a:folHlink>
          <a:srgbClr val="E6A05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htc1</Template>
  <TotalTime>5252</TotalTime>
  <Words>1273</Words>
  <Application>Microsoft Office PowerPoint</Application>
  <PresentationFormat>全屏显示(4:3)</PresentationFormat>
  <Paragraphs>130</Paragraphs>
  <Slides>25</Slides>
  <Notes>25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htc1</vt:lpstr>
      <vt:lpstr>设计模式 (工厂模式和原型模式)</vt:lpstr>
      <vt:lpstr>Outline</vt:lpstr>
      <vt:lpstr>设计模式六大原则 </vt:lpstr>
      <vt:lpstr>设计模式六大原则 </vt:lpstr>
      <vt:lpstr>工厂模式 </vt:lpstr>
      <vt:lpstr>简单工厂模式 </vt:lpstr>
      <vt:lpstr>简单工厂模式 </vt:lpstr>
      <vt:lpstr>简单工厂模式——优点 </vt:lpstr>
      <vt:lpstr>简单工厂模式——缺点 </vt:lpstr>
      <vt:lpstr>工厂方法模式 </vt:lpstr>
      <vt:lpstr>工厂方法模式 </vt:lpstr>
      <vt:lpstr>工厂方法模式 </vt:lpstr>
      <vt:lpstr>工厂方法模式 </vt:lpstr>
      <vt:lpstr>抽象工厂模式 </vt:lpstr>
      <vt:lpstr>抽象工厂模式 </vt:lpstr>
      <vt:lpstr>原型模式 </vt:lpstr>
      <vt:lpstr>原型模式 </vt:lpstr>
      <vt:lpstr>原型模式 </vt:lpstr>
      <vt:lpstr>原型模式——分析 </vt:lpstr>
      <vt:lpstr>原型模式——分析 </vt:lpstr>
      <vt:lpstr>原型模式——分析 </vt:lpstr>
      <vt:lpstr>原型模式——优点 </vt:lpstr>
      <vt:lpstr>原型模式——缺点 </vt:lpstr>
      <vt:lpstr>原型模式——适用场景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设计模式</dc:title>
  <dc:creator>Hongtao Tian(田洪濤)</dc:creator>
  <cp:lastModifiedBy>Hongtao Tian(田洪濤)</cp:lastModifiedBy>
  <cp:revision>376</cp:revision>
  <dcterms:created xsi:type="dcterms:W3CDTF">2014-07-02T08:43:04Z</dcterms:created>
  <dcterms:modified xsi:type="dcterms:W3CDTF">2014-12-04T02:46:44Z</dcterms:modified>
</cp:coreProperties>
</file>