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28.png" ContentType="image/png"/>
  <Override PartName="/ppt/media/image1.jpeg" ContentType="image/jpeg"/>
  <Override PartName="/ppt/media/image17.jpeg" ContentType="image/jpeg"/>
  <Override PartName="/ppt/media/image3.png" ContentType="image/png"/>
  <Override PartName="/ppt/media/image2.jpeg" ContentType="image/jpeg"/>
  <Override PartName="/ppt/media/image23.jpeg" ContentType="image/jpeg"/>
  <Override PartName="/ppt/media/image8.png" ContentType="image/png"/>
  <Override PartName="/ppt/media/image4.jpeg" ContentType="image/jpeg"/>
  <Override PartName="/ppt/media/image5.jpeg" ContentType="image/jpeg"/>
  <Override PartName="/ppt/media/image11.png" ContentType="image/png"/>
  <Override PartName="/ppt/media/image6.png" ContentType="image/png"/>
  <Override PartName="/ppt/media/image34.jpeg" ContentType="image/jpeg"/>
  <Override PartName="/ppt/media/image7.jpeg" ContentType="image/jpeg"/>
  <Override PartName="/ppt/media/image31.png" ContentType="image/png"/>
  <Override PartName="/ppt/media/image9.png" ContentType="image/pn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27.png" ContentType="image/png"/>
  <Override PartName="/ppt/media/image29.png" ContentType="image/png"/>
  <Override PartName="/ppt/media/image30.png" ContentType="image/png"/>
  <Override PartName="/ppt/media/image32.jpeg" ContentType="image/jpe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public.tableau.com/profile/api/publish/ComparisonLeaguesWINStraight/Story1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3640" y="369360"/>
            <a:ext cx="906876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600" spc="-1" strike="noStrike" u="dbl">
                <a:solidFill>
                  <a:srgbClr val="ffffff"/>
                </a:solidFill>
                <a:uFillTx/>
                <a:latin typeface="Arial"/>
                <a:ea typeface="DejaVu Sans"/>
              </a:rPr>
              <a:t>THE HOUSE ALWAYS WINS…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600" spc="-1" strike="noStrike" u="dbl">
                <a:solidFill>
                  <a:srgbClr val="ffffff"/>
                </a:solidFill>
                <a:uFillTx/>
                <a:latin typeface="Arial"/>
                <a:ea typeface="DejaVu Sans"/>
              </a:rPr>
              <a:t>...most of the time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68000" y="1391760"/>
            <a:ext cx="906876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Data Analysis – Sports Betting, Strategies, Full Analysis by Sports, Leagues and Teams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000" y="3641400"/>
            <a:ext cx="39574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39640" y="3779280"/>
            <a:ext cx="3417840" cy="12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39640" y="4679280"/>
            <a:ext cx="43344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https://public.tableau.com/profile/api/publish/ComparisonLeaguesWINStraight/Story1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739800" y="4218840"/>
            <a:ext cx="5537520" cy="13590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Daniel Jonathan Walker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Science Student @TheBridge, Madrid, Spain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danielwalker1987.DW@gmail.com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https://www.linkedin.com/in/daniel-jonathan-walker-2a5a461b5/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519640" y="1439640"/>
            <a:ext cx="4138200" cy="14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MS Gothic"/>
              </a:rPr>
              <a:t>Thank you.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MS Gothic"/>
              </a:rPr>
              <a:t>Any Questions?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899640" y="3599280"/>
            <a:ext cx="39574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900000" y="373680"/>
            <a:ext cx="52174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Introduction - Hypothesis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50160" y="863640"/>
            <a:ext cx="6117480" cy="44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availability of “apps” and online betting have grown bookmakers or “bookies” into powerful worldwide companies.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world of sports betting continues to grow, adapting to the many different types of customers, covers numerous different markets and can be separated into simple bets or accumulator bets.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 of these different options make it very difficult for casual users to decide on a strategy and therefore makes it easier for bookies to adjust their prices on popular markets to guarantee an overall profit.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purpose of this EDA is to determine which markets are statistically easier to predict and which markets have the worst return for consumers.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019280" y="722160"/>
            <a:ext cx="2455200" cy="215496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6659280" y="3239280"/>
            <a:ext cx="3080160" cy="16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899640" y="719640"/>
            <a:ext cx="4317840" cy="449784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solidFill>
              <a:srgbClr val="ff0000">
                <a:alpha val="2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Index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What are the main markets in sports betting?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Overview of the data analysed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Well Known Teams vs Less Know Teams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Football Scattergraph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NBA review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Conclusions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664600" y="719640"/>
            <a:ext cx="4235400" cy="1800360"/>
          </a:xfrm>
          <a:prstGeom prst="rect">
            <a:avLst/>
          </a:prstGeom>
          <a:ln w="0">
            <a:noFill/>
          </a:ln>
        </p:spPr>
      </p:pic>
      <p:sp>
        <p:nvSpPr>
          <p:cNvPr id="88" name="blue"/>
          <p:cNvSpPr txBox="1"/>
          <p:nvPr/>
        </p:nvSpPr>
        <p:spPr>
          <a:xfrm>
            <a:off x="6226560" y="3061080"/>
            <a:ext cx="2953440" cy="1078920"/>
          </a:xfrm>
          <a:prstGeom prst="rect">
            <a:avLst/>
          </a:prstGeom>
        </p:spPr>
        <p:txBody>
          <a:bodyPr wrap="none" lIns="104040" rIns="10404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ln w="0">
                  <a:noFill/>
                </a:ln>
                <a:solidFill>
                  <a:srgbClr val="729fcf"/>
                </a:solidFill>
                <a:latin typeface="Noto Sans"/>
                <a:ea typeface="MS Gothic"/>
              </a:rPr>
              <a:t>178 TEAMS</a:t>
            </a:r>
            <a:endParaRPr b="0" lang="en-GB" sz="2400" spc="-1" strike="noStrike">
              <a:ln w="0">
                <a:noFill/>
              </a:ln>
              <a:solidFill>
                <a:srgbClr val="729f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899640" y="696240"/>
            <a:ext cx="8256240" cy="38012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10800" y="4732560"/>
            <a:ext cx="5926320" cy="6645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719640" y="179640"/>
            <a:ext cx="665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What are the main markets in sports betting?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979640" y="1619640"/>
            <a:ext cx="4317840" cy="3582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499640" y="1619640"/>
            <a:ext cx="1258200" cy="314280"/>
          </a:xfrm>
          <a:prstGeom prst="rect">
            <a:avLst/>
          </a:prstGeom>
          <a:noFill/>
          <a:ln w="0">
            <a:solidFill>
              <a:srgbClr val="ff0000">
                <a:alpha val="2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</a:t>
            </a:r>
            <a:r>
              <a:rPr b="0" lang="en-GB" sz="1500" spc="-1" strike="noStrike">
                <a:solidFill>
                  <a:srgbClr val="ff3333"/>
                </a:solidFill>
                <a:latin typeface="Arial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Win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7739280" y="899640"/>
            <a:ext cx="1416960" cy="17978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6479280" y="5039280"/>
            <a:ext cx="358200" cy="1782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7019280" y="5039280"/>
            <a:ext cx="197820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Markets Available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459280" y="1312560"/>
            <a:ext cx="8769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Offers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40000" y="2340000"/>
            <a:ext cx="4320000" cy="29610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137920" y="900000"/>
            <a:ext cx="3597120" cy="14400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5139000" y="2445840"/>
            <a:ext cx="3630960" cy="13341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5220000" y="3960000"/>
            <a:ext cx="3603960" cy="14400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572040" y="841680"/>
            <a:ext cx="4107960" cy="13802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719640" y="359640"/>
            <a:ext cx="3957840" cy="3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Overview of the data analysed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8769960" y="1800000"/>
            <a:ext cx="89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Win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000000" y="4500000"/>
            <a:ext cx="71820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Lose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8769960" y="3060000"/>
            <a:ext cx="107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Draw</a:t>
            </a:r>
            <a:endParaRPr b="1" lang="en-GB" sz="1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7"/>
          <a:stretch/>
        </p:blipFill>
        <p:spPr>
          <a:xfrm>
            <a:off x="8890560" y="3419280"/>
            <a:ext cx="649440" cy="7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72800" y="720000"/>
            <a:ext cx="5044320" cy="198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355000" y="720000"/>
            <a:ext cx="4361760" cy="19382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172800" y="2880000"/>
            <a:ext cx="5044680" cy="17971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5307840" y="2880000"/>
            <a:ext cx="4459680" cy="18000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39640" y="179640"/>
            <a:ext cx="4497840" cy="81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3333"/>
                </a:solidFill>
                <a:uFillTx/>
                <a:latin typeface="Arial"/>
                <a:ea typeface="Microsoft YaHei"/>
              </a:rPr>
              <a:t>Well Known Teams vs Less Know Teams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6"/>
          <a:stretch/>
        </p:blipFill>
        <p:spPr>
          <a:xfrm>
            <a:off x="7739280" y="4831920"/>
            <a:ext cx="649440" cy="7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439640" y="1079640"/>
            <a:ext cx="6797160" cy="341784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1439640" y="359640"/>
            <a:ext cx="4497840" cy="81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Football Scattergraph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442360" y="2159640"/>
            <a:ext cx="1264680" cy="7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147040" y="540000"/>
            <a:ext cx="5950440" cy="32374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669600" y="3959280"/>
            <a:ext cx="3647880" cy="12859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5914440" y="3921840"/>
            <a:ext cx="3622680" cy="129564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39640" y="360000"/>
            <a:ext cx="4497840" cy="81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NBA review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779640" y="540000"/>
            <a:ext cx="358200" cy="32374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939280" y="539640"/>
            <a:ext cx="358200" cy="32374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839280" y="540000"/>
            <a:ext cx="358200" cy="32374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079640" y="4679280"/>
            <a:ext cx="2877840" cy="565920"/>
          </a:xfrm>
          <a:prstGeom prst="ellipse">
            <a:avLst/>
          </a:prstGeom>
          <a:noFill/>
          <a:ln w="36000">
            <a:solidFill>
              <a:srgbClr val="00cc00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6299280" y="3959280"/>
            <a:ext cx="2877840" cy="1258200"/>
          </a:xfrm>
          <a:prstGeom prst="ellipse">
            <a:avLst/>
          </a:prstGeom>
          <a:noFill/>
          <a:ln w="36000">
            <a:solidFill>
              <a:srgbClr val="ff0000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rot="16193400">
            <a:off x="2250000" y="4796640"/>
            <a:ext cx="538200" cy="3582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0" y="501"/>
                </a:moveTo>
                <a:lnTo>
                  <a:pt x="298" y="0"/>
                </a:lnTo>
                <a:lnTo>
                  <a:pt x="297" y="250"/>
                </a:lnTo>
                <a:lnTo>
                  <a:pt x="1201" y="250"/>
                </a:lnTo>
                <a:lnTo>
                  <a:pt x="1202" y="0"/>
                </a:lnTo>
                <a:lnTo>
                  <a:pt x="1501" y="499"/>
                </a:lnTo>
                <a:lnTo>
                  <a:pt x="1202" y="1001"/>
                </a:lnTo>
                <a:lnTo>
                  <a:pt x="1202" y="750"/>
                </a:lnTo>
                <a:lnTo>
                  <a:pt x="298" y="750"/>
                </a:lnTo>
                <a:lnTo>
                  <a:pt x="298" y="1001"/>
                </a:lnTo>
                <a:lnTo>
                  <a:pt x="0" y="501"/>
                </a:lnTo>
              </a:path>
            </a:pathLst>
          </a:custGeom>
          <a:noFill/>
          <a:ln w="72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669600" y="3695040"/>
            <a:ext cx="948240" cy="2624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8686440" y="3657600"/>
            <a:ext cx="851040" cy="26244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 rot="16192200">
            <a:off x="7105680" y="4374000"/>
            <a:ext cx="1258560" cy="358200"/>
          </a:xfrm>
          <a:custGeom>
            <a:avLst/>
            <a:gdLst/>
            <a:ahLst/>
            <a:rect l="l" t="t" r="r" b="b"/>
            <a:pathLst>
              <a:path w="3504" h="1002">
                <a:moveTo>
                  <a:pt x="0" y="501"/>
                </a:moveTo>
                <a:lnTo>
                  <a:pt x="697" y="0"/>
                </a:lnTo>
                <a:lnTo>
                  <a:pt x="697" y="250"/>
                </a:lnTo>
                <a:lnTo>
                  <a:pt x="2804" y="250"/>
                </a:lnTo>
                <a:lnTo>
                  <a:pt x="2804" y="0"/>
                </a:lnTo>
                <a:lnTo>
                  <a:pt x="3503" y="499"/>
                </a:lnTo>
                <a:lnTo>
                  <a:pt x="2805" y="1001"/>
                </a:lnTo>
                <a:lnTo>
                  <a:pt x="2805" y="750"/>
                </a:lnTo>
                <a:lnTo>
                  <a:pt x="698" y="750"/>
                </a:lnTo>
                <a:lnTo>
                  <a:pt x="698" y="1001"/>
                </a:lnTo>
                <a:lnTo>
                  <a:pt x="0" y="501"/>
                </a:lnTo>
              </a:path>
            </a:pathLst>
          </a:custGeom>
          <a:noFill/>
          <a:ln w="72000">
            <a:solidFill>
              <a:srgbClr val="ff3333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5939280" y="539640"/>
            <a:ext cx="358200" cy="1977840"/>
          </a:xfrm>
          <a:prstGeom prst="rect">
            <a:avLst/>
          </a:prstGeom>
          <a:noFill/>
          <a:ln w="72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rot="10798800">
            <a:off x="4501080" y="3959280"/>
            <a:ext cx="1258200" cy="1078200"/>
          </a:xfrm>
          <a:custGeom>
            <a:avLst/>
            <a:gdLst/>
            <a:ahLst/>
            <a:rect l="l" t="t" r="r" b="b"/>
            <a:pathLst>
              <a:path w="144" h="122">
                <a:moveTo>
                  <a:pt x="85" y="69"/>
                </a:moveTo>
                <a:cubicBezTo>
                  <a:pt x="85" y="55"/>
                  <a:pt x="97" y="44"/>
                  <a:pt x="111" y="44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44" y="30"/>
                  <a:pt x="144" y="30"/>
                  <a:pt x="144" y="3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95" y="17"/>
                  <a:pt x="81" y="24"/>
                  <a:pt x="71" y="35"/>
                </a:cubicBezTo>
                <a:cubicBezTo>
                  <a:pt x="62" y="25"/>
                  <a:pt x="48" y="18"/>
                  <a:pt x="32" y="18"/>
                </a:cubicBezTo>
                <a:cubicBezTo>
                  <a:pt x="32" y="0"/>
                  <a:pt x="32" y="0"/>
                  <a:pt x="32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44"/>
                  <a:pt x="32" y="44"/>
                  <a:pt x="32" y="44"/>
                </a:cubicBezTo>
                <a:cubicBezTo>
                  <a:pt x="46" y="44"/>
                  <a:pt x="58" y="55"/>
                  <a:pt x="58" y="69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5" y="122"/>
                  <a:pt x="85" y="122"/>
                  <a:pt x="85" y="122"/>
                </a:cubicBezTo>
                <a:lnTo>
                  <a:pt x="85" y="69"/>
                </a:lnTo>
                <a:close/>
              </a:path>
            </a:pathLst>
          </a:custGeom>
          <a:noFill/>
          <a:ln w="36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4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Conclusion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40880" y="3239280"/>
            <a:ext cx="4656960" cy="1905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719640" y="1259640"/>
            <a:ext cx="8457840" cy="17982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Sports Betting is unpredictable and</a:t>
            </a:r>
            <a:endParaRPr b="1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the markets are well controlled to guarantee a profit for the bookmakers.</a:t>
            </a:r>
            <a:endParaRPr b="1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1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Well known teams are statistically less likely to give you a return on your investment than less popular teams over the short and long term.</a:t>
            </a:r>
            <a:endParaRPr b="1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1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Of the areas analysed, points betting in the NBA is where more correlations are present between each teams recent form and their final results.</a:t>
            </a:r>
            <a:endParaRPr b="1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2021-06-01T23:41:09Z</dcterms:created>
  <dc:creator/>
  <dc:description/>
  <dc:language>en-GB</dc:language>
  <cp:lastModifiedBy/>
  <dcterms:modified xsi:type="dcterms:W3CDTF">2021-06-07T12:29:20Z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