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28.png" ContentType="image/png"/>
  <Override PartName="/ppt/media/image1.jpeg" ContentType="image/jpeg"/>
  <Override PartName="/ppt/media/image17.jpeg" ContentType="image/jpeg"/>
  <Override PartName="/ppt/media/image3.png" ContentType="image/png"/>
  <Override PartName="/ppt/media/image2.jpeg" ContentType="image/jpeg"/>
  <Override PartName="/ppt/media/image23.jpeg" ContentType="image/jpeg"/>
  <Override PartName="/ppt/media/image8.png" ContentType="image/png"/>
  <Override PartName="/ppt/media/image4.jpeg" ContentType="image/jpeg"/>
  <Override PartName="/ppt/media/image5.jpeg" ContentType="image/jpeg"/>
  <Override PartName="/ppt/media/image11.png" ContentType="image/png"/>
  <Override PartName="/ppt/media/image6.png" ContentType="image/png"/>
  <Override PartName="/ppt/media/image34.jpeg" ContentType="image/jpeg"/>
  <Override PartName="/ppt/media/image7.jpeg" ContentType="image/jpeg"/>
  <Override PartName="/ppt/media/image31.png" ContentType="image/png"/>
  <Override PartName="/ppt/media/image9.png" ContentType="image/pn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27.png" ContentType="image/png"/>
  <Override PartName="/ppt/media/image29.png" ContentType="image/png"/>
  <Override PartName="/ppt/media/image30.png" ContentType="image/png"/>
  <Override PartName="/ppt/media/image32.jpeg" ContentType="image/jpe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public.tableau.com/profile/api/publish/ComparisonLeaguesWINStraight/Story1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369720"/>
            <a:ext cx="9069840" cy="12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600" spc="-1" strike="noStrike" u="dbl">
                <a:solidFill>
                  <a:srgbClr val="ffffff"/>
                </a:solidFill>
                <a:uFillTx/>
                <a:latin typeface="Arial"/>
                <a:ea typeface="DejaVu Sans"/>
              </a:rPr>
              <a:t>THE HOUSE ALWAYS WINS…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600" spc="-1" strike="noStrike" u="dbl">
                <a:solidFill>
                  <a:srgbClr val="ffffff"/>
                </a:solidFill>
                <a:uFillTx/>
                <a:latin typeface="Arial"/>
                <a:ea typeface="DejaVu Sans"/>
              </a:rPr>
              <a:t>...most of the time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68360" y="139212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Data Analysis – Sports Betting, Strategies, Full Analysis by Sports, Leagues and Teams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360" y="3642120"/>
            <a:ext cx="39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40000" y="3780000"/>
            <a:ext cx="341856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0000" y="4680000"/>
            <a:ext cx="433512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https://public.tableau.com/profile/api/publish/ComparisonLeaguesWINStraight/Story1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740160" y="4219560"/>
            <a:ext cx="5538240" cy="135936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Daniel Jonathan Walker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Science Student @TheBridge, Madrid, Spain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danielwalker1987.DW@gmail.com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https://www.linkedin.com/in/daniel-jonathan-walker-2a5a461b5/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520000" y="1440000"/>
            <a:ext cx="4138920" cy="14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MS Gothic"/>
              </a:rPr>
              <a:t>Thank you.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MS Gothic"/>
              </a:rPr>
              <a:t>Any Questions?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900000" y="3600000"/>
            <a:ext cx="39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900360" y="374040"/>
            <a:ext cx="521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Introduction - Hypothesis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50520" y="864000"/>
            <a:ext cx="611820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availability of “apps” and online betting have grown bookmakers or “bookies” into powerful worldwide companies.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world of sports betting continues to grow, adapting to the many different types of customers, covers numerous different markets and can be separated into simple bets or accumulator bets.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 of these different options make it very difficult for casual users to decide on a strategy and therefore makes it easier for bookies to adjust their prices on popular markets to guarantee an overall profit.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"/>
              <a:tabLst>
                <a:tab algn="l" pos="40824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The purpose of this EDA is to determine which markets are statistically easier to predict and which markets have the worst return for consumers.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020000" y="722520"/>
            <a:ext cx="2455560" cy="21556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6660000" y="3240000"/>
            <a:ext cx="308088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900000" y="720000"/>
            <a:ext cx="4318560" cy="449892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solidFill>
              <a:srgbClr val="ff0000">
                <a:alpha val="2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Index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What are the main markets in sports betting?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Overview of the data analysed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Well Known Teams vs Less Know Teams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Football Scattergraph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NBA review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Conclusions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760000" y="720000"/>
            <a:ext cx="3834000" cy="1630080"/>
          </a:xfrm>
          <a:prstGeom prst="rect">
            <a:avLst/>
          </a:prstGeom>
          <a:ln w="0">
            <a:noFill/>
          </a:ln>
        </p:spPr>
      </p:pic>
      <p:sp>
        <p:nvSpPr>
          <p:cNvPr id="88" name="blue"/>
          <p:cNvSpPr txBox="1"/>
          <p:nvPr/>
        </p:nvSpPr>
        <p:spPr>
          <a:xfrm>
            <a:off x="6767280" y="2881800"/>
            <a:ext cx="1793880" cy="708480"/>
          </a:xfrm>
          <a:prstGeom prst="rect">
            <a:avLst/>
          </a:prstGeom>
        </p:spPr>
        <p:txBody>
          <a:bodyPr wrap="none" lIns="104040" rIns="10404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ln w="0">
                  <a:noFill/>
                </a:ln>
                <a:solidFill>
                  <a:srgbClr val="729fcf"/>
                </a:solidFill>
                <a:latin typeface="Noto Sans"/>
                <a:ea typeface="MS Gothic"/>
              </a:rPr>
              <a:t>178 TEAMS</a:t>
            </a:r>
            <a:endParaRPr b="0" lang="en-GB" sz="2400" spc="-1" strike="noStrike">
              <a:ln w="0">
                <a:noFill/>
              </a:ln>
              <a:solidFill>
                <a:srgbClr val="729f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900000" y="696600"/>
            <a:ext cx="8257320" cy="38019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11160" y="4733280"/>
            <a:ext cx="5927040" cy="66492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720000" y="180000"/>
            <a:ext cx="66585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What are the main markets in sports betting?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980000" y="1620000"/>
            <a:ext cx="4318560" cy="358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500000" y="1620000"/>
            <a:ext cx="1258560" cy="314640"/>
          </a:xfrm>
          <a:prstGeom prst="rect">
            <a:avLst/>
          </a:prstGeom>
          <a:noFill/>
          <a:ln w="0">
            <a:solidFill>
              <a:srgbClr val="ff0000">
                <a:alpha val="2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</a:t>
            </a:r>
            <a:r>
              <a:rPr b="0" lang="en-GB" sz="1500" spc="-1" strike="noStrike">
                <a:solidFill>
                  <a:srgbClr val="ff3333"/>
                </a:solidFill>
                <a:latin typeface="Arial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Win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7740000" y="900000"/>
            <a:ext cx="1417320" cy="1798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6480000" y="5040000"/>
            <a:ext cx="358560" cy="178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7020000" y="5040000"/>
            <a:ext cx="197856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Markets Available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460000" y="1312920"/>
            <a:ext cx="87732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Offers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720000" y="2515320"/>
            <a:ext cx="3418560" cy="2343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400000" y="1080000"/>
            <a:ext cx="3142800" cy="12582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5400000" y="2520000"/>
            <a:ext cx="3141720" cy="11545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5400000" y="3780000"/>
            <a:ext cx="3174120" cy="12682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720000" y="1080000"/>
            <a:ext cx="3388680" cy="113868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720000" y="360000"/>
            <a:ext cx="3958560" cy="3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Overview of the data analysed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8640000" y="1800000"/>
            <a:ext cx="89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Win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8820000" y="4500000"/>
            <a:ext cx="71856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Lose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8640000" y="3060000"/>
            <a:ext cx="107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3333"/>
                </a:solidFill>
                <a:latin typeface="Arial"/>
                <a:ea typeface="DejaVu Sans"/>
              </a:rPr>
              <a:t>To Draw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7"/>
          <a:stretch/>
        </p:blipFill>
        <p:spPr>
          <a:xfrm>
            <a:off x="8820000" y="3420000"/>
            <a:ext cx="649800" cy="7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73160" y="900000"/>
            <a:ext cx="5045040" cy="170172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760000" y="900000"/>
            <a:ext cx="3958200" cy="17593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173160" y="3060000"/>
            <a:ext cx="5045400" cy="16185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5760000" y="3060000"/>
            <a:ext cx="4008240" cy="16182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40000" y="180000"/>
            <a:ext cx="449856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3333"/>
                </a:solidFill>
                <a:uFillTx/>
                <a:latin typeface="Arial"/>
                <a:ea typeface="Microsoft YaHei"/>
              </a:rPr>
              <a:t>Well Known Teams vs Less Know Teams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6"/>
          <a:stretch/>
        </p:blipFill>
        <p:spPr>
          <a:xfrm>
            <a:off x="7740000" y="4832640"/>
            <a:ext cx="649800" cy="7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440000" y="1080000"/>
            <a:ext cx="6797880" cy="341856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1440000" y="360000"/>
            <a:ext cx="449856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Football Scattergraph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443080" y="2160000"/>
            <a:ext cx="1265040" cy="7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147400" y="540360"/>
            <a:ext cx="5951160" cy="32382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669960" y="3960000"/>
            <a:ext cx="3648600" cy="12862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5915160" y="3922560"/>
            <a:ext cx="3623400" cy="12960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40000" y="360360"/>
            <a:ext cx="449856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Arial"/>
                <a:ea typeface="Microsoft YaHei"/>
              </a:rPr>
              <a:t>NBA review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780000" y="540360"/>
            <a:ext cx="358560" cy="32382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940000" y="540000"/>
            <a:ext cx="358560" cy="32382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840000" y="540360"/>
            <a:ext cx="358560" cy="32382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080000" y="4680000"/>
            <a:ext cx="2878560" cy="566280"/>
          </a:xfrm>
          <a:prstGeom prst="ellipse">
            <a:avLst/>
          </a:prstGeom>
          <a:noFill/>
          <a:ln w="36000">
            <a:solidFill>
              <a:srgbClr val="00cc00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6300000" y="3960000"/>
            <a:ext cx="2878560" cy="1258560"/>
          </a:xfrm>
          <a:prstGeom prst="ellipse">
            <a:avLst/>
          </a:prstGeom>
          <a:noFill/>
          <a:ln w="36000">
            <a:solidFill>
              <a:srgbClr val="ff0000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rot="16192200">
            <a:off x="2250360" y="4797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0" y="501"/>
                </a:moveTo>
                <a:lnTo>
                  <a:pt x="298" y="0"/>
                </a:lnTo>
                <a:lnTo>
                  <a:pt x="297" y="250"/>
                </a:lnTo>
                <a:lnTo>
                  <a:pt x="1201" y="250"/>
                </a:lnTo>
                <a:lnTo>
                  <a:pt x="1202" y="0"/>
                </a:lnTo>
                <a:lnTo>
                  <a:pt x="1501" y="499"/>
                </a:lnTo>
                <a:lnTo>
                  <a:pt x="1202" y="1001"/>
                </a:lnTo>
                <a:lnTo>
                  <a:pt x="1202" y="750"/>
                </a:lnTo>
                <a:lnTo>
                  <a:pt x="298" y="750"/>
                </a:lnTo>
                <a:lnTo>
                  <a:pt x="298" y="1001"/>
                </a:lnTo>
                <a:lnTo>
                  <a:pt x="0" y="501"/>
                </a:lnTo>
              </a:path>
            </a:pathLst>
          </a:custGeom>
          <a:noFill/>
          <a:ln w="72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669960" y="3695760"/>
            <a:ext cx="948600" cy="26280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8687160" y="3658320"/>
            <a:ext cx="851400" cy="26280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 rot="16192200">
            <a:off x="7106760" y="4374360"/>
            <a:ext cx="1258920" cy="358560"/>
          </a:xfrm>
          <a:custGeom>
            <a:avLst/>
            <a:gdLst/>
            <a:ahLst/>
            <a:rect l="l" t="t" r="r" b="b"/>
            <a:pathLst>
              <a:path w="3504" h="1002">
                <a:moveTo>
                  <a:pt x="0" y="501"/>
                </a:moveTo>
                <a:lnTo>
                  <a:pt x="697" y="0"/>
                </a:lnTo>
                <a:lnTo>
                  <a:pt x="697" y="250"/>
                </a:lnTo>
                <a:lnTo>
                  <a:pt x="2804" y="250"/>
                </a:lnTo>
                <a:lnTo>
                  <a:pt x="2804" y="0"/>
                </a:lnTo>
                <a:lnTo>
                  <a:pt x="3503" y="499"/>
                </a:lnTo>
                <a:lnTo>
                  <a:pt x="2805" y="1001"/>
                </a:lnTo>
                <a:lnTo>
                  <a:pt x="2805" y="750"/>
                </a:lnTo>
                <a:lnTo>
                  <a:pt x="698" y="750"/>
                </a:lnTo>
                <a:lnTo>
                  <a:pt x="698" y="1001"/>
                </a:lnTo>
                <a:lnTo>
                  <a:pt x="0" y="501"/>
                </a:lnTo>
              </a:path>
            </a:pathLst>
          </a:custGeom>
          <a:noFill/>
          <a:ln w="72000">
            <a:solidFill>
              <a:srgbClr val="ff3333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5940000" y="540000"/>
            <a:ext cx="358560" cy="1978560"/>
          </a:xfrm>
          <a:prstGeom prst="rect">
            <a:avLst/>
          </a:prstGeom>
          <a:noFill/>
          <a:ln w="72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rot="10798800">
            <a:off x="4501080" y="3960000"/>
            <a:ext cx="1258560" cy="1078560"/>
          </a:xfrm>
          <a:custGeom>
            <a:avLst/>
            <a:gdLst/>
            <a:ahLst/>
            <a:rect l="l" t="t" r="r" b="b"/>
            <a:pathLst>
              <a:path w="144" h="122">
                <a:moveTo>
                  <a:pt x="85" y="69"/>
                </a:moveTo>
                <a:cubicBezTo>
                  <a:pt x="85" y="55"/>
                  <a:pt x="97" y="44"/>
                  <a:pt x="111" y="44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44" y="30"/>
                  <a:pt x="144" y="30"/>
                  <a:pt x="144" y="3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95" y="17"/>
                  <a:pt x="81" y="24"/>
                  <a:pt x="71" y="35"/>
                </a:cubicBezTo>
                <a:cubicBezTo>
                  <a:pt x="62" y="25"/>
                  <a:pt x="48" y="18"/>
                  <a:pt x="32" y="18"/>
                </a:cubicBezTo>
                <a:cubicBezTo>
                  <a:pt x="32" y="0"/>
                  <a:pt x="32" y="0"/>
                  <a:pt x="32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44"/>
                  <a:pt x="32" y="44"/>
                  <a:pt x="32" y="44"/>
                </a:cubicBezTo>
                <a:cubicBezTo>
                  <a:pt x="46" y="44"/>
                  <a:pt x="58" y="55"/>
                  <a:pt x="58" y="69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5" y="122"/>
                  <a:pt x="85" y="122"/>
                  <a:pt x="85" y="122"/>
                </a:cubicBezTo>
                <a:lnTo>
                  <a:pt x="85" y="69"/>
                </a:lnTo>
                <a:close/>
              </a:path>
            </a:pathLst>
          </a:custGeom>
          <a:noFill/>
          <a:ln w="36000">
            <a:solidFill>
              <a:srgbClr val="00cc00">
                <a:alpha val="9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4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Conclusion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41240" y="3240000"/>
            <a:ext cx="4657680" cy="190656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720000" y="1260000"/>
            <a:ext cx="8458920" cy="179892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Sports Betting is unpredictable and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the markets are well controlled to guarantee a profit for the bookmakers.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Well known teams are statistically less likely to give you a return on your investment than less popular teams over the short and long term.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Of the areas analysed, points betting in the NBA is where more correlations are present between each teams recent form and their final results.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2021-06-01T23:41:09Z</dcterms:created>
  <dc:creator/>
  <dc:description/>
  <dc:language>en-GB</dc:language>
  <cp:lastModifiedBy/>
  <dcterms:modified xsi:type="dcterms:W3CDTF">2021-06-03T12:49:14Z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