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7927-0019-4C8B-89B5-2F0543029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BA75F-7509-44C0-A7D3-EE5E4F3E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60373-CAA4-4DE5-95FF-05A2348B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AFFB-9C1B-4926-B3C0-F51DB53B4DA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36B6-5D9B-4417-9007-DB6B6541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1AC1D-0E6F-4284-99A4-049C31A9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B4DF-6B92-4FF3-9F6C-76769C73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EB49-C802-44D2-84FC-66DF1E4C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19A9C-5EC5-4137-B1B4-E910C8888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7953-0423-4DF8-880E-34B6D46A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AFFB-9C1B-4926-B3C0-F51DB53B4DA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D6E5-BDCE-48B6-93CC-19A3B424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9C8FC-6CFB-480C-B474-7ADE302B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B4DF-6B92-4FF3-9F6C-76769C73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7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9CC76-5F03-4FDC-A057-AF5C0CA33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245BF-3AD5-4105-B271-FEBD4E53C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AA29E-7379-47BB-A795-E7E9FFD2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AFFB-9C1B-4926-B3C0-F51DB53B4DA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C46F3-D748-408F-8944-F2C75BD0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A447-7ADF-4977-8FA9-CB41BCFF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B4DF-6B92-4FF3-9F6C-76769C73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EA67-B9FC-41CC-BD73-9605A552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D569-6270-463D-9AE1-34382A61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08408-BA4C-4DFA-A7F5-DF25FA30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AFFB-9C1B-4926-B3C0-F51DB53B4DA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A166-EAB2-46E3-BE8A-C76202EF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6DF1C-4B6D-4543-8CA7-2B80CAE4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B4DF-6B92-4FF3-9F6C-76769C73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11B3-9C02-419F-B59F-2804EEEF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3C0B9-3527-4F53-8647-7DB69230A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B6516-EA5E-41C7-A01A-F6C1D080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AFFB-9C1B-4926-B3C0-F51DB53B4DA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3E4F-AE90-4979-B1D2-13F0ABE0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2891C-5998-427A-B607-180634F0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B4DF-6B92-4FF3-9F6C-76769C73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688B-DD32-49D5-837C-BFB3964E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1DC0-F8AF-4B8D-823F-73162A9C4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EFFAF-8AF0-40D8-BAA4-2EA6D91B7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9D4AA-4F1F-4F72-9731-3A9942EC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AFFB-9C1B-4926-B3C0-F51DB53B4DA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A784F-DCF0-4927-A5A7-DBFA9192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BA86F-FD19-4D3A-BC33-0B7BDA2B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B4DF-6B92-4FF3-9F6C-76769C73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6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4907-A44B-4CF6-B431-0D61F27C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BA971-B106-4DBE-B667-EF409B11A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DA431-FDD4-4528-811B-412B08977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C6F53-EDA1-43EA-A254-6E8168B43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BB357-9DE8-4694-838E-4094C1C75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4EA7D-0D7E-46D0-B021-BE7935BC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AFFB-9C1B-4926-B3C0-F51DB53B4DA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AB184-43FB-4B1A-8054-EB29BCD2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CC305-4A26-4434-ADFC-2989B5B5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B4DF-6B92-4FF3-9F6C-76769C73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5573-A55F-488C-81DF-5B195093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65E93-7A3D-42DD-9BEA-CCCB9475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AFFB-9C1B-4926-B3C0-F51DB53B4DA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C9E45-69DA-469F-8746-BD44CB8E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15E40-FD24-401D-975D-C8E1D7B5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B4DF-6B92-4FF3-9F6C-76769C73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7FDB0-EC6C-48B9-842B-92596F4D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AFFB-9C1B-4926-B3C0-F51DB53B4DA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39F63-D25E-40D5-A460-E91A3507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EAFC-4D97-4AD3-A774-E2EAB9E8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B4DF-6B92-4FF3-9F6C-76769C73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3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846D-B5CF-4D2D-AC2D-45C8D96A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AAFB-F431-442C-8047-FAF280C04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2B81C-7004-4215-A08F-CB5CAB5F2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1F695-EB2C-4643-B51E-79496742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AFFB-9C1B-4926-B3C0-F51DB53B4DA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491B8-D781-4289-BB3D-F05C143F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AC04B-92BC-43B2-AF6E-86DC1B5C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B4DF-6B92-4FF3-9F6C-76769C73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E910-1BAE-4572-9D7E-5020F84D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907A7-80BC-4B16-AB39-36B16B2CA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ACA10-5053-4AA7-A9F5-A1B703A93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01FC4-B0BB-4E38-AA54-6CBF05C1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AFFB-9C1B-4926-B3C0-F51DB53B4DA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23B4C-B2A6-4635-94CD-186489B0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F5AB5-2199-4670-9671-CA93EAEA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B4DF-6B92-4FF3-9F6C-76769C73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6383E-D59E-44D4-91EC-7B29A13C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3B7F6-5AC0-4DD2-A885-B2338C3F7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4411C-743F-456A-9C05-A8A7DAD7E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AFFB-9C1B-4926-B3C0-F51DB53B4DA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2973-0E1D-442F-ADFC-2B2BABA85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53C0-04EF-4FAA-896E-F5AA50AC4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3B4DF-6B92-4FF3-9F6C-76769C73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irez/dump109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FE01-596D-4DCB-9B99-E56472594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Aircraft Analysis via Software Defined Radio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37BA7-C564-4AB5-85B8-2A612C5F2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Morgan</a:t>
            </a:r>
          </a:p>
        </p:txBody>
      </p:sp>
    </p:spTree>
    <p:extLst>
      <p:ext uri="{BB962C8B-B14F-4D97-AF65-F5344CB8AC3E}">
        <p14:creationId xmlns:p14="http://schemas.microsoft.com/office/powerpoint/2010/main" val="351470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B6E5-44F9-42D7-A273-2C4D2393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Dependent Surveillance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C1DE-BD61-4E60-81DC-4334C1C8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ADS-B is a surveillance technology that is used by aircraft to broadcast their position via satellite navigation or other sensors</a:t>
            </a:r>
          </a:p>
          <a:p>
            <a:r>
              <a:rPr lang="en-US" dirty="0"/>
              <a:t>The United States requires all commercial passenger carriers and aircraft flying in areas that require a transponder to be equipped </a:t>
            </a:r>
          </a:p>
          <a:p>
            <a:r>
              <a:rPr lang="en-US" dirty="0"/>
              <a:t>This information is broadcast on the 1090 MHz Frequency</a:t>
            </a:r>
          </a:p>
        </p:txBody>
      </p:sp>
    </p:spTree>
    <p:extLst>
      <p:ext uri="{BB962C8B-B14F-4D97-AF65-F5344CB8AC3E}">
        <p14:creationId xmlns:p14="http://schemas.microsoft.com/office/powerpoint/2010/main" val="329105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E6CC-6304-4B8A-ADFF-B470B563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Dump1090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7461-D387-46A2-9D22-616872BD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Dump1090 is an opensource software that allows users to easily decode messages received on the 1090 frequency </a:t>
            </a:r>
          </a:p>
          <a:p>
            <a:r>
              <a:rPr lang="en-US" dirty="0">
                <a:hlinkClick r:id="rId2"/>
              </a:rPr>
              <a:t>https://github.com/antirez/dump1090</a:t>
            </a:r>
            <a:endParaRPr lang="en-US" dirty="0"/>
          </a:p>
          <a:p>
            <a:r>
              <a:rPr lang="en-US" dirty="0"/>
              <a:t>My set up consisted of a Raspberry Pi 3B+ and a </a:t>
            </a:r>
            <a:r>
              <a:rPr lang="en-US" dirty="0" err="1"/>
              <a:t>Nooelec</a:t>
            </a:r>
            <a:r>
              <a:rPr lang="en-US" dirty="0"/>
              <a:t> NESDR </a:t>
            </a:r>
            <a:r>
              <a:rPr lang="en-US" dirty="0" err="1"/>
              <a:t>usb</a:t>
            </a:r>
            <a:r>
              <a:rPr lang="en-US" dirty="0"/>
              <a:t> RTL-SDR antenna which constantly pumped data to a csv file stored on a hard drive</a:t>
            </a:r>
          </a:p>
          <a:p>
            <a:r>
              <a:rPr lang="en-US" dirty="0"/>
              <a:t>Aircraft send messages several times a second and could result in &gt;2million data observations in a 24hour period</a:t>
            </a:r>
          </a:p>
          <a:p>
            <a:r>
              <a:rPr lang="en-US" dirty="0"/>
              <a:t>On week of reporting resulted in ~2GB of data </a:t>
            </a:r>
          </a:p>
        </p:txBody>
      </p:sp>
    </p:spTree>
    <p:extLst>
      <p:ext uri="{BB962C8B-B14F-4D97-AF65-F5344CB8AC3E}">
        <p14:creationId xmlns:p14="http://schemas.microsoft.com/office/powerpoint/2010/main" val="350068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FB29-8949-442C-A986-D7974373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719A-3622-42B3-A5D6-6BDEA6E8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 smaller test set was taken that contained 1569058 rows of 22 variables over the course of 15 hours on March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Many of these variables were useless and were thus eliminated. The ones I paid attention to are the following:</a:t>
            </a:r>
          </a:p>
          <a:p>
            <a:pPr marL="0" indent="0">
              <a:buNone/>
            </a:pPr>
            <a:r>
              <a:rPr lang="en-US" b="1" dirty="0"/>
              <a:t>Variables:</a:t>
            </a:r>
          </a:p>
          <a:p>
            <a:pPr marL="0" indent="0">
              <a:buNone/>
            </a:pPr>
            <a:r>
              <a:rPr lang="en-US" dirty="0"/>
              <a:t>Transmission Type: Tells what type of message is being transmitted, different types send different variables</a:t>
            </a:r>
          </a:p>
          <a:p>
            <a:pPr marL="0" indent="0">
              <a:buNone/>
            </a:pPr>
            <a:r>
              <a:rPr lang="en-US" dirty="0"/>
              <a:t>Aircraft Hex number: Aircraft identification number</a:t>
            </a:r>
          </a:p>
          <a:p>
            <a:pPr marL="0" indent="0">
              <a:buNone/>
            </a:pPr>
            <a:r>
              <a:rPr lang="en-US" dirty="0" err="1"/>
              <a:t>DateTime</a:t>
            </a:r>
            <a:r>
              <a:rPr lang="en-US" dirty="0"/>
              <a:t>: Date and Time a message was sent</a:t>
            </a:r>
          </a:p>
          <a:p>
            <a:pPr marL="0" indent="0">
              <a:buNone/>
            </a:pPr>
            <a:r>
              <a:rPr lang="en-US" dirty="0"/>
              <a:t>Datetime Logged: Date and time a message was received </a:t>
            </a:r>
          </a:p>
          <a:p>
            <a:pPr marL="0" indent="0">
              <a:buNone/>
            </a:pPr>
            <a:r>
              <a:rPr lang="en-US" dirty="0"/>
              <a:t>Call Sign: Flight identification Number</a:t>
            </a:r>
          </a:p>
          <a:p>
            <a:pPr marL="0" indent="0">
              <a:buNone/>
            </a:pPr>
            <a:r>
              <a:rPr lang="en-US" dirty="0"/>
              <a:t>Altitude: Altitude in feet</a:t>
            </a:r>
          </a:p>
          <a:p>
            <a:pPr marL="0" indent="0">
              <a:buNone/>
            </a:pPr>
            <a:r>
              <a:rPr lang="en-US" dirty="0"/>
              <a:t>Ground Speed: Horizontal speed in knots</a:t>
            </a:r>
          </a:p>
          <a:p>
            <a:pPr marL="0" indent="0">
              <a:buNone/>
            </a:pPr>
            <a:r>
              <a:rPr lang="en-US" dirty="0"/>
              <a:t>Heading: Direction of aircraft</a:t>
            </a:r>
          </a:p>
          <a:p>
            <a:pPr marL="0" indent="0">
              <a:buNone/>
            </a:pPr>
            <a:r>
              <a:rPr lang="en-US" dirty="0"/>
              <a:t>Latitude: Degrees north of the equator</a:t>
            </a:r>
          </a:p>
          <a:p>
            <a:pPr marL="0" indent="0">
              <a:buNone/>
            </a:pPr>
            <a:r>
              <a:rPr lang="en-US" dirty="0"/>
              <a:t>Longitude: Degrees west of the prime meridian</a:t>
            </a:r>
          </a:p>
          <a:p>
            <a:pPr marL="0" indent="0">
              <a:buNone/>
            </a:pPr>
            <a:r>
              <a:rPr lang="en-US" dirty="0"/>
              <a:t>Vertical Rate: Vertical velocity </a:t>
            </a:r>
          </a:p>
          <a:p>
            <a:pPr marL="0" indent="0">
              <a:buNone/>
            </a:pPr>
            <a:r>
              <a:rPr lang="en-US" dirty="0"/>
              <a:t>Grounded: Indicates whether a aircraft has been grounded</a:t>
            </a:r>
          </a:p>
        </p:txBody>
      </p:sp>
    </p:spTree>
    <p:extLst>
      <p:ext uri="{BB962C8B-B14F-4D97-AF65-F5344CB8AC3E}">
        <p14:creationId xmlns:p14="http://schemas.microsoft.com/office/powerpoint/2010/main" val="287329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2980-0352-46F9-B5A5-CEF9FDFA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to predict grounded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F8F2-145E-4BD0-A2CB-457FE2242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initial plan was to build a model to predict planes that were to land at </a:t>
            </a:r>
            <a:r>
              <a:rPr lang="en-US" dirty="0" err="1"/>
              <a:t>Lunken</a:t>
            </a:r>
            <a:r>
              <a:rPr lang="en-US" dirty="0"/>
              <a:t> or CVG however there were inconsistencies in the data</a:t>
            </a:r>
          </a:p>
          <a:p>
            <a:r>
              <a:rPr lang="en-US" dirty="0"/>
              <a:t>Only .01% of the data ever indicated grounded and there was no proof that they had ever actually landed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C843B-50A7-42C5-8797-8D740DFF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652837"/>
            <a:ext cx="9895786" cy="196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8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19B6-E471-4784-A358-494EF0DB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BC78-D55F-4999-BDCF-551967B89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I sought to compare the reported speed to the theoretical speed calculated by geographical distance and time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573BE-C695-42F3-BE66-17F46D19D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9530"/>
            <a:ext cx="4935588" cy="3417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02004C-0B0D-4FB3-814E-D728C890A316}"/>
              </a:ext>
            </a:extLst>
          </p:cNvPr>
          <p:cNvSpPr txBox="1"/>
          <p:nvPr/>
        </p:nvSpPr>
        <p:spPr>
          <a:xfrm>
            <a:off x="6596743" y="3020786"/>
            <a:ext cx="4935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two sample t-test, I tested each theoretical mean speed against the reported mean speed of each aircraft and </a:t>
            </a:r>
            <a:r>
              <a:rPr lang="en-US" b="1" dirty="0"/>
              <a:t>6.5% </a:t>
            </a:r>
            <a:r>
              <a:rPr lang="en-US" dirty="0"/>
              <a:t>reported a significant difference</a:t>
            </a:r>
          </a:p>
          <a:p>
            <a:endParaRPr lang="en-US" dirty="0"/>
          </a:p>
          <a:p>
            <a:r>
              <a:rPr lang="en-US" dirty="0"/>
              <a:t>Testing this proportion against 0, which is what we would expect the difference to be, also indicated a significant difference. </a:t>
            </a:r>
          </a:p>
          <a:p>
            <a:endParaRPr lang="en-US" dirty="0"/>
          </a:p>
          <a:p>
            <a:r>
              <a:rPr lang="en-US" dirty="0"/>
              <a:t>This leads me to question the accuracy of the reported ground speed </a:t>
            </a:r>
          </a:p>
        </p:txBody>
      </p:sp>
    </p:spTree>
    <p:extLst>
      <p:ext uri="{BB962C8B-B14F-4D97-AF65-F5344CB8AC3E}">
        <p14:creationId xmlns:p14="http://schemas.microsoft.com/office/powerpoint/2010/main" val="207908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5153-92DE-432E-B6B9-F1A5007C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 Time and Distance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EFB5-3357-496F-8D80-EAB4536F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topic I wanted to explore was the lag time between when a message was sent and when it was received. </a:t>
            </a:r>
          </a:p>
          <a:p>
            <a:r>
              <a:rPr lang="en-US" dirty="0"/>
              <a:t>Since radio waves move at the speed of light, the lag time should be proportional to the distance even factoring in computational time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2F9D2-ED87-4F61-80D3-9C1957D5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0" y="3545775"/>
            <a:ext cx="4256314" cy="294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5B7B4F-AFE2-483A-8D12-5FAF2379E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958" y="3545775"/>
            <a:ext cx="4256315" cy="294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8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2D79-9235-41B2-97F0-BAD10FE8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 Time and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AF32-50FC-493A-A65F-457F5DBB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since the distance traveled was relatively small, the lag time seemed to be more influenced by the computational time</a:t>
            </a:r>
          </a:p>
          <a:p>
            <a:r>
              <a:rPr lang="en-US" dirty="0"/>
              <a:t>Without an accurate measure of the computational time or more significant digits in the lag time, it is very hard to accurately determine the distance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44669-4673-485C-876E-55212EBA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02" y="4001294"/>
            <a:ext cx="3853256" cy="2668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F104D9-F262-4F87-A5D3-0AA6FC3A5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44" y="4001294"/>
            <a:ext cx="3598436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0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1E4B-1976-4623-AAC1-9433E70D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 time and Distance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BEC97B-0D24-4E6A-8A09-55B273427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2351"/>
            <a:ext cx="5921253" cy="4099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B47193-2813-46EF-99E7-10C6CA857BBE}"/>
              </a:ext>
            </a:extLst>
          </p:cNvPr>
          <p:cNvSpPr txBox="1"/>
          <p:nvPr/>
        </p:nvSpPr>
        <p:spPr>
          <a:xfrm>
            <a:off x="7070271" y="1943100"/>
            <a:ext cx="4539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not trend between the lag time and the distance. </a:t>
            </a:r>
          </a:p>
          <a:p>
            <a:endParaRPr lang="en-US" dirty="0"/>
          </a:p>
          <a:p>
            <a:r>
              <a:rPr lang="en-US" dirty="0"/>
              <a:t>Even when reducing the number of observations, the plot is basically white noise.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0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559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Local Aircraft Analysis via Software Defined Radio</vt:lpstr>
      <vt:lpstr>Automatic Dependent Surveillance Broadcast</vt:lpstr>
      <vt:lpstr>Dump1090</vt:lpstr>
      <vt:lpstr>Data – test</vt:lpstr>
      <vt:lpstr>Model to predict grounded status</vt:lpstr>
      <vt:lpstr>Speed Accuracy </vt:lpstr>
      <vt:lpstr>Lag Time and Distance </vt:lpstr>
      <vt:lpstr>Lag Time and Distance</vt:lpstr>
      <vt:lpstr>Lag time and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Aircraft Analysis via Software Defined Radio</dc:title>
  <dc:creator>Morgan, Daniel (morgadi)</dc:creator>
  <cp:lastModifiedBy>Morgan, Daniel (morgadi)</cp:lastModifiedBy>
  <cp:revision>8</cp:revision>
  <dcterms:created xsi:type="dcterms:W3CDTF">2021-03-22T12:32:11Z</dcterms:created>
  <dcterms:modified xsi:type="dcterms:W3CDTF">2021-03-22T13:37:34Z</dcterms:modified>
</cp:coreProperties>
</file>