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4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4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1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009A2-4077-41F3-8AB8-D499193B8B9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E81E-103C-42BD-8B16-499F66EBC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3587"/>
            <a:ext cx="7772400" cy="85248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Boston Rental Price Prediction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Dan Wang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University of Massachusetts Amherst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04/23/2018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1489" y="282659"/>
            <a:ext cx="7886700" cy="711199"/>
          </a:xfrm>
        </p:spPr>
        <p:txBody>
          <a:bodyPr/>
          <a:lstStyle/>
          <a:p>
            <a:r>
              <a:rPr lang="en-US" dirty="0" smtClean="0"/>
              <a:t>Model comparison (residual):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5" y="993859"/>
            <a:ext cx="8058194" cy="557674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54009"/>
              </p:ext>
            </p:extLst>
          </p:nvPr>
        </p:nvGraphicFramePr>
        <p:xfrm>
          <a:off x="2536953" y="2054976"/>
          <a:ext cx="3755771" cy="336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755">
                  <a:extLst>
                    <a:ext uri="{9D8B030D-6E8A-4147-A177-3AD203B41FA5}">
                      <a16:colId xmlns:a16="http://schemas.microsoft.com/office/drawing/2014/main" val="3708482381"/>
                    </a:ext>
                  </a:extLst>
                </a:gridCol>
                <a:gridCol w="1370016">
                  <a:extLst>
                    <a:ext uri="{9D8B030D-6E8A-4147-A177-3AD203B41FA5}">
                      <a16:colId xmlns:a16="http://schemas.microsoft.com/office/drawing/2014/main" val="418169892"/>
                    </a:ext>
                  </a:extLst>
                </a:gridCol>
              </a:tblGrid>
              <a:tr h="48131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Model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RMSE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extLst>
                  <a:ext uri="{0D108BD9-81ED-4DB2-BD59-A6C34878D82A}">
                    <a16:rowId xmlns:a16="http://schemas.microsoft.com/office/drawing/2014/main" val="4055585300"/>
                  </a:ext>
                </a:extLst>
              </a:tr>
              <a:tr h="48131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Bagging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527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extLst>
                  <a:ext uri="{0D108BD9-81ED-4DB2-BD59-A6C34878D82A}">
                    <a16:rowId xmlns:a16="http://schemas.microsoft.com/office/drawing/2014/main" val="1174224697"/>
                  </a:ext>
                </a:extLst>
              </a:tr>
              <a:tr h="48131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Reg. Tree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767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extLst>
                  <a:ext uri="{0D108BD9-81ED-4DB2-BD59-A6C34878D82A}">
                    <a16:rowId xmlns:a16="http://schemas.microsoft.com/office/drawing/2014/main" val="2039281334"/>
                  </a:ext>
                </a:extLst>
              </a:tr>
              <a:tr h="48131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SVM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561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extLst>
                  <a:ext uri="{0D108BD9-81ED-4DB2-BD59-A6C34878D82A}">
                    <a16:rowId xmlns:a16="http://schemas.microsoft.com/office/drawing/2014/main" val="4060872250"/>
                  </a:ext>
                </a:extLst>
              </a:tr>
              <a:tr h="48131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Boosting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481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extLst>
                  <a:ext uri="{0D108BD9-81ED-4DB2-BD59-A6C34878D82A}">
                    <a16:rowId xmlns:a16="http://schemas.microsoft.com/office/drawing/2014/main" val="2198768147"/>
                  </a:ext>
                </a:extLst>
              </a:tr>
              <a:tr h="48131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Linear Regression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812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extLst>
                  <a:ext uri="{0D108BD9-81ED-4DB2-BD59-A6C34878D82A}">
                    <a16:rowId xmlns:a16="http://schemas.microsoft.com/office/drawing/2014/main" val="1383493249"/>
                  </a:ext>
                </a:extLst>
              </a:tr>
              <a:tr h="481315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Random Forest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507</a:t>
                      </a:r>
                      <a:endParaRPr lang="en-US" sz="2300" dirty="0"/>
                    </a:p>
                  </a:txBody>
                  <a:tcPr marL="118680" marR="118680" marT="59340" marB="59340"/>
                </a:tc>
                <a:extLst>
                  <a:ext uri="{0D108BD9-81ED-4DB2-BD59-A6C34878D82A}">
                    <a16:rowId xmlns:a16="http://schemas.microsoft.com/office/drawing/2014/main" val="183233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9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407988"/>
            <a:ext cx="7886700" cy="711199"/>
          </a:xfrm>
        </p:spPr>
        <p:txBody>
          <a:bodyPr/>
          <a:lstStyle/>
          <a:p>
            <a:r>
              <a:rPr lang="en-US" dirty="0" smtClean="0"/>
              <a:t>Motivation: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9" y="1266825"/>
            <a:ext cx="8277224" cy="48863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dirty="0" smtClean="0"/>
              <a:t>Very difficult to estimate the “fair” rent for a property, for both tenants and landlords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dirty="0" smtClean="0"/>
              <a:t>Many features can affect the rent: square footage, location, No. of bedrooms/bathrooms, even recent rents of nearby properties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dirty="0" smtClean="0"/>
              <a:t>Machine learning is the idea approach to estimation rental price because it helps to find the optimal parameters should be applied to each feature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407988"/>
            <a:ext cx="7886700" cy="711199"/>
          </a:xfrm>
        </p:spPr>
        <p:txBody>
          <a:bodyPr/>
          <a:lstStyle/>
          <a:p>
            <a:r>
              <a:rPr lang="en-US" dirty="0" smtClean="0"/>
              <a:t>Rent vs. square footage: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9" y="1656632"/>
            <a:ext cx="8705850" cy="39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9" y="407988"/>
            <a:ext cx="7886700" cy="711199"/>
          </a:xfrm>
        </p:spPr>
        <p:txBody>
          <a:bodyPr/>
          <a:lstStyle/>
          <a:p>
            <a:r>
              <a:rPr lang="en-US" dirty="0" smtClean="0"/>
              <a:t>Rent vs. square footage: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7" y="1208842"/>
            <a:ext cx="6638924" cy="51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1489" y="407988"/>
            <a:ext cx="7886700" cy="711199"/>
          </a:xfrm>
        </p:spPr>
        <p:txBody>
          <a:bodyPr/>
          <a:lstStyle/>
          <a:p>
            <a:r>
              <a:rPr lang="en-US" dirty="0"/>
              <a:t>Data imputation: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19187"/>
            <a:ext cx="71437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1489" y="407988"/>
            <a:ext cx="7886700" cy="711199"/>
          </a:xfrm>
        </p:spPr>
        <p:txBody>
          <a:bodyPr/>
          <a:lstStyle/>
          <a:p>
            <a:r>
              <a:rPr lang="en-US" dirty="0" smtClean="0"/>
              <a:t>Data imputation: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2" y="1514475"/>
            <a:ext cx="8250272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5" y="1731343"/>
            <a:ext cx="8543778" cy="416487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489" y="407988"/>
            <a:ext cx="7886700" cy="711199"/>
          </a:xfrm>
        </p:spPr>
        <p:txBody>
          <a:bodyPr/>
          <a:lstStyle/>
          <a:p>
            <a:r>
              <a:rPr lang="en-US" dirty="0" smtClean="0"/>
              <a:t>Feature importance: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1489" y="282659"/>
            <a:ext cx="7886700" cy="711199"/>
          </a:xfrm>
        </p:spPr>
        <p:txBody>
          <a:bodyPr/>
          <a:lstStyle/>
          <a:p>
            <a:r>
              <a:rPr lang="en-US" dirty="0" smtClean="0"/>
              <a:t>Model comparison(regression):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6" y="1137197"/>
            <a:ext cx="7998204" cy="549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1489" y="282659"/>
            <a:ext cx="7886700" cy="711199"/>
          </a:xfrm>
        </p:spPr>
        <p:txBody>
          <a:bodyPr/>
          <a:lstStyle/>
          <a:p>
            <a:r>
              <a:rPr lang="en-US" dirty="0" smtClean="0"/>
              <a:t>Model comparison (residual):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5" y="993859"/>
            <a:ext cx="8058194" cy="55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130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Boston Rental Price Prediction</vt:lpstr>
      <vt:lpstr>Motivation:</vt:lpstr>
      <vt:lpstr>Rent vs. square footage:</vt:lpstr>
      <vt:lpstr>Rent vs. square footage:</vt:lpstr>
      <vt:lpstr>Data imputation:</vt:lpstr>
      <vt:lpstr>Data imputation:</vt:lpstr>
      <vt:lpstr>Feature importance:</vt:lpstr>
      <vt:lpstr>Model comparison(regression):</vt:lpstr>
      <vt:lpstr>Model comparison (residual):</vt:lpstr>
      <vt:lpstr>Model comparison (residual):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Rental Price Prediction</dc:title>
  <dc:creator>Jinshuo Zhang</dc:creator>
  <cp:lastModifiedBy>Jinshuo Zhang</cp:lastModifiedBy>
  <cp:revision>18</cp:revision>
  <dcterms:created xsi:type="dcterms:W3CDTF">2018-04-22T19:30:57Z</dcterms:created>
  <dcterms:modified xsi:type="dcterms:W3CDTF">2018-04-22T22:20:14Z</dcterms:modified>
</cp:coreProperties>
</file>