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Droid Serif" panose="02020600060500020200" pitchFamily="18" charset="0"/>
      <p:regular r:id="rId47"/>
      <p:bold r:id="rId48"/>
      <p:italic r:id="rId49"/>
      <p:boldItalic r:id="rId50"/>
    </p:embeddedFont>
    <p:embeddedFont>
      <p:font typeface="Proxima Nova" panose="020B0604020202020204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5BEE1-DCD6-4281-BEB1-6ECB27BDABD4}">
  <a:tblStyle styleId="{C145BEE1-DCD6-4281-BEB1-6ECB27BDAB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ccbd466e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accbd466e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ccbd466e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ccbd466e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ccbd466e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ccbd466e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ccbd466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ccbd466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8e9f405c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d8e9f405c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d8e9f405c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d8e9f405c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d8e9f405c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d8e9f405c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d8e9f40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d8e9f40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accbd466e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accbd466e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d0d1a82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d0d1a82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d8e9f3c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d8e9f3c7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d8e9f3c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d8e9f3c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d8e9f3c7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d8e9f3c7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d8e9f3c7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d8e9f3c7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d8e9f3c7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d8e9f3c7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d8e9f3c7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d8e9f3c7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d8e9f40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d8e9f40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d8e9f40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d8e9f40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d8e9f405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d8e9f405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d8e9f405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d8e9f405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a81e41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a81e41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d8e9f405c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d8e9f405c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d8e9f405c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d8e9f405c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d8e9f405c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d8e9f405c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d8e9f405c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d8e9f405c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d8e9f405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d8e9f405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336ae8b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336ae8b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d8e9f405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d8e9f405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d8e9f405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d8e9f405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d8e9f405c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d8e9f405c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d0d1a8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d0d1a82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d8e9f3c7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d8e9f3c7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accbd466e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accbd466e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ccbd466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ccbd466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8e9f3c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8e9f3c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8e9f3c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8e9f3c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oupon-purchase-prediction/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Evaluation_measures_(information_retrieval)#Mean_average_precis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nsorflow.org/tutorials/structured_data/imbalanced_dat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Gradient_boosting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/coupon-purchase-prediction/data?select=documentation.zi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oupon-purchase-predi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Purchase Prediction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BruteForce</a:t>
            </a:r>
            <a:r>
              <a:rPr lang="en"/>
              <a:t> - November 6, 2021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5300.002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comes from a Kaggle competition called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Coupon Purchase Prediction</a:t>
            </a:r>
            <a:r>
              <a:rPr lang="en"/>
              <a:t>,” which contains data from Japanese joint coupon website Ponpare.jp.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set contains: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One year</a:t>
            </a:r>
            <a:r>
              <a:rPr lang="en"/>
              <a:t> of historical coupon transaction data (July 2011 to June 2012)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22,873 users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Coupon details </a:t>
            </a:r>
            <a:r>
              <a:rPr lang="en"/>
              <a:t>(genre, location, % discount, price)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Coupon purchase history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Browsing history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Prefecture locations </a:t>
            </a:r>
            <a:r>
              <a:rPr lang="en"/>
              <a:t>(names and lat/lon coordinates)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sets for the week of 24 June 2012 - 30 June 2012 are held-out. 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Challenges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columns have values in Japanese, requiring a translation step in the preprocessing pipeline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NaN values - some are meaningful, others not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NaN in a user’s withdrawal date means they are active on the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NaN for Prefecture means the user has not completed their profile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tables to join together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multiple tables to consider in our project: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Coupon Listings (training &amp; test data sets)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Coupon Transaction History (training only)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Coupon Areas (training &amp; test data sets)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Coupon Visits (training only)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Prefecture Locations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entity-relationship diagram is available in the appendix.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Coupon List (Genre &amp; Discount Rate)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75" y="1170113"/>
            <a:ext cx="377190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025" y="117012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Coupon List (Display &amp; Validity Periods)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623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175" y="1170125"/>
            <a:ext cx="4829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75" y="0"/>
            <a:ext cx="6408458" cy="50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609825" y="4165875"/>
            <a:ext cx="71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Coupons by Small Area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13" y="91600"/>
            <a:ext cx="71279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682775" y="432875"/>
            <a:ext cx="71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Coupons by Prefecture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User List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428400" y="1541475"/>
          <a:ext cx="4490500" cy="2758360"/>
        </p:xfrm>
        <a:graphic>
          <a:graphicData uri="http://schemas.openxmlformats.org/drawingml/2006/table">
            <a:tbl>
              <a:tblPr>
                <a:noFill/>
                <a:tableStyleId>{C145BEE1-DCD6-4281-BEB1-6ECB27BDABD4}</a:tableStyleId>
              </a:tblPr>
              <a:tblGrid>
                <a:gridCol w="12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REG_DATE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Registration date (datetime)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SEX_ID</a:t>
                      </a:r>
                      <a:endParaRPr sz="1000" b="1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 or F (categorical)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AGE</a:t>
                      </a:r>
                      <a:endParaRPr sz="1000" b="1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numeric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WITHDRAW_DATE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Date of unregistration (if applicable)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PREF_NAME</a:t>
                      </a:r>
                      <a:endParaRPr sz="1000" b="1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Prefecture in Japan where user is located (</a:t>
                      </a:r>
                      <a:r>
                        <a:rPr lang="en" sz="10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Japanese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USER_ID_hash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Unique user ID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0" name="Google Shape;210;p30"/>
          <p:cNvSpPr txBox="1"/>
          <p:nvPr/>
        </p:nvSpPr>
        <p:spPr>
          <a:xfrm>
            <a:off x="428450" y="1187475"/>
            <a:ext cx="44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Proxima Nova"/>
                <a:ea typeface="Proxima Nova"/>
                <a:cs typeface="Proxima Nova"/>
                <a:sym typeface="Proxima Nova"/>
              </a:rPr>
              <a:t>22,783</a:t>
            </a: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 records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38" y="2617000"/>
            <a:ext cx="3248758" cy="216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550" y="188125"/>
            <a:ext cx="25717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/>
          <p:nvPr/>
        </p:nvSpPr>
        <p:spPr>
          <a:xfrm>
            <a:off x="305700" y="2401162"/>
            <a:ext cx="158400" cy="1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305700" y="2772898"/>
            <a:ext cx="158400" cy="1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05700" y="3522573"/>
            <a:ext cx="158400" cy="1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741802" y="4383937"/>
            <a:ext cx="158400" cy="1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900200" y="4263025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potential demographic targeting feature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User Persona (“Yuna”)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625"/>
            <a:ext cx="5563851" cy="3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6280175" y="1486998"/>
            <a:ext cx="2491200" cy="200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“Yuna”</a:t>
            </a:r>
            <a:br>
              <a:rPr lang="en" sz="1700" b="1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700" b="1">
              <a:solidFill>
                <a:srgbClr val="0856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85631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Female, age 32</a:t>
            </a:r>
            <a:endParaRPr b="1">
              <a:solidFill>
                <a:srgbClr val="0856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85631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Lives in </a:t>
            </a:r>
            <a:r>
              <a:rPr lang="en" b="1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Tokyo</a:t>
            </a:r>
            <a:endParaRPr b="1">
              <a:solidFill>
                <a:srgbClr val="0856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85631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Really likes </a:t>
            </a:r>
            <a:r>
              <a:rPr lang="en" b="1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food</a:t>
            </a:r>
            <a:endParaRPr b="1">
              <a:solidFill>
                <a:srgbClr val="0856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85631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085631"/>
                </a:solidFill>
                <a:latin typeface="Proxima Nova"/>
                <a:ea typeface="Proxima Nova"/>
                <a:cs typeface="Proxima Nova"/>
                <a:sym typeface="Proxima Nova"/>
              </a:rPr>
              <a:t>Only bought one coupon outside of Tokyo</a:t>
            </a:r>
            <a:endParaRPr>
              <a:solidFill>
                <a:srgbClr val="08563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Prathima Bommannagari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Ganesh Bommisetty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Shasidhar Jampana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Akhil Kata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Harshada Pol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Siva Kumar Sri Sai Pulavarthy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Dan Waters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1400"/>
            <a:ext cx="3229650" cy="13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 - Mean Average Precision @ 10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Mean Average Precision (k=10)</a:t>
            </a:r>
            <a:r>
              <a:rPr lang="en" sz="1400"/>
              <a:t> is the evaluation metric Kaggle uses to judge entries on its test set for this competition, so we will be optimizing MAP@10. </a:t>
            </a:r>
            <a:r>
              <a:rPr lang="en" sz="1400" b="1"/>
              <a:t>The best public MAP score is 0.01268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mAP is the </a:t>
            </a:r>
            <a:r>
              <a:rPr lang="en" sz="1400" b="1"/>
              <a:t>mean</a:t>
            </a:r>
            <a:r>
              <a:rPr lang="en" sz="1400"/>
              <a:t> of the </a:t>
            </a:r>
            <a:r>
              <a:rPr lang="en" sz="1400" b="1"/>
              <a:t>average precisions</a:t>
            </a:r>
            <a:r>
              <a:rPr lang="en" sz="1400"/>
              <a:t> of the top </a:t>
            </a:r>
            <a:r>
              <a:rPr lang="en" sz="1400" i="1"/>
              <a:t>k</a:t>
            </a:r>
            <a:r>
              <a:rPr lang="en" sz="1400"/>
              <a:t> classes (in this case, top 10 coupons predicted for a user).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Other evaluation metrics may be used during training monitoring.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0800"/>
            <a:ext cx="3771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311700" y="4683162"/>
            <a:ext cx="864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Source: “Mean average precision.” Wikipedia, 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https://en.wikipedia.org/wiki/Evaluation_measures_(information_retrieval)#Mean_average_precision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700550" y="3205225"/>
            <a:ext cx="3711000" cy="7386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856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Q</a:t>
            </a:r>
            <a:r>
              <a:rPr lang="en" sz="1200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 	number of classes, equal to </a:t>
            </a:r>
            <a:r>
              <a:rPr lang="en" sz="1200" b="1" i="1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k</a:t>
            </a:r>
            <a:r>
              <a:rPr lang="en" sz="1200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 for us</a:t>
            </a:r>
            <a:endParaRPr sz="1200" dirty="0">
              <a:solidFill>
                <a:srgbClr val="08563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q</a:t>
            </a:r>
            <a:r>
              <a:rPr lang="en" sz="1200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 	individual class being averaged </a:t>
            </a:r>
            <a:endParaRPr sz="1200" dirty="0">
              <a:solidFill>
                <a:srgbClr val="08563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AveP()</a:t>
            </a:r>
            <a:r>
              <a:rPr lang="en" sz="1200" dirty="0">
                <a:solidFill>
                  <a:srgbClr val="085631"/>
                </a:solidFill>
                <a:latin typeface="Droid Serif"/>
                <a:ea typeface="Droid Serif"/>
                <a:cs typeface="Droid Serif"/>
                <a:sym typeface="Droid Serif"/>
              </a:rPr>
              <a:t>	average precision for a single class</a:t>
            </a:r>
            <a:endParaRPr sz="1200" dirty="0">
              <a:solidFill>
                <a:srgbClr val="08563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619719" y="2920700"/>
            <a:ext cx="5347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Glossary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Solution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B7743"/>
                </a:solidFill>
              </a:rPr>
              <a:t>Random Sampling</a:t>
            </a:r>
            <a:r>
              <a:rPr lang="en" b="1"/>
              <a:t> </a:t>
            </a:r>
            <a:r>
              <a:rPr lang="en"/>
              <a:t>(MAP@10 result =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0.00051</a:t>
            </a:r>
            <a:r>
              <a:rPr lang="en"/>
              <a:t>)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86149"/>
            <a:ext cx="5719452" cy="22194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1" name="Google Shape;251;p34"/>
          <p:cNvSpPr txBox="1"/>
          <p:nvPr/>
        </p:nvSpPr>
        <p:spPr>
          <a:xfrm>
            <a:off x="6292175" y="1885288"/>
            <a:ext cx="2492700" cy="2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Algorithm:</a:t>
            </a:r>
            <a:endParaRPr sz="13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user, randomly select 10 coupons from the test set and recommend them.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Surely we can do better than this!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Logistic Regression on Browsing Data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Join and preprocess raw, </a:t>
            </a:r>
            <a:r>
              <a:rPr lang="en" b="1"/>
              <a:t>anonymized</a:t>
            </a:r>
            <a:r>
              <a:rPr lang="en"/>
              <a:t> training data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Browsing data + user data, joined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USER_ID_hash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Join the above to coupon details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COUPON_ID_hash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age ranges instead of continuous ages (for user-based collaborative filtering)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sex_id</a:t>
            </a:r>
            <a:r>
              <a:rPr lang="en"/>
              <a:t> from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m/f</a:t>
            </a:r>
            <a:r>
              <a:rPr lang="en"/>
              <a:t> to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0/1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Resulting training fields: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59" name="Google Shape;259;p35"/>
          <p:cNvGraphicFramePr/>
          <p:nvPr>
            <p:extLst>
              <p:ext uri="{D42A27DB-BD31-4B8C-83A1-F6EECF244321}">
                <p14:modId xmlns:p14="http://schemas.microsoft.com/office/powerpoint/2010/main" val="4112967219"/>
              </p:ext>
            </p:extLst>
          </p:nvPr>
        </p:nvGraphicFramePr>
        <p:xfrm>
          <a:off x="952500" y="3295650"/>
          <a:ext cx="7238925" cy="381000"/>
        </p:xfrm>
        <a:graphic>
          <a:graphicData uri="http://schemas.openxmlformats.org/drawingml/2006/table">
            <a:tbl>
              <a:tblPr>
                <a:noFill/>
                <a:tableStyleId>{C145BEE1-DCD6-4281-BEB1-6ECB27BDABD4}</a:tableStyleId>
              </a:tblPr>
              <a:tblGrid>
                <a:gridCol w="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age_group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sex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discount_rate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discount_price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user_prefecture</a:t>
                      </a:r>
                      <a:endParaRPr sz="7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coupon_prefecture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genre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capsule_text</a:t>
                      </a:r>
                      <a:endParaRPr sz="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purchase_flag</a:t>
                      </a:r>
                      <a:endParaRPr sz="7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0" name="Google Shape;260;p35"/>
          <p:cNvSpPr/>
          <p:nvPr/>
        </p:nvSpPr>
        <p:spPr>
          <a:xfrm rot="5400000">
            <a:off x="7601600" y="3391450"/>
            <a:ext cx="184800" cy="972600"/>
          </a:xfrm>
          <a:prstGeom prst="rightBrace">
            <a:avLst>
              <a:gd name="adj1" fmla="val 50000"/>
              <a:gd name="adj2" fmla="val 4967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rot="5400000">
            <a:off x="3964125" y="751300"/>
            <a:ext cx="184800" cy="6252900"/>
          </a:xfrm>
          <a:prstGeom prst="rightBrace">
            <a:avLst>
              <a:gd name="adj1" fmla="val 50000"/>
              <a:gd name="adj2" fmla="val 496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274875" y="3893950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training features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7207700" y="3893950"/>
            <a:ext cx="9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target</a:t>
            </a:r>
            <a:endParaRPr b="1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Logistic Regression on Browsing Data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lang="en" b="1"/>
              <a:t>One-hot encode</a:t>
            </a:r>
            <a:r>
              <a:rPr lang="en"/>
              <a:t> the categoricals (resulting in 139 input columns)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3: Build and train the model - simple dense NN with one hidden layer and sigmoid activation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4204275" cy="16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/>
        </p:nvSpPr>
        <p:spPr>
          <a:xfrm>
            <a:off x="4515975" y="2532675"/>
            <a:ext cx="4302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Hardware-accelerated training time: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~55 min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Inference time (mapping coupons to users)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~1 hour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Validation precision &amp; recall: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0.0 - What?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Kaggle MAP@10 score on test set: </a:t>
            </a: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0.00028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worse than random sampling… why?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Logistic Regression on Browsing Data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browsing data, the positive class (‘the user bought something’) is </a:t>
            </a:r>
            <a:r>
              <a:rPr lang="en" sz="1500" b="1"/>
              <a:t>extremely </a:t>
            </a:r>
            <a:r>
              <a:rPr lang="en" sz="1500"/>
              <a:t>underrepresented!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will take this same approach, but: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 feature scaling (fit on training set)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One-hot encode additional categoricals (146 cols)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stratified sampling in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Initialize the bias to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np.log([pos/neg])</a:t>
            </a:r>
            <a:r>
              <a:rPr lang="en" sz="1500"/>
              <a:t>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 </a:t>
            </a:r>
            <a:r>
              <a:rPr lang="en" sz="1500" b="1"/>
              <a:t>early stopping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Compute the </a:t>
            </a:r>
            <a:r>
              <a:rPr lang="en" sz="1500" b="1"/>
              <a:t>class weights</a:t>
            </a:r>
            <a:r>
              <a:rPr lang="en" sz="1500"/>
              <a:t> so that the model pays</a:t>
            </a:r>
            <a:br>
              <a:rPr lang="en" sz="1500"/>
            </a:br>
            <a:r>
              <a:rPr lang="en" sz="1500"/>
              <a:t>more attention to the </a:t>
            </a:r>
            <a:r>
              <a:rPr lang="en" sz="1500" i="1"/>
              <a:t>purchases</a:t>
            </a:r>
            <a:endParaRPr sz="1500" i="1"/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825" y="1673275"/>
            <a:ext cx="3254476" cy="266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1" name="Google Shape;281;p37"/>
          <p:cNvSpPr txBox="1"/>
          <p:nvPr/>
        </p:nvSpPr>
        <p:spPr>
          <a:xfrm>
            <a:off x="15175" y="446997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a comprehensive tutorial on dealing with imbalanced classes, see: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https://www.tensorflow.org/tutorials/structured_data/imbalanced_data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Logistic Regression on Browsing Data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000" y="1017725"/>
            <a:ext cx="4753300" cy="36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Setting initial bias of the network helped</a:t>
            </a:r>
            <a:br>
              <a:rPr lang="en" sz="1500"/>
            </a:br>
            <a:r>
              <a:rPr lang="en" sz="1500"/>
              <a:t>the network learn faster and reduce loss.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Logistic Regression on Browsing Data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Results</a:t>
            </a:r>
            <a:endParaRPr sz="22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MAP@10 	= </a:t>
            </a:r>
            <a:r>
              <a:rPr lang="en" sz="1500" b="1">
                <a:solidFill>
                  <a:srgbClr val="0B7743"/>
                </a:solidFill>
                <a:latin typeface="Consolas"/>
                <a:ea typeface="Consolas"/>
                <a:cs typeface="Consolas"/>
                <a:sym typeface="Consolas"/>
              </a:rPr>
              <a:t>0.00061</a:t>
            </a:r>
            <a:endParaRPr sz="1500" b="1">
              <a:solidFill>
                <a:srgbClr val="0B77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Baseline	= </a:t>
            </a:r>
            <a:r>
              <a:rPr lang="en" sz="1500" b="1">
                <a:latin typeface="Consolas"/>
                <a:ea typeface="Consolas"/>
                <a:cs typeface="Consolas"/>
                <a:sym typeface="Consolas"/>
              </a:rPr>
              <a:t>0.00051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Slight improvement - but nothing groundbreaking</a:t>
            </a:r>
            <a:endParaRPr sz="150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#2: Cosine Similarity with Collaborative Filtering</a:t>
            </a:r>
            <a:endParaRPr/>
          </a:p>
        </p:txBody>
      </p:sp>
      <p:sp>
        <p:nvSpPr>
          <p:cNvPr id="302" name="Google Shape;30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This method computes the </a:t>
            </a:r>
            <a:r>
              <a:rPr lang="en" sz="1300" b="1" dirty="0"/>
              <a:t>cosine similarity </a:t>
            </a:r>
            <a:r>
              <a:rPr lang="en" sz="1300" dirty="0"/>
              <a:t>between coupons the user has bought with coupons in the test set. This solution is</a:t>
            </a:r>
            <a:r>
              <a:rPr lang="en" sz="1300" b="1" dirty="0"/>
              <a:t> memory-based, </a:t>
            </a:r>
            <a:r>
              <a:rPr lang="en" sz="1300" dirty="0"/>
              <a:t>not </a:t>
            </a:r>
            <a:r>
              <a:rPr lang="en" sz="1300" b="1" dirty="0"/>
              <a:t>model-based</a:t>
            </a:r>
            <a:endParaRPr sz="13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dirty="0"/>
              <a:t>Comparison Fields: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['discount_rate', 'discount_price', 'capsule_text', 'genre', 'large_area',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	       'small_area', 'coupon_prefecture', 'age_group', 'sex', 'user_prefecture']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04" name="Google Shape;304;p40"/>
          <p:cNvGrpSpPr/>
          <p:nvPr/>
        </p:nvGrpSpPr>
        <p:grpSpPr>
          <a:xfrm>
            <a:off x="5720705" y="2485175"/>
            <a:ext cx="3305700" cy="3483050"/>
            <a:chOff x="5632317" y="1189775"/>
            <a:chExt cx="3305700" cy="3483050"/>
          </a:xfrm>
        </p:grpSpPr>
        <p:sp>
          <p:nvSpPr>
            <p:cNvPr id="305" name="Google Shape;305;p4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Return 10 max similarity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40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roxima Nova" panose="020B0604020202020204" charset="0"/>
                  <a:ea typeface="Roboto"/>
                  <a:cs typeface="Roboto"/>
                  <a:sym typeface="Roboto"/>
                </a:rPr>
                <a:t>Compute cosine similarities between all 310 coupons and all n coupons a user has purchased. Select the 10 coupons with the highest similarity score to any coupon the user bought in the past.</a:t>
              </a:r>
              <a:endParaRPr sz="1000" dirty="0">
                <a:latin typeface="Proxima Nova" panose="020B060402020202020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" name="Google Shape;307;p40"/>
          <p:cNvGrpSpPr/>
          <p:nvPr/>
        </p:nvGrpSpPr>
        <p:grpSpPr>
          <a:xfrm>
            <a:off x="88388" y="2485389"/>
            <a:ext cx="3546900" cy="3482836"/>
            <a:chOff x="0" y="1189989"/>
            <a:chExt cx="3546900" cy="3482836"/>
          </a:xfrm>
        </p:grpSpPr>
        <p:sp>
          <p:nvSpPr>
            <p:cNvPr id="308" name="Google Shape;308;p4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Merge user data with test coupons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40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roxima Nova"/>
                  <a:ea typeface="Proxima Nova"/>
                  <a:cs typeface="Proxima Nova"/>
                  <a:sym typeface="Proxima Nova"/>
                </a:rPr>
                <a:t>For every coupon a user has purchased, create a comparison vector containing that coupon’s data and the user’s metadata (age_group, sex, prefecture). Also compute a matrix of all 310 test coupons.</a:t>
              </a:r>
              <a:endParaRPr sz="10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10" name="Google Shape;310;p40"/>
          <p:cNvGrpSpPr/>
          <p:nvPr/>
        </p:nvGrpSpPr>
        <p:grpSpPr>
          <a:xfrm>
            <a:off x="3032592" y="2485175"/>
            <a:ext cx="3305700" cy="3483050"/>
            <a:chOff x="2944204" y="1189775"/>
            <a:chExt cx="3305700" cy="3483050"/>
          </a:xfrm>
        </p:grpSpPr>
        <p:sp>
          <p:nvSpPr>
            <p:cNvPr id="311" name="Google Shape;311;p4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One-hot encoding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40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roxima Nova" panose="020B0604020202020204" charset="0"/>
                  <a:ea typeface="Roboto"/>
                  <a:cs typeface="Roboto"/>
                  <a:sym typeface="Roboto"/>
                </a:rPr>
                <a:t>One-hot encode all the categorical variables in the “purchased” coupon and the test coupon matrix. </a:t>
              </a:r>
              <a:endParaRPr sz="1000" dirty="0">
                <a:latin typeface="Proxima Nova" panose="020B0604020202020204" charset="0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#2: Cosine Similarity with Collaborative Filtering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Results (scored by Kaggle on held-out test data)</a:t>
            </a:r>
            <a:endParaRPr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Cosine Similarity Hybrid CF		= </a:t>
            </a:r>
            <a:r>
              <a:rPr lang="en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0.00269</a:t>
            </a:r>
            <a:r>
              <a:rPr lang="en" dirty="0"/>
              <a:t>	</a:t>
            </a:r>
            <a:r>
              <a:rPr lang="en" b="1" dirty="0">
                <a:solidFill>
                  <a:schemeClr val="dk2"/>
                </a:solidFill>
              </a:rPr>
              <a:t>Wow! </a:t>
            </a:r>
            <a:r>
              <a:rPr lang="en" i="1" dirty="0">
                <a:solidFill>
                  <a:schemeClr val="dk2"/>
                </a:solidFill>
              </a:rPr>
              <a:t>(Top 73%)</a:t>
            </a:r>
            <a:endParaRPr i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Class-Weighted Logistic Regression 	=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0.00061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dirty="0">
                <a:solidFill>
                  <a:schemeClr val="accent1"/>
                </a:solidFill>
              </a:rPr>
              <a:t>Baseline (Random Sampling)		= </a:t>
            </a:r>
            <a:r>
              <a:rPr lang="en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0.00051</a:t>
            </a:r>
            <a:endParaRPr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Logistic Regression (Unweighted)	= </a:t>
            </a:r>
            <a:r>
              <a:rPr lang="en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0.00028</a:t>
            </a:r>
            <a:endParaRPr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Cosine similarity using a user’s actual purchases is an </a:t>
            </a:r>
            <a:r>
              <a:rPr lang="en" b="1" dirty="0">
                <a:solidFill>
                  <a:schemeClr val="dk1"/>
                </a:solidFill>
              </a:rPr>
              <a:t>order of magnitude better</a:t>
            </a:r>
            <a:r>
              <a:rPr lang="en" dirty="0">
                <a:solidFill>
                  <a:schemeClr val="dk1"/>
                </a:solidFill>
              </a:rPr>
              <a:t> than trying to use browsing history to predict purchases.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However - if a user has never purchased anything, this algorithm predicts nothing for them - maybe we can backfill it with predictions based on browser history!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Introduction</a:t>
            </a:r>
            <a:endParaRPr b="1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Business Understanding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Problem Class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Assumptions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Evaluation Criteria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Data</a:t>
            </a:r>
            <a:endParaRPr b="1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Source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Preprocessing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Exploratory Data Analysis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Solution</a:t>
            </a:r>
            <a:endParaRPr b="1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Baseline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Logistic Regression (predict based on browsing history)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Cosine similarity (compare purchased coupons with test set coupons)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Decision Forest and Gradient Boosted Trees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Comparisons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Results &amp; Conclusion</a:t>
            </a:r>
            <a:endParaRPr b="1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Future Enhancements</a:t>
            </a:r>
            <a:endParaRPr b="1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Q&amp;A</a:t>
            </a:r>
            <a:endParaRPr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464100" y="1284675"/>
            <a:ext cx="85206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Trained on the same unbalanced browsing data as logistic regression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MAP@10: 		</a:t>
            </a:r>
            <a:r>
              <a:rPr lang="en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0.00047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Baseline: 	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0.00051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/>
              <a:t>                   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r>
              <a:rPr lang="en" sz="1400"/>
              <a:t>Decision trees are weak classifiers and</a:t>
            </a:r>
            <a:br>
              <a:rPr lang="en" sz="1400"/>
            </a:br>
            <a:r>
              <a:rPr lang="en" sz="1400"/>
              <a:t>are usually outperformed by gradient boosted trees.</a:t>
            </a:r>
            <a:r>
              <a:rPr lang="en" sz="1400" baseline="30000"/>
              <a:t>1</a:t>
            </a:r>
            <a:endParaRPr sz="1400" baseline="30000"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#3a: Decision Forest (TFDF)</a:t>
            </a:r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75" y="1591239"/>
            <a:ext cx="5725926" cy="292836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 txBox="1"/>
          <p:nvPr/>
        </p:nvSpPr>
        <p:spPr>
          <a:xfrm>
            <a:off x="488419" y="4806644"/>
            <a:ext cx="700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1. Gradient Boosting (Wikipedia) </a:t>
            </a:r>
            <a:r>
              <a:rPr lang="en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https://en.wikipedia.org/wiki/Gradient_boosting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#3b: Gradient Boosted Trees (TFDF)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387900" y="2483775"/>
            <a:ext cx="8084400" cy="24450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ds_train_set = tfdf.keras.pd_dataframe_to_tf_dataset(df_train, label=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'purchased'</a:t>
            </a: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tfdf.keras.GradientBoostedTreesModel(</a:t>
            </a:r>
            <a:endParaRPr sz="12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num_trees=</a:t>
            </a:r>
            <a:r>
              <a:rPr lang="en" sz="12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growing_strategy=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'BEST_FIRST_GLOBAL'</a:t>
            </a: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max_depth=</a:t>
            </a:r>
            <a:r>
              <a:rPr lang="en" sz="12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split_axis=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'SPARSE_OBLIQUE'</a:t>
            </a: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model.fit(ds_train_set)</a:t>
            </a:r>
            <a:endParaRPr sz="12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387900" y="979875"/>
            <a:ext cx="85206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Trained on the same unbalanced browsing data as logistic regression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MAP@10: 	</a:t>
            </a:r>
            <a:r>
              <a:rPr lang="en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0.00263 (!) </a:t>
            </a:r>
            <a:r>
              <a:rPr lang="en" sz="1300" i="1" dirty="0">
                <a:solidFill>
                  <a:schemeClr val="dk2"/>
                </a:solidFill>
              </a:rPr>
              <a:t>Similar performance as cosine similarity on purchase history!!</a:t>
            </a:r>
            <a:r>
              <a:rPr lang="en" sz="13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Baseline: 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0.00051</a:t>
            </a:r>
            <a:endParaRPr sz="1400" baseline="30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3" y="543725"/>
            <a:ext cx="8151674" cy="4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Boosted Tree Plot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Comparison Matrix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>
            <a:off x="311700" y="884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i="1">
                <a:solidFill>
                  <a:schemeClr val="dk2"/>
                </a:solidFill>
              </a:rPr>
              <a:t>Baseline MAP@10 score on Random Sampled submission: </a:t>
            </a:r>
            <a:r>
              <a:rPr lang="en" sz="1400" b="1" i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0.00051</a:t>
            </a:r>
            <a:endParaRPr sz="1400" b="1" i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357" name="Google Shape;357;p46"/>
          <p:cNvGraphicFramePr/>
          <p:nvPr/>
        </p:nvGraphicFramePr>
        <p:xfrm>
          <a:off x="311700" y="1280955"/>
          <a:ext cx="8371450" cy="3711115"/>
        </p:xfrm>
        <a:graphic>
          <a:graphicData uri="http://schemas.openxmlformats.org/drawingml/2006/table">
            <a:tbl>
              <a:tblPr>
                <a:noFill/>
                <a:tableStyleId>{C145BEE1-DCD6-4281-BEB1-6ECB27BDABD4}</a:tableStyleId>
              </a:tblPr>
              <a:tblGrid>
                <a:gridCol w="14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with Class Weights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Cosine Similarity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 Forest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Gradient Boosted Decision Trees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Details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Class Imbalance Correction</a:t>
                      </a:r>
                      <a:endParaRPr sz="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Corrected for class imbalance</a:t>
                      </a:r>
                      <a:endParaRPr sz="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backfilling</a:t>
                      </a:r>
                      <a:endParaRPr sz="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Using TensorFlow Decision Forests (Random Forest and CART)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TF-DF Gradient Boosted Trees with hyperparameters:</a:t>
                      </a:r>
                      <a:b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500 trees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Best First Global growing strategy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depth 8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Sparse Oblique split axis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MAP@10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Kaggle Public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0.00028</a:t>
                      </a:r>
                      <a:endParaRPr sz="1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0.00061</a:t>
                      </a:r>
                      <a:endParaRPr sz="1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0.00269</a:t>
                      </a:r>
                      <a:endParaRPr sz="1700" b="1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0.00047</a:t>
                      </a:r>
                      <a:endParaRPr sz="1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0.00263</a:t>
                      </a:r>
                      <a:endParaRPr sz="17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Easy to configure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Prediction column exists for training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Easy to configure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Optimized for class imbalance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Best performance thus far (top 73%)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Easy to code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preprocessing necessary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Easy to code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preprocessing necessary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 performance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It’s terrible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Training and inference time &gt; 2hr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Still not very accurate compared to other solutions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Extremely long inference time 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Computationally expensive</a:t>
                      </a:r>
                      <a:endParaRPr sz="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results for users who don’t buy anything</a:t>
                      </a:r>
                      <a:endParaRPr sz="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Worse than baseline (needs HP tuning?)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Maybe *too* easy… :)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Work Since Our Presentation</a:t>
            </a:r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body" idx="1"/>
          </p:nvPr>
        </p:nvSpPr>
        <p:spPr>
          <a:xfrm>
            <a:off x="311700" y="884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i="1">
                <a:solidFill>
                  <a:schemeClr val="dk2"/>
                </a:solidFill>
              </a:rPr>
              <a:t>Baseline MAP@10 score on Random Sampled submission: </a:t>
            </a:r>
            <a:r>
              <a:rPr lang="en" sz="1400" b="1" i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0.00051</a:t>
            </a:r>
            <a:endParaRPr sz="1400" b="1" i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took the Cosine Similarity submission and found </a:t>
            </a:r>
            <a:r>
              <a:rPr lang="en" b="1" dirty="0"/>
              <a:t>91 users</a:t>
            </a:r>
            <a:r>
              <a:rPr lang="en" dirty="0"/>
              <a:t> without assigned coupons. This is because those users had no purchase history to predict from.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Then, we used the Gradient Boosted Trees predictions for those users (based on browsing history) and assigned those coupons to them for the submission.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This resulted in the best score of all attempts, but with ~22K users, th</a:t>
            </a:r>
            <a:r>
              <a:rPr lang="en-US" dirty="0"/>
              <a:t>e improvement was small.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Result: MAP@10 = </a:t>
            </a:r>
            <a:r>
              <a:rPr lang="en" b="1" dirty="0">
                <a:solidFill>
                  <a:schemeClr val="dk2"/>
                </a:solidFill>
              </a:rPr>
              <a:t>0.00283</a:t>
            </a:r>
            <a:r>
              <a:rPr lang="en" dirty="0"/>
              <a:t> (public), </a:t>
            </a:r>
            <a:r>
              <a:rPr lang="en" b="1" dirty="0">
                <a:solidFill>
                  <a:schemeClr val="dk2"/>
                </a:solidFill>
              </a:rPr>
              <a:t>0.00336</a:t>
            </a:r>
            <a:r>
              <a:rPr lang="en" dirty="0"/>
              <a:t> (private)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conclusions: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Browsing history has less-than-expected correlation with purchasing habits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purchasing habits are better indicators of future purchases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Cosine Similarity</a:t>
            </a:r>
            <a:r>
              <a:rPr lang="en"/>
              <a:t> on purchase data </a:t>
            </a:r>
            <a:r>
              <a:rPr lang="en" b="1"/>
              <a:t>far outperforms Logistic Regression</a:t>
            </a:r>
            <a:r>
              <a:rPr lang="en"/>
              <a:t> (as a binary classifier) on browsing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HOWEVER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Gradient Boosted Trees</a:t>
            </a:r>
            <a:r>
              <a:rPr lang="en"/>
              <a:t> performs at the same level as cosine similarity, though they are trained on browsing data. This merits further investigation.</a:t>
            </a:r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378" name="Google Shape;37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completed by project deadline: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cosine similarity with backfilling based on browsing history (maximize MAP to predict for users without purchase history) </a:t>
            </a:r>
            <a:r>
              <a:rPr lang="en">
                <a:solidFill>
                  <a:schemeClr val="dk2"/>
                </a:solidFill>
              </a:rPr>
              <a:t>(Completed)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Aspirational goals: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user has not browsed anything, include coupons for similar demographic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hyperparameters for gradient boosting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dataset selection techniques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and training for coupon area table (more location-aware predictions)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for public MAP@10 score on test set &gt;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0.008</a:t>
            </a:r>
            <a:r>
              <a:rPr lang="en"/>
              <a:t> (top 100 / top 10%)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time machine to back in time and win $50,000</a:t>
            </a:r>
            <a:endParaRPr/>
          </a:p>
        </p:txBody>
      </p:sp>
      <p:sp>
        <p:nvSpPr>
          <p:cNvPr id="379" name="Google Shape;37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You!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91" name="Google Shape;39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397" name="Google Shape;3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6696626" cy="34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99" name="Google Shape;399;p52"/>
          <p:cNvSpPr txBox="1"/>
          <p:nvPr/>
        </p:nvSpPr>
        <p:spPr>
          <a:xfrm>
            <a:off x="311700" y="4646825"/>
            <a:ext cx="816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Source: Provided with the Kaggle competition </a:t>
            </a:r>
            <a:r>
              <a:rPr lang="en" sz="1000" i="1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documentation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 Ponpare (a website like Groupon) </a:t>
            </a:r>
            <a:r>
              <a:rPr lang="en" b="1"/>
              <a:t>partners with businesses</a:t>
            </a:r>
            <a:r>
              <a:rPr lang="en"/>
              <a:t> to sell discounted services to end customers via prepaid </a:t>
            </a:r>
            <a:r>
              <a:rPr lang="en" b="1"/>
              <a:t>coupons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i="1"/>
              <a:t>$25 birthday cake for $10 at BruteForce Bakery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2819560" y="2791186"/>
            <a:ext cx="2224039" cy="1795152"/>
            <a:chOff x="3071457" y="2013875"/>
            <a:chExt cx="1944600" cy="1569600"/>
          </a:xfrm>
        </p:grpSpPr>
        <p:sp>
          <p:nvSpPr>
            <p:cNvPr id="90" name="Google Shape;90;p17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Coupon broker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Lists coupons from local businesses to a captive audience of coupon buyers for a fee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598251" y="2791186"/>
            <a:ext cx="2224039" cy="1795152"/>
            <a:chOff x="1126863" y="2013875"/>
            <a:chExt cx="1944600" cy="1569600"/>
          </a:xfrm>
        </p:grpSpPr>
        <p:sp>
          <p:nvSpPr>
            <p:cNvPr id="94" name="Google Shape;94;p1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Local business</a:t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Uses coupons as a marketing tactic to drive business with pre-paid discount sales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4891605" y="3127714"/>
            <a:ext cx="299164" cy="297801"/>
            <a:chOff x="4858109" y="2631368"/>
            <a:chExt cx="316442" cy="315000"/>
          </a:xfrm>
        </p:grpSpPr>
        <p:sp>
          <p:nvSpPr>
            <p:cNvPr id="98" name="Google Shape;98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700"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2675809" y="3127606"/>
            <a:ext cx="297763" cy="297763"/>
            <a:chOff x="3157188" y="909150"/>
            <a:chExt cx="470400" cy="470400"/>
          </a:xfrm>
        </p:grpSpPr>
        <p:sp>
          <p:nvSpPr>
            <p:cNvPr id="101" name="Google Shape;101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4891605" y="3127714"/>
            <a:ext cx="299164" cy="297801"/>
            <a:chOff x="4858109" y="2631368"/>
            <a:chExt cx="316442" cy="315000"/>
          </a:xfrm>
        </p:grpSpPr>
        <p:sp>
          <p:nvSpPr>
            <p:cNvPr id="104" name="Google Shape;104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700"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675809" y="3127606"/>
            <a:ext cx="297763" cy="297763"/>
            <a:chOff x="3157188" y="909150"/>
            <a:chExt cx="470400" cy="470400"/>
          </a:xfrm>
        </p:grpSpPr>
        <p:sp>
          <p:nvSpPr>
            <p:cNvPr id="107" name="Google Shape;107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5040740" y="2791186"/>
            <a:ext cx="3432472" cy="1795152"/>
            <a:chOff x="5015938" y="2013875"/>
            <a:chExt cx="3001200" cy="1569600"/>
          </a:xfrm>
        </p:grpSpPr>
        <p:sp>
          <p:nvSpPr>
            <p:cNvPr id="110" name="Google Shape;110;p17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End users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Everyday people engage with local businesses, thanks to the coupon marketplace</a:t>
              </a:r>
              <a:endPara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4891605" y="3127714"/>
            <a:ext cx="299164" cy="297801"/>
            <a:chOff x="4858109" y="2631368"/>
            <a:chExt cx="316442" cy="315000"/>
          </a:xfrm>
        </p:grpSpPr>
        <p:sp>
          <p:nvSpPr>
            <p:cNvPr id="114" name="Google Shape;114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700"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675809" y="3127606"/>
            <a:ext cx="297763" cy="297763"/>
            <a:chOff x="3157188" y="909150"/>
            <a:chExt cx="470400" cy="470400"/>
          </a:xfrm>
        </p:grpSpPr>
        <p:sp>
          <p:nvSpPr>
            <p:cNvPr id="117" name="Google Shape;117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05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Project objective: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Predict which 10 coupons a user is most likely to purchase from 6/24/2012 - 6/30/2012</a:t>
            </a:r>
            <a:endParaRPr sz="420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Class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Recommender systems are usually </a:t>
            </a:r>
            <a:r>
              <a:rPr lang="en" b="1"/>
              <a:t>supervised learning </a:t>
            </a:r>
            <a:r>
              <a:rPr lang="en"/>
              <a:t>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has entered information about what they like (purchases, reviews, ratings, etc), giving us </a:t>
            </a:r>
            <a:r>
              <a:rPr lang="en" b="1"/>
              <a:t>labeled training data</a:t>
            </a:r>
            <a:r>
              <a:rPr lang="en"/>
              <a:t>. We provide one such approach.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</a:t>
            </a:r>
            <a:r>
              <a:rPr lang="en" b="1"/>
              <a:t>unsupervised </a:t>
            </a:r>
            <a:r>
              <a:rPr lang="en"/>
              <a:t>approaches…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K-means clustering to find similar coupons to ones already purchased.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</a:t>
            </a:r>
            <a:r>
              <a:rPr lang="en" b="1"/>
              <a:t>algorithmic</a:t>
            </a:r>
            <a:r>
              <a:rPr lang="en"/>
              <a:t> approaches…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 cosine similarity evaluation and collaborative filtering.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project, we consider three general approaches: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with hybrid collaborative filtering (logistic regression)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forests &amp; gradient boosted trees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collaborative filtering using cosine similarity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within the scope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Recruit Ponpare Kaggle competition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Data, problem framing are provided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we have is </a:t>
            </a:r>
            <a:r>
              <a:rPr lang="en" b="1"/>
              <a:t>all that is available</a:t>
            </a:r>
            <a:r>
              <a:rPr lang="en"/>
              <a:t> (no other datasets to include)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Fixed timeframe</a:t>
            </a:r>
            <a:r>
              <a:rPr lang="en"/>
              <a:t> for browsing &amp; purchases for train and test periods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Microsoft Office PowerPoint</Application>
  <PresentationFormat>On-screen Show (16:9)</PresentationFormat>
  <Paragraphs>332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Roboto</vt:lpstr>
      <vt:lpstr>Consolas</vt:lpstr>
      <vt:lpstr>Proxima Nova</vt:lpstr>
      <vt:lpstr>Arial</vt:lpstr>
      <vt:lpstr>Courier New</vt:lpstr>
      <vt:lpstr>Droid Serif</vt:lpstr>
      <vt:lpstr>Spearmint</vt:lpstr>
      <vt:lpstr>Coupon Purchase Prediction</vt:lpstr>
      <vt:lpstr>Team Members</vt:lpstr>
      <vt:lpstr>Agenda</vt:lpstr>
      <vt:lpstr>Introduction</vt:lpstr>
      <vt:lpstr>Business Understanding</vt:lpstr>
      <vt:lpstr>Project objective:  Predict which 10 coupons a user is most likely to purchase from 6/24/2012 - 6/30/2012</vt:lpstr>
      <vt:lpstr>Problem Class</vt:lpstr>
      <vt:lpstr>Assumptions</vt:lpstr>
      <vt:lpstr>Understanding the Dataset</vt:lpstr>
      <vt:lpstr>Dataset Overview</vt:lpstr>
      <vt:lpstr>Dataset Challenges</vt:lpstr>
      <vt:lpstr>Tables</vt:lpstr>
      <vt:lpstr>Exploratory Data Analysis</vt:lpstr>
      <vt:lpstr>Analysis: Coupon List (Genre &amp; Discount Rate)</vt:lpstr>
      <vt:lpstr>Analysis: Coupon List (Display &amp; Validity Periods)</vt:lpstr>
      <vt:lpstr>Coupons by Small Area</vt:lpstr>
      <vt:lpstr>Coupons by Prefecture</vt:lpstr>
      <vt:lpstr>Analysis: User List</vt:lpstr>
      <vt:lpstr>Individual User Persona (“Yuna”)</vt:lpstr>
      <vt:lpstr>Solutions</vt:lpstr>
      <vt:lpstr>Evaluation Criteria - Mean Average Precision @ 10</vt:lpstr>
      <vt:lpstr>Baseline Solution</vt:lpstr>
      <vt:lpstr>Solution #1: Logistic Regression on Browsing Data</vt:lpstr>
      <vt:lpstr>Solution #1: Logistic Regression on Browsing Data</vt:lpstr>
      <vt:lpstr>Solution #1: Logistic Regression on Browsing Data</vt:lpstr>
      <vt:lpstr>Solution #1: Logistic Regression on Browsing Data</vt:lpstr>
      <vt:lpstr>Solution #1: Logistic Regression on Browsing Data</vt:lpstr>
      <vt:lpstr>Solution #2: Cosine Similarity with Collaborative Filtering</vt:lpstr>
      <vt:lpstr>Solution #2: Cosine Similarity with Collaborative Filtering</vt:lpstr>
      <vt:lpstr>Solution #3a: Decision Forest (TFDF)</vt:lpstr>
      <vt:lpstr>Solution #3b: Gradient Boosted Trees (TFDF)</vt:lpstr>
      <vt:lpstr>Gradient Boosted Tree Plot</vt:lpstr>
      <vt:lpstr>Results</vt:lpstr>
      <vt:lpstr>Solution Comparison Matrix</vt:lpstr>
      <vt:lpstr>New Work Since Our Presentation</vt:lpstr>
      <vt:lpstr>Conclusions</vt:lpstr>
      <vt:lpstr>Future Enhancements</vt:lpstr>
      <vt:lpstr>Thank You!  Q&amp;A</vt:lpstr>
      <vt:lpstr>Appendix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Purchase Prediction</dc:title>
  <cp:lastModifiedBy>Waters, Dan</cp:lastModifiedBy>
  <cp:revision>1</cp:revision>
  <dcterms:modified xsi:type="dcterms:W3CDTF">2021-11-20T22:28:33Z</dcterms:modified>
</cp:coreProperties>
</file>