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87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CD79AA8-F387-404A-9084-C6B3C7F7C558}" type="datetimeFigureOut">
              <a:rPr lang="pl-PL" smtClean="0"/>
              <a:pPr/>
              <a:t>2018-01-04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954C69E-3AFD-4626-A3DF-004361EF4ED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D79AA8-F387-404A-9084-C6B3C7F7C558}" type="datetimeFigureOut">
              <a:rPr lang="pl-PL" smtClean="0"/>
              <a:pPr/>
              <a:t>2018-01-04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54C69E-3AFD-4626-A3DF-004361EF4ED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D79AA8-F387-404A-9084-C6B3C7F7C558}" type="datetimeFigureOut">
              <a:rPr lang="pl-PL" smtClean="0"/>
              <a:pPr/>
              <a:t>2018-01-04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54C69E-3AFD-4626-A3DF-004361EF4ED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D79AA8-F387-404A-9084-C6B3C7F7C558}" type="datetimeFigureOut">
              <a:rPr lang="pl-PL" smtClean="0"/>
              <a:pPr/>
              <a:t>2018-01-04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54C69E-3AFD-4626-A3DF-004361EF4EDB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D79AA8-F387-404A-9084-C6B3C7F7C558}" type="datetimeFigureOut">
              <a:rPr lang="pl-PL" smtClean="0"/>
              <a:pPr/>
              <a:t>2018-01-04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54C69E-3AFD-4626-A3DF-004361EF4EDB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D79AA8-F387-404A-9084-C6B3C7F7C558}" type="datetimeFigureOut">
              <a:rPr lang="pl-PL" smtClean="0"/>
              <a:pPr/>
              <a:t>2018-01-04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54C69E-3AFD-4626-A3DF-004361EF4EDB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D79AA8-F387-404A-9084-C6B3C7F7C558}" type="datetimeFigureOut">
              <a:rPr lang="pl-PL" smtClean="0"/>
              <a:pPr/>
              <a:t>2018-01-04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54C69E-3AFD-4626-A3DF-004361EF4ED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D79AA8-F387-404A-9084-C6B3C7F7C558}" type="datetimeFigureOut">
              <a:rPr lang="pl-PL" smtClean="0"/>
              <a:pPr/>
              <a:t>2018-01-04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54C69E-3AFD-4626-A3DF-004361EF4EDB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D79AA8-F387-404A-9084-C6B3C7F7C558}" type="datetimeFigureOut">
              <a:rPr lang="pl-PL" smtClean="0"/>
              <a:pPr/>
              <a:t>2018-01-04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54C69E-3AFD-4626-A3DF-004361EF4ED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CD79AA8-F387-404A-9084-C6B3C7F7C558}" type="datetimeFigureOut">
              <a:rPr lang="pl-PL" smtClean="0"/>
              <a:pPr/>
              <a:t>2018-01-04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54C69E-3AFD-4626-A3DF-004361EF4ED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CD79AA8-F387-404A-9084-C6B3C7F7C558}" type="datetimeFigureOut">
              <a:rPr lang="pl-PL" smtClean="0"/>
              <a:pPr/>
              <a:t>2018-01-04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54C69E-3AFD-4626-A3DF-004361EF4EDB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CD79AA8-F387-404A-9084-C6B3C7F7C558}" type="datetimeFigureOut">
              <a:rPr lang="pl-PL" smtClean="0"/>
              <a:pPr/>
              <a:t>2018-01-04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954C69E-3AFD-4626-A3DF-004361EF4EDB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85786" y="1071546"/>
            <a:ext cx="7772400" cy="1470025"/>
          </a:xfrm>
        </p:spPr>
        <p:txBody>
          <a:bodyPr/>
          <a:lstStyle/>
          <a:p>
            <a:pPr algn="ctr"/>
            <a:r>
              <a:rPr lang="pl-PL" dirty="0" smtClean="0">
                <a:solidFill>
                  <a:srgbClr val="C00000"/>
                </a:solidFill>
              </a:rPr>
              <a:t>Algorytm mrówkowy</a:t>
            </a:r>
            <a:endParaRPr lang="pl-PL" dirty="0">
              <a:solidFill>
                <a:srgbClr val="C00000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00034" y="3357562"/>
            <a:ext cx="8062912" cy="1752600"/>
          </a:xfrm>
        </p:spPr>
        <p:txBody>
          <a:bodyPr>
            <a:normAutofit lnSpcReduction="10000"/>
          </a:bodyPr>
          <a:lstStyle/>
          <a:p>
            <a:pPr algn="l"/>
            <a:r>
              <a:rPr lang="pl-PL" dirty="0" smtClean="0"/>
              <a:t>Przygotowali:</a:t>
            </a:r>
          </a:p>
          <a:p>
            <a:pPr algn="l"/>
            <a:r>
              <a:rPr lang="pl-PL" dirty="0" smtClean="0"/>
              <a:t>Rafał Szyszka</a:t>
            </a:r>
          </a:p>
          <a:p>
            <a:pPr algn="l"/>
            <a:r>
              <a:rPr lang="pl-PL" dirty="0" smtClean="0"/>
              <a:t>Kamil </a:t>
            </a:r>
            <a:r>
              <a:rPr lang="pl-PL" dirty="0" err="1" smtClean="0"/>
              <a:t>Wasilonek</a:t>
            </a:r>
            <a:endParaRPr lang="pl-PL" dirty="0" smtClean="0"/>
          </a:p>
          <a:p>
            <a:pPr algn="l"/>
            <a:r>
              <a:rPr lang="pl-PL" dirty="0" smtClean="0"/>
              <a:t>Daniel Wenecki</a:t>
            </a:r>
          </a:p>
          <a:p>
            <a:pPr algn="l"/>
            <a:endParaRPr lang="pl-PL" dirty="0"/>
          </a:p>
        </p:txBody>
      </p:sp>
      <p:pic>
        <p:nvPicPr>
          <p:cNvPr id="19458" name="Picture 2" descr="Znalezione obrazy dla zapytania mrowki z baje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2428868"/>
            <a:ext cx="5143504" cy="26644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Ogólny algorytm mrówkowy wygląda następująco: 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Wylosuj dla każdej mrówki miasto początkowe 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Na podstawie heurystyki oraz lokalnej ilości feromonu wybierz kolejny węzeł/krawędź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Gdy osiągniesz cel uaktualnij ilość feromonu według sprecyzowanych do danego algorytmu zasad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Jeżeli kryterium zatrzymania nie zostało spełnione powtórz czynności. 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 komiwojażera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48067"/>
          </a:xfrm>
        </p:spPr>
        <p:txBody>
          <a:bodyPr>
            <a:normAutofit fontScale="92500"/>
          </a:bodyPr>
          <a:lstStyle/>
          <a:p>
            <a:r>
              <a:rPr lang="pl-PL" dirty="0" smtClean="0"/>
              <a:t>Stężenie feromonu zmieniane jest (aktualizowane) w każdym kroku wg poniższego wzoru: </a:t>
            </a:r>
          </a:p>
          <a:p>
            <a:endParaRPr lang="pl-PL" dirty="0" smtClean="0"/>
          </a:p>
          <a:p>
            <a:pPr>
              <a:buNone/>
            </a:pPr>
            <a:r>
              <a:rPr lang="pl-PL" dirty="0" smtClean="0"/>
              <a:t>	</a:t>
            </a:r>
          </a:p>
          <a:p>
            <a:pPr>
              <a:buNone/>
            </a:pPr>
            <a:r>
              <a:rPr lang="pl-PL" sz="2200" dirty="0" smtClean="0"/>
              <a:t>	gdzie: ρ jest współczynnikiem z przedziału &lt; 0, 1 &gt;, określającym ilość wyparowującego feromonu w jednostce czasu (0 - wyparowuje cały, 1 - wyparowuje nic). </a:t>
            </a:r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sz="2200" dirty="0" err="1" smtClean="0"/>
              <a:t>∆τ</a:t>
            </a:r>
            <a:r>
              <a:rPr lang="pl-PL" sz="2200" dirty="0" smtClean="0"/>
              <a:t> k </a:t>
            </a:r>
            <a:r>
              <a:rPr lang="pl-PL" sz="2200" dirty="0" err="1" smtClean="0"/>
              <a:t>ij</a:t>
            </a:r>
            <a:r>
              <a:rPr lang="pl-PL" sz="2200" dirty="0" smtClean="0"/>
              <a:t>(t, </a:t>
            </a:r>
            <a:r>
              <a:rPr lang="pl-PL" sz="2200" dirty="0" err="1" smtClean="0"/>
              <a:t>t</a:t>
            </a:r>
            <a:r>
              <a:rPr lang="pl-PL" sz="2200" dirty="0" smtClean="0"/>
              <a:t> + 1) jest ilością feromonu odkładaną na jednostkę długości krawędzi (i, j) rozkładanego przez </a:t>
            </a:r>
            <a:r>
              <a:rPr lang="pl-PL" sz="2200" dirty="0" err="1" smtClean="0"/>
              <a:t>k-tą</a:t>
            </a:r>
            <a:r>
              <a:rPr lang="pl-PL" sz="2200" dirty="0" smtClean="0"/>
              <a:t> mrówkę w jednostce czasu.</a:t>
            </a:r>
            <a:endParaRPr lang="pl-PL" sz="22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 komiwojażera</a:t>
            </a:r>
            <a:endParaRPr lang="pl-PL" dirty="0"/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714620"/>
            <a:ext cx="477005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429132"/>
            <a:ext cx="491731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Tworzy się, dla każdej z m mrówek, swoistą listę tabu, w której zapamiętywane są odwiedzone wierzchołki (miasta). Po zamknięciu przez </a:t>
            </a:r>
            <a:r>
              <a:rPr lang="pl-PL" dirty="0" err="1" smtClean="0"/>
              <a:t>k-tą</a:t>
            </a:r>
            <a:r>
              <a:rPr lang="pl-PL" dirty="0" smtClean="0"/>
              <a:t> mrówkę cyklu (najczęściej przed kolejną iteracją), lista jest czyszczona. 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 komiwojażera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28596" y="3071810"/>
            <a:ext cx="8229600" cy="4525963"/>
          </a:xfrm>
        </p:spPr>
        <p:txBody>
          <a:bodyPr/>
          <a:lstStyle/>
          <a:p>
            <a:r>
              <a:rPr lang="pl-PL" sz="2400" dirty="0" smtClean="0"/>
              <a:t>Bibliografia:</a:t>
            </a:r>
          </a:p>
          <a:p>
            <a:r>
              <a:rPr lang="pl-PL" sz="1800" dirty="0" smtClean="0"/>
              <a:t>https://app.assembla.com/wiki/show/easytsp/Algorytm_Mr%C3%B3wkowy</a:t>
            </a:r>
          </a:p>
          <a:p>
            <a:r>
              <a:rPr lang="pl-PL" sz="1800" dirty="0" smtClean="0"/>
              <a:t>https://www.ii.uni.wroc.pl/~prz/2011lato/ah/opracowania/alg_mrow.opr.pdf</a:t>
            </a:r>
          </a:p>
          <a:p>
            <a:r>
              <a:rPr lang="pl-PL" sz="1800" dirty="0" smtClean="0"/>
              <a:t>http://www.cs.put.poznan.pl/mradom/resources/labs/OptKomb/CI_wyklad_ewoluc_4.pdf</a:t>
            </a:r>
          </a:p>
          <a:p>
            <a:r>
              <a:rPr lang="pl-PL" sz="1800" dirty="0" smtClean="0"/>
              <a:t>http://www.zio.iiar.pwr.wroc.pl/pea/w6_aco.pdf</a:t>
            </a:r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642910" y="1000108"/>
            <a:ext cx="8229600" cy="1143000"/>
          </a:xfrm>
        </p:spPr>
        <p:txBody>
          <a:bodyPr/>
          <a:lstStyle/>
          <a:p>
            <a:pPr algn="ctr"/>
            <a:r>
              <a:rPr lang="pl-PL" dirty="0" smtClean="0"/>
              <a:t>Dziękujemy za uwagę!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400" dirty="0" smtClean="0"/>
              <a:t>Obecnie w dziedzinie sztucznej inteligencji coraz większą popularność zyskują algorytmy inspirowane światem naturalnym</a:t>
            </a:r>
            <a:r>
              <a:rPr lang="pl-PL" sz="2400" dirty="0" smtClean="0"/>
              <a:t>. Procesy </a:t>
            </a:r>
            <a:r>
              <a:rPr lang="pl-PL" sz="2400" dirty="0" smtClean="0"/>
              <a:t>ewolucji i naturalnej selekcji promowały pojawianie się jak najbardziej wydajnych rozwiązań dlatego stara się zaadaptować je do użytku przy rozwiązywaniu problemów informatycznych.</a:t>
            </a:r>
          </a:p>
          <a:p>
            <a:r>
              <a:rPr lang="pl-PL" sz="2800" b="1" dirty="0" smtClean="0"/>
              <a:t>Algorytm mrówkowy</a:t>
            </a:r>
            <a:r>
              <a:rPr lang="pl-PL" sz="2400" dirty="0" smtClean="0"/>
              <a:t> zaproponowany zostały w pracy doktorskiej </a:t>
            </a:r>
            <a:r>
              <a:rPr lang="pl-PL" sz="2800" b="1" dirty="0" smtClean="0"/>
              <a:t>Marco </a:t>
            </a:r>
            <a:r>
              <a:rPr lang="pl-PL" sz="2800" b="1" dirty="0" err="1" smtClean="0"/>
              <a:t>Dorigo</a:t>
            </a:r>
            <a:r>
              <a:rPr lang="pl-PL" sz="2800" b="1" dirty="0" smtClean="0"/>
              <a:t> </a:t>
            </a:r>
            <a:r>
              <a:rPr lang="pl-PL" sz="2400" dirty="0" smtClean="0"/>
              <a:t>w roku 1991,zainspirowanej opublikowaną w 1989 roku pracy o zachowaniu argentyńskich mrówek.</a:t>
            </a:r>
            <a:endParaRPr lang="pl-PL" sz="24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Skąd się wziął?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Algorytm mrówkowy jest techniką przeznaczona głównie dla problemów </a:t>
            </a:r>
            <a:r>
              <a:rPr lang="pl-PL" sz="2800" b="1" dirty="0" smtClean="0"/>
              <a:t>wyszukiwania najlepszych ścieżek w grafie</a:t>
            </a:r>
            <a:r>
              <a:rPr lang="pl-PL" sz="2800" dirty="0" smtClean="0"/>
              <a:t>. </a:t>
            </a:r>
            <a:endParaRPr lang="pl-PL" sz="2400" dirty="0" smtClean="0"/>
          </a:p>
          <a:p>
            <a:r>
              <a:rPr lang="pl-PL" sz="2400" dirty="0" smtClean="0"/>
              <a:t>Inspiracja pochodzi ze świata mrówek, które potrafią znaleźć najkrótszą trasę między mrowiskiem a pożywieniem.</a:t>
            </a:r>
          </a:p>
          <a:p>
            <a:r>
              <a:rPr lang="pl-PL" sz="2800" b="1" dirty="0" smtClean="0"/>
              <a:t>Na początku </a:t>
            </a:r>
            <a:r>
              <a:rPr lang="pl-PL" sz="2400" dirty="0" smtClean="0"/>
              <a:t>mrówki wędrując w stronę pożywienia wybierają trasę </a:t>
            </a:r>
            <a:r>
              <a:rPr lang="pl-PL" sz="2800" b="1" dirty="0" smtClean="0"/>
              <a:t>losowo</a:t>
            </a:r>
            <a:r>
              <a:rPr lang="pl-PL" sz="2400" dirty="0" smtClean="0"/>
              <a:t>, ale wracając do mrowiska pozostawiają na swojej trasie ślad </a:t>
            </a:r>
            <a:r>
              <a:rPr lang="pl-PL" sz="2400" dirty="0" err="1" smtClean="0"/>
              <a:t>feromonowy</a:t>
            </a:r>
            <a:r>
              <a:rPr lang="pl-PL" sz="2400" dirty="0" smtClean="0"/>
              <a:t>.</a:t>
            </a:r>
            <a:endParaRPr lang="pl-PL" sz="24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to jest?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2600" dirty="0" smtClean="0"/>
              <a:t>Gdy inna mrówka natknie się na ten ślad, przestaje poruszać się w sposób losowy i podąża za śladem w kierunku pożywienia.</a:t>
            </a:r>
          </a:p>
          <a:p>
            <a:r>
              <a:rPr lang="pl-PL" sz="3000" b="1" dirty="0" smtClean="0"/>
              <a:t>Po pewnym czasie feromony wyparowują</a:t>
            </a:r>
            <a:r>
              <a:rPr lang="pl-PL" sz="2600" dirty="0" smtClean="0"/>
              <a:t>, a więc siła ich działania maleje. Im dłuższa jest trasa od pożywienia do kolonii, tym więcej mają czasu feromony, aby wyparować. Krótsze trasy jednak zapewniają, iż siła działania feromonów będzie większa. </a:t>
            </a:r>
          </a:p>
          <a:p>
            <a:r>
              <a:rPr lang="pl-PL" sz="3000" b="1" dirty="0" smtClean="0"/>
              <a:t>Parowanie feromonów jest efektem pozytywnym</a:t>
            </a:r>
            <a:r>
              <a:rPr lang="pl-PL" sz="2600" dirty="0" smtClean="0"/>
              <a:t>, bowiem pozwala to na odnajdywanie optymalnej trasy do pożywienia.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to jest?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pl-PL" dirty="0" smtClean="0"/>
              <a:t>Jak to działa?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9143999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ole tekstowe 4"/>
          <p:cNvSpPr txBox="1"/>
          <p:nvPr/>
        </p:nvSpPr>
        <p:spPr>
          <a:xfrm>
            <a:off x="4000496" y="6334780"/>
            <a:ext cx="442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Rys.1 Graficzne przedstawienie wyszukiwania najkrótszej trasy</a:t>
            </a:r>
            <a:endParaRPr lang="pl-PL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pl-PL" dirty="0" smtClean="0"/>
              <a:t>Jak to działa?</a:t>
            </a:r>
            <a:endParaRPr lang="pl-P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8905285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ole tekstowe 5"/>
          <p:cNvSpPr txBox="1"/>
          <p:nvPr/>
        </p:nvSpPr>
        <p:spPr>
          <a:xfrm>
            <a:off x="4000496" y="6143644"/>
            <a:ext cx="442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Rys.2 Graficzne przedstawienie wyszukiwania najkrótszej trasy</a:t>
            </a:r>
            <a:endParaRPr lang="pl-PL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Algorytmami mrówkowymi z powodzeniem rozwiązuje się: </a:t>
            </a:r>
          </a:p>
          <a:p>
            <a:pPr>
              <a:buNone/>
            </a:pPr>
            <a:endParaRPr lang="pl-PL" sz="2400" dirty="0" smtClean="0"/>
          </a:p>
          <a:p>
            <a:r>
              <a:rPr lang="pl-PL" sz="2400" dirty="0" smtClean="0"/>
              <a:t>Problem komiwojażera,</a:t>
            </a:r>
          </a:p>
          <a:p>
            <a:r>
              <a:rPr lang="pl-PL" sz="2400" dirty="0" smtClean="0"/>
              <a:t>Problem kwadratowego przydziału,</a:t>
            </a:r>
          </a:p>
          <a:p>
            <a:r>
              <a:rPr lang="pl-PL" sz="2400" dirty="0" smtClean="0"/>
              <a:t>Harmonogramowania zadań,</a:t>
            </a:r>
          </a:p>
          <a:p>
            <a:r>
              <a:rPr lang="pl-PL" sz="2400" dirty="0" smtClean="0"/>
              <a:t>Równoważenia obciążenia łącz komunikacyjnych, grupowania i wyszukiwania.</a:t>
            </a:r>
            <a:endParaRPr lang="pl-PL" sz="24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Zastosowanie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5162382"/>
          </a:xfrm>
        </p:spPr>
        <p:txBody>
          <a:bodyPr>
            <a:normAutofit/>
          </a:bodyPr>
          <a:lstStyle/>
          <a:p>
            <a:r>
              <a:rPr lang="pl-PL" sz="2400" dirty="0" smtClean="0"/>
              <a:t>Komiwojażer ma odwiedzić wszystkie miasta idąc jak najkrótszą trasą i wrócić do punktu startowego.</a:t>
            </a:r>
          </a:p>
          <a:p>
            <a:endParaRPr lang="pl-PL" sz="2400" dirty="0" smtClean="0"/>
          </a:p>
          <a:p>
            <a:r>
              <a:rPr lang="pl-PL" sz="2400" dirty="0" smtClean="0"/>
              <a:t>Założenia: </a:t>
            </a:r>
          </a:p>
          <a:p>
            <a:r>
              <a:rPr lang="pl-PL" sz="2400" dirty="0" smtClean="0"/>
              <a:t>wykorzystujemy „m” mrówek </a:t>
            </a:r>
          </a:p>
          <a:p>
            <a:r>
              <a:rPr lang="pl-PL" sz="2400" dirty="0" smtClean="0"/>
              <a:t>dla każdej mrówki losowany jest wierzchołek (miasto) startowe</a:t>
            </a:r>
          </a:p>
          <a:p>
            <a:r>
              <a:rPr lang="pl-PL" sz="2400" dirty="0" smtClean="0"/>
              <a:t>mrówki poruszają się (od wierzchołka startowego) po krawędziach E(i, j) - z miasta i do miasta j</a:t>
            </a:r>
          </a:p>
          <a:p>
            <a:r>
              <a:rPr lang="pl-PL" sz="2400" dirty="0" smtClean="0"/>
              <a:t>odległość pomiędzy wierzchołkami i </a:t>
            </a:r>
            <a:r>
              <a:rPr lang="pl-PL" sz="2400" dirty="0" err="1" smtClean="0"/>
              <a:t>i</a:t>
            </a:r>
            <a:r>
              <a:rPr lang="pl-PL" sz="2400" dirty="0" smtClean="0"/>
              <a:t> j określana jest odległością euklidesową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 komiwojażera</a:t>
            </a:r>
            <a:endParaRPr lang="pl-PL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5643578"/>
            <a:ext cx="5643602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zawartość feromonu na krawędzi E(i, j) w chwili t oznaczana jest przez </a:t>
            </a:r>
            <a:r>
              <a:rPr lang="pl-PL" dirty="0" err="1" smtClean="0"/>
              <a:t>τ</a:t>
            </a:r>
            <a:r>
              <a:rPr lang="pl-PL" baseline="-25000" dirty="0" err="1" smtClean="0"/>
              <a:t>ij</a:t>
            </a:r>
            <a:r>
              <a:rPr lang="pl-PL" dirty="0" smtClean="0"/>
              <a:t>(t)</a:t>
            </a:r>
          </a:p>
          <a:p>
            <a:endParaRPr lang="pl-PL" dirty="0" smtClean="0"/>
          </a:p>
          <a:p>
            <a:r>
              <a:rPr lang="pl-PL" dirty="0" smtClean="0"/>
              <a:t>ilość feromonu w chwili startowej t = 0 powinna być stosunkowo mała i na każdej krawędzi jednakowa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 komiwojażera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1394</TotalTime>
  <Words>409</Words>
  <Application>Microsoft Office PowerPoint</Application>
  <PresentationFormat>Pokaz na ekranie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Hol</vt:lpstr>
      <vt:lpstr>Algorytm mrówkowy</vt:lpstr>
      <vt:lpstr>Skąd się wziął?</vt:lpstr>
      <vt:lpstr>Co to jest?</vt:lpstr>
      <vt:lpstr>Co to jest?</vt:lpstr>
      <vt:lpstr>Jak to działa?</vt:lpstr>
      <vt:lpstr>Jak to działa?</vt:lpstr>
      <vt:lpstr>Zastosowanie</vt:lpstr>
      <vt:lpstr>Problem komiwojażera</vt:lpstr>
      <vt:lpstr>Problem komiwojażera</vt:lpstr>
      <vt:lpstr>Problem komiwojażera</vt:lpstr>
      <vt:lpstr>Problem komiwojażera</vt:lpstr>
      <vt:lpstr>Problem komiwojażera</vt:lpstr>
      <vt:lpstr>Dziękujemy za uwagę!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Algorytm mrówkowy</dc:title>
  <dc:creator>Kamil</dc:creator>
  <cp:lastModifiedBy>Kamil</cp:lastModifiedBy>
  <cp:revision>100</cp:revision>
  <dcterms:created xsi:type="dcterms:W3CDTF">2018-01-02T13:31:28Z</dcterms:created>
  <dcterms:modified xsi:type="dcterms:W3CDTF">2018-01-05T09:10:55Z</dcterms:modified>
</cp:coreProperties>
</file>