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9" r:id="rId3"/>
    <p:sldId id="281" r:id="rId4"/>
    <p:sldId id="287" r:id="rId5"/>
    <p:sldId id="295" r:id="rId6"/>
    <p:sldId id="282" r:id="rId7"/>
    <p:sldId id="288" r:id="rId8"/>
    <p:sldId id="289" r:id="rId9"/>
    <p:sldId id="28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2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DD1"/>
    <a:srgbClr val="000000"/>
    <a:srgbClr val="0081E2"/>
    <a:srgbClr val="CF4B0B"/>
    <a:srgbClr val="BC1E43"/>
    <a:srgbClr val="DEA900"/>
    <a:srgbClr val="FFFFFF"/>
    <a:srgbClr val="35345E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ä¸­åº¦æ ·å¼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ä¸­åº¦æ ·å¼ 1 - å¼ºè°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2166" autoAdjust="0"/>
  </p:normalViewPr>
  <p:slideViewPr>
    <p:cSldViewPr snapToObjects="1">
      <p:cViewPr varScale="1">
        <p:scale>
          <a:sx n="103" d="100"/>
          <a:sy n="103" d="100"/>
        </p:scale>
        <p:origin x="1488" y="184"/>
      </p:cViewPr>
      <p:guideLst>
        <p:guide orient="horz" pos="2252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-2910" y="-108"/>
      </p:cViewPr>
      <p:guideLst>
        <p:guide orient="horz" pos="3002"/>
        <p:guide pos="219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170A0-CFBC-439A-9263-B9642F8984E8}" type="datetimeFigureOut">
              <a:rPr lang="zh-CN" altLang="en-US" smtClean="0"/>
              <a:t>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A68A-0254-4981-85FB-0ACAA404D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91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5B6FC-8267-42F8-AD39-EC9903397BE7}" type="datetimeFigureOut">
              <a:rPr lang="zh-CN" altLang="en-US" smtClean="0"/>
              <a:t>17/9/7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1AE8-4E9A-4F2B-9F2B-7B27B8645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0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4957770" cy="6556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57497"/>
            <a:ext cx="4957770" cy="4286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7750" y="1000108"/>
            <a:ext cx="4026251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5167"/>
            <a:ext cx="8229600" cy="67731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41378" y="408265"/>
            <a:ext cx="816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271219" y="239206"/>
            <a:ext cx="48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5167"/>
            <a:ext cx="8229600" cy="67731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8358214" y="0"/>
            <a:ext cx="785786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41378" y="408265"/>
            <a:ext cx="816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271219" y="239206"/>
            <a:ext cx="48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67591" y="412845"/>
            <a:ext cx="8229600" cy="487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762749"/>
            <a:ext cx="9144000" cy="952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16156" r="40895" b="53686"/>
          <a:stretch>
            <a:fillRect/>
          </a:stretch>
        </p:blipFill>
        <p:spPr bwMode="auto">
          <a:xfrm>
            <a:off x="2285984" y="0"/>
            <a:ext cx="6858016" cy="2666995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24773" r="59365" b="53686"/>
          <a:stretch>
            <a:fillRect/>
          </a:stretch>
        </p:blipFill>
        <p:spPr bwMode="auto">
          <a:xfrm>
            <a:off x="2143108" y="4953011"/>
            <a:ext cx="4714908" cy="1904989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41378" y="408265"/>
            <a:ext cx="816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271219" y="239206"/>
            <a:ext cx="48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467591" y="412845"/>
            <a:ext cx="8229600" cy="487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线条9.png"/>
          <p:cNvPicPr>
            <a:picLocks noChangeAspect="1"/>
          </p:cNvPicPr>
          <p:nvPr userDrawn="1"/>
        </p:nvPicPr>
        <p:blipFill>
          <a:blip r:embed="rId7" cstate="print"/>
          <a:srcRect r="26487"/>
          <a:stretch>
            <a:fillRect/>
          </a:stretch>
        </p:blipFill>
        <p:spPr>
          <a:xfrm>
            <a:off x="8358214" y="0"/>
            <a:ext cx="785786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41378" y="408265"/>
            <a:ext cx="816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271219" y="239206"/>
            <a:ext cx="48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hickwall.ctripcorp.com/grafana/dashboard/db/1/windows-dan-ji-mo-ban" TargetMode="Externa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6912768" cy="1368152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系统监控</a:t>
            </a:r>
            <a:r>
              <a:rPr lang="zh-CN" altLang="en-US" sz="4000" dirty="0"/>
              <a:t>告警平台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8" y="4518034"/>
            <a:ext cx="1938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Taurus Cheng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979712" y="4080492"/>
            <a:ext cx="4422986" cy="428628"/>
          </a:xfrm>
        </p:spPr>
        <p:txBody>
          <a:bodyPr/>
          <a:lstStyle/>
          <a:p>
            <a:r>
              <a:rPr lang="en-US" altLang="zh-CN" sz="2400" dirty="0" smtClean="0"/>
              <a:t>-- OPS </a:t>
            </a:r>
            <a:r>
              <a:rPr lang="en-US" altLang="zh-CN" sz="2400" dirty="0" err="1" smtClean="0"/>
              <a:t>SysDev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开源监控产品与</a:t>
            </a:r>
            <a:r>
              <a:rPr lang="en-US" altLang="zh-CN" sz="2400" dirty="0" smtClean="0"/>
              <a:t>TSDB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8299" y="2168860"/>
            <a:ext cx="802889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RRDtool</a:t>
            </a:r>
            <a:r>
              <a:rPr lang="zh-CN" altLang="en-US" dirty="0" smtClean="0"/>
              <a:t>：</a:t>
            </a:r>
            <a:r>
              <a:rPr lang="en-US" altLang="zh-CN" dirty="0"/>
              <a:t>Round Robin </a:t>
            </a:r>
            <a:r>
              <a:rPr lang="en-US" altLang="zh-CN" dirty="0" smtClean="0"/>
              <a:t>Database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24</a:t>
            </a:r>
            <a:r>
              <a:rPr lang="zh-CN" altLang="en-US" sz="1600" dirty="0" smtClean="0">
                <a:solidFill>
                  <a:srgbClr val="FF0000"/>
                </a:solidFill>
              </a:rPr>
              <a:t>小时内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分钟聚合</a:t>
            </a:r>
            <a:r>
              <a:rPr lang="en-US" altLang="zh-CN" sz="1600" dirty="0" smtClean="0">
                <a:solidFill>
                  <a:srgbClr val="FF0000"/>
                </a:solidFill>
              </a:rPr>
              <a:t>8</a:t>
            </a:r>
            <a:r>
              <a:rPr lang="zh-CN" altLang="en-US" sz="1600" dirty="0">
                <a:solidFill>
                  <a:srgbClr val="FF0000"/>
                </a:solidFill>
              </a:rPr>
              <a:t>天内做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zh-CN" altLang="en-US" sz="1600" dirty="0">
                <a:solidFill>
                  <a:srgbClr val="FF0000"/>
                </a:solidFill>
              </a:rPr>
              <a:t>分钟聚合，</a:t>
            </a:r>
            <a:r>
              <a:rPr lang="en-US" altLang="zh-CN" sz="1600" dirty="0">
                <a:solidFill>
                  <a:srgbClr val="FF0000"/>
                </a:solidFill>
              </a:rPr>
              <a:t>8</a:t>
            </a:r>
            <a:r>
              <a:rPr lang="zh-CN" altLang="en-US" sz="1600" dirty="0">
                <a:solidFill>
                  <a:srgbClr val="FF0000"/>
                </a:solidFill>
              </a:rPr>
              <a:t>天以上按小时聚合，大于</a:t>
            </a:r>
            <a:r>
              <a:rPr lang="en-US" altLang="zh-CN" sz="1600" dirty="0">
                <a:solidFill>
                  <a:srgbClr val="FF0000"/>
                </a:solidFill>
              </a:rPr>
              <a:t>15</a:t>
            </a:r>
            <a:r>
              <a:rPr lang="zh-CN" altLang="en-US" sz="1600" dirty="0">
                <a:solidFill>
                  <a:srgbClr val="FF0000"/>
                </a:solidFill>
              </a:rPr>
              <a:t>天按天聚合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dirty="0" smtClean="0"/>
              <a:t>时间序列数据库：</a:t>
            </a:r>
            <a:endParaRPr lang="en-US" altLang="zh-CN" b="1" dirty="0"/>
          </a:p>
          <a:p>
            <a:r>
              <a:rPr lang="en-US" altLang="zh-CN" dirty="0" err="1" smtClean="0"/>
              <a:t>OpenTSDB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）      框架</a:t>
            </a:r>
            <a:r>
              <a:rPr lang="en-US" altLang="zh-CN" dirty="0" smtClean="0"/>
              <a:t>Dashboard </a:t>
            </a:r>
          </a:p>
          <a:p>
            <a:r>
              <a:rPr lang="en-US" altLang="zh-CN" dirty="0" smtClean="0"/>
              <a:t>Graphite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RRD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         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itemon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Appmon</a:t>
            </a:r>
            <a:endParaRPr lang="en-US" altLang="zh-CN" dirty="0" smtClean="0"/>
          </a:p>
          <a:p>
            <a:r>
              <a:rPr lang="en-US" altLang="zh-CN" dirty="0" err="1" smtClean="0"/>
              <a:t>InfluxDB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（聚合计算快，但是要自己实现</a:t>
            </a:r>
            <a:r>
              <a:rPr lang="en-US" altLang="zh-CN" dirty="0" err="1" smtClean="0"/>
              <a:t>Downsample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814" y="1592796"/>
            <a:ext cx="80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常见开源产品：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Nagios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Ganglia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88024" y="490516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前端</a:t>
            </a:r>
            <a:endParaRPr lang="en-US" altLang="zh-CN" b="1" dirty="0" smtClean="0"/>
          </a:p>
          <a:p>
            <a:r>
              <a:rPr lang="en-US" altLang="zh-CN" dirty="0" err="1" smtClean="0"/>
              <a:t>Grafana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几乎业界标准</a:t>
            </a:r>
            <a:endParaRPr lang="en-US" altLang="zh-CN" dirty="0" smtClean="0"/>
          </a:p>
          <a:p>
            <a:r>
              <a:rPr lang="zh-CN" altLang="en-US" dirty="0" smtClean="0"/>
              <a:t>借鉴</a:t>
            </a:r>
            <a:r>
              <a:rPr lang="en-US" altLang="zh-CN" dirty="0" err="1" smtClean="0"/>
              <a:t>Kibana</a:t>
            </a:r>
            <a:r>
              <a:rPr lang="zh-CN" altLang="en-US" dirty="0" smtClean="0"/>
              <a:t>的理念，自助式组合看板</a:t>
            </a:r>
            <a:endParaRPr lang="en-US" altLang="zh-CN" dirty="0" smtClean="0"/>
          </a:p>
          <a:p>
            <a:r>
              <a:rPr lang="zh-CN" altLang="en-US" dirty="0" smtClean="0"/>
              <a:t>后端同时支持多种数据源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223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1490" y="1076739"/>
            <a:ext cx="3539925" cy="486310"/>
            <a:chOff x="805079" y="1029530"/>
            <a:chExt cx="3539925" cy="364732"/>
          </a:xfrm>
        </p:grpSpPr>
        <p:sp>
          <p:nvSpPr>
            <p:cNvPr id="6" name="TextBox 5"/>
            <p:cNvSpPr txBox="1"/>
            <p:nvPr/>
          </p:nvSpPr>
          <p:spPr>
            <a:xfrm>
              <a:off x="1241141" y="1029530"/>
              <a:ext cx="31038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F9DD1"/>
                  </a:solidFill>
                </a:rPr>
                <a:t>取缔</a:t>
              </a:r>
              <a:r>
                <a:rPr lang="en-US" altLang="zh-CN" sz="2000" dirty="0" err="1" smtClean="0">
                  <a:solidFill>
                    <a:srgbClr val="3F9DD1"/>
                  </a:solidFill>
                </a:rPr>
                <a:t>Zabbix</a:t>
              </a:r>
              <a:r>
                <a:rPr lang="zh-CN" altLang="en-US" sz="2000" dirty="0" smtClean="0">
                  <a:solidFill>
                    <a:srgbClr val="3F9DD1"/>
                  </a:solidFill>
                </a:rPr>
                <a:t>，强大的展现</a:t>
              </a:r>
              <a:endParaRPr lang="zh-CN" altLang="en-US" sz="2000" dirty="0">
                <a:solidFill>
                  <a:srgbClr val="3F9DD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05079" y="1056315"/>
              <a:ext cx="2655538" cy="337947"/>
              <a:chOff x="805079" y="1056315"/>
              <a:chExt cx="2655538" cy="33794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170398" y="1332172"/>
                <a:ext cx="2290219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805079" y="1056315"/>
                <a:ext cx="424148" cy="33794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11490" y="1836888"/>
            <a:ext cx="3716985" cy="480055"/>
            <a:chOff x="805079" y="1635646"/>
            <a:chExt cx="3716985" cy="360041"/>
          </a:xfrm>
        </p:grpSpPr>
        <p:sp>
          <p:nvSpPr>
            <p:cNvPr id="11" name="TextBox 10"/>
            <p:cNvSpPr txBox="1"/>
            <p:nvPr/>
          </p:nvSpPr>
          <p:spPr>
            <a:xfrm>
              <a:off x="1259632" y="1635646"/>
              <a:ext cx="32624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F9DD1"/>
                  </a:solidFill>
                </a:rPr>
                <a:t>丰富的接口，方便获取数据</a:t>
              </a:r>
              <a:endParaRPr lang="zh-CN" altLang="en-US" sz="2000" dirty="0">
                <a:solidFill>
                  <a:srgbClr val="3F9DD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5079" y="1635646"/>
              <a:ext cx="2646073" cy="360041"/>
              <a:chOff x="805079" y="1635646"/>
              <a:chExt cx="2646073" cy="360041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167390" y="1923678"/>
                <a:ext cx="22837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805079" y="1635646"/>
                <a:ext cx="424148" cy="360041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2</a:t>
                </a:r>
                <a:endParaRPr lang="zh-CN" altLang="en-US" b="1" dirty="0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11812" y="2588907"/>
            <a:ext cx="2934972" cy="480053"/>
            <a:chOff x="805401" y="2211710"/>
            <a:chExt cx="2934972" cy="360040"/>
          </a:xfrm>
        </p:grpSpPr>
        <p:grpSp>
          <p:nvGrpSpPr>
            <p:cNvPr id="16" name="组合 15"/>
            <p:cNvGrpSpPr/>
            <p:nvPr/>
          </p:nvGrpSpPr>
          <p:grpSpPr>
            <a:xfrm>
              <a:off x="805401" y="2211710"/>
              <a:ext cx="2655216" cy="360040"/>
              <a:chOff x="805401" y="2211710"/>
              <a:chExt cx="2655216" cy="36004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180697" y="2498154"/>
                <a:ext cx="227992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805401" y="2211710"/>
                <a:ext cx="424148" cy="36004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3</a:t>
                </a:r>
                <a:endParaRPr lang="zh-CN" altLang="en-US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47383" y="2211710"/>
              <a:ext cx="2492990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F9DD1"/>
                  </a:solidFill>
                </a:rPr>
                <a:t>分布式与集中式告警</a:t>
              </a:r>
              <a:endParaRPr lang="zh-CN" altLang="en-US" sz="2000" dirty="0">
                <a:solidFill>
                  <a:srgbClr val="3F9DD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3548" y="3308987"/>
            <a:ext cx="4139270" cy="520122"/>
            <a:chOff x="797138" y="2757723"/>
            <a:chExt cx="4139270" cy="390092"/>
          </a:xfrm>
        </p:grpSpPr>
        <p:grpSp>
          <p:nvGrpSpPr>
            <p:cNvPr id="21" name="组合 20"/>
            <p:cNvGrpSpPr/>
            <p:nvPr/>
          </p:nvGrpSpPr>
          <p:grpSpPr>
            <a:xfrm>
              <a:off x="797138" y="2787775"/>
              <a:ext cx="2654014" cy="360040"/>
              <a:chOff x="797138" y="2787775"/>
              <a:chExt cx="2654014" cy="36004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171232" y="3074218"/>
                <a:ext cx="227992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797138" y="2787775"/>
                <a:ext cx="424148" cy="36004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4</a:t>
                </a:r>
                <a:endParaRPr lang="zh-CN" altLang="en-US" b="1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259632" y="2757723"/>
              <a:ext cx="367677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3F9DD1"/>
                  </a:solidFill>
                </a:rPr>
                <a:t>ElasticSearch+Grafana</a:t>
              </a:r>
              <a:endParaRPr lang="zh-CN" altLang="en-US" sz="2000" dirty="0">
                <a:solidFill>
                  <a:srgbClr val="3F9DD1"/>
                </a:solidFill>
              </a:endParaRPr>
            </a:p>
          </p:txBody>
        </p:sp>
      </p:grp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目标与特性</a:t>
            </a:r>
            <a:endParaRPr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91" y="1836888"/>
            <a:ext cx="4454489" cy="45711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9980" y="4081414"/>
            <a:ext cx="263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快！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现状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91580" y="1304764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生产全面部署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	Linux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10000+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</a:rPr>
              <a:t>Windows 10000+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业界同类产品对比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smtClean="0">
              <a:solidFill>
                <a:schemeClr val="bg1"/>
              </a:solidFill>
            </a:endParaRPr>
          </a:p>
          <a:p>
            <a:r>
              <a:rPr lang="zh-CN" altLang="en-US" sz="3200" smtClean="0">
                <a:solidFill>
                  <a:schemeClr val="bg1"/>
                </a:solidFill>
              </a:rPr>
              <a:t>小米</a:t>
            </a:r>
            <a:r>
              <a:rPr lang="zh-CN" altLang="en-US" sz="3200" dirty="0" smtClean="0">
                <a:solidFill>
                  <a:schemeClr val="bg1"/>
                </a:solidFill>
              </a:rPr>
              <a:t>：</a:t>
            </a:r>
            <a:r>
              <a:rPr lang="en-US" altLang="zh-CN" sz="3200" dirty="0" smtClean="0">
                <a:solidFill>
                  <a:schemeClr val="bg1"/>
                </a:solidFill>
              </a:rPr>
              <a:t>Open-Falcon  </a:t>
            </a:r>
            <a:r>
              <a:rPr lang="zh-CN" altLang="en-US" sz="3200" dirty="0" smtClean="0">
                <a:solidFill>
                  <a:schemeClr val="bg1"/>
                </a:solidFill>
              </a:rPr>
              <a:t>（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openTSDB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去</a:t>
            </a:r>
            <a:r>
              <a:rPr lang="zh-CN" altLang="en-US" sz="3200" dirty="0" smtClean="0">
                <a:solidFill>
                  <a:schemeClr val="bg1"/>
                </a:solidFill>
              </a:rPr>
              <a:t>哪儿：</a:t>
            </a:r>
            <a:r>
              <a:rPr lang="en-US" altLang="zh-CN" sz="3200" dirty="0" smtClean="0">
                <a:solidFill>
                  <a:schemeClr val="bg1"/>
                </a:solidFill>
              </a:rPr>
              <a:t>Watcher  </a:t>
            </a:r>
            <a:r>
              <a:rPr lang="zh-CN" altLang="en-US" sz="3200" dirty="0" smtClean="0">
                <a:solidFill>
                  <a:schemeClr val="bg1"/>
                </a:solidFill>
              </a:rPr>
              <a:t>（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Grafana+Graphite+Nagios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APPID </a:t>
            </a:r>
            <a:r>
              <a:rPr lang="zh-CN" altLang="en-US" dirty="0" smtClean="0"/>
              <a:t>模板标准展现 （第二版）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908720"/>
            <a:ext cx="8280920" cy="583264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84884" y="1712608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展现错误数，访问量，响应时间（访问入口分别展现）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8436" y="18519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SLB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984884" y="2432688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APP</a:t>
            </a:r>
            <a:r>
              <a:rPr lang="zh-CN" altLang="en-US" sz="1400" dirty="0" smtClean="0"/>
              <a:t>相关的错误数，访问量，响应时间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038436" y="25720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6296" y="1855671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slb</a:t>
            </a:r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smtClean="0">
                <a:solidFill>
                  <a:schemeClr val="bg1"/>
                </a:solidFill>
              </a:rPr>
              <a:t>dashboard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36296" y="257263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r>
              <a:rPr lang="en-US" altLang="zh-CN" sz="1000" dirty="0" smtClean="0">
                <a:solidFill>
                  <a:schemeClr val="bg1"/>
                </a:solidFill>
              </a:rPr>
              <a:t>CAT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984884" y="3152768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上游该应用访问</a:t>
            </a:r>
            <a:r>
              <a:rPr lang="en-US" altLang="zh-CN" sz="1400" dirty="0" err="1" smtClean="0"/>
              <a:t>webservice</a:t>
            </a:r>
            <a:r>
              <a:rPr lang="zh-CN" altLang="en-US" sz="1400" dirty="0" smtClean="0"/>
              <a:t>的错误数，访问量，响应时间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38436" y="32921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SOA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36296" y="329271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r>
              <a:rPr lang="en-US" altLang="zh-CN" sz="1000" dirty="0" smtClean="0">
                <a:solidFill>
                  <a:schemeClr val="bg1"/>
                </a:solidFill>
              </a:rPr>
              <a:t>SOA</a:t>
            </a: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smtClean="0">
                <a:solidFill>
                  <a:schemeClr val="bg1"/>
                </a:solidFill>
              </a:rPr>
              <a:t>dashboard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984884" y="3908852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调用的</a:t>
            </a:r>
            <a:r>
              <a:rPr lang="en-US" altLang="zh-CN" sz="1400" dirty="0" err="1"/>
              <a:t>R</a:t>
            </a:r>
            <a:r>
              <a:rPr lang="en-US" altLang="zh-CN" sz="1400" dirty="0" err="1" smtClean="0"/>
              <a:t>edis</a:t>
            </a:r>
            <a:r>
              <a:rPr lang="zh-CN" altLang="en-US" sz="1400" dirty="0" smtClean="0"/>
              <a:t>的错误数，响应时间，</a:t>
            </a:r>
            <a:r>
              <a:rPr lang="en-US" altLang="zh-CN" sz="1400" dirty="0" smtClean="0"/>
              <a:t>Memory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48426" y="404822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57138" y="4048802"/>
            <a:ext cx="112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appmon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984884" y="5421020"/>
            <a:ext cx="5040560" cy="10464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该应用下面所有机器的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CPU</a:t>
            </a:r>
            <a:r>
              <a:rPr lang="zh-CN" altLang="en-US" sz="1400" dirty="0" smtClean="0"/>
              <a:t>使用率，</a:t>
            </a:r>
            <a:r>
              <a:rPr lang="en-US" altLang="zh-CN" sz="1400" dirty="0" smtClean="0"/>
              <a:t>CPU load</a:t>
            </a:r>
            <a:r>
              <a:rPr lang="zh-CN" altLang="en-US" sz="1400" dirty="0" smtClean="0"/>
              <a:t>，内存，连接数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各个应用进程情况，网络情况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JMX</a:t>
            </a:r>
            <a:r>
              <a:rPr lang="zh-CN" altLang="en-US" sz="1400" dirty="0" smtClean="0"/>
              <a:t>指标</a:t>
            </a:r>
            <a:endParaRPr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876418" y="5771187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357138" y="5704986"/>
            <a:ext cx="112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err="1">
                <a:solidFill>
                  <a:schemeClr val="bg1"/>
                </a:solidFill>
              </a:rPr>
              <a:t>H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ickwall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84884" y="958847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展现相关业务的订单情况，自定义保存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38436" y="1098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业务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36296" y="110191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sitemon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84884" y="4667259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调用的相关</a:t>
            </a:r>
            <a:r>
              <a:rPr lang="en-US" altLang="zh-CN" sz="1400" dirty="0" smtClean="0"/>
              <a:t>DB</a:t>
            </a:r>
            <a:r>
              <a:rPr lang="zh-CN" altLang="en-US" sz="1400" smtClean="0"/>
              <a:t>的调用情况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48426" y="4806629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57138" y="4807209"/>
            <a:ext cx="112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Hickwall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67544" y="966605"/>
            <a:ext cx="72008" cy="5666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4714" y="980090"/>
            <a:ext cx="82486" cy="565326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5703" y="6425623"/>
            <a:ext cx="287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发布与告警贯穿整个页面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09600" y="248579"/>
            <a:ext cx="8229600" cy="67731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ym typeface="+mn-ea"/>
              </a:rPr>
              <a:t>展现实例：变化值排名</a:t>
            </a:r>
            <a:endParaRPr lang="zh-CN" altLang="en-US" sz="24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9" y="2420888"/>
            <a:ext cx="8752381" cy="38380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1649" y="1488725"/>
            <a:ext cx="63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我们会根据</a:t>
            </a:r>
            <a:r>
              <a:rPr lang="en-US" altLang="zh-CN" dirty="0" smtClean="0">
                <a:solidFill>
                  <a:schemeClr val="bg1"/>
                </a:solidFill>
              </a:rPr>
              <a:t>APPID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Pool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BU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IDC</a:t>
            </a:r>
            <a:r>
              <a:rPr lang="zh-CN" altLang="en-US" dirty="0" smtClean="0">
                <a:solidFill>
                  <a:schemeClr val="bg1"/>
                </a:solidFill>
              </a:rPr>
              <a:t>打</a:t>
            </a:r>
            <a:r>
              <a:rPr lang="en-US" altLang="zh-CN" dirty="0" smtClean="0">
                <a:solidFill>
                  <a:schemeClr val="bg1"/>
                </a:solidFill>
              </a:rPr>
              <a:t>tag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ym typeface="+mn-ea"/>
              </a:rPr>
              <a:t>展现实例：最大值排序</a:t>
            </a:r>
            <a:endParaRPr lang="zh-CN" altLang="en-US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196752"/>
            <a:ext cx="7434175" cy="54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03948" y="1304764"/>
            <a:ext cx="134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IDC </a:t>
            </a:r>
            <a:r>
              <a:rPr lang="zh-CN" altLang="en-US" dirty="0" smtClean="0">
                <a:solidFill>
                  <a:schemeClr val="bg1"/>
                </a:solidFill>
              </a:rPr>
              <a:t>切换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1" y="2052965"/>
            <a:ext cx="8685714" cy="3405876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609600" y="248579"/>
            <a:ext cx="8229600" cy="67731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ym typeface="+mn-ea"/>
              </a:rPr>
              <a:t>展现实例：流量切换非常直观</a:t>
            </a:r>
            <a:endParaRPr lang="zh-CN" altLang="en-US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31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9173" y="300809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请告诉我这条线背后的故事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，而不是一堆难懂的日志。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ym typeface="+mn-ea"/>
              </a:rPr>
              <a:t>实用排障功能</a:t>
            </a:r>
            <a:endParaRPr lang="zh-CN" altLang="en-US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0" y="1628799"/>
            <a:ext cx="5832648" cy="47967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88740"/>
            <a:ext cx="4056212" cy="17831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1187624" y="2564904"/>
            <a:ext cx="1903724" cy="127538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847432" y="1268760"/>
            <a:ext cx="2380751" cy="378042"/>
          </a:xfrm>
          <a:prstGeom prst="line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52466" t="19303" r="31773" b="61532"/>
          <a:stretch/>
        </p:blipFill>
        <p:spPr>
          <a:xfrm>
            <a:off x="6444207" y="584684"/>
            <a:ext cx="2124237" cy="212423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6012160" y="613825"/>
            <a:ext cx="432047" cy="19510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912261" y="2672916"/>
            <a:ext cx="1656183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37329" t="38945" r="48024" b="40381"/>
          <a:stretch/>
        </p:blipFill>
        <p:spPr>
          <a:xfrm>
            <a:off x="755576" y="4149080"/>
            <a:ext cx="2016224" cy="234026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H="1">
            <a:off x="755577" y="3516248"/>
            <a:ext cx="4392487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699792" y="4476548"/>
            <a:ext cx="3240362" cy="19767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92225" y="665000"/>
            <a:ext cx="142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进程级</a:t>
            </a:r>
            <a:r>
              <a:rPr lang="en-US" altLang="zh-CN" dirty="0" smtClean="0">
                <a:solidFill>
                  <a:schemeClr val="bg1"/>
                </a:solidFill>
              </a:rPr>
              <a:t>Top5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36 -0.1993 L 2.77778E-7 -0.00023 L 2.77778E-7 -0.00023 " pathEditMode="relative" ptsTypes="A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96 0.2074 L -3.33333E-6 -0.00024 L -3.33333E-6 3.7037E-6 " pathEditMode="relative" rAng="0" ptsTypes="AAA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328</Words>
  <Application>Microsoft Macintosh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Verdana</vt:lpstr>
      <vt:lpstr>宋体</vt:lpstr>
      <vt:lpstr>微软雅黑</vt:lpstr>
      <vt:lpstr>Office 主题</vt:lpstr>
      <vt:lpstr>系统监控告警平台</vt:lpstr>
      <vt:lpstr>开源监控产品与TSDB简介</vt:lpstr>
      <vt:lpstr>目标与特性</vt:lpstr>
      <vt:lpstr>现状</vt:lpstr>
      <vt:lpstr>APPID 模板标准展现 （第二版）</vt:lpstr>
      <vt:lpstr>PowerPoint Presentation</vt:lpstr>
      <vt:lpstr>展现实例：最大值排序</vt:lpstr>
      <vt:lpstr>PowerPoint Presentation</vt:lpstr>
      <vt:lpstr>实用排障功能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oliveagle</dc:creator>
  <cp:lastModifiedBy>xibao dan</cp:lastModifiedBy>
  <cp:revision>604</cp:revision>
  <dcterms:created xsi:type="dcterms:W3CDTF">2016-08-27T06:50:39Z</dcterms:created>
  <dcterms:modified xsi:type="dcterms:W3CDTF">2017-09-07T05:45:19Z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