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21" r:id="rId27"/>
    <p:sldId id="311" r:id="rId28"/>
    <p:sldId id="322" r:id="rId29"/>
    <p:sldId id="307" r:id="rId30"/>
    <p:sldId id="302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004195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94" autoAdjust="0"/>
    <p:restoredTop sz="50000" autoAdjust="0"/>
  </p:normalViewPr>
  <p:slideViewPr>
    <p:cSldViewPr snapToGrid="0" snapToObjects="1">
      <p:cViewPr varScale="1">
        <p:scale>
          <a:sx n="95" d="100"/>
          <a:sy n="95" d="100"/>
        </p:scale>
        <p:origin x="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4.649999999999998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2983552"/>
        <c:axId val="2134589536"/>
      </c:barChart>
      <c:catAx>
        <c:axId val="-203298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4589536"/>
        <c:crosses val="autoZero"/>
        <c:auto val="1"/>
        <c:lblAlgn val="ctr"/>
        <c:lblOffset val="100"/>
        <c:noMultiLvlLbl val="0"/>
      </c:catAx>
      <c:valAx>
        <c:axId val="213458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9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907925196850394"/>
          <c:w val="0.2630528215223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7.859999999999998</c:v>
                </c:pt>
                <c:pt idx="7">
                  <c:v>18.9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7.319999999999998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2086128"/>
        <c:axId val="-2034338608"/>
      </c:barChart>
      <c:catAx>
        <c:axId val="-203208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4338608"/>
        <c:crosses val="autoZero"/>
        <c:auto val="1"/>
        <c:lblAlgn val="ctr"/>
        <c:lblOffset val="100"/>
        <c:noMultiLvlLbl val="0"/>
      </c:catAx>
      <c:valAx>
        <c:axId val="-20343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08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0.587301587301587</c:v>
                </c:pt>
                <c:pt idx="1">
                  <c:v>0.449275362318841</c:v>
                </c:pt>
                <c:pt idx="2">
                  <c:v>0.14</c:v>
                </c:pt>
                <c:pt idx="3">
                  <c:v>0.176470588235294</c:v>
                </c:pt>
                <c:pt idx="4">
                  <c:v>0.136363636363636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0.0638297872340425</c:v>
                </c:pt>
                <c:pt idx="1">
                  <c:v>0.0526315789473684</c:v>
                </c:pt>
                <c:pt idx="2">
                  <c:v>0.0309278350515465</c:v>
                </c:pt>
                <c:pt idx="3">
                  <c:v>0.0989010989010987</c:v>
                </c:pt>
                <c:pt idx="4">
                  <c:v>0.0869565217391304</c:v>
                </c:pt>
                <c:pt idx="5">
                  <c:v>0.0638297872340425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43447456"/>
        <c:axId val="-2140921616"/>
      </c:barChart>
      <c:catAx>
        <c:axId val="21434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921616"/>
        <c:crosses val="autoZero"/>
        <c:auto val="1"/>
        <c:lblAlgn val="ctr"/>
        <c:lblOffset val="100"/>
        <c:noMultiLvlLbl val="0"/>
      </c:catAx>
      <c:valAx>
        <c:axId val="-21409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</c:v>
                </c:pt>
                <c:pt idx="2">
                  <c:v>0.32</c:v>
                </c:pt>
                <c:pt idx="3">
                  <c:v>0.0800000000000001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0.0800000000000001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44343968"/>
        <c:axId val="2135221152"/>
        <c:axId val="2054230800"/>
      </c:bar3DChart>
      <c:catAx>
        <c:axId val="214434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221152"/>
        <c:crosses val="autoZero"/>
        <c:auto val="1"/>
        <c:lblAlgn val="ctr"/>
        <c:lblOffset val="100"/>
        <c:noMultiLvlLbl val="0"/>
      </c:catAx>
      <c:valAx>
        <c:axId val="213522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343968"/>
        <c:crosses val="autoZero"/>
        <c:crossBetween val="between"/>
      </c:valAx>
      <c:serAx>
        <c:axId val="20542308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2211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0.58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0.29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42902960"/>
        <c:axId val="-2031759792"/>
        <c:axId val="-2035059664"/>
      </c:bar3DChart>
      <c:catAx>
        <c:axId val="-2042902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759792"/>
        <c:crosses val="autoZero"/>
        <c:auto val="1"/>
        <c:lblAlgn val="ctr"/>
        <c:lblOffset val="100"/>
        <c:noMultiLvlLbl val="0"/>
      </c:catAx>
      <c:valAx>
        <c:axId val="-203175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02960"/>
        <c:crosses val="autoZero"/>
        <c:crossBetween val="between"/>
      </c:valAx>
      <c:serAx>
        <c:axId val="-2035059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75979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CECE-AC3B-E14E-8AC6-4A1B8AE0ACC8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4580-3886-6E44-B0A2-ADFFEC4E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4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Visio___111111.vsd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55.wmf"/><Relationship Id="rId13" Type="http://schemas.openxmlformats.org/officeDocument/2006/relationships/image" Target="../media/image57.wmf"/><Relationship Id="rId14" Type="http://schemas.openxmlformats.org/officeDocument/2006/relationships/image" Target="../media/image5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20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放废物桶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b="1" dirty="0"/>
              <a:t>系统设计与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每层测量时，避免了旋转步进测量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半层析扫描方法（</a:t>
            </a:r>
            <a:r>
              <a:rPr lang="en-US" altLang="zh-CN" sz="2400" dirty="0" smtClean="0">
                <a:solidFill>
                  <a:schemeClr val="tx1"/>
                </a:solidFill>
              </a:rPr>
              <a:t>Semi-tomographic gamma scanning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每层径向划分为数个环状网格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6089" y="5726961"/>
            <a:ext cx="111995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243"/>
              </p:ext>
            </p:extLst>
          </p:nvPr>
        </p:nvGraphicFramePr>
        <p:xfrm>
          <a:off x="3352800" y="5531694"/>
          <a:ext cx="4970462" cy="85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2628900" imgH="482600" progId="Equation.DSMT4">
                  <p:embed/>
                </p:oleObj>
              </mc:Choice>
              <mc:Fallback>
                <p:oleObj r:id="rId4" imgW="26289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31694"/>
                        <a:ext cx="4970462" cy="85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19477" y="4018396"/>
            <a:ext cx="1501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30608"/>
              </p:ext>
            </p:extLst>
          </p:nvPr>
        </p:nvGraphicFramePr>
        <p:xfrm>
          <a:off x="3419476" y="3905079"/>
          <a:ext cx="4970462" cy="94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6" imgW="2627759" imgH="482391" progId="Equation.KSEE3">
                  <p:embed/>
                </p:oleObj>
              </mc:Choice>
              <mc:Fallback>
                <p:oleObj r:id="rId6" imgW="2627759" imgH="482391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3905079"/>
                        <a:ext cx="4970462" cy="943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en-US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三分之一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或更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95483"/>
            <a:ext cx="7079226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差与模拟数据相吻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合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350135" y="160338"/>
            <a:ext cx="779386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178527612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方法的重建误差显著降低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2191870" y="274638"/>
            <a:ext cx="6710829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</a:t>
            </a:r>
            <a:r>
              <a:rPr lang="en-US" altLang="zh-CN" b="1" dirty="0" err="1" smtClean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方法重建误差有不同程度的降低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1345688" y="193014"/>
            <a:ext cx="8130209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STGS</a:t>
            </a:r>
            <a:r>
              <a:rPr lang="en-US" altLang="zh-CN" sz="2800" b="1" dirty="0" err="1"/>
              <a:t>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特点</a:t>
            </a:r>
            <a:endParaRPr kumimoji="1" lang="zh-CN" altLang="en-US" sz="2800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研究背景</a:t>
            </a:r>
            <a:r>
              <a:rPr kumimoji="1"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与</a:t>
            </a: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国内外研究的历史与现状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研究目标、内容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系统设计与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优化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STGS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技术研究与验证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改进型双探测器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方法研究与验证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对于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400L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高密度废物桶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重建误差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二分之一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更低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针对时间耗费比较长的问题，进一步提出了双探测器改进型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2060046" y="228601"/>
            <a:ext cx="708395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ISGS</a:t>
            </a:r>
            <a:r>
              <a:rPr lang="zh-CN" altLang="en-US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031875"/>
            <a:ext cx="4221162" cy="536892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>
                <a:solidFill>
                  <a:schemeClr val="tx1"/>
                </a:solidFill>
              </a:rPr>
              <a:t>创新点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5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6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7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8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1" y="5063624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63" y="5956577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降低为</a:t>
            </a:r>
            <a:r>
              <a:rPr lang="zh-CN" altLang="zh-CN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几分之一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一半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废物桶中单点源活度实验测量误差对比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技术的实验测量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有不同程度的降低，与模拟结果相吻合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和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平均误差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都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32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倍。最优网格划分方式为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方法相比，改进型方法的最大误差降低为几分之一，而平均误差降低了接近一半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系统各项参数的优化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迭代算法的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497015" y="125075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低中放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SGS</a:t>
            </a:r>
            <a:r>
              <a:rPr lang="zh-CN" altLang="en-US" sz="2400" b="0" dirty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10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39776"/>
              </p:ext>
            </p:extLst>
          </p:nvPr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 firstRow="1"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KaiTi" charset="0"/>
                <a:ea typeface="KaiTi" charset="0"/>
                <a:cs typeface="KaiTi" charset="0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3786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有效精度效率平衡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kumimoji="1" lang="zh-CN" altLang="en-US" sz="2400" dirty="0">
                <a:latin typeface="SimHei" charset="0"/>
                <a:ea typeface="SimHei" charset="0"/>
                <a:cs typeface="SimHei" charset="0"/>
              </a:rPr>
              <a:t>技术具有</a:t>
            </a:r>
            <a:r>
              <a:rPr kumimoji="1" lang="zh-CN" altLang="en-US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近年来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，有学者开始研究改进型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446338" y="179388"/>
            <a:ext cx="6215062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1630680" y="104990"/>
            <a:ext cx="690562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29667</TotalTime>
  <Words>1882</Words>
  <Application>Microsoft Macintosh PowerPoint</Application>
  <PresentationFormat>On-screen Show (4:3)</PresentationFormat>
  <Paragraphs>260</Paragraphs>
  <Slides>29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Calibri</vt:lpstr>
      <vt:lpstr>Heiti SC Light</vt:lpstr>
      <vt:lpstr>KaiTi</vt:lpstr>
      <vt:lpstr>SimHei</vt:lpstr>
      <vt:lpstr>Times New Roman</vt:lpstr>
      <vt:lpstr>Wingdings</vt:lpstr>
      <vt:lpstr>华文新魏</vt:lpstr>
      <vt:lpstr>宋体</vt:lpstr>
      <vt:lpstr>楷体</vt:lpstr>
      <vt:lpstr>黑体</vt:lpstr>
      <vt:lpstr>Arial</vt:lpstr>
      <vt:lpstr>主题交大</vt:lpstr>
      <vt:lpstr>1_主题交大</vt:lpstr>
      <vt:lpstr>2_主题交大</vt:lpstr>
      <vt:lpstr>Visio</vt:lpstr>
      <vt:lpstr>Equation.DSMT4</vt:lpstr>
      <vt:lpstr>Equation.KSEE3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Presentation</vt:lpstr>
      <vt:lpstr>主要工作与创新点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492</cp:revision>
  <dcterms:created xsi:type="dcterms:W3CDTF">2016-01-19T11:19:18Z</dcterms:created>
  <dcterms:modified xsi:type="dcterms:W3CDTF">2018-01-10T16:01:25Z</dcterms:modified>
  <cp:category/>
</cp:coreProperties>
</file>