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4">
  <p:sldMasterIdLst>
    <p:sldMasterId id="2147483648" r:id="rId1"/>
  </p:sldMasterIdLst>
  <p:notesMasterIdLst>
    <p:notesMasterId r:id="rId31"/>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304" r:id="rId20"/>
    <p:sldId id="305" r:id="rId21"/>
    <p:sldId id="298" r:id="rId22"/>
    <p:sldId id="297" r:id="rId23"/>
    <p:sldId id="299" r:id="rId24"/>
    <p:sldId id="300" r:id="rId25"/>
    <p:sldId id="301" r:id="rId26"/>
    <p:sldId id="307" r:id="rId27"/>
    <p:sldId id="302" r:id="rId28"/>
    <p:sldId id="303" r:id="rId29"/>
    <p:sldId id="261" r:id="rId3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5" autoAdjust="0"/>
    <p:restoredTop sz="50000" autoAdjust="0"/>
  </p:normalViewPr>
  <p:slideViewPr>
    <p:cSldViewPr snapToGrid="0" snapToObjects="1">
      <p:cViewPr varScale="1">
        <p:scale>
          <a:sx n="74" d="100"/>
          <a:sy n="74" d="100"/>
        </p:scale>
        <p:origin x="186" y="66"/>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2018/1/8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24</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25</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2018</a:t>
            </a:r>
            <a:r>
              <a:rPr kumimoji="1" lang="zh-CN" altLang="en-US" sz="2800" dirty="0" smtClean="0">
                <a:solidFill>
                  <a:srgbClr val="004195"/>
                </a:solidFill>
              </a:rPr>
              <a:t>年</a:t>
            </a:r>
            <a:r>
              <a:rPr kumimoji="1" lang="en-US" altLang="zh-CN" sz="2800" dirty="0" smtClean="0">
                <a:solidFill>
                  <a:srgbClr val="004195"/>
                </a:solidFill>
              </a:rPr>
              <a:t>1</a:t>
            </a:r>
            <a:r>
              <a:rPr kumimoji="1" lang="zh-CN" altLang="en-US" sz="2800" dirty="0" smtClean="0">
                <a:solidFill>
                  <a:srgbClr val="004195"/>
                </a:solidFill>
              </a:rPr>
              <a:t>月</a:t>
            </a:r>
            <a:r>
              <a:rPr kumimoji="1" lang="en-US" altLang="zh-CN" sz="2800" dirty="0" smtClean="0">
                <a:solidFill>
                  <a:srgbClr val="004195"/>
                </a:solidFill>
              </a:rPr>
              <a:t>12</a:t>
            </a:r>
            <a:r>
              <a:rPr kumimoji="1" lang="zh-CN" altLang="en-US" sz="2800" dirty="0" smtClean="0">
                <a:solidFill>
                  <a:srgbClr val="004195"/>
                </a:solidFill>
              </a:rPr>
              <a:t>日</a:t>
            </a:r>
            <a:endParaRPr kumimoji="1" lang="zh-CN" altLang="en-US" sz="2800" dirty="0" smtClean="0">
              <a:solidFill>
                <a:srgbClr val="00419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eaLnBrk="1" hangingPunct="1"/>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eaLnBrk="1" hangingPunct="1"/>
            <a:r>
              <a:rPr lang="en-US" altLang="zh-CN" dirty="0" smtClean="0"/>
              <a:t>SGS</a:t>
            </a:r>
            <a:r>
              <a:rPr lang="zh-CN" altLang="en-US" dirty="0" smtClean="0"/>
              <a:t>和</a:t>
            </a:r>
            <a:r>
              <a:rPr lang="en-US" altLang="zh-CN" dirty="0" err="1" smtClean="0"/>
              <a:t>TGS方法</a:t>
            </a:r>
            <a:r>
              <a:rPr lang="zh-CN" altLang="en-US" dirty="0" smtClean="0"/>
              <a:t>在快速准确的测量低中放废物桶上都存在一定的局限性，尤其是针对</a:t>
            </a:r>
            <a:r>
              <a:rPr lang="en-US" altLang="zh-CN" dirty="0" smtClean="0"/>
              <a:t>400L</a:t>
            </a:r>
            <a:r>
              <a:rPr lang="zh-CN" altLang="en-US" dirty="0" smtClean="0"/>
              <a:t>、</a:t>
            </a:r>
            <a:r>
              <a:rPr lang="zh-CN" altLang="en-US" dirty="0"/>
              <a:t>密度大及放射性核素不</a:t>
            </a:r>
            <a:r>
              <a:rPr lang="zh-CN" altLang="en-US" dirty="0" smtClean="0"/>
              <a:t>均匀分布的情况；</a:t>
            </a:r>
          </a:p>
          <a:p>
            <a:pPr eaLnBrk="1" hangingPunct="1"/>
            <a:r>
              <a:rPr lang="zh-CN" altLang="en-US" dirty="0" smtClean="0"/>
              <a:t>前述的改进型测量技术都基于一定的假设，难以满足各种类型废物桶准确测量的需要；</a:t>
            </a:r>
          </a:p>
          <a:p>
            <a:pPr eaLnBrk="1" hangingPunct="1"/>
            <a:r>
              <a:rPr lang="zh-CN" altLang="en-US" dirty="0" smtClean="0"/>
              <a:t>一种在精度保证的情况下、进行快速测量的改进型</a:t>
            </a:r>
            <a:r>
              <a:rPr lang="zh-CN" altLang="en-US" dirty="0" smtClean="0"/>
              <a:t>方法，是</a:t>
            </a:r>
            <a:r>
              <a:rPr lang="zh-CN" altLang="en-US" dirty="0" smtClean="0"/>
              <a:t>低中放废物桶</a:t>
            </a:r>
            <a:r>
              <a:rPr lang="zh-CN" altLang="en-US" dirty="0" smtClean="0"/>
              <a:t>测量所迫切</a:t>
            </a:r>
            <a:r>
              <a:rPr lang="zh-CN" altLang="en-US" dirty="0" smtClean="0"/>
              <a:t>需要</a:t>
            </a:r>
            <a:r>
              <a:rPr lang="zh-CN" altLang="en-US" dirty="0" smtClean="0"/>
              <a:t>的技术</a:t>
            </a:r>
            <a:endParaRPr lang="zh-CN" altLang="en-US" sz="3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a:t>
            </a:r>
            <a:r>
              <a:rPr lang="zh-CN" altLang="en-US" dirty="0" smtClean="0"/>
              <a:t>逻辑与</a:t>
            </a:r>
            <a:r>
              <a:rPr lang="zh-CN" altLang="en-US" dirty="0" smtClean="0"/>
              <a:t>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444" name="Visio" r:id="rId3" imgW="3000258" imgH="5191270" progId="Visio.Drawing.15">
                  <p:embed/>
                </p:oleObj>
              </mc:Choice>
              <mc:Fallback>
                <p:oleObj name="Visio" r:id="rId3" imgW="3000258" imgH="51912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393745" y="5621400"/>
            <a:ext cx="8229600" cy="667612"/>
          </a:xfrm>
        </p:spPr>
        <p:txBody>
          <a:bodyPr/>
          <a:lstStyle/>
          <a:p>
            <a:r>
              <a:rPr lang="zh-CN" altLang="en-US" dirty="0" smtClean="0"/>
              <a:t>数据采集与交互模块</a:t>
            </a:r>
            <a:r>
              <a:rPr lang="zh-CN" altLang="en-US" dirty="0" smtClean="0"/>
              <a:t>逻辑设计与软件开发</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3745" y="5054853"/>
            <a:ext cx="2318263" cy="369332"/>
          </a:xfrm>
          <a:prstGeom prst="rect">
            <a:avLst/>
          </a:prstGeom>
        </p:spPr>
        <p:txBody>
          <a:bodyPr wrap="none">
            <a:spAutoFit/>
          </a:bodyPr>
          <a:lstStyle/>
          <a:p>
            <a:r>
              <a:rPr kumimoji="1" lang="en-US" altLang="zh-CN" dirty="0" smtClean="0"/>
              <a:t>【</a:t>
            </a:r>
            <a:r>
              <a:rPr kumimoji="1" lang="zh-CN" altLang="en-US" dirty="0" smtClean="0"/>
              <a:t>系统设计逻辑图</a:t>
            </a:r>
            <a:r>
              <a:rPr kumimoji="1" lang="en-US" altLang="zh-CN" dirty="0" smtClean="0"/>
              <a:t>】</a:t>
            </a:r>
            <a:endParaRPr lang="zh-CN" altLang="en-US" dirty="0"/>
          </a:p>
        </p:txBody>
      </p:sp>
      <p:sp>
        <p:nvSpPr>
          <p:cNvPr id="7" name="矩形 6"/>
          <p:cNvSpPr/>
          <p:nvPr/>
        </p:nvSpPr>
        <p:spPr>
          <a:xfrm>
            <a:off x="5117618" y="5054853"/>
            <a:ext cx="3185487" cy="369332"/>
          </a:xfrm>
          <a:prstGeom prst="rect">
            <a:avLst/>
          </a:prstGeom>
        </p:spPr>
        <p:txBody>
          <a:bodyPr wrap="none">
            <a:spAutoFit/>
          </a:bodyPr>
          <a:lstStyle/>
          <a:p>
            <a:r>
              <a:rPr kumimoji="1" lang="en-US" altLang="zh-CN" dirty="0" smtClean="0"/>
              <a:t>【</a:t>
            </a:r>
            <a:r>
              <a:rPr kumimoji="1" lang="zh-CN" altLang="en-US" dirty="0" smtClean="0"/>
              <a:t>系统软件模块交互界面图</a:t>
            </a:r>
            <a:r>
              <a:rPr kumimoji="1" lang="en-US" altLang="zh-CN" dirty="0" smtClean="0"/>
              <a:t>】</a:t>
            </a:r>
            <a:endParaRPr lang="zh-CN" altLang="en-US" dirty="0"/>
          </a:p>
        </p:txBody>
      </p:sp>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z="2800" dirty="0" smtClean="0"/>
              <a:t>半层析扫描方法（</a:t>
            </a:r>
            <a:r>
              <a:rPr lang="en-US" altLang="zh-CN" sz="2800" dirty="0" smtClean="0"/>
              <a:t>Semi-tomographic gamma scanning</a:t>
            </a:r>
            <a:r>
              <a:rPr lang="zh-CN" altLang="en-US" sz="2800" dirty="0" smtClean="0"/>
              <a:t>，</a:t>
            </a:r>
            <a:r>
              <a:rPr lang="en-US" altLang="zh-CN" sz="2800" dirty="0" smtClean="0"/>
              <a:t>STGS</a:t>
            </a:r>
            <a:r>
              <a:rPr lang="zh-CN" altLang="en-US" sz="2800" dirty="0" smtClean="0"/>
              <a:t>）</a:t>
            </a:r>
            <a:endParaRPr lang="en-US" altLang="zh-CN" sz="2800" dirty="0" smtClean="0"/>
          </a:p>
          <a:p>
            <a:pPr lvl="1"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lvl="1"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200400" y="4400550"/>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5929312" y="4400550"/>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351337"/>
            <a:ext cx="2400300" cy="1885950"/>
          </a:xfrm>
          <a:prstGeom prst="rect">
            <a:avLst/>
          </a:prstGeom>
          <a:noFill/>
          <a:ln w="9525">
            <a:noFill/>
            <a:miter lim="800000"/>
            <a:headEnd/>
            <a:tailEnd/>
          </a:ln>
        </p:spPr>
      </p:pic>
      <p:sp>
        <p:nvSpPr>
          <p:cNvPr id="7" name="矩形 6"/>
          <p:cNvSpPr/>
          <p:nvPr/>
        </p:nvSpPr>
        <p:spPr>
          <a:xfrm>
            <a:off x="4048425" y="5790232"/>
            <a:ext cx="3352200" cy="369332"/>
          </a:xfrm>
          <a:prstGeom prst="rect">
            <a:avLst/>
          </a:prstGeom>
        </p:spPr>
        <p:txBody>
          <a:bodyPr wrap="none">
            <a:spAutoFit/>
          </a:bodyPr>
          <a:lstStyle/>
          <a:p>
            <a:r>
              <a:rPr kumimoji="1" lang="en-US" altLang="zh-CN" dirty="0" smtClean="0"/>
              <a:t>【STGS</a:t>
            </a:r>
            <a:r>
              <a:rPr kumimoji="1" lang="zh-CN" altLang="en-US" dirty="0" smtClean="0"/>
              <a:t>方法的体素划分方式</a:t>
            </a:r>
            <a:r>
              <a:rPr kumimoji="1"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840132"/>
          </a:xfrm>
        </p:spPr>
        <p:txBody>
          <a:bodyPr/>
          <a:lstStyle/>
          <a:p>
            <a:pPr eaLnBrk="1" hangingPunct="1"/>
            <a:r>
              <a:rPr lang="en-US" altLang="zh-CN" dirty="0" smtClean="0"/>
              <a:t>200L</a:t>
            </a:r>
            <a:r>
              <a:rPr lang="zh-CN" altLang="en-US" dirty="0" smtClean="0"/>
              <a:t>废物桶实验验证</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59394"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813"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729" y="483098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683"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337"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废物桶蒙卡计算</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02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016317"/>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2" name="标题 1"/>
          <p:cNvSpPr>
            <a:spLocks noGrp="1"/>
          </p:cNvSpPr>
          <p:nvPr>
            <p:ph type="title"/>
          </p:nvPr>
        </p:nvSpPr>
        <p:spPr/>
        <p:txBody>
          <a:bodyPr/>
          <a:lstStyle/>
          <a:p>
            <a:r>
              <a:rPr lang="zh-CN" altLang="en-US" b="1" dirty="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1777512"/>
              </p:ext>
            </p:extLst>
          </p:nvPr>
        </p:nvGraphicFramePr>
        <p:xfrm>
          <a:off x="603332" y="1482447"/>
          <a:ext cx="4070350" cy="3086100"/>
        </p:xfrm>
        <a:graphic>
          <a:graphicData uri="http://schemas.openxmlformats.org/drawingml/2006/table">
            <a:tbl>
              <a:tblPr firstRow="1" firstCol="1">
                <a:tableStyleId>{5C22544A-7EE6-4342-B048-85BDC9FD1C3A}</a:tableStyleId>
              </a:tblPr>
              <a:tblGrid>
                <a:gridCol w="539750"/>
                <a:gridCol w="539750"/>
                <a:gridCol w="516255"/>
                <a:gridCol w="516255"/>
                <a:gridCol w="485775"/>
                <a:gridCol w="516255"/>
                <a:gridCol w="516255"/>
                <a:gridCol w="440055"/>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dirty="0">
                          <a:effectLst/>
                        </a:rPr>
                        <a:t>Max.</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61.74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-27.29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-32.36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42.58</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6.82</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4.68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25.85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0.67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5.41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7.47</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-9.14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1.2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-45.07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10.39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-24.84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13.09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-2.16</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-0.74</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7.71</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矩形 5"/>
          <p:cNvSpPr/>
          <p:nvPr/>
        </p:nvSpPr>
        <p:spPr>
          <a:xfrm>
            <a:off x="508608" y="4592739"/>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240566265"/>
              </p:ext>
            </p:extLst>
          </p:nvPr>
        </p:nvGraphicFramePr>
        <p:xfrm>
          <a:off x="618572" y="5054404"/>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6.18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10398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08427428"/>
              </p:ext>
            </p:extLst>
          </p:nvPr>
        </p:nvGraphicFramePr>
        <p:xfrm>
          <a:off x="519440" y="3236128"/>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dirty="0">
                          <a:effectLst/>
                        </a:rPr>
                        <a:t>形式</a:t>
                      </a:r>
                      <a:r>
                        <a:rPr lang="en-US" sz="900" kern="0" dirty="0">
                          <a:effectLst/>
                        </a:rPr>
                        <a:t>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Rectangle 1"/>
          <p:cNvSpPr>
            <a:spLocks noChangeArrowheads="1"/>
          </p:cNvSpPr>
          <p:nvPr/>
        </p:nvSpPr>
        <p:spPr bwMode="auto">
          <a:xfrm>
            <a:off x="438150" y="2769372"/>
            <a:ext cx="492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000" b="0" i="0" u="none" strike="noStrike" cap="none" normalizeH="0" baseline="0" dirty="0" smtClean="0" bmk="">
              <a:ln>
                <a:noFill/>
              </a:ln>
              <a:solidFill>
                <a:schemeClr val="tx1"/>
              </a:solidFill>
              <a:effectLst/>
            </a:endParaRPr>
          </a:p>
        </p:txBody>
      </p:sp>
      <p:sp>
        <p:nvSpPr>
          <p:cNvPr id="8" name="文本框 7"/>
          <p:cNvSpPr txBox="1"/>
          <p:nvPr/>
        </p:nvSpPr>
        <p:spPr>
          <a:xfrm>
            <a:off x="438150" y="5246514"/>
            <a:ext cx="7968343" cy="1015663"/>
          </a:xfrm>
          <a:prstGeom prst="rect">
            <a:avLst/>
          </a:prstGeom>
          <a:noFill/>
        </p:spPr>
        <p:txBody>
          <a:bodyPr wrap="square" rtlCol="0">
            <a:spAutoFit/>
          </a:bodyPr>
          <a:lstStyle/>
          <a:p>
            <a:r>
              <a:rPr lang="zh-CN" altLang="en-US" sz="2800" dirty="0" smtClean="0"/>
              <a:t>结论：比与</a:t>
            </a:r>
            <a:r>
              <a:rPr lang="en-US" altLang="zh-CN" sz="2800" dirty="0" smtClean="0"/>
              <a:t>SGS</a:t>
            </a:r>
            <a:r>
              <a:rPr lang="zh-CN" altLang="en-US" sz="3200" dirty="0" smtClean="0"/>
              <a:t>方法</a:t>
            </a:r>
            <a:r>
              <a:rPr lang="zh-CN" altLang="en-US" sz="2800" dirty="0" smtClean="0"/>
              <a:t>，</a:t>
            </a:r>
            <a:r>
              <a:rPr lang="en-US" altLang="zh-CN" sz="2800" dirty="0" smtClean="0"/>
              <a:t>STGS</a:t>
            </a:r>
            <a:r>
              <a:rPr lang="zh-CN" altLang="en-US" sz="2800" dirty="0" smtClean="0"/>
              <a:t>方法重建</a:t>
            </a:r>
            <a:r>
              <a:rPr lang="zh-CN" altLang="en-US" sz="2800" dirty="0"/>
              <a:t>误差和</a:t>
            </a:r>
            <a:r>
              <a:rPr lang="en-US" altLang="zh-CN" sz="2800" dirty="0"/>
              <a:t>RMS</a:t>
            </a:r>
            <a:r>
              <a:rPr lang="zh-CN" altLang="en-US" sz="2800" dirty="0" smtClean="0"/>
              <a:t>是</a:t>
            </a:r>
            <a:r>
              <a:rPr lang="zh-CN" altLang="en-US" sz="2800" dirty="0" smtClean="0">
                <a:solidFill>
                  <a:srgbClr val="C00000"/>
                </a:solidFill>
              </a:rPr>
              <a:t>四分之一</a:t>
            </a:r>
            <a:r>
              <a:rPr lang="zh-CN" altLang="en-US" sz="2800" dirty="0"/>
              <a:t>到</a:t>
            </a:r>
            <a:r>
              <a:rPr lang="zh-CN" altLang="en-US" sz="2800" dirty="0" smtClean="0">
                <a:solidFill>
                  <a:srgbClr val="C00000"/>
                </a:solidFill>
              </a:rPr>
              <a:t>三分之一</a:t>
            </a:r>
            <a:r>
              <a:rPr lang="zh-CN" altLang="en-US" sz="2800" dirty="0" smtClean="0"/>
              <a:t>，而时间是</a:t>
            </a:r>
            <a:r>
              <a:rPr lang="en-US" altLang="zh-CN" sz="2800" dirty="0" smtClean="0">
                <a:solidFill>
                  <a:srgbClr val="C00000"/>
                </a:solidFill>
              </a:rPr>
              <a:t>2-4</a:t>
            </a:r>
            <a:r>
              <a:rPr lang="zh-CN" altLang="en-US" sz="2800" dirty="0" smtClean="0"/>
              <a:t>倍</a:t>
            </a:r>
            <a:endParaRPr lang="zh-CN" altLang="en-US" sz="28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4"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50"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436" y="106389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38150" y="2336817"/>
            <a:ext cx="8122526" cy="400110"/>
          </a:xfrm>
          <a:prstGeom prst="rect">
            <a:avLst/>
          </a:prstGeom>
        </p:spPr>
        <p:txBody>
          <a:bodyPr wrap="square">
            <a:spAutoFit/>
          </a:bodyPr>
          <a:lstStyle/>
          <a:p>
            <a:r>
              <a:rPr lang="zh-CN" altLang="zh-CN" sz="2000" kern="100" dirty="0">
                <a:ea typeface="楷体" panose="02010609060101010101" pitchFamily="49" charset="-122"/>
                <a:cs typeface="Times New Roman" panose="02020603050405020304" pitchFamily="18" charset="0"/>
              </a:rPr>
              <a:t>层内两种不同材料的填充形式（</a:t>
            </a:r>
            <a:r>
              <a:rPr lang="en-US" altLang="zh-CN" sz="2000" kern="100" dirty="0">
                <a:ea typeface="楷体" panose="02010609060101010101" pitchFamily="49" charset="-122"/>
                <a:cs typeface="Times New Roman" panose="02020603050405020304" pitchFamily="18" charset="0"/>
              </a:rPr>
              <a:t>A</a:t>
            </a:r>
            <a:r>
              <a:rPr lang="zh-CN" altLang="zh-CN" sz="2000" kern="100" dirty="0">
                <a:ea typeface="楷体" panose="02010609060101010101" pitchFamily="49" charset="-122"/>
                <a:cs typeface="Times New Roman" panose="02020603050405020304" pitchFamily="18" charset="0"/>
              </a:rPr>
              <a:t>密度为</a:t>
            </a:r>
            <a:r>
              <a:rPr lang="en-US" altLang="zh-CN" sz="2000" kern="100" dirty="0">
                <a:ea typeface="楷体" panose="02010609060101010101" pitchFamily="49" charset="-122"/>
                <a:cs typeface="Times New Roman" panose="02020603050405020304" pitchFamily="18" charset="0"/>
              </a:rPr>
              <a:t>0.7g/cm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r>
              <a:rPr lang="en-US" altLang="zh-CN" sz="2000" kern="100" dirty="0">
                <a:ea typeface="楷体" panose="02010609060101010101" pitchFamily="49" charset="-122"/>
                <a:cs typeface="Times New Roman" panose="02020603050405020304" pitchFamily="18" charset="0"/>
              </a:rPr>
              <a:t>B</a:t>
            </a:r>
            <a:r>
              <a:rPr lang="zh-CN" altLang="zh-CN" sz="2000" kern="100" dirty="0">
                <a:ea typeface="楷体" panose="02010609060101010101" pitchFamily="49" charset="-122"/>
                <a:cs typeface="Times New Roman" panose="02020603050405020304" pitchFamily="18" charset="0"/>
              </a:rPr>
              <a:t>为</a:t>
            </a:r>
            <a:r>
              <a:rPr lang="en-US" altLang="zh-CN" sz="2000" kern="100" dirty="0">
                <a:ea typeface="楷体" panose="02010609060101010101" pitchFamily="49" charset="-122"/>
                <a:cs typeface="Times New Roman" panose="02020603050405020304" pitchFamily="18" charset="0"/>
              </a:rPr>
              <a:t>1.2g/cm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9798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solidFill>
                  <a:srgbClr val="C00000"/>
                </a:solidFill>
              </a:rPr>
              <a:t>400L</a:t>
            </a:r>
            <a:r>
              <a:rPr lang="zh-CN" altLang="en-US" dirty="0" smtClean="0">
                <a:solidFill>
                  <a:srgbClr val="C00000"/>
                </a:solidFill>
              </a:rPr>
              <a:t>高密度</a:t>
            </a:r>
            <a:r>
              <a:rPr lang="zh-CN" altLang="en-US" dirty="0" smtClean="0"/>
              <a:t>废物桶蒙卡</a:t>
            </a:r>
            <a:r>
              <a:rPr lang="zh-CN" altLang="en-US" dirty="0" smtClean="0"/>
              <a:t>计算</a:t>
            </a:r>
            <a:endParaRPr lang="en-US" altLang="zh-CN" dirty="0" smtClean="0"/>
          </a:p>
          <a:p>
            <a:pPr eaLnBrk="1" hangingPunct="1"/>
            <a:r>
              <a:rPr lang="zh-CN" altLang="en-US" dirty="0" smtClean="0"/>
              <a:t>不同</a:t>
            </a:r>
            <a:r>
              <a:rPr lang="zh-CN" altLang="en-US" dirty="0"/>
              <a:t>位置单点源</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867951411"/>
              </p:ext>
            </p:extLst>
          </p:nvPr>
        </p:nvGraphicFramePr>
        <p:xfrm>
          <a:off x="457200" y="1653177"/>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dirty="0">
                          <a:effectLst/>
                        </a:rPr>
                        <a:t>2.0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457200" y="1017611"/>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defTabSz="914400" rtl="0" eaLnBrk="0" fontAlgn="base" latinLnBrk="0" hangingPunct="0">
              <a:lnSpc>
                <a:spcPct val="100000"/>
              </a:lnSpc>
              <a:spcBef>
                <a:spcPct val="0"/>
              </a:spcBef>
              <a:spcAft>
                <a:spcPct val="0"/>
              </a:spcAft>
              <a:buClrTx/>
              <a:buSzTx/>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结论：相比</a:t>
            </a:r>
            <a:r>
              <a:rPr lang="zh-CN" altLang="en-US" dirty="0" smtClean="0"/>
              <a:t>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a:t>
            </a:r>
            <a:r>
              <a:rPr lang="zh-CN" altLang="zh-CN" dirty="0" smtClean="0">
                <a:solidFill>
                  <a:srgbClr val="C00000"/>
                </a:solidFill>
              </a:rPr>
              <a:t>二分之一</a:t>
            </a:r>
            <a:r>
              <a:rPr lang="zh-CN" altLang="zh-CN" dirty="0"/>
              <a:t>甚至更</a:t>
            </a:r>
            <a:r>
              <a:rPr lang="zh-CN" altLang="zh-CN" dirty="0" smtClean="0"/>
              <a:t>低</a:t>
            </a:r>
            <a:r>
              <a:rPr lang="zh-CN" altLang="en-US" dirty="0" smtClean="0"/>
              <a:t>，时间为</a:t>
            </a:r>
            <a:r>
              <a:rPr lang="en-US" altLang="zh-CN" dirty="0" smtClean="0">
                <a:solidFill>
                  <a:srgbClr val="C00000"/>
                </a:solidFill>
              </a:rPr>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-ISGS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3493580"/>
            <a:ext cx="8229600" cy="2907219"/>
          </a:xfrm>
        </p:spPr>
        <p:txBody>
          <a:bodyPr/>
          <a:lstStyle/>
          <a:p>
            <a:r>
              <a:rPr lang="zh-CN" altLang="en-US" dirty="0"/>
              <a:t>双</a:t>
            </a:r>
            <a:r>
              <a:rPr lang="zh-CN" altLang="en-US" dirty="0" smtClean="0"/>
              <a:t>探测器改进型</a:t>
            </a:r>
            <a:r>
              <a:rPr lang="en-US" altLang="zh-CN" dirty="0" smtClean="0"/>
              <a:t>SGS</a:t>
            </a:r>
            <a:r>
              <a:rPr lang="zh-CN" altLang="en-US" dirty="0" smtClean="0"/>
              <a:t>技术</a:t>
            </a:r>
            <a:endParaRPr lang="en-US" altLang="zh-CN" dirty="0" smtClean="0"/>
          </a:p>
          <a:p>
            <a:pPr lvl="1"/>
            <a:r>
              <a:rPr lang="zh-CN" altLang="en-US" sz="2000" dirty="0" smtClean="0"/>
              <a:t>假设</a:t>
            </a:r>
            <a:r>
              <a:rPr lang="zh-CN" altLang="en-US" sz="2000" dirty="0"/>
              <a:t>放射性核素集中在某等效环源上，根据探测器计数率之比求得</a:t>
            </a:r>
            <a:r>
              <a:rPr lang="zh-CN" altLang="zh-CN" sz="2000" dirty="0"/>
              <a:t>等效环源的半径</a:t>
            </a:r>
            <a:r>
              <a:rPr lang="zh-CN" altLang="zh-CN" sz="2000" dirty="0" smtClean="0"/>
              <a:t>，校正</a:t>
            </a:r>
            <a:r>
              <a:rPr lang="zh-CN" altLang="en-US" sz="2000" dirty="0" smtClean="0"/>
              <a:t>效率刻度</a:t>
            </a:r>
            <a:endParaRPr lang="en-US" altLang="zh-CN" sz="2000" dirty="0" smtClean="0"/>
          </a:p>
          <a:p>
            <a:pPr lvl="1"/>
            <a:r>
              <a:rPr lang="zh-CN" altLang="en-US" sz="2000" dirty="0" smtClean="0"/>
              <a:t>考虑到双探测器等效半径间的误差，利用计数率之比推导等效半径与效率刻度</a:t>
            </a:r>
            <a:endParaRPr lang="en-US" altLang="zh-CN" sz="2000" dirty="0" smtClean="0"/>
          </a:p>
          <a:p>
            <a:pPr lvl="1"/>
            <a:r>
              <a:rPr lang="zh-CN" altLang="zh-CN" sz="2000" dirty="0"/>
              <a:t>将桶内</a:t>
            </a:r>
            <a:r>
              <a:rPr lang="zh-CN" altLang="zh-CN" sz="2000" dirty="0" smtClean="0"/>
              <a:t>的放射性核素投影在</a:t>
            </a:r>
            <a:r>
              <a:rPr lang="zh-CN" altLang="en-US" sz="2000" dirty="0" smtClean="0"/>
              <a:t>一个</a:t>
            </a:r>
            <a:r>
              <a:rPr lang="zh-CN" altLang="zh-CN" sz="2000" dirty="0" smtClean="0"/>
              <a:t>等效</a:t>
            </a:r>
            <a:r>
              <a:rPr lang="zh-CN" altLang="zh-CN" sz="2000" dirty="0"/>
              <a:t>层内，以</a:t>
            </a:r>
            <a:r>
              <a:rPr lang="zh-CN" altLang="zh-CN" sz="2000" dirty="0" smtClean="0"/>
              <a:t>避免发射</a:t>
            </a:r>
            <a:r>
              <a:rPr lang="zh-CN" altLang="zh-CN" sz="2000" dirty="0"/>
              <a:t>重建过程中迭代残差的放大</a:t>
            </a:r>
            <a:endParaRPr lang="zh-CN" altLang="en-US" sz="2000"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031875"/>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08" y="1031875"/>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03435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707" y="2724365"/>
            <a:ext cx="1547238" cy="78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807" y="2724365"/>
            <a:ext cx="2221666" cy="7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950319"/>
            <a:ext cx="8229600" cy="846827"/>
          </a:xfrm>
        </p:spPr>
        <p:txBody>
          <a:bodyPr/>
          <a:lstStyle/>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267"/>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559" y="1653713"/>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50145635"/>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a:t>
            </a:r>
            <a:r>
              <a:rPr lang="zh-CN" altLang="zh-CN" sz="2400" dirty="0">
                <a:solidFill>
                  <a:srgbClr val="C00000"/>
                </a:solidFill>
              </a:rPr>
              <a:t>几分之一</a:t>
            </a:r>
            <a:r>
              <a:rPr lang="zh-CN" altLang="zh-CN" sz="2400" dirty="0"/>
              <a:t>，而平均误差降低了接近</a:t>
            </a:r>
            <a:r>
              <a:rPr lang="zh-CN" altLang="zh-CN" sz="2400" dirty="0" smtClean="0">
                <a:solidFill>
                  <a:srgbClr val="C00000"/>
                </a:solidFill>
              </a:rPr>
              <a:t>一半</a:t>
            </a:r>
            <a:r>
              <a:rPr lang="zh-CN" altLang="en-US" sz="2400" dirty="0"/>
              <a:t>，</a:t>
            </a:r>
            <a:r>
              <a:rPr lang="zh-CN" altLang="en-US" sz="2400" dirty="0" smtClean="0"/>
              <a:t>时间为</a:t>
            </a:r>
            <a:r>
              <a:rPr lang="en-US" altLang="zh-CN" sz="2400" dirty="0" smtClean="0">
                <a:solidFill>
                  <a:srgbClr val="C00000"/>
                </a:solidFill>
              </a:rPr>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主要工作与创新点</a:t>
            </a:r>
            <a:endParaRPr lang="zh-CN" altLang="en-US" b="1" dirty="0"/>
          </a:p>
        </p:txBody>
      </p:sp>
      <p:sp>
        <p:nvSpPr>
          <p:cNvPr id="3" name="内容占位符 2"/>
          <p:cNvSpPr>
            <a:spLocks noGrp="1"/>
          </p:cNvSpPr>
          <p:nvPr>
            <p:ph idx="1"/>
          </p:nvPr>
        </p:nvSpPr>
        <p:spPr/>
        <p:txBody>
          <a:bodyPr/>
          <a:lstStyle/>
          <a:p>
            <a:pPr lvl="0"/>
            <a:r>
              <a:rPr lang="zh-CN" altLang="zh-CN" sz="2400" dirty="0"/>
              <a:t>低中放废物探测系统的设计与优化</a:t>
            </a:r>
          </a:p>
          <a:p>
            <a:pPr lvl="1"/>
            <a:r>
              <a:rPr lang="zh-CN" altLang="zh-CN" sz="1400" dirty="0"/>
              <a:t>优化系统的主要逻辑结构与功能，整合了系统框架的模块组成。归纳了机械与控制模块的主要组成部分以及设计准则，突出了本系统模块化、紧凑化、可扩展性等一系列创新设计。详尽的分析了数据处理与交互模块的流程设计，创造性的构建了本系统软件探测计数的方式、数据的处理、效率刻度、活度重建的执行、与用户使用的交互逻辑的整体框架。</a:t>
            </a:r>
          </a:p>
          <a:p>
            <a:pPr lvl="0"/>
            <a:r>
              <a:rPr lang="zh-CN" altLang="zh-CN" sz="2400" dirty="0"/>
              <a:t>半层析伽马扫描技术（</a:t>
            </a:r>
            <a:r>
              <a:rPr lang="en-US" altLang="zh-CN" sz="2400" dirty="0"/>
              <a:t>STGS</a:t>
            </a:r>
            <a:r>
              <a:rPr lang="zh-CN" altLang="zh-CN" sz="2400" dirty="0"/>
              <a:t>）的研究与验证</a:t>
            </a:r>
          </a:p>
          <a:p>
            <a:pPr lvl="1"/>
            <a:r>
              <a:rPr lang="zh-CN" altLang="zh-CN" sz="1400" dirty="0"/>
              <a:t>提出了一种新的改进型伽马扫描技术，名为半层析伽马扫描（</a:t>
            </a:r>
            <a:r>
              <a:rPr lang="en-US" altLang="zh-CN" sz="1400" dirty="0"/>
              <a:t>Semi-tomographic gamma scanning, STGS</a:t>
            </a:r>
            <a:r>
              <a:rPr lang="zh-CN" altLang="zh-CN" sz="1400" dirty="0"/>
              <a:t>）方法。这种方法</a:t>
            </a:r>
            <a:r>
              <a:rPr lang="en-US" altLang="zh-CN" sz="1400" dirty="0"/>
              <a:t>200L</a:t>
            </a:r>
            <a:r>
              <a:rPr lang="zh-CN" altLang="zh-CN" sz="1400" dirty="0"/>
              <a:t>低密度废物桶在</a:t>
            </a:r>
            <a:r>
              <a:rPr lang="en-US" altLang="zh-CN" sz="1400" dirty="0"/>
              <a:t>400L</a:t>
            </a:r>
            <a:r>
              <a:rPr lang="zh-CN" altLang="zh-CN" sz="1400" dirty="0"/>
              <a:t>高密度废物桶上的测量效果得到了蒙卡模拟和实验的验证。主要在工况包括均匀密度下单点源极端分布的情况、均匀介质多点源随机分布的情况、以及非均匀介质下多点源情况与</a:t>
            </a:r>
            <a:r>
              <a:rPr lang="en-US" altLang="zh-CN" sz="1400" dirty="0"/>
              <a:t>SGS</a:t>
            </a:r>
            <a:r>
              <a:rPr lang="zh-CN" altLang="zh-CN" sz="1400" dirty="0"/>
              <a:t>的测量精度与时间进行对比分析。最大误差与</a:t>
            </a:r>
            <a:r>
              <a:rPr lang="en-US" altLang="zh-CN" sz="1400" dirty="0"/>
              <a:t>RMS</a:t>
            </a:r>
            <a:r>
              <a:rPr lang="zh-CN" altLang="zh-CN" sz="1400" dirty="0"/>
              <a:t>值对于</a:t>
            </a:r>
            <a:r>
              <a:rPr lang="en-US" altLang="zh-CN" sz="1400" dirty="0"/>
              <a:t>200L</a:t>
            </a:r>
            <a:r>
              <a:rPr lang="zh-CN" altLang="zh-CN" sz="1400" dirty="0"/>
              <a:t>低密度废物桶为</a:t>
            </a:r>
            <a:r>
              <a:rPr lang="en-US" altLang="zh-CN" sz="1400" dirty="0"/>
              <a:t>SGS</a:t>
            </a:r>
            <a:r>
              <a:rPr lang="zh-CN" altLang="zh-CN" sz="1400" dirty="0"/>
              <a:t>方法的三分之一或更低，而对于</a:t>
            </a:r>
            <a:r>
              <a:rPr lang="en-US" altLang="zh-CN" sz="1400" dirty="0"/>
              <a:t>400L</a:t>
            </a:r>
            <a:r>
              <a:rPr lang="zh-CN" altLang="zh-CN" sz="1400" dirty="0"/>
              <a:t>高密度废物桶为</a:t>
            </a:r>
            <a:r>
              <a:rPr lang="en-US" altLang="zh-CN" sz="1400" dirty="0"/>
              <a:t>SGS</a:t>
            </a:r>
            <a:r>
              <a:rPr lang="zh-CN" altLang="zh-CN" sz="1400" dirty="0"/>
              <a:t>方法的二分之一或更低。</a:t>
            </a:r>
          </a:p>
          <a:p>
            <a:pPr lvl="0"/>
            <a:r>
              <a:rPr lang="zh-CN" altLang="zh-CN" sz="2400" dirty="0"/>
              <a:t>双探测器改进型</a:t>
            </a:r>
            <a:r>
              <a:rPr lang="en-US" altLang="zh-CN" sz="2400" dirty="0"/>
              <a:t>SGS</a:t>
            </a:r>
            <a:r>
              <a:rPr lang="zh-CN" altLang="zh-CN" sz="2400" dirty="0"/>
              <a:t>方法的研究与验证</a:t>
            </a:r>
          </a:p>
          <a:p>
            <a:pPr lvl="1"/>
            <a:r>
              <a:rPr lang="zh-CN" altLang="zh-CN" sz="1400" dirty="0"/>
              <a:t>提出了一种改进型的双探测器伽马扫描方法，计算模型在原双探测器改进型</a:t>
            </a:r>
            <a:r>
              <a:rPr lang="en-US" altLang="zh-CN" sz="1400" dirty="0"/>
              <a:t>SGS</a:t>
            </a:r>
            <a:r>
              <a:rPr lang="zh-CN" altLang="zh-CN" sz="1400" dirty="0"/>
              <a:t>方法的基础上，充分考虑并修正了双探测器等效半径之间的偏差，同时将划分为数层的废物桶内的所有放射性核素投影于一等效层内以避免重建求解带来的迭代残差的放大。改进型方法在</a:t>
            </a:r>
            <a:r>
              <a:rPr lang="en-US" altLang="zh-CN" sz="1400" dirty="0"/>
              <a:t>400L</a:t>
            </a:r>
            <a:r>
              <a:rPr lang="zh-CN" altLang="zh-CN" sz="1400" dirty="0"/>
              <a:t>高密度废物桶的探测效果得到验证，与</a:t>
            </a:r>
            <a:r>
              <a:rPr lang="en-US" altLang="zh-CN" sz="1400" dirty="0"/>
              <a:t>SGS</a:t>
            </a:r>
            <a:r>
              <a:rPr lang="zh-CN" altLang="zh-CN" sz="1400" dirty="0"/>
              <a:t>方法相比，改进型方法的最大误差降低为几分之一，而平均误差降低了接近一半。</a:t>
            </a:r>
            <a:endParaRPr lang="zh-CN" altLang="en-US" sz="1400" dirty="0"/>
          </a:p>
        </p:txBody>
      </p:sp>
    </p:spTree>
    <p:extLst>
      <p:ext uri="{BB962C8B-B14F-4D97-AF65-F5344CB8AC3E}">
        <p14:creationId xmlns:p14="http://schemas.microsoft.com/office/powerpoint/2010/main" val="215584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81501"/>
                </a:solidFill>
              </a:rPr>
              <a:t>废物检测技术的研究有很大的应用价值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2203933"/>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1041401"/>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5126463"/>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613400" cy="5056188"/>
          </a:xfrm>
        </p:spPr>
        <p:txBody>
          <a:bodyPr/>
          <a:lstStyle/>
          <a:p>
            <a:pPr eaLnBrk="1" hangingPunct="1">
              <a:lnSpc>
                <a:spcPct val="80000"/>
              </a:lnSpc>
            </a:pPr>
            <a:r>
              <a:rPr lang="en-US" altLang="zh-CN" sz="2800" dirty="0" smtClean="0"/>
              <a:t>20</a:t>
            </a:r>
            <a:r>
              <a:rPr lang="zh-CN" altLang="zh-CN" sz="2800" dirty="0" smtClean="0"/>
              <a:t>世纪</a:t>
            </a:r>
            <a:r>
              <a:rPr lang="en-US" altLang="zh-CN" sz="2800" dirty="0" smtClean="0"/>
              <a:t>70-90</a:t>
            </a:r>
            <a:r>
              <a:rPr lang="zh-CN" altLang="zh-CN" sz="2800" dirty="0" smtClean="0"/>
              <a:t>年代</a:t>
            </a:r>
            <a:r>
              <a:rPr lang="zh-CN" altLang="en-US" sz="2800" dirty="0" smtClean="0"/>
              <a:t>，</a:t>
            </a:r>
            <a:r>
              <a:rPr lang="en-US" altLang="zh-CN" sz="2800" dirty="0" smtClean="0"/>
              <a:t>SGS</a:t>
            </a:r>
            <a:r>
              <a:rPr lang="zh-CN" altLang="en-US" sz="2800" dirty="0" smtClean="0"/>
              <a:t>和</a:t>
            </a:r>
            <a:r>
              <a:rPr lang="en-US" altLang="zh-CN" sz="2800" dirty="0" smtClean="0"/>
              <a:t>TGS</a:t>
            </a:r>
            <a:r>
              <a:rPr lang="zh-CN" altLang="en-US" sz="2800" dirty="0" smtClean="0"/>
              <a:t>的研究集中在</a:t>
            </a:r>
            <a:r>
              <a:rPr lang="zh-CN" altLang="zh-CN" sz="2800" dirty="0" smtClean="0"/>
              <a:t>美国的</a:t>
            </a:r>
            <a:r>
              <a:rPr lang="en-US" altLang="zh-CN" sz="2800" dirty="0" smtClean="0"/>
              <a:t>LANL</a:t>
            </a:r>
            <a:r>
              <a:rPr lang="zh-CN" altLang="zh-CN" sz="2800" dirty="0" smtClean="0"/>
              <a:t>（</a:t>
            </a:r>
            <a:r>
              <a:rPr lang="en-US" altLang="zh-CN" sz="2800" dirty="0" smtClean="0"/>
              <a:t>Los Alamos National Laboratory</a:t>
            </a:r>
            <a:r>
              <a:rPr lang="zh-CN" altLang="zh-CN" sz="2800" dirty="0" smtClean="0"/>
              <a:t>）</a:t>
            </a:r>
            <a:r>
              <a:rPr lang="zh-CN" altLang="en-US" sz="2800" dirty="0" smtClean="0"/>
              <a:t>和</a:t>
            </a:r>
            <a:r>
              <a:rPr lang="en-US" altLang="zh-CN" sz="2800" dirty="0" smtClean="0"/>
              <a:t>LLNL</a:t>
            </a:r>
            <a:r>
              <a:rPr lang="zh-CN" altLang="zh-CN" sz="2800" dirty="0" smtClean="0"/>
              <a:t>（</a:t>
            </a:r>
            <a:r>
              <a:rPr lang="en-US" altLang="zh-CN" sz="2800" dirty="0"/>
              <a:t>Lawrence Livermore National </a:t>
            </a:r>
            <a:r>
              <a:rPr lang="en-US" altLang="zh-CN" sz="2800" dirty="0" smtClean="0"/>
              <a:t>Laboratory</a:t>
            </a:r>
            <a:r>
              <a:rPr lang="zh-CN" altLang="zh-CN" sz="2800" dirty="0" smtClean="0"/>
              <a:t>）</a:t>
            </a:r>
            <a:r>
              <a:rPr lang="zh-CN" altLang="zh-CN" sz="2800" dirty="0"/>
              <a:t>国家</a:t>
            </a:r>
            <a:r>
              <a:rPr lang="zh-CN" altLang="zh-CN" sz="2800" dirty="0" smtClean="0"/>
              <a:t>实验室</a:t>
            </a:r>
            <a:endParaRPr lang="en-US" altLang="zh-CN" sz="2800" dirty="0" smtClean="0"/>
          </a:p>
          <a:p>
            <a:pPr eaLnBrk="1" hangingPunct="1">
              <a:lnSpc>
                <a:spcPct val="80000"/>
              </a:lnSpc>
            </a:pPr>
            <a:r>
              <a:rPr lang="zh-CN" altLang="en-US" sz="2800" dirty="0" smtClean="0"/>
              <a:t>目前，国外已经有较为成熟的商业化产品，主要来自</a:t>
            </a:r>
            <a:r>
              <a:rPr lang="en-US" altLang="zh-CN" sz="2800" dirty="0" err="1" smtClean="0"/>
              <a:t>Antech</a:t>
            </a:r>
            <a:r>
              <a:rPr lang="zh-CN" altLang="en-US" sz="2800" dirty="0" smtClean="0"/>
              <a:t>和</a:t>
            </a:r>
            <a:r>
              <a:rPr lang="en-US" altLang="zh-CN" sz="2800" dirty="0" smtClean="0"/>
              <a:t>Canberra</a:t>
            </a:r>
            <a:r>
              <a:rPr lang="zh-CN" altLang="en-US" sz="2800" dirty="0" smtClean="0"/>
              <a:t>公司</a:t>
            </a:r>
            <a:endParaRPr kumimoji="1" lang="en-US" altLang="zh-CN" sz="2800" dirty="0" smtClean="0"/>
          </a:p>
          <a:p>
            <a:pPr eaLnBrk="1" hangingPunct="1">
              <a:lnSpc>
                <a:spcPct val="80000"/>
              </a:lnSpc>
            </a:pPr>
            <a:r>
              <a:rPr kumimoji="1" lang="zh-CN" altLang="en-US" sz="2800" dirty="0" smtClean="0"/>
              <a:t>最近的工作主要集中于系统优化与改造，测量策略改进，兼容性的优化，以及新的改进型方法的研究</a:t>
            </a:r>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a:t>
            </a:r>
            <a:r>
              <a:rPr lang="zh-CN" altLang="en-US" dirty="0" smtClean="0"/>
              <a:t>设计等</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a:t>
            </a:r>
            <a:r>
              <a:rPr lang="zh-CN" altLang="en-US" dirty="0" smtClean="0"/>
              <a:t>算法等</a:t>
            </a:r>
            <a:endParaRPr lang="en-US" altLang="zh-CN" dirty="0" smtClean="0"/>
          </a:p>
          <a:p>
            <a:pPr eaLnBrk="1" hangingPunct="1"/>
            <a:r>
              <a:rPr lang="zh-CN" altLang="en-US" dirty="0" smtClean="0"/>
              <a:t>上海交通大学则着重于改进型重建方法的相关研究</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28448</TotalTime>
  <Words>2438</Words>
  <Application>Microsoft Office PowerPoint</Application>
  <PresentationFormat>全屏显示(4:3)</PresentationFormat>
  <Paragraphs>585</Paragraphs>
  <Slides>29</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Heiti SC Light</vt:lpstr>
      <vt:lpstr>楷体</vt:lpstr>
      <vt:lpstr>宋体</vt:lpstr>
      <vt:lpstr>Arial</vt:lpstr>
      <vt:lpstr>Calibri</vt:lpstr>
      <vt:lpstr>Times New Roman</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 </vt:lpstr>
      <vt:lpstr>改进型技术-STGS技术验证</vt:lpstr>
      <vt:lpstr>改进型技术-STGS技术验证</vt:lpstr>
      <vt:lpstr>改进型技术-STGS技术验证 </vt:lpstr>
      <vt:lpstr>改进型技术-STGS技术验证 </vt:lpstr>
      <vt:lpstr>改进型技术-ISGS技术原理 </vt:lpstr>
      <vt:lpstr>改进型技术-ISGS技术验证</vt:lpstr>
      <vt:lpstr>主要工作与创新点</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285</cp:revision>
  <dcterms:created xsi:type="dcterms:W3CDTF">2016-01-19T11:19:18Z</dcterms:created>
  <dcterms:modified xsi:type="dcterms:W3CDTF">2018-01-08T09:24:06Z</dcterms:modified>
  <cp:category/>
</cp:coreProperties>
</file>