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1">
  <p:sldMasterIdLst>
    <p:sldMasterId id="2147483648" r:id="rId1"/>
  </p:sldMasterIdLst>
  <p:notesMasterIdLst>
    <p:notesMasterId r:id="rId28"/>
  </p:notesMasterIdLst>
  <p:sldIdLst>
    <p:sldId id="260" r:id="rId2"/>
    <p:sldId id="257" r:id="rId3"/>
    <p:sldId id="262" r:id="rId4"/>
    <p:sldId id="264" r:id="rId5"/>
    <p:sldId id="284" r:id="rId6"/>
    <p:sldId id="268" r:id="rId7"/>
    <p:sldId id="272" r:id="rId8"/>
    <p:sldId id="291" r:id="rId9"/>
    <p:sldId id="292" r:id="rId10"/>
    <p:sldId id="271" r:id="rId11"/>
    <p:sldId id="273" r:id="rId12"/>
    <p:sldId id="293" r:id="rId13"/>
    <p:sldId id="287" r:id="rId14"/>
    <p:sldId id="275" r:id="rId15"/>
    <p:sldId id="294" r:id="rId16"/>
    <p:sldId id="295" r:id="rId17"/>
    <p:sldId id="283" r:id="rId18"/>
    <p:sldId id="296" r:id="rId19"/>
    <p:sldId id="298" r:id="rId20"/>
    <p:sldId id="297" r:id="rId21"/>
    <p:sldId id="299" r:id="rId22"/>
    <p:sldId id="300" r:id="rId23"/>
    <p:sldId id="301" r:id="rId24"/>
    <p:sldId id="302" r:id="rId25"/>
    <p:sldId id="303" r:id="rId26"/>
    <p:sldId id="261" r:id="rId27"/>
  </p:sldIdLst>
  <p:sldSz cx="9144000" cy="6858000" type="screen4x3"/>
  <p:notesSz cx="6858000" cy="9144000"/>
  <p:defaultTextStyle>
    <a:defPPr>
      <a:defRPr lang="zh-CN"/>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95"/>
    <a:srgbClr val="004098"/>
    <a:srgbClr val="004094"/>
    <a:srgbClr val="00401E"/>
    <a:srgbClr val="C9151E"/>
    <a:srgbClr val="951620"/>
    <a:srgbClr val="C81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56" autoAdjust="0"/>
    <p:restoredTop sz="81441" autoAdjust="0"/>
  </p:normalViewPr>
  <p:slideViewPr>
    <p:cSldViewPr snapToGrid="0" snapToObjects="1">
      <p:cViewPr varScale="1">
        <p:scale>
          <a:sx n="60" d="100"/>
          <a:sy n="60" d="100"/>
        </p:scale>
        <p:origin x="174" y="48"/>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2BECB50-630C-40F5-9DA6-2819179A45F5}" type="datetimeFigureOut">
              <a:rPr lang="zh-CN" altLang="en-US"/>
              <a:pPr>
                <a:defRPr/>
              </a:pPr>
              <a:t>2017/12/12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AF360A8-BAF6-47EE-B971-9B2EDCBBADA4}" type="slidenum">
              <a:rPr lang="zh-CN" altLang="en-US"/>
              <a:pPr>
                <a:defRPr/>
              </a:pPr>
              <a:t>‹#›</a:t>
            </a:fld>
            <a:endParaRPr lang="zh-CN" altLang="en-US"/>
          </a:p>
        </p:txBody>
      </p:sp>
    </p:spTree>
    <p:extLst>
      <p:ext uri="{BB962C8B-B14F-4D97-AF65-F5344CB8AC3E}">
        <p14:creationId xmlns:p14="http://schemas.microsoft.com/office/powerpoint/2010/main" val="1705916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zh-CN" altLang="en-US" smtClean="0">
                <a:solidFill>
                  <a:srgbClr val="C81501"/>
                </a:solidFill>
              </a:rPr>
              <a:t>针对废物桶检测技术研究有很大的应用价值</a:t>
            </a:r>
          </a:p>
          <a:p>
            <a:pPr eaLnBrk="1" hangingPunct="1">
              <a:spcBef>
                <a:spcPct val="0"/>
              </a:spcBef>
            </a:pPr>
            <a:r>
              <a:rPr kumimoji="1" lang="zh-CN" altLang="en-US" smtClean="0">
                <a:solidFill>
                  <a:srgbClr val="C81501"/>
                </a:solidFill>
              </a:rPr>
              <a:t>国家标准规定，必须要对废物测量</a:t>
            </a:r>
          </a:p>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C5175-DFBE-4FCF-B817-4A16FA11F2A9}" type="slidenum">
              <a:rPr lang="zh-CN" altLang="en-US" smtClean="0"/>
              <a:pPr/>
              <a:t>3</a:t>
            </a:fld>
            <a:endParaRPr lang="en-US" altLang="zh-CN" smtClean="0"/>
          </a:p>
        </p:txBody>
      </p:sp>
    </p:spTree>
    <p:extLst>
      <p:ext uri="{BB962C8B-B14F-4D97-AF65-F5344CB8AC3E}">
        <p14:creationId xmlns:p14="http://schemas.microsoft.com/office/powerpoint/2010/main" val="197242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随着密度的，点源的变化</a:t>
            </a:r>
          </a:p>
          <a:p>
            <a:pPr eaLnBrk="1" hangingPunct="1">
              <a:spcBef>
                <a:spcPct val="0"/>
              </a:spcBef>
            </a:pPr>
            <a:endParaRPr lang="zh-CN" altLang="en-US" smtClean="0"/>
          </a:p>
          <a:p>
            <a:pPr eaLnBrk="1" hangingPunct="1">
              <a:spcBef>
                <a:spcPct val="0"/>
              </a:spcBef>
            </a:pPr>
            <a:r>
              <a:rPr lang="zh-CN" altLang="en-US" smtClean="0"/>
              <a:t>密度增加，不均匀性增加</a:t>
            </a:r>
          </a:p>
          <a:p>
            <a:pPr eaLnBrk="1" hangingPunct="1">
              <a:spcBef>
                <a:spcPct val="0"/>
              </a:spcBef>
            </a:pPr>
            <a:r>
              <a:rPr lang="zh-CN" altLang="en-US" smtClean="0"/>
              <a:t>导致</a:t>
            </a:r>
            <a:r>
              <a:rPr lang="en-US" altLang="zh-CN" smtClean="0"/>
              <a:t>SGS</a:t>
            </a:r>
            <a:r>
              <a:rPr lang="zh-CN" altLang="en-US" smtClean="0"/>
              <a:t>误差增大，适应性降低</a:t>
            </a:r>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F894D0-0FBF-44FA-BEF2-29A8BE01DF96}" type="slidenum">
              <a:rPr lang="zh-CN" altLang="en-US" smtClean="0"/>
              <a:pPr/>
              <a:t>4</a:t>
            </a:fld>
            <a:endParaRPr lang="en-US" altLang="zh-CN" smtClean="0"/>
          </a:p>
        </p:txBody>
      </p:sp>
    </p:spTree>
    <p:extLst>
      <p:ext uri="{BB962C8B-B14F-4D97-AF65-F5344CB8AC3E}">
        <p14:creationId xmlns:p14="http://schemas.microsoft.com/office/powerpoint/2010/main" val="137307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TGS</a:t>
            </a:r>
            <a:r>
              <a:rPr lang="zh-CN" altLang="en-US" smtClean="0"/>
              <a:t>误差远远小于</a:t>
            </a:r>
            <a:r>
              <a:rPr lang="en-US" altLang="zh-CN" smtClean="0"/>
              <a:t>SGS</a:t>
            </a:r>
          </a:p>
          <a:p>
            <a:pPr eaLnBrk="1" hangingPunct="1"/>
            <a:r>
              <a:rPr lang="zh-CN" altLang="en-US" smtClean="0"/>
              <a:t>这是由于</a:t>
            </a:r>
            <a:r>
              <a:rPr lang="en-US" altLang="zh-CN" smtClean="0"/>
              <a:t>TGS</a:t>
            </a:r>
            <a:r>
              <a:rPr lang="zh-CN" altLang="en-US" smtClean="0"/>
              <a:t>采用了三维划分的方法</a:t>
            </a:r>
          </a:p>
        </p:txBody>
      </p:sp>
    </p:spTree>
    <p:extLst>
      <p:ext uri="{BB962C8B-B14F-4D97-AF65-F5344CB8AC3E}">
        <p14:creationId xmlns:p14="http://schemas.microsoft.com/office/powerpoint/2010/main" val="237641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7</a:t>
            </a:fld>
            <a:endParaRPr lang="zh-CN" altLang="en-US"/>
          </a:p>
        </p:txBody>
      </p:sp>
    </p:spTree>
    <p:extLst>
      <p:ext uri="{BB962C8B-B14F-4D97-AF65-F5344CB8AC3E}">
        <p14:creationId xmlns:p14="http://schemas.microsoft.com/office/powerpoint/2010/main" val="319643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16</a:t>
            </a:fld>
            <a:endParaRPr lang="zh-CN" altLang="en-US"/>
          </a:p>
        </p:txBody>
      </p:sp>
    </p:spTree>
    <p:extLst>
      <p:ext uri="{BB962C8B-B14F-4D97-AF65-F5344CB8AC3E}">
        <p14:creationId xmlns:p14="http://schemas.microsoft.com/office/powerpoint/2010/main" val="72775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20</a:t>
            </a:fld>
            <a:endParaRPr lang="zh-CN" altLang="en-US"/>
          </a:p>
        </p:txBody>
      </p:sp>
    </p:spTree>
    <p:extLst>
      <p:ext uri="{BB962C8B-B14F-4D97-AF65-F5344CB8AC3E}">
        <p14:creationId xmlns:p14="http://schemas.microsoft.com/office/powerpoint/2010/main" val="260885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21</a:t>
            </a:fld>
            <a:endParaRPr lang="zh-CN" altLang="en-US"/>
          </a:p>
        </p:txBody>
      </p:sp>
    </p:spTree>
    <p:extLst>
      <p:ext uri="{BB962C8B-B14F-4D97-AF65-F5344CB8AC3E}">
        <p14:creationId xmlns:p14="http://schemas.microsoft.com/office/powerpoint/2010/main" val="114112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22</a:t>
            </a:fld>
            <a:endParaRPr lang="zh-CN" altLang="en-US"/>
          </a:p>
        </p:txBody>
      </p:sp>
    </p:spTree>
    <p:extLst>
      <p:ext uri="{BB962C8B-B14F-4D97-AF65-F5344CB8AC3E}">
        <p14:creationId xmlns:p14="http://schemas.microsoft.com/office/powerpoint/2010/main" val="222823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23</a:t>
            </a:fld>
            <a:endParaRPr lang="zh-CN" altLang="en-US"/>
          </a:p>
        </p:txBody>
      </p:sp>
    </p:spTree>
    <p:extLst>
      <p:ext uri="{BB962C8B-B14F-4D97-AF65-F5344CB8AC3E}">
        <p14:creationId xmlns:p14="http://schemas.microsoft.com/office/powerpoint/2010/main" val="1184737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图片 3" descr="1-06.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742028"/>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799902"/>
            <a:ext cx="7828999" cy="12091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矩形 4"/>
          <p:cNvSpPr/>
          <p:nvPr userDrawn="1"/>
        </p:nvSpPr>
        <p:spPr>
          <a:xfrm rot="5400000">
            <a:off x="7877175" y="590550"/>
            <a:ext cx="103188" cy="534988"/>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竖排标题 1"/>
          <p:cNvSpPr>
            <a:spLocks noGrp="1"/>
          </p:cNvSpPr>
          <p:nvPr>
            <p:ph type="title" orient="vert"/>
          </p:nvPr>
        </p:nvSpPr>
        <p:spPr>
          <a:xfrm>
            <a:off x="6629400" y="832556"/>
            <a:ext cx="1710267" cy="5577704"/>
          </a:xfrm>
          <a:prstGeom prst="rect">
            <a:avLst/>
          </a:prstGeom>
        </p:spPr>
        <p:txBody>
          <a:bodyPr vert="eaVert">
            <a:normAutofit/>
          </a:bodyPr>
          <a:lstStyle>
            <a:lvl1pPr>
              <a:defRPr sz="4000"/>
            </a:lvl1pPr>
          </a:lstStyle>
          <a:p>
            <a:r>
              <a:rPr lang="zh-CN" altLang="en-US" dirty="0" smtClean="0"/>
              <a:t>单击此处编辑母版标题样式</a:t>
            </a:r>
            <a:endParaRPr lang="zh-CN" altLang="en-US" dirty="0"/>
          </a:p>
        </p:txBody>
      </p:sp>
      <p:sp>
        <p:nvSpPr>
          <p:cNvPr id="3" name="竖排文本占位符 2"/>
          <p:cNvSpPr>
            <a:spLocks noGrp="1"/>
          </p:cNvSpPr>
          <p:nvPr>
            <p:ph type="body" orient="vert" idx="1"/>
          </p:nvPr>
        </p:nvSpPr>
        <p:spPr>
          <a:xfrm>
            <a:off x="457200" y="558735"/>
            <a:ext cx="6019800" cy="5851525"/>
          </a:xfrm>
        </p:spPr>
        <p:txBody>
          <a:bodyPr vert="eaVert"/>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谢谢">
    <p:spTree>
      <p:nvGrpSpPr>
        <p:cNvPr id="1" name=""/>
        <p:cNvGrpSpPr/>
        <p:nvPr/>
      </p:nvGrpSpPr>
      <p:grpSpPr>
        <a:xfrm>
          <a:off x="0" y="0"/>
          <a:ext cx="0" cy="0"/>
          <a:chOff x="0" y="0"/>
          <a:chExt cx="0" cy="0"/>
        </a:xfrm>
      </p:grpSpPr>
      <p:pic>
        <p:nvPicPr>
          <p:cNvPr id="3" name="图片 4" descr="1-08.jpg"/>
          <p:cNvPicPr>
            <a:picLocks noChangeAspect="1"/>
          </p:cNvPicPr>
          <p:nvPr userDrawn="1"/>
        </p:nvPicPr>
        <p:blipFill>
          <a:blip r:embed="rId2"/>
          <a:srcRect/>
          <a:stretch>
            <a:fillRect/>
          </a:stretch>
        </p:blipFill>
        <p:spPr bwMode="auto">
          <a:xfrm>
            <a:off x="0" y="0"/>
            <a:ext cx="9177338" cy="6883400"/>
          </a:xfrm>
          <a:prstGeom prst="rect">
            <a:avLst/>
          </a:prstGeom>
          <a:noFill/>
          <a:ln w="9525">
            <a:noFill/>
            <a:miter lim="800000"/>
            <a:headEnd/>
            <a:tailEnd/>
          </a:ln>
        </p:spPr>
      </p:pic>
      <p:sp>
        <p:nvSpPr>
          <p:cNvPr id="2" name="标题 1"/>
          <p:cNvSpPr>
            <a:spLocks noGrp="1"/>
          </p:cNvSpPr>
          <p:nvPr>
            <p:ph type="title"/>
          </p:nvPr>
        </p:nvSpPr>
        <p:spPr>
          <a:xfrm>
            <a:off x="457200" y="3630173"/>
            <a:ext cx="8229600" cy="1143000"/>
          </a:xfrm>
          <a:prstGeom prst="rect">
            <a:avLst/>
          </a:prstGeom>
        </p:spPr>
        <p:txBody>
          <a:bodyPr vert="horz"/>
          <a:lstStyle>
            <a:lvl1pPr algn="ctr">
              <a:defRPr sz="6000" b="1" spc="600"/>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图片 8" descr="SJTU ppt template-10.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483347"/>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400121"/>
            <a:ext cx="7828999" cy="10915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10"/>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32815"/>
            <a:ext cx="8229600" cy="4315687"/>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889537"/>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38935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矩形 5"/>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sz="half" idx="1"/>
          </p:nvPr>
        </p:nvSpPr>
        <p:spPr>
          <a:xfrm>
            <a:off x="457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内容占位符 3"/>
          <p:cNvSpPr>
            <a:spLocks noGrp="1"/>
          </p:cNvSpPr>
          <p:nvPr>
            <p:ph sz="half" idx="2"/>
          </p:nvPr>
        </p:nvSpPr>
        <p:spPr>
          <a:xfrm>
            <a:off x="4648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9"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3"/>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矩形 6"/>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idx="1"/>
          </p:nvPr>
        </p:nvSpPr>
        <p:spPr>
          <a:xfrm>
            <a:off x="3575050" y="1301409"/>
            <a:ext cx="5111750" cy="4824754"/>
          </a:xfrm>
        </p:spPr>
        <p:txBody>
          <a:bodyPr/>
          <a:lstStyle>
            <a:lvl1pPr>
              <a:defRPr sz="3200">
                <a:latin typeface="Heiti SC Light"/>
                <a:ea typeface="Heiti SC Light"/>
                <a:cs typeface="Heiti SC Light"/>
              </a:defRPr>
            </a:lvl1pPr>
            <a:lvl2pPr>
              <a:defRPr sz="2800">
                <a:latin typeface="Heiti SC Light"/>
                <a:ea typeface="Heiti SC Light"/>
                <a:cs typeface="Heiti SC Light"/>
              </a:defRPr>
            </a:lvl2pPr>
            <a:lvl3pPr>
              <a:defRPr sz="2400">
                <a:latin typeface="Heiti SC Light"/>
                <a:ea typeface="Heiti SC Light"/>
                <a:cs typeface="Heiti SC Light"/>
              </a:defRPr>
            </a:lvl3pPr>
            <a:lvl4pPr>
              <a:defRPr sz="2000">
                <a:latin typeface="Heiti SC Light"/>
                <a:ea typeface="Heiti SC Light"/>
                <a:cs typeface="Heiti SC Light"/>
              </a:defRPr>
            </a:lvl4pPr>
            <a:lvl5pPr>
              <a:defRPr sz="2000">
                <a:latin typeface="Heiti SC Light"/>
                <a:ea typeface="Heiti SC Light"/>
                <a:cs typeface="Heiti SC Light"/>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文本占位符 3"/>
          <p:cNvSpPr>
            <a:spLocks noGrp="1"/>
          </p:cNvSpPr>
          <p:nvPr>
            <p:ph type="body" sz="half" idx="2"/>
          </p:nvPr>
        </p:nvSpPr>
        <p:spPr>
          <a:xfrm>
            <a:off x="457200" y="1301409"/>
            <a:ext cx="3008313" cy="4295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65435"/>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390239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13217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4" name="标题 1"/>
          <p:cNvSpPr txBox="1">
            <a:spLocks/>
          </p:cNvSpPr>
          <p:nvPr userDrawn="1"/>
        </p:nvSpPr>
        <p:spPr>
          <a:xfrm>
            <a:off x="457200" y="274638"/>
            <a:ext cx="6316663" cy="757237"/>
          </a:xfrm>
          <a:prstGeom prst="rect">
            <a:avLst/>
          </a:prstGeom>
        </p:spPr>
        <p:txBody>
          <a:bodyPr anchor="ctr"/>
          <a:lstStyle>
            <a:lvl1pPr algn="l" defTabSz="457200" rtl="0" eaLnBrk="1" latinLnBrk="0" hangingPunct="1">
              <a:spcBef>
                <a:spcPct val="0"/>
              </a:spcBef>
              <a:buNone/>
              <a:defRPr sz="4000" kern="1200">
                <a:solidFill>
                  <a:schemeClr val="tx1"/>
                </a:solidFill>
                <a:latin typeface="+mj-lt"/>
                <a:ea typeface="+mj-ea"/>
                <a:cs typeface="+mj-cs"/>
              </a:defRPr>
            </a:lvl1pPr>
          </a:lstStyle>
          <a:p>
            <a:pPr fontAlgn="auto">
              <a:spcAft>
                <a:spcPts val="0"/>
              </a:spcAft>
              <a:defRPr/>
            </a:pPr>
            <a:r>
              <a:rPr kumimoji="1" lang="zh-CN" altLang="en-US" dirty="0" smtClean="0"/>
              <a:t>单击此处编辑母版标题样式</a:t>
            </a:r>
            <a:endParaRPr kumimoji="1" lang="zh-CN" altLang="en-US" dirty="0"/>
          </a:p>
        </p:txBody>
      </p:sp>
      <p:sp>
        <p:nvSpPr>
          <p:cNvPr id="5" name="矩形 4"/>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竖排文本占位符 2"/>
          <p:cNvSpPr>
            <a:spLocks noGrp="1"/>
          </p:cNvSpPr>
          <p:nvPr>
            <p:ph type="body" orient="vert" idx="1"/>
          </p:nvPr>
        </p:nvSpPr>
        <p:spPr>
          <a:xfrm>
            <a:off x="457200" y="1366238"/>
            <a:ext cx="8229600" cy="4525963"/>
          </a:xfrm>
        </p:spPr>
        <p:txBody>
          <a:bodyPr vert="eaVert"/>
          <a:lstStyle>
            <a:lvl1pPr algn="l">
              <a:defRPr>
                <a:latin typeface="Heiti SC Light"/>
                <a:ea typeface="Heiti SC Light"/>
                <a:cs typeface="Heiti SC Light"/>
              </a:defRPr>
            </a:lvl1pPr>
            <a:lvl2pPr algn="l">
              <a:defRPr>
                <a:latin typeface="Heiti SC Light"/>
                <a:ea typeface="Heiti SC Light"/>
                <a:cs typeface="Heiti SC Light"/>
              </a:defRPr>
            </a:lvl2pPr>
            <a:lvl3pPr algn="l">
              <a:defRPr>
                <a:latin typeface="Heiti SC Light"/>
                <a:ea typeface="Heiti SC Light"/>
                <a:cs typeface="Heiti SC Light"/>
              </a:defRPr>
            </a:lvl3pPr>
            <a:lvl4pPr algn="l">
              <a:defRPr>
                <a:latin typeface="Heiti SC Light"/>
                <a:ea typeface="Heiti SC Light"/>
                <a:cs typeface="Heiti SC Light"/>
              </a:defRPr>
            </a:lvl4pPr>
            <a:lvl5pPr algn="l">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1-07.jpg"/>
          <p:cNvPicPr>
            <a:picLocks noChangeAspect="1"/>
          </p:cNvPicPr>
          <p:nvPr userDrawn="1"/>
        </p:nvPicPr>
        <p:blipFill>
          <a:blip r:embed="rId13"/>
          <a:srcRect/>
          <a:stretch>
            <a:fillRect/>
          </a:stretch>
        </p:blipFill>
        <p:spPr bwMode="auto">
          <a:xfrm>
            <a:off x="0" y="0"/>
            <a:ext cx="9175750" cy="6881813"/>
          </a:xfrm>
          <a:prstGeom prst="rect">
            <a:avLst/>
          </a:prstGeom>
          <a:noFill/>
          <a:ln w="9525">
            <a:noFill/>
            <a:miter lim="800000"/>
            <a:headEnd/>
            <a:tailEnd/>
          </a:ln>
        </p:spPr>
      </p:pic>
      <p:sp>
        <p:nvSpPr>
          <p:cNvPr id="1027" name="文本占位符 2"/>
          <p:cNvSpPr>
            <a:spLocks noGrp="1"/>
          </p:cNvSpPr>
          <p:nvPr>
            <p:ph type="body" idx="1"/>
          </p:nvPr>
        </p:nvSpPr>
        <p:spPr bwMode="auto">
          <a:xfrm>
            <a:off x="457200" y="1282700"/>
            <a:ext cx="8229600" cy="4519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pic>
        <p:nvPicPr>
          <p:cNvPr id="1028" name="图片 8" descr="1-11.png"/>
          <p:cNvPicPr>
            <a:picLocks noChangeAspect="1"/>
          </p:cNvPicPr>
          <p:nvPr userDrawn="1"/>
        </p:nvPicPr>
        <p:blipFill>
          <a:blip r:embed="rId14"/>
          <a:srcRect/>
          <a:stretch>
            <a:fillRect/>
          </a:stretch>
        </p:blipFill>
        <p:spPr bwMode="auto">
          <a:xfrm>
            <a:off x="158750" y="6172200"/>
            <a:ext cx="1995488" cy="525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 id="2147483663" r:id="rId5"/>
    <p:sldLayoutId id="2147483664" r:id="rId6"/>
    <p:sldLayoutId id="2147483665" r:id="rId7"/>
    <p:sldLayoutId id="2147483659" r:id="rId8"/>
    <p:sldLayoutId id="2147483666" r:id="rId9"/>
    <p:sldLayoutId id="2147483667" r:id="rId10"/>
    <p:sldLayoutId id="2147483668" r:id="rId11"/>
  </p:sldLayoutIdLst>
  <p:txStyles>
    <p:titleStyle>
      <a:lvl1pPr algn="ctr" defTabSz="457200" rtl="0" eaLnBrk="0" fontAlgn="base" hangingPunct="0">
        <a:spcBef>
          <a:spcPct val="0"/>
        </a:spcBef>
        <a:spcAft>
          <a:spcPct val="0"/>
        </a:spcAft>
        <a:defRPr sz="4000" kern="1200">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alibri" pitchFamily="34" charset="0"/>
          <a:ea typeface="宋体" charset="-122"/>
        </a:defRPr>
      </a:lvl2pPr>
      <a:lvl3pPr algn="ctr" defTabSz="457200" rtl="0" eaLnBrk="0" fontAlgn="base" hangingPunct="0">
        <a:spcBef>
          <a:spcPct val="0"/>
        </a:spcBef>
        <a:spcAft>
          <a:spcPct val="0"/>
        </a:spcAft>
        <a:defRPr sz="4000">
          <a:solidFill>
            <a:schemeClr val="tx1"/>
          </a:solidFill>
          <a:latin typeface="Calibri" pitchFamily="34" charset="0"/>
          <a:ea typeface="宋体" charset="-122"/>
        </a:defRPr>
      </a:lvl3pPr>
      <a:lvl4pPr algn="ctr" defTabSz="457200" rtl="0" eaLnBrk="0" fontAlgn="base" hangingPunct="0">
        <a:spcBef>
          <a:spcPct val="0"/>
        </a:spcBef>
        <a:spcAft>
          <a:spcPct val="0"/>
        </a:spcAft>
        <a:defRPr sz="4000">
          <a:solidFill>
            <a:schemeClr val="tx1"/>
          </a:solidFill>
          <a:latin typeface="Calibri" pitchFamily="34" charset="0"/>
          <a:ea typeface="宋体" charset="-122"/>
        </a:defRPr>
      </a:lvl4pPr>
      <a:lvl5pPr algn="ctr" defTabSz="457200" rtl="0" eaLnBrk="0" fontAlgn="base" hangingPunct="0">
        <a:spcBef>
          <a:spcPct val="0"/>
        </a:spcBef>
        <a:spcAft>
          <a:spcPct val="0"/>
        </a:spcAft>
        <a:defRPr sz="4000">
          <a:solidFill>
            <a:schemeClr val="tx1"/>
          </a:solidFill>
          <a:latin typeface="Calibri" pitchFamily="34" charset="0"/>
          <a:ea typeface="宋体" charset="-122"/>
        </a:defRPr>
      </a:lvl5pPr>
      <a:lvl6pPr marL="457200" algn="ctr" defTabSz="457200" rtl="0" fontAlgn="base">
        <a:spcBef>
          <a:spcPct val="0"/>
        </a:spcBef>
        <a:spcAft>
          <a:spcPct val="0"/>
        </a:spcAft>
        <a:defRPr sz="4000">
          <a:solidFill>
            <a:schemeClr val="tx1"/>
          </a:solidFill>
          <a:latin typeface="Calibri" pitchFamily="34" charset="0"/>
          <a:ea typeface="宋体" charset="-122"/>
        </a:defRPr>
      </a:lvl6pPr>
      <a:lvl7pPr marL="914400" algn="ctr" defTabSz="457200" rtl="0" fontAlgn="base">
        <a:spcBef>
          <a:spcPct val="0"/>
        </a:spcBef>
        <a:spcAft>
          <a:spcPct val="0"/>
        </a:spcAft>
        <a:defRPr sz="4000">
          <a:solidFill>
            <a:schemeClr val="tx1"/>
          </a:solidFill>
          <a:latin typeface="Calibri" pitchFamily="34" charset="0"/>
          <a:ea typeface="宋体" charset="-122"/>
        </a:defRPr>
      </a:lvl7pPr>
      <a:lvl8pPr marL="1371600" algn="ctr" defTabSz="457200" rtl="0" fontAlgn="base">
        <a:spcBef>
          <a:spcPct val="0"/>
        </a:spcBef>
        <a:spcAft>
          <a:spcPct val="0"/>
        </a:spcAft>
        <a:defRPr sz="4000">
          <a:solidFill>
            <a:schemeClr val="tx1"/>
          </a:solidFill>
          <a:latin typeface="Calibri" pitchFamily="34" charset="0"/>
          <a:ea typeface="宋体" charset="-122"/>
        </a:defRPr>
      </a:lvl8pPr>
      <a:lvl9pPr marL="1828800" algn="ctr" defTabSz="457200" rtl="0" fontAlgn="base">
        <a:spcBef>
          <a:spcPct val="0"/>
        </a:spcBef>
        <a:spcAft>
          <a:spcPct val="0"/>
        </a:spcAft>
        <a:defRPr sz="4000">
          <a:solidFill>
            <a:schemeClr val="tx1"/>
          </a:solidFill>
          <a:latin typeface="Calibri" pitchFamily="34" charset="0"/>
          <a:ea typeface="宋体" charset="-122"/>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w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4.wmf"/><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bwMode="auto">
          <a:xfrm>
            <a:off x="685800" y="1644650"/>
            <a:ext cx="7829550" cy="14827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t>核电厂低中放</a:t>
            </a:r>
            <a:r>
              <a:rPr lang="zh-CN" altLang="zh-CN" dirty="0" smtClean="0"/>
              <a:t>废物桶</a:t>
            </a:r>
            <a:r>
              <a:rPr lang="zh-CN" altLang="en-US" dirty="0" smtClean="0"/>
              <a:t>改进型伽马扫描技术研究</a:t>
            </a:r>
            <a:endParaRPr kumimoji="1" lang="zh-CN" altLang="en-US" dirty="0" smtClean="0"/>
          </a:p>
        </p:txBody>
      </p:sp>
      <p:sp>
        <p:nvSpPr>
          <p:cNvPr id="14338" name="副标题 2"/>
          <p:cNvSpPr>
            <a:spLocks noGrp="1"/>
          </p:cNvSpPr>
          <p:nvPr>
            <p:ph type="subTitle" idx="1"/>
          </p:nvPr>
        </p:nvSpPr>
        <p:spPr>
          <a:xfrm>
            <a:off x="685800" y="3400425"/>
            <a:ext cx="7829550" cy="1536700"/>
          </a:xfrm>
        </p:spPr>
        <p:txBody>
          <a:bodyPr/>
          <a:lstStyle/>
          <a:p>
            <a:pPr eaLnBrk="1" hangingPunct="1">
              <a:lnSpc>
                <a:spcPct val="80000"/>
              </a:lnSpc>
            </a:pPr>
            <a:r>
              <a:rPr kumimoji="1" lang="zh-CN" altLang="en-US" sz="2800" dirty="0" smtClean="0">
                <a:solidFill>
                  <a:srgbClr val="004195"/>
                </a:solidFill>
              </a:rPr>
              <a:t>学生：饶开源</a:t>
            </a:r>
            <a:endParaRPr kumimoji="1" lang="en-US" altLang="zh-CN" sz="2800" dirty="0" smtClean="0">
              <a:solidFill>
                <a:srgbClr val="004195"/>
              </a:solidFill>
            </a:endParaRPr>
          </a:p>
          <a:p>
            <a:pPr eaLnBrk="1" hangingPunct="1">
              <a:lnSpc>
                <a:spcPct val="80000"/>
              </a:lnSpc>
            </a:pPr>
            <a:r>
              <a:rPr kumimoji="1" lang="zh-CN" altLang="en-US" sz="2800" dirty="0" smtClean="0">
                <a:solidFill>
                  <a:srgbClr val="004195"/>
                </a:solidFill>
              </a:rPr>
              <a:t>指导老师：顾卫国</a:t>
            </a:r>
          </a:p>
          <a:p>
            <a:pPr eaLnBrk="1" hangingPunct="1">
              <a:lnSpc>
                <a:spcPct val="80000"/>
              </a:lnSpc>
            </a:pPr>
            <a:r>
              <a:rPr kumimoji="1" lang="en-US" altLang="zh-CN" sz="2800" dirty="0" smtClean="0">
                <a:solidFill>
                  <a:srgbClr val="004195"/>
                </a:solidFill>
              </a:rPr>
              <a:t>2017</a:t>
            </a:r>
            <a:r>
              <a:rPr kumimoji="1" lang="zh-CN" altLang="en-US" sz="2800" dirty="0" smtClean="0">
                <a:solidFill>
                  <a:srgbClr val="004195"/>
                </a:solidFill>
              </a:rPr>
              <a:t>年</a:t>
            </a:r>
            <a:r>
              <a:rPr kumimoji="1" lang="en-US" altLang="zh-CN" sz="2800" dirty="0" smtClean="0">
                <a:solidFill>
                  <a:srgbClr val="004195"/>
                </a:solidFill>
              </a:rPr>
              <a:t>12</a:t>
            </a:r>
            <a:r>
              <a:rPr kumimoji="1" lang="zh-CN" altLang="en-US" sz="2800" dirty="0" smtClean="0">
                <a:solidFill>
                  <a:srgbClr val="004195"/>
                </a:solidFill>
              </a:rPr>
              <a:t>月</a:t>
            </a:r>
            <a:r>
              <a:rPr kumimoji="1" lang="en-US" altLang="zh-CN" sz="2800" dirty="0" smtClean="0">
                <a:solidFill>
                  <a:srgbClr val="004195"/>
                </a:solidFill>
              </a:rPr>
              <a:t>10</a:t>
            </a:r>
            <a:r>
              <a:rPr kumimoji="1" lang="zh-CN" altLang="en-US" sz="2800" dirty="0" smtClean="0">
                <a:solidFill>
                  <a:srgbClr val="004195"/>
                </a:solidFill>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a:xfrm>
            <a:off x="457200" y="274638"/>
            <a:ext cx="796925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3</a:t>
            </a:r>
          </a:p>
        </p:txBody>
      </p:sp>
      <p:sp>
        <p:nvSpPr>
          <p:cNvPr id="24578" name="内容占位符 2"/>
          <p:cNvSpPr>
            <a:spLocks noGrp="1"/>
          </p:cNvSpPr>
          <p:nvPr>
            <p:ph idx="1"/>
          </p:nvPr>
        </p:nvSpPr>
        <p:spPr>
          <a:xfrm>
            <a:off x="457200" y="4058653"/>
            <a:ext cx="8229600" cy="1589672"/>
          </a:xfrm>
        </p:spPr>
        <p:txBody>
          <a:bodyPr/>
          <a:lstStyle/>
          <a:p>
            <a:pPr eaLnBrk="1" hangingPunct="1"/>
            <a:r>
              <a:rPr lang="zh-CN" altLang="en-US" dirty="0" smtClean="0"/>
              <a:t>改进型</a:t>
            </a:r>
            <a:r>
              <a:rPr lang="en-US" altLang="zh-CN" dirty="0" smtClean="0"/>
              <a:t>SGS</a:t>
            </a:r>
            <a:r>
              <a:rPr lang="zh-CN" altLang="en-US" dirty="0" smtClean="0"/>
              <a:t>方法，在废物桶竖直轴向上下足够远距离</a:t>
            </a:r>
            <a:r>
              <a:rPr lang="en-US" altLang="zh-CN" dirty="0" smtClean="0"/>
              <a:t>,</a:t>
            </a:r>
            <a:r>
              <a:rPr lang="zh-CN" altLang="en-US" dirty="0" smtClean="0"/>
              <a:t>增加两个探测器，探测结果用以优化</a:t>
            </a:r>
            <a:r>
              <a:rPr lang="en-US" altLang="zh-CN" dirty="0" smtClean="0"/>
              <a:t>SGS</a:t>
            </a:r>
            <a:r>
              <a:rPr lang="zh-CN" altLang="en-US" dirty="0" smtClean="0"/>
              <a:t>测量精度</a:t>
            </a:r>
            <a:r>
              <a:rPr lang="en-US" altLang="zh-CN" dirty="0" smtClean="0"/>
              <a:t>【Tran </a:t>
            </a:r>
            <a:r>
              <a:rPr lang="en-US" altLang="zh-CN" dirty="0" err="1" smtClean="0"/>
              <a:t>Quoc</a:t>
            </a:r>
            <a:r>
              <a:rPr lang="en-US" altLang="zh-CN" dirty="0" smtClean="0"/>
              <a:t> Dung】</a:t>
            </a:r>
            <a:endParaRPr lang="zh-CN" altLang="en-US" dirty="0" smtClean="0"/>
          </a:p>
        </p:txBody>
      </p:sp>
      <p:pic>
        <p:nvPicPr>
          <p:cNvPr id="2" name="图片 1"/>
          <p:cNvPicPr>
            <a:picLocks noChangeAspect="1"/>
          </p:cNvPicPr>
          <p:nvPr/>
        </p:nvPicPr>
        <p:blipFill>
          <a:blip r:embed="rId2"/>
          <a:stretch>
            <a:fillRect/>
          </a:stretch>
        </p:blipFill>
        <p:spPr>
          <a:xfrm>
            <a:off x="426403" y="1514147"/>
            <a:ext cx="8000047" cy="20622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a:xfrm>
            <a:off x="457200" y="274638"/>
            <a:ext cx="78994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4</a:t>
            </a:r>
            <a:endParaRPr lang="zh-CN" altLang="en-US" b="1" dirty="0" smtClean="0"/>
          </a:p>
        </p:txBody>
      </p:sp>
      <p:sp>
        <p:nvSpPr>
          <p:cNvPr id="25602" name="内容占位符 2"/>
          <p:cNvSpPr>
            <a:spLocks noGrp="1"/>
          </p:cNvSpPr>
          <p:nvPr>
            <p:ph idx="1"/>
          </p:nvPr>
        </p:nvSpPr>
        <p:spPr>
          <a:xfrm>
            <a:off x="457200" y="4074694"/>
            <a:ext cx="8229600" cy="1940343"/>
          </a:xfrm>
        </p:spPr>
        <p:txBody>
          <a:bodyPr/>
          <a:lstStyle/>
          <a:p>
            <a:pPr marL="609600" indent="-609600" eaLnBrk="1" hangingPunct="1">
              <a:buFont typeface="Calibri" pitchFamily="34" charset="0"/>
              <a:buAutoNum type="arabicPeriod" startAt="4"/>
            </a:pPr>
            <a:r>
              <a:rPr lang="zh-CN" altLang="en-US" sz="2800" dirty="0" smtClean="0"/>
              <a:t>双探测器</a:t>
            </a:r>
            <a:r>
              <a:rPr lang="en-US" altLang="zh-CN" sz="2800" dirty="0" smtClean="0"/>
              <a:t>SGS</a:t>
            </a:r>
            <a:r>
              <a:rPr lang="zh-CN" altLang="en-US" sz="2800" dirty="0" smtClean="0"/>
              <a:t>技术，假设放射性核素集中在某等效环源上，根据探测器计数率之比求得</a:t>
            </a:r>
            <a:r>
              <a:rPr lang="zh-CN" altLang="zh-CN" sz="2800" dirty="0" smtClean="0"/>
              <a:t>等效环源的半径，用这个等效环源的自吸收修正因子校正</a:t>
            </a:r>
            <a:r>
              <a:rPr lang="en-US" altLang="zh-CN" sz="2800" dirty="0" smtClean="0"/>
              <a:t>SGS</a:t>
            </a:r>
            <a:r>
              <a:rPr lang="zh-CN" altLang="zh-CN" sz="2800" dirty="0" smtClean="0"/>
              <a:t>结果</a:t>
            </a:r>
            <a:r>
              <a:rPr lang="zh-CN" altLang="en-US" sz="2800" dirty="0" smtClean="0"/>
              <a:t>【上海交大，刘诚</a:t>
            </a:r>
            <a:r>
              <a:rPr lang="en-US" altLang="zh-CN" sz="2800" dirty="0" smtClean="0"/>
              <a:t>】</a:t>
            </a:r>
          </a:p>
          <a:p>
            <a:pPr marL="609600" indent="-609600" eaLnBrk="1" hangingPunct="1">
              <a:buFont typeface="Arial" charset="0"/>
              <a:buAutoNum type="arabicPeriod" startAt="5"/>
            </a:pPr>
            <a:endParaRPr lang="en-US" altLang="zh-CN" sz="2800" dirty="0" smtClean="0"/>
          </a:p>
          <a:p>
            <a:pPr marL="609600" indent="-609600" eaLnBrk="1" hangingPunct="1">
              <a:buFont typeface="Arial" charset="0"/>
              <a:buAutoNum type="arabicPeriod" startAt="5"/>
            </a:pPr>
            <a:endParaRPr lang="zh-CN" altLang="en-US" sz="2800" dirty="0" smtClean="0"/>
          </a:p>
        </p:txBody>
      </p:sp>
      <p:pic>
        <p:nvPicPr>
          <p:cNvPr id="2" name="图片 1"/>
          <p:cNvPicPr>
            <a:picLocks noChangeAspect="1"/>
          </p:cNvPicPr>
          <p:nvPr/>
        </p:nvPicPr>
        <p:blipFill>
          <a:blip r:embed="rId2"/>
          <a:stretch>
            <a:fillRect/>
          </a:stretch>
        </p:blipFill>
        <p:spPr>
          <a:xfrm>
            <a:off x="2011362" y="1286459"/>
            <a:ext cx="4791075" cy="2533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307179"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5</a:t>
            </a:r>
            <a:endParaRPr lang="zh-CN" altLang="en-US" dirty="0"/>
          </a:p>
        </p:txBody>
      </p:sp>
      <p:sp>
        <p:nvSpPr>
          <p:cNvPr id="3" name="内容占位符 2"/>
          <p:cNvSpPr>
            <a:spLocks noGrp="1"/>
          </p:cNvSpPr>
          <p:nvPr>
            <p:ph idx="1"/>
          </p:nvPr>
        </p:nvSpPr>
        <p:spPr>
          <a:xfrm>
            <a:off x="4588042" y="1347537"/>
            <a:ext cx="4098758" cy="4445343"/>
          </a:xfrm>
        </p:spPr>
        <p:txBody>
          <a:bodyPr/>
          <a:lstStyle/>
          <a:p>
            <a:r>
              <a:rPr lang="zh-CN" altLang="zh-CN" dirty="0"/>
              <a:t>自适应动网格</a:t>
            </a:r>
            <a:r>
              <a:rPr lang="en-US" altLang="zh-CN" dirty="0"/>
              <a:t>TGS</a:t>
            </a:r>
            <a:r>
              <a:rPr lang="zh-CN" altLang="zh-CN" dirty="0"/>
              <a:t>技术</a:t>
            </a:r>
            <a:r>
              <a:rPr lang="zh-CN" altLang="en-US" dirty="0"/>
              <a:t>，假设放射性核素主要以热点形式存在，</a:t>
            </a:r>
            <a:r>
              <a:rPr lang="zh-CN" altLang="zh-CN" dirty="0"/>
              <a:t>将探测到热点的粗网格细分，更精确的定位热点的位置和活度</a:t>
            </a:r>
            <a:r>
              <a:rPr lang="zh-CN" altLang="zh-CN" dirty="0" smtClean="0"/>
              <a:t>，</a:t>
            </a:r>
            <a:r>
              <a:rPr lang="zh-CN" altLang="en-US" dirty="0" smtClean="0"/>
              <a:t>测量时间减半</a:t>
            </a:r>
            <a:r>
              <a:rPr lang="en-US" altLang="zh-CN" dirty="0" smtClean="0"/>
              <a:t>【</a:t>
            </a:r>
            <a:r>
              <a:rPr lang="zh-CN" altLang="en-US" dirty="0"/>
              <a:t>上海交大，刘诚</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154155" y="1592956"/>
            <a:ext cx="4600575" cy="4352925"/>
          </a:xfrm>
          <a:prstGeom prst="rect">
            <a:avLst/>
          </a:prstGeom>
        </p:spPr>
      </p:pic>
    </p:spTree>
    <p:extLst>
      <p:ext uri="{BB962C8B-B14F-4D97-AF65-F5344CB8AC3E}">
        <p14:creationId xmlns:p14="http://schemas.microsoft.com/office/powerpoint/2010/main" val="52911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lang="zh-CN" altLang="en-US" b="1" smtClean="0"/>
              <a:t>研究现状总结</a:t>
            </a:r>
          </a:p>
        </p:txBody>
      </p:sp>
      <p:sp>
        <p:nvSpPr>
          <p:cNvPr id="26626" name="内容占位符 2"/>
          <p:cNvSpPr>
            <a:spLocks noGrp="1"/>
          </p:cNvSpPr>
          <p:nvPr>
            <p:ph idx="4294967295"/>
          </p:nvPr>
        </p:nvSpPr>
        <p:spPr>
          <a:xfrm>
            <a:off x="457200" y="1333500"/>
            <a:ext cx="8229600" cy="4314825"/>
          </a:xfrm>
        </p:spPr>
        <p:txBody>
          <a:bodyPr/>
          <a:lstStyle/>
          <a:p>
            <a:pPr marL="609600" indent="-609600" eaLnBrk="1" hangingPunct="1"/>
            <a:r>
              <a:rPr lang="en-US" altLang="zh-CN" sz="2800" dirty="0" smtClean="0"/>
              <a:t>SGS</a:t>
            </a:r>
            <a:r>
              <a:rPr lang="zh-CN" altLang="en-US" sz="2800" dirty="0" smtClean="0"/>
              <a:t>和</a:t>
            </a:r>
            <a:r>
              <a:rPr lang="en-US" altLang="zh-CN" sz="2800" dirty="0" err="1" smtClean="0"/>
              <a:t>TGS方法</a:t>
            </a:r>
            <a:r>
              <a:rPr lang="zh-CN" altLang="en-US" sz="2800" dirty="0" smtClean="0"/>
              <a:t>在快速准确的测量低中放废物桶上都存在一定的局限性，尤其是针对</a:t>
            </a:r>
            <a:r>
              <a:rPr lang="en-US" altLang="zh-CN" sz="2800" dirty="0" smtClean="0"/>
              <a:t>400L</a:t>
            </a:r>
            <a:r>
              <a:rPr lang="zh-CN" altLang="en-US" sz="2800" dirty="0" smtClean="0"/>
              <a:t>、</a:t>
            </a:r>
            <a:r>
              <a:rPr lang="zh-CN" altLang="en-US" sz="2800" dirty="0"/>
              <a:t>密度大及放射性核素不</a:t>
            </a:r>
            <a:r>
              <a:rPr lang="zh-CN" altLang="en-US" sz="2800" dirty="0" smtClean="0"/>
              <a:t>均匀分布的情况；</a:t>
            </a:r>
          </a:p>
          <a:p>
            <a:pPr marL="609600" indent="-609600" eaLnBrk="1" hangingPunct="1"/>
            <a:r>
              <a:rPr lang="zh-CN" altLang="en-US" sz="2800" dirty="0" smtClean="0"/>
              <a:t>前述的改进型测量技术都基于一定的假设，难以满足各种类型废物桶准确测量的需要；</a:t>
            </a:r>
          </a:p>
          <a:p>
            <a:pPr marL="609600" indent="-609600" eaLnBrk="1" hangingPunct="1"/>
            <a:r>
              <a:rPr lang="zh-CN" altLang="en-US" sz="2800" dirty="0" smtClean="0"/>
              <a:t>一种在精度保证的情况下、进行快速测量的改进型方法是低中放废物桶测量技术迫切需要的</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研究内容</a:t>
            </a:r>
          </a:p>
        </p:txBody>
      </p:sp>
      <p:sp>
        <p:nvSpPr>
          <p:cNvPr id="28674" name="内容占位符 2"/>
          <p:cNvSpPr>
            <a:spLocks noGrp="1"/>
          </p:cNvSpPr>
          <p:nvPr>
            <p:ph idx="1"/>
          </p:nvPr>
        </p:nvSpPr>
        <p:spPr>
          <a:xfrm>
            <a:off x="457200" y="1333500"/>
            <a:ext cx="8229600" cy="4314825"/>
          </a:xfrm>
        </p:spPr>
        <p:txBody>
          <a:bodyPr/>
          <a:lstStyle/>
          <a:p>
            <a:pPr lvl="0"/>
            <a:r>
              <a:rPr lang="zh-CN" altLang="zh-CN" dirty="0"/>
              <a:t>基于现有系统进行了低放废物桶层析扫描系统的改造和再设计</a:t>
            </a:r>
            <a:r>
              <a:rPr lang="zh-CN" altLang="zh-CN" dirty="0" smtClean="0"/>
              <a:t>，</a:t>
            </a:r>
            <a:r>
              <a:rPr lang="zh-CN" altLang="en-US" dirty="0" smtClean="0"/>
              <a:t>主要包括</a:t>
            </a:r>
            <a:r>
              <a:rPr lang="zh-CN" altLang="zh-CN" dirty="0" smtClean="0"/>
              <a:t>机电控制</a:t>
            </a:r>
            <a:r>
              <a:rPr lang="zh-CN" altLang="en-US" dirty="0" smtClean="0"/>
              <a:t>模块、</a:t>
            </a:r>
            <a:r>
              <a:rPr lang="zh-CN" altLang="zh-CN" dirty="0" smtClean="0"/>
              <a:t>数据采集</a:t>
            </a:r>
            <a:r>
              <a:rPr lang="zh-CN" altLang="zh-CN" dirty="0"/>
              <a:t>和用户交互</a:t>
            </a:r>
            <a:r>
              <a:rPr lang="zh-CN" altLang="zh-CN" dirty="0" smtClean="0"/>
              <a:t>模块</a:t>
            </a:r>
            <a:r>
              <a:rPr lang="zh-CN" altLang="en-US" dirty="0" smtClean="0"/>
              <a:t>等</a:t>
            </a:r>
            <a:endParaRPr lang="en-US" altLang="zh-CN" dirty="0" smtClean="0"/>
          </a:p>
          <a:p>
            <a:pPr lvl="0"/>
            <a:r>
              <a:rPr lang="zh-CN" altLang="zh-CN" dirty="0" smtClean="0"/>
              <a:t>提出</a:t>
            </a:r>
            <a:r>
              <a:rPr lang="zh-CN" altLang="zh-CN" dirty="0"/>
              <a:t>了一种叫做半层析伽马扫描（STGS）方法的改进型</a:t>
            </a:r>
            <a:r>
              <a:rPr lang="zh-CN" altLang="zh-CN" dirty="0" smtClean="0"/>
              <a:t>方法</a:t>
            </a:r>
            <a:r>
              <a:rPr lang="zh-CN" altLang="en-US" dirty="0" smtClean="0"/>
              <a:t>并验证了测量效果</a:t>
            </a:r>
            <a:endParaRPr lang="en-US" altLang="zh-CN" dirty="0" smtClean="0"/>
          </a:p>
          <a:p>
            <a:pPr lvl="0"/>
            <a:r>
              <a:rPr lang="zh-CN" altLang="zh-CN" dirty="0" smtClean="0"/>
              <a:t>提出</a:t>
            </a:r>
            <a:r>
              <a:rPr lang="zh-CN" altLang="zh-CN" dirty="0"/>
              <a:t>了一</a:t>
            </a:r>
            <a:r>
              <a:rPr lang="zh-CN" altLang="zh-CN" dirty="0" smtClean="0"/>
              <a:t>种</a:t>
            </a:r>
            <a:r>
              <a:rPr lang="zh-CN" altLang="en-US" dirty="0" smtClean="0"/>
              <a:t>双探测器的</a:t>
            </a:r>
            <a:r>
              <a:rPr lang="zh-CN" altLang="zh-CN" dirty="0" smtClean="0"/>
              <a:t>改进型</a:t>
            </a:r>
            <a:r>
              <a:rPr lang="zh-CN" altLang="zh-CN" dirty="0"/>
              <a:t>分层伽马扫描</a:t>
            </a:r>
            <a:r>
              <a:rPr lang="zh-CN" altLang="zh-CN" dirty="0" smtClean="0"/>
              <a:t>方法</a:t>
            </a:r>
            <a:r>
              <a:rPr lang="zh-CN" altLang="en-US" dirty="0" smtClean="0"/>
              <a:t>并验证了测量效果</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系统设计与优化</a:t>
            </a:r>
            <a:endParaRPr lang="zh-CN" altLang="en-US" sz="3600" b="1" dirty="0"/>
          </a:p>
        </p:txBody>
      </p:sp>
      <p:sp>
        <p:nvSpPr>
          <p:cNvPr id="3" name="内容占位符 2"/>
          <p:cNvSpPr>
            <a:spLocks noGrp="1"/>
          </p:cNvSpPr>
          <p:nvPr>
            <p:ph idx="1"/>
          </p:nvPr>
        </p:nvSpPr>
        <p:spPr>
          <a:xfrm>
            <a:off x="3449052" y="5224939"/>
            <a:ext cx="5197643" cy="835870"/>
          </a:xfrm>
        </p:spPr>
        <p:txBody>
          <a:bodyPr/>
          <a:lstStyle/>
          <a:p>
            <a:r>
              <a:rPr lang="zh-CN" altLang="en-US" dirty="0" smtClean="0"/>
              <a:t>系统逻辑图与实物示意图</a:t>
            </a:r>
            <a:endParaRPr lang="zh-CN" altLang="en-US" dirty="0"/>
          </a:p>
        </p:txBody>
      </p:sp>
      <p:sp>
        <p:nvSpPr>
          <p:cNvPr id="6" name="Rectangle 4"/>
          <p:cNvSpPr>
            <a:spLocks noChangeArrowheads="1"/>
          </p:cNvSpPr>
          <p:nvPr/>
        </p:nvSpPr>
        <p:spPr bwMode="auto">
          <a:xfrm>
            <a:off x="770021" y="15560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14615081"/>
              </p:ext>
            </p:extLst>
          </p:nvPr>
        </p:nvGraphicFramePr>
        <p:xfrm>
          <a:off x="150608" y="1143777"/>
          <a:ext cx="2999873" cy="5177863"/>
        </p:xfrm>
        <a:graphic>
          <a:graphicData uri="http://schemas.openxmlformats.org/presentationml/2006/ole">
            <mc:AlternateContent xmlns:mc="http://schemas.openxmlformats.org/markup-compatibility/2006">
              <mc:Choice xmlns:v="urn:schemas-microsoft-com:vml" Requires="v">
                <p:oleObj spid="_x0000_s58386" name="Visio" r:id="rId3" imgW="3000258" imgH="5191270" progId="Visio.Drawing.15">
                  <p:embed/>
                </p:oleObj>
              </mc:Choice>
              <mc:Fallback>
                <p:oleObj name="Visio" r:id="rId3" imgW="3000258" imgH="519127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08" y="1143777"/>
                        <a:ext cx="2999873" cy="5177863"/>
                      </a:xfrm>
                      <a:prstGeom prst="rect">
                        <a:avLst/>
                      </a:prstGeom>
                      <a:noFill/>
                    </p:spPr>
                  </p:pic>
                </p:oleObj>
              </mc:Fallback>
            </mc:AlternateContent>
          </a:graphicData>
        </a:graphic>
      </p:graphicFrame>
      <p:pic>
        <p:nvPicPr>
          <p:cNvPr id="58373"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4860" y="1228759"/>
            <a:ext cx="5692844" cy="358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3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系统设计与优化</a:t>
            </a:r>
          </a:p>
        </p:txBody>
      </p:sp>
      <p:sp>
        <p:nvSpPr>
          <p:cNvPr id="3" name="内容占位符 2"/>
          <p:cNvSpPr>
            <a:spLocks noGrp="1"/>
          </p:cNvSpPr>
          <p:nvPr>
            <p:ph idx="1"/>
          </p:nvPr>
        </p:nvSpPr>
        <p:spPr>
          <a:xfrm>
            <a:off x="457200" y="5287594"/>
            <a:ext cx="8229600" cy="667612"/>
          </a:xfrm>
        </p:spPr>
        <p:txBody>
          <a:bodyPr/>
          <a:lstStyle/>
          <a:p>
            <a:r>
              <a:rPr lang="zh-CN" altLang="en-US" dirty="0" smtClean="0"/>
              <a:t>数据采集与交互模块逻辑图与界面图</a:t>
            </a:r>
            <a:endParaRPr lang="zh-CN" altLang="en-US" dirty="0"/>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2815"/>
            <a:ext cx="40481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1332815"/>
            <a:ext cx="48672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1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-STGS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zh-CN" altLang="en-US" dirty="0" smtClean="0"/>
              <a:t>半层析扫描方法（</a:t>
            </a:r>
            <a:r>
              <a:rPr lang="en-US" altLang="zh-CN" dirty="0" smtClean="0"/>
              <a:t>Semi-tomographic gamma scanning</a:t>
            </a:r>
            <a:r>
              <a:rPr lang="zh-CN" altLang="en-US" dirty="0" smtClean="0"/>
              <a:t>，</a:t>
            </a:r>
            <a:r>
              <a:rPr lang="en-US" altLang="zh-CN" dirty="0" smtClean="0"/>
              <a:t>STGS</a:t>
            </a:r>
            <a:r>
              <a:rPr lang="zh-CN" altLang="en-US" dirty="0" smtClean="0"/>
              <a:t>）</a:t>
            </a:r>
            <a:endParaRPr lang="en-US" altLang="zh-CN" dirty="0" smtClean="0"/>
          </a:p>
          <a:p>
            <a:pPr eaLnBrk="1" hangingPunct="1"/>
            <a:r>
              <a:rPr lang="zh-CN" altLang="en-US" dirty="0" smtClean="0"/>
              <a:t>在</a:t>
            </a:r>
            <a:r>
              <a:rPr lang="en-US" altLang="zh-CN" dirty="0" smtClean="0"/>
              <a:t>SGS</a:t>
            </a:r>
            <a:r>
              <a:rPr lang="zh-CN" altLang="en-US" dirty="0" smtClean="0"/>
              <a:t>基础上每层径向划分为数个环状体素，采用</a:t>
            </a:r>
            <a:r>
              <a:rPr lang="en-US" altLang="zh-CN" dirty="0" smtClean="0"/>
              <a:t>TGS</a:t>
            </a:r>
            <a:r>
              <a:rPr lang="zh-CN" altLang="en-US" dirty="0" smtClean="0"/>
              <a:t>的层析技术分别进行透射重建和发射重建，得到环状体素的核素活度</a:t>
            </a:r>
            <a:endParaRPr lang="en-US" altLang="zh-CN" dirty="0" smtClean="0"/>
          </a:p>
          <a:p>
            <a:pPr eaLnBrk="1" hangingPunct="1"/>
            <a:r>
              <a:rPr lang="zh-CN" altLang="en-US" dirty="0" smtClean="0"/>
              <a:t>精度比</a:t>
            </a:r>
            <a:r>
              <a:rPr lang="en-US" altLang="zh-CN" dirty="0" smtClean="0"/>
              <a:t>SGS</a:t>
            </a:r>
            <a:r>
              <a:rPr lang="zh-CN" altLang="en-US" dirty="0" smtClean="0"/>
              <a:t>更高，探测时间远小于</a:t>
            </a:r>
            <a:r>
              <a:rPr lang="en-US" altLang="zh-CN" dirty="0" smtClean="0"/>
              <a:t>TGS</a:t>
            </a:r>
            <a:endParaRPr lang="zh-CN" altLang="en-US" dirty="0" smtClean="0"/>
          </a:p>
        </p:txBody>
      </p:sp>
      <p:pic>
        <p:nvPicPr>
          <p:cNvPr id="31747" name="图片 10" descr="探测平面图STGS"/>
          <p:cNvPicPr>
            <a:picLocks noChangeAspect="1" noChangeArrowheads="1"/>
          </p:cNvPicPr>
          <p:nvPr/>
        </p:nvPicPr>
        <p:blipFill>
          <a:blip r:embed="rId2"/>
          <a:srcRect/>
          <a:stretch>
            <a:fillRect/>
          </a:stretch>
        </p:blipFill>
        <p:spPr bwMode="auto">
          <a:xfrm>
            <a:off x="3309938" y="4670425"/>
            <a:ext cx="2524125" cy="1247775"/>
          </a:xfrm>
          <a:prstGeom prst="rect">
            <a:avLst/>
          </a:prstGeom>
          <a:noFill/>
          <a:ln w="9525">
            <a:noFill/>
            <a:miter lim="800000"/>
            <a:headEnd/>
            <a:tailEnd/>
          </a:ln>
        </p:spPr>
      </p:pic>
      <p:pic>
        <p:nvPicPr>
          <p:cNvPr id="31748" name="图片 11" descr="探测平面图4"/>
          <p:cNvPicPr>
            <a:picLocks noChangeAspect="1" noChangeArrowheads="1"/>
          </p:cNvPicPr>
          <p:nvPr/>
        </p:nvPicPr>
        <p:blipFill>
          <a:blip r:embed="rId3"/>
          <a:srcRect/>
          <a:stretch>
            <a:fillRect/>
          </a:stretch>
        </p:blipFill>
        <p:spPr bwMode="auto">
          <a:xfrm>
            <a:off x="6115050" y="4670425"/>
            <a:ext cx="2552700" cy="1276350"/>
          </a:xfrm>
          <a:prstGeom prst="rect">
            <a:avLst/>
          </a:prstGeom>
          <a:noFill/>
          <a:ln w="9525">
            <a:noFill/>
            <a:miter lim="800000"/>
            <a:headEnd/>
            <a:tailEnd/>
          </a:ln>
        </p:spPr>
      </p:pic>
      <p:pic>
        <p:nvPicPr>
          <p:cNvPr id="31749" name="图片 2" descr="探测平面图xz"/>
          <p:cNvPicPr>
            <a:picLocks noChangeAspect="1" noChangeArrowheads="1"/>
          </p:cNvPicPr>
          <p:nvPr/>
        </p:nvPicPr>
        <p:blipFill>
          <a:blip r:embed="rId4"/>
          <a:srcRect l="19518" r="17590"/>
          <a:stretch>
            <a:fillRect/>
          </a:stretch>
        </p:blipFill>
        <p:spPr bwMode="auto">
          <a:xfrm>
            <a:off x="628650" y="4600575"/>
            <a:ext cx="2400300"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en-US" altLang="zh-CN" dirty="0" smtClean="0"/>
              <a:t>200L</a:t>
            </a:r>
            <a:r>
              <a:rPr lang="zh-CN" altLang="en-US" dirty="0" smtClean="0"/>
              <a:t>废物桶蒙卡模拟和实验验证</a:t>
            </a:r>
            <a:endParaRPr lang="en-US" altLang="zh-CN" dirty="0" smtClean="0"/>
          </a:p>
          <a:p>
            <a:pPr eaLnBrk="1" hangingPunct="1"/>
            <a:r>
              <a:rPr lang="zh-CN" altLang="en-US" dirty="0" smtClean="0"/>
              <a:t>不同位置单点源，</a:t>
            </a:r>
            <a:r>
              <a:rPr lang="zh-CN" altLang="en-US" dirty="0" smtClean="0"/>
              <a:t>两种</a:t>
            </a:r>
            <a:r>
              <a:rPr lang="zh-CN" altLang="en-US" dirty="0" smtClean="0"/>
              <a:t>核素</a:t>
            </a:r>
            <a:r>
              <a:rPr lang="en-US" altLang="zh-CN" dirty="0" smtClean="0"/>
              <a:t>Cs-137</a:t>
            </a:r>
            <a:r>
              <a:rPr lang="zh-CN" altLang="zh-CN" dirty="0"/>
              <a:t>和</a:t>
            </a:r>
            <a:r>
              <a:rPr lang="en-US" altLang="zh-CN" dirty="0" smtClean="0"/>
              <a:t>Co-60</a:t>
            </a:r>
          </a:p>
          <a:p>
            <a:pPr eaLnBrk="1" hangingPunct="1"/>
            <a:r>
              <a:rPr lang="zh-CN" altLang="en-US" dirty="0" smtClean="0"/>
              <a:t>均匀介质</a:t>
            </a:r>
            <a:r>
              <a:rPr lang="zh-CN" altLang="en-US" dirty="0" smtClean="0"/>
              <a:t>密度为</a:t>
            </a:r>
            <a:r>
              <a:rPr lang="en-US" altLang="zh-CN" dirty="0" smtClean="0"/>
              <a:t>0.3，0.7，1.2g/cm</a:t>
            </a:r>
            <a:r>
              <a:rPr lang="en-US" altLang="zh-CN" baseline="30000" dirty="0" smtClean="0"/>
              <a:t>3</a:t>
            </a:r>
            <a:endParaRPr lang="zh-CN" altLang="en-US" baseline="30000" dirty="0" smtClean="0"/>
          </a:p>
        </p:txBody>
      </p:sp>
      <p:pic>
        <p:nvPicPr>
          <p:cNvPr id="60420"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表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163" y="482520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图表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25206"/>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表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图表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363" y="483038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图表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091363"/>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754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46168" cy="756845"/>
          </a:xfrm>
        </p:spPr>
        <p:txBody>
          <a:bodyPr/>
          <a:lstStyle/>
          <a:p>
            <a:r>
              <a:rPr lang="zh-CN" altLang="en-US" b="1" dirty="0" smtClean="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71775364"/>
              </p:ext>
            </p:extLst>
          </p:nvPr>
        </p:nvGraphicFramePr>
        <p:xfrm>
          <a:off x="3231557" y="1339184"/>
          <a:ext cx="4044315" cy="1905000"/>
        </p:xfrm>
        <a:graphic>
          <a:graphicData uri="http://schemas.openxmlformats.org/drawingml/2006/table">
            <a:tbl>
              <a:tblPr firstRow="1" firstCol="1">
                <a:tableStyleId>{5C22544A-7EE6-4342-B048-85BDC9FD1C3A}</a:tableStyleId>
              </a:tblPr>
              <a:tblGrid>
                <a:gridCol w="533400"/>
                <a:gridCol w="533400"/>
                <a:gridCol w="563880"/>
                <a:gridCol w="563880"/>
                <a:gridCol w="442595"/>
                <a:gridCol w="504190"/>
                <a:gridCol w="504190"/>
                <a:gridCol w="398780"/>
              </a:tblGrid>
              <a:tr h="180340">
                <a:tc rowSpan="2">
                  <a:txBody>
                    <a:bodyPr/>
                    <a:lstStyle/>
                    <a:p>
                      <a:pPr algn="ctr" fontAlgn="ctr">
                        <a:lnSpc>
                          <a:spcPts val="1500"/>
                        </a:lnSpc>
                        <a:spcAft>
                          <a:spcPts val="0"/>
                        </a:spcAft>
                      </a:pPr>
                      <a:r>
                        <a:rPr lang="zh-CN" sz="900" kern="0" dirty="0">
                          <a:effectLst/>
                        </a:rPr>
                        <a:t>填充形式</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zh-CN" sz="900" kern="0">
                          <a:effectLst/>
                        </a:rPr>
                        <a:t>形式</a:t>
                      </a:r>
                      <a:r>
                        <a:rPr lang="en-US" sz="900" kern="0">
                          <a:effectLst/>
                        </a:rPr>
                        <a:t>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17.90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10.16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34.53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20.23</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-0.91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18.90</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5.13</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23325571"/>
              </p:ext>
            </p:extLst>
          </p:nvPr>
        </p:nvGraphicFramePr>
        <p:xfrm>
          <a:off x="3231557" y="3699475"/>
          <a:ext cx="4055110" cy="1524000"/>
        </p:xfrm>
        <a:graphic>
          <a:graphicData uri="http://schemas.openxmlformats.org/drawingml/2006/table">
            <a:tbl>
              <a:tblPr firstRow="1" firstCol="1">
                <a:tableStyleId>{5C22544A-7EE6-4342-B048-85BDC9FD1C3A}</a:tableStyleId>
              </a:tblPr>
              <a:tblGrid>
                <a:gridCol w="539750"/>
                <a:gridCol w="539750"/>
                <a:gridCol w="516890"/>
                <a:gridCol w="516890"/>
                <a:gridCol w="467360"/>
                <a:gridCol w="516890"/>
                <a:gridCol w="516890"/>
                <a:gridCol w="440690"/>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a:effectLst/>
                        </a:rPr>
                        <a:t>探测类型</a:t>
                      </a:r>
                      <a:endParaRPr lang="zh-CN" sz="1050" kern="10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dirty="0">
                          <a:effectLst/>
                        </a:rPr>
                        <a:t>STGS4ER</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-5.70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1.84</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7.43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-5.56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1.2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-10.76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6.18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-6.45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2.64</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
        <p:nvSpPr>
          <p:cNvPr id="6" name="Rectangle 1"/>
          <p:cNvSpPr>
            <a:spLocks noChangeArrowheads="1"/>
          </p:cNvSpPr>
          <p:nvPr/>
        </p:nvSpPr>
        <p:spPr bwMode="auto">
          <a:xfrm>
            <a:off x="3231557" y="933300"/>
            <a:ext cx="58785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非均匀介质中点源的统计结果（单位：</a:t>
            </a:r>
            <a:r>
              <a:rPr kumimoji="0" lang="en-US" altLang="zh-CN" sz="24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bmk="">
              <a:ln>
                <a:noFill/>
              </a:ln>
              <a:solidFill>
                <a:schemeClr val="tx1"/>
              </a:solidFill>
              <a:effectLst/>
            </a:endParaRPr>
          </a:p>
        </p:txBody>
      </p:sp>
      <p:sp>
        <p:nvSpPr>
          <p:cNvPr id="7" name="矩形 6"/>
          <p:cNvSpPr/>
          <p:nvPr/>
        </p:nvSpPr>
        <p:spPr>
          <a:xfrm>
            <a:off x="3231557" y="3244184"/>
            <a:ext cx="5878532" cy="461665"/>
          </a:xfrm>
          <a:prstGeom prst="rect">
            <a:avLst/>
          </a:prstGeom>
        </p:spPr>
        <p:txBody>
          <a:bodyPr wrap="none">
            <a:spAutoFit/>
          </a:bodyPr>
          <a:lstStyle/>
          <a:p>
            <a:pPr lvl="0" defTabSz="914400" eaLnBrk="0" hangingPunct="0"/>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均匀介质中多点源的统计结果（单位：</a:t>
            </a:r>
            <a:r>
              <a:rPr lang="en-US" altLang="zh-CN" sz="2400" dirty="0" bmk="_Toc500356298">
                <a:latin typeface="楷体" panose="02010609060101010101" pitchFamily="49" charset="-122"/>
                <a:ea typeface="楷体" panose="02010609060101010101" pitchFamily="49" charset="-122"/>
                <a:cs typeface="Arial" panose="020B0604020202020204" pitchFamily="34" charset="0"/>
              </a:rPr>
              <a:t>%</a:t>
            </a:r>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a:t>
            </a:r>
            <a:endParaRPr lang="zh-CN" altLang="en-US" sz="2400" dirty="0"/>
          </a:p>
        </p:txBody>
      </p:sp>
      <p:sp>
        <p:nvSpPr>
          <p:cNvPr id="8" name="文本框 7"/>
          <p:cNvSpPr txBox="1"/>
          <p:nvPr/>
        </p:nvSpPr>
        <p:spPr>
          <a:xfrm>
            <a:off x="624985" y="5383609"/>
            <a:ext cx="7968343" cy="830997"/>
          </a:xfrm>
          <a:prstGeom prst="rect">
            <a:avLst/>
          </a:prstGeom>
          <a:noFill/>
        </p:spPr>
        <p:txBody>
          <a:bodyPr wrap="square" rtlCol="0">
            <a:spAutoFit/>
          </a:bodyPr>
          <a:lstStyle/>
          <a:p>
            <a:r>
              <a:rPr lang="zh-CN" altLang="en-US" sz="2400" dirty="0" smtClean="0"/>
              <a:t>结论：比与</a:t>
            </a:r>
            <a:r>
              <a:rPr lang="en-US" altLang="zh-CN" sz="2400" dirty="0" smtClean="0"/>
              <a:t>SGS</a:t>
            </a:r>
            <a:r>
              <a:rPr lang="zh-CN" altLang="en-US" sz="2400" dirty="0" smtClean="0"/>
              <a:t>方法，</a:t>
            </a:r>
            <a:r>
              <a:rPr lang="en-US" altLang="zh-CN" sz="2400" dirty="0" smtClean="0"/>
              <a:t>STGS</a:t>
            </a:r>
            <a:r>
              <a:rPr lang="zh-CN" altLang="en-US" sz="2400" dirty="0" smtClean="0"/>
              <a:t>方法重建</a:t>
            </a:r>
            <a:r>
              <a:rPr lang="zh-CN" altLang="en-US" sz="2400" dirty="0"/>
              <a:t>误差和</a:t>
            </a:r>
            <a:r>
              <a:rPr lang="en-US" altLang="zh-CN" sz="2400" dirty="0"/>
              <a:t>RMS</a:t>
            </a:r>
            <a:r>
              <a:rPr lang="zh-CN" altLang="en-US" sz="2400" dirty="0" smtClean="0"/>
              <a:t>是四分之一</a:t>
            </a:r>
            <a:r>
              <a:rPr lang="zh-CN" altLang="en-US" sz="2400" dirty="0"/>
              <a:t>到</a:t>
            </a:r>
            <a:r>
              <a:rPr lang="zh-CN" altLang="en-US" sz="2400" dirty="0" smtClean="0"/>
              <a:t>三分之一，而时间是</a:t>
            </a:r>
            <a:r>
              <a:rPr lang="en-US" altLang="zh-CN" sz="2400" dirty="0" smtClean="0"/>
              <a:t>2-4</a:t>
            </a:r>
            <a:r>
              <a:rPr lang="zh-CN" altLang="en-US" sz="2400" dirty="0" smtClean="0"/>
              <a:t>倍</a:t>
            </a:r>
            <a:endParaRPr lang="zh-CN" altLang="en-US" sz="2400" dirty="0"/>
          </a:p>
        </p:txBody>
      </p:sp>
      <p:pic>
        <p:nvPicPr>
          <p:cNvPr id="61445"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593"/>
            <a:ext cx="11715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1050266"/>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3" name="图片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2236748"/>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2" name="图片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1637" y="2237428"/>
            <a:ext cx="1190625"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716834" y="13311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716834" y="65889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7984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dirty="0" smtClean="0"/>
              <a:t>报告内容</a:t>
            </a:r>
          </a:p>
        </p:txBody>
      </p:sp>
      <p:sp>
        <p:nvSpPr>
          <p:cNvPr id="15362" name="内容占位符 2"/>
          <p:cNvSpPr>
            <a:spLocks noGrp="1"/>
          </p:cNvSpPr>
          <p:nvPr>
            <p:ph idx="1"/>
          </p:nvPr>
        </p:nvSpPr>
        <p:spPr>
          <a:xfrm>
            <a:off x="457200" y="1333500"/>
            <a:ext cx="8229600" cy="4314825"/>
          </a:xfrm>
        </p:spPr>
        <p:txBody>
          <a:bodyPr/>
          <a:lstStyle/>
          <a:p>
            <a:pPr eaLnBrk="1" hangingPunct="1"/>
            <a:r>
              <a:rPr kumimoji="1" lang="zh-CN" altLang="en-US" dirty="0" smtClean="0"/>
              <a:t>研究背景</a:t>
            </a:r>
            <a:endParaRPr kumimoji="1" lang="en-US" altLang="zh-CN" dirty="0" smtClean="0"/>
          </a:p>
          <a:p>
            <a:pPr eaLnBrk="1" hangingPunct="1"/>
            <a:r>
              <a:rPr kumimoji="1" lang="zh-CN" altLang="en-US" dirty="0" smtClean="0"/>
              <a:t>国内外研究的历史与现状</a:t>
            </a:r>
            <a:endParaRPr kumimoji="1" lang="en-US" altLang="zh-CN" dirty="0" smtClean="0"/>
          </a:p>
          <a:p>
            <a:pPr eaLnBrk="1" hangingPunct="1"/>
            <a:r>
              <a:rPr kumimoji="1" lang="zh-CN" altLang="en-US" dirty="0" smtClean="0"/>
              <a:t>研究目标、内容</a:t>
            </a:r>
            <a:endParaRPr kumimoji="1" lang="en-US" altLang="zh-CN" dirty="0" smtClean="0"/>
          </a:p>
          <a:p>
            <a:pPr eaLnBrk="1" hangingPunct="1"/>
            <a:r>
              <a:rPr kumimoji="1" lang="zh-CN" altLang="en-US" dirty="0" smtClean="0"/>
              <a:t>系统设计与优化</a:t>
            </a:r>
            <a:endParaRPr kumimoji="1" lang="en-US" altLang="zh-CN" dirty="0" smtClean="0"/>
          </a:p>
          <a:p>
            <a:pPr eaLnBrk="1" hangingPunct="1"/>
            <a:r>
              <a:rPr kumimoji="1" lang="en-US" altLang="zh-CN" dirty="0" smtClean="0"/>
              <a:t>STGS</a:t>
            </a:r>
            <a:r>
              <a:rPr kumimoji="1" lang="zh-CN" altLang="en-US" dirty="0" smtClean="0"/>
              <a:t>技术研究与验证</a:t>
            </a:r>
            <a:endParaRPr kumimoji="1" lang="en-US" altLang="zh-CN" dirty="0" smtClean="0"/>
          </a:p>
          <a:p>
            <a:pPr eaLnBrk="1" hangingPunct="1"/>
            <a:r>
              <a:rPr kumimoji="1" lang="zh-CN" altLang="en-US" dirty="0" smtClean="0"/>
              <a:t>改进型双探测器</a:t>
            </a:r>
            <a:r>
              <a:rPr kumimoji="1" lang="en-US" altLang="zh-CN" dirty="0" smtClean="0"/>
              <a:t>SGS</a:t>
            </a:r>
            <a:r>
              <a:rPr kumimoji="1" lang="zh-CN" altLang="en-US" dirty="0" smtClean="0"/>
              <a:t>方法研究与验证</a:t>
            </a:r>
            <a:endParaRPr kumimoji="1" lang="en-US" altLang="zh-CN" dirty="0" smtClean="0"/>
          </a:p>
          <a:p>
            <a:pPr eaLnBrk="1" hangingPunct="1"/>
            <a:r>
              <a:rPr kumimoji="1" lang="zh-CN" altLang="en-US" dirty="0"/>
              <a:t>感谢</a:t>
            </a:r>
            <a:endParaRPr kumimoji="1"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746584"/>
          </a:xfrm>
        </p:spPr>
        <p:txBody>
          <a:bodyPr/>
          <a:lstStyle/>
          <a:p>
            <a:pPr eaLnBrk="1" hangingPunct="1"/>
            <a:r>
              <a:rPr lang="en-US" altLang="zh-CN" dirty="0" smtClean="0"/>
              <a:t>400L</a:t>
            </a:r>
            <a:r>
              <a:rPr lang="zh-CN" altLang="en-US" dirty="0" smtClean="0"/>
              <a:t>高密度废物桶蒙卡模拟</a:t>
            </a:r>
            <a:endParaRPr lang="en-US" altLang="zh-CN" dirty="0" smtClean="0"/>
          </a:p>
          <a:p>
            <a:pPr eaLnBrk="1" hangingPunct="1"/>
            <a:r>
              <a:rPr lang="zh-CN" altLang="en-US" dirty="0"/>
              <a:t>不同位置单点源，两种</a:t>
            </a:r>
            <a:r>
              <a:rPr lang="zh-CN" altLang="en-US" dirty="0" smtClean="0"/>
              <a:t>核素</a:t>
            </a:r>
            <a:r>
              <a:rPr lang="en-US" altLang="zh-CN" dirty="0" smtClean="0"/>
              <a:t>Cs-137</a:t>
            </a:r>
            <a:r>
              <a:rPr lang="zh-CN" altLang="zh-CN" dirty="0"/>
              <a:t>和</a:t>
            </a:r>
            <a:r>
              <a:rPr lang="en-US" altLang="zh-CN" dirty="0" smtClean="0"/>
              <a:t>Co-60</a:t>
            </a:r>
          </a:p>
          <a:p>
            <a:pPr eaLnBrk="1" hangingPunct="1"/>
            <a:r>
              <a:rPr lang="zh-CN" altLang="en-US" dirty="0" smtClean="0"/>
              <a:t>介质密度为</a:t>
            </a:r>
            <a:r>
              <a:rPr lang="en-US" altLang="zh-CN" dirty="0" smtClean="0"/>
              <a:t>1.5，2.0，2.5g/cm</a:t>
            </a:r>
            <a:r>
              <a:rPr lang="en-US" altLang="zh-CN" baseline="30000" dirty="0" smtClean="0"/>
              <a:t>3</a:t>
            </a:r>
            <a:endParaRPr lang="zh-CN" altLang="en-US" baseline="30000" dirty="0" smtClean="0"/>
          </a:p>
        </p:txBody>
      </p:sp>
      <p:pic>
        <p:nvPicPr>
          <p:cNvPr id="6246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8" y="3261310"/>
            <a:ext cx="25527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78" y="4942556"/>
            <a:ext cx="25527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2552" y="3323306"/>
            <a:ext cx="24860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7323" y="4942556"/>
            <a:ext cx="2621254" cy="170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010" y="3327985"/>
            <a:ext cx="24574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6010" y="4942557"/>
            <a:ext cx="256810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56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graphicFrame>
        <p:nvGraphicFramePr>
          <p:cNvPr id="2" name="表格 1"/>
          <p:cNvGraphicFramePr>
            <a:graphicFrameLocks noGrp="1"/>
          </p:cNvGraphicFramePr>
          <p:nvPr>
            <p:extLst>
              <p:ext uri="{D42A27DB-BD31-4B8C-83A1-F6EECF244321}">
                <p14:modId xmlns:p14="http://schemas.microsoft.com/office/powerpoint/2010/main" val="2667471880"/>
              </p:ext>
            </p:extLst>
          </p:nvPr>
        </p:nvGraphicFramePr>
        <p:xfrm>
          <a:off x="457200" y="1496158"/>
          <a:ext cx="3939274" cy="3065780"/>
        </p:xfrm>
        <a:graphic>
          <a:graphicData uri="http://schemas.openxmlformats.org/drawingml/2006/table">
            <a:tbl>
              <a:tblPr firstRow="1" firstCol="1">
                <a:tableStyleId>{5C22544A-7EE6-4342-B048-85BDC9FD1C3A}</a:tableStyleId>
              </a:tblPr>
              <a:tblGrid>
                <a:gridCol w="522369"/>
                <a:gridCol w="522369"/>
                <a:gridCol w="499630"/>
                <a:gridCol w="499630"/>
                <a:gridCol w="470132"/>
                <a:gridCol w="499630"/>
                <a:gridCol w="499630"/>
                <a:gridCol w="425884"/>
              </a:tblGrid>
              <a:tr h="180340">
                <a:tc rowSpan="2">
                  <a:txBody>
                    <a:bodyPr/>
                    <a:lstStyle/>
                    <a:p>
                      <a:pPr algn="ctr" fontAlgn="ctr">
                        <a:spcAft>
                          <a:spcPts val="0"/>
                        </a:spcAft>
                      </a:pPr>
                      <a:r>
                        <a:rPr lang="zh-CN" sz="900" kern="0" dirty="0">
                          <a:effectLst/>
                        </a:rPr>
                        <a:t>密度</a:t>
                      </a:r>
                      <a:endParaRPr lang="zh-CN" sz="1050" kern="100" dirty="0">
                        <a:effectLst/>
                      </a:endParaRPr>
                    </a:p>
                    <a:p>
                      <a:pPr algn="ctr" fontAlgn="ctr">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spcAft>
                          <a:spcPts val="0"/>
                        </a:spcAft>
                      </a:pPr>
                      <a:r>
                        <a:rPr lang="zh-CN" sz="900" kern="0">
                          <a:effectLst/>
                        </a:rPr>
                        <a:t>探测类型</a:t>
                      </a:r>
                      <a:endParaRPr lang="zh-CN" sz="1050" kern="100">
                        <a:effectLst/>
                        <a:latin typeface="Times New Roman" panose="02020603050405020304" pitchFamily="18" charset="0"/>
                        <a:ea typeface="宋体" panose="02010600030101010101" pitchFamily="2" charset="-122"/>
                      </a:endParaRPr>
                    </a:p>
                  </a:txBody>
                  <a:tcPr marL="0" marR="0" marT="0" marB="0" anchor="ctr"/>
                </a:tc>
                <a:tc gridSpan="3">
                  <a:txBody>
                    <a:bodyPr/>
                    <a:lstStyle/>
                    <a:p>
                      <a:pPr indent="228600" algn="ctr" fontAlgn="ctr">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indent="228600" algn="ctr" fontAlgn="ctr">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spcAft>
                          <a:spcPts val="0"/>
                        </a:spcAft>
                      </a:pPr>
                      <a:r>
                        <a:rPr lang="en-US" sz="900" kern="0">
                          <a:effectLst/>
                        </a:rPr>
                        <a:t>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-90.87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78.99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66.41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-51.01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26.17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25.03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20.15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-16.26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-14.27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2.91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-12.79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-96.96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123.55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-89.48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77.48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37.53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-65.87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-48.25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24.53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21.37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9.82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22.48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-44.41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8.89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-30.17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26.36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12.82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10.44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7.80</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-99.05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92.11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138.13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84.67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70.42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22.69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33.46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17.58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-56.21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15.06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-39.19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18.61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42.97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9.69</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
        <p:nvSpPr>
          <p:cNvPr id="3" name="Rectangle 1"/>
          <p:cNvSpPr>
            <a:spLocks noChangeArrowheads="1"/>
          </p:cNvSpPr>
          <p:nvPr/>
        </p:nvSpPr>
        <p:spPr bwMode="auto">
          <a:xfrm>
            <a:off x="0" y="1017611"/>
            <a:ext cx="6417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4" name="内容占位符 3"/>
          <p:cNvSpPr>
            <a:spLocks noGrp="1"/>
          </p:cNvSpPr>
          <p:nvPr>
            <p:ph idx="1"/>
          </p:nvPr>
        </p:nvSpPr>
        <p:spPr>
          <a:xfrm>
            <a:off x="457200" y="4718957"/>
            <a:ext cx="8229600" cy="929545"/>
          </a:xfrm>
        </p:spPr>
        <p:txBody>
          <a:bodyPr/>
          <a:lstStyle/>
          <a:p>
            <a:r>
              <a:rPr lang="zh-CN" altLang="en-US" dirty="0" smtClean="0"/>
              <a:t>结论：</a:t>
            </a:r>
            <a:r>
              <a:rPr lang="en-US" altLang="zh-CN" dirty="0"/>
              <a:t> </a:t>
            </a:r>
            <a:r>
              <a:rPr lang="zh-CN" altLang="en-US" dirty="0" smtClean="0"/>
              <a:t>相比于</a:t>
            </a:r>
            <a:r>
              <a:rPr lang="en-US" altLang="zh-CN" dirty="0" smtClean="0"/>
              <a:t>SGS</a:t>
            </a:r>
            <a:r>
              <a:rPr lang="zh-CN" altLang="en-US" dirty="0" smtClean="0"/>
              <a:t>，</a:t>
            </a:r>
            <a:r>
              <a:rPr lang="en-US" altLang="zh-CN" dirty="0" smtClean="0"/>
              <a:t>STGS</a:t>
            </a:r>
            <a:r>
              <a:rPr lang="zh-CN" altLang="zh-CN" dirty="0"/>
              <a:t>的</a:t>
            </a:r>
            <a:r>
              <a:rPr lang="en-US" altLang="zh-CN" dirty="0"/>
              <a:t>RMS</a:t>
            </a:r>
            <a:r>
              <a:rPr lang="zh-CN" altLang="zh-CN" dirty="0" smtClean="0"/>
              <a:t>是二分之一</a:t>
            </a:r>
            <a:r>
              <a:rPr lang="zh-CN" altLang="zh-CN" dirty="0"/>
              <a:t>甚至更</a:t>
            </a:r>
            <a:r>
              <a:rPr lang="zh-CN" altLang="zh-CN" dirty="0" smtClean="0"/>
              <a:t>低</a:t>
            </a:r>
            <a:r>
              <a:rPr lang="zh-CN" altLang="en-US" dirty="0" smtClean="0"/>
              <a:t>，时间为</a:t>
            </a:r>
            <a:r>
              <a:rPr lang="en-US" altLang="zh-CN" dirty="0" smtClean="0"/>
              <a:t>4-8</a:t>
            </a:r>
            <a:r>
              <a:rPr lang="zh-CN" altLang="en-US" dirty="0" smtClean="0"/>
              <a:t>倍</a:t>
            </a:r>
            <a:endParaRPr lang="zh-CN" altLang="en-US" dirty="0"/>
          </a:p>
        </p:txBody>
      </p:sp>
    </p:spTree>
    <p:extLst>
      <p:ext uri="{BB962C8B-B14F-4D97-AF65-F5344CB8AC3E}">
        <p14:creationId xmlns:p14="http://schemas.microsoft.com/office/powerpoint/2010/main" val="1961511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a:t>I</a:t>
            </a:r>
            <a:r>
              <a:rPr lang="en-US" altLang="zh-CN" sz="3600" b="1" dirty="0" smtClean="0"/>
              <a:t>SGS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5" name="内容占位符 4"/>
          <p:cNvSpPr>
            <a:spLocks noGrp="1"/>
          </p:cNvSpPr>
          <p:nvPr>
            <p:ph idx="1"/>
          </p:nvPr>
        </p:nvSpPr>
        <p:spPr>
          <a:xfrm>
            <a:off x="457200" y="4315326"/>
            <a:ext cx="8229600" cy="1333176"/>
          </a:xfrm>
        </p:spPr>
        <p:txBody>
          <a:bodyPr/>
          <a:lstStyle/>
          <a:p>
            <a:r>
              <a:rPr lang="zh-CN" altLang="en-US" dirty="0" smtClean="0"/>
              <a:t>考虑到双探测器等效半径间的误差，利用计数率之比推导等效半径与效率刻度</a:t>
            </a:r>
            <a:endParaRPr lang="en-US" altLang="zh-CN" dirty="0" smtClean="0"/>
          </a:p>
          <a:p>
            <a:r>
              <a:rPr lang="zh-CN" altLang="zh-CN" dirty="0"/>
              <a:t>将桶内</a:t>
            </a:r>
            <a:r>
              <a:rPr lang="zh-CN" altLang="zh-CN" dirty="0" smtClean="0"/>
              <a:t>的放射性核素投影在</a:t>
            </a:r>
            <a:r>
              <a:rPr lang="zh-CN" altLang="en-US" dirty="0" smtClean="0"/>
              <a:t>一个</a:t>
            </a:r>
            <a:r>
              <a:rPr lang="zh-CN" altLang="zh-CN" dirty="0" smtClean="0"/>
              <a:t>等效</a:t>
            </a:r>
            <a:r>
              <a:rPr lang="zh-CN" altLang="zh-CN" dirty="0"/>
              <a:t>层内，以</a:t>
            </a:r>
            <a:r>
              <a:rPr lang="zh-CN" altLang="zh-CN" dirty="0" smtClean="0"/>
              <a:t>避免发射</a:t>
            </a:r>
            <a:r>
              <a:rPr lang="zh-CN" altLang="zh-CN" dirty="0"/>
              <a:t>重建过程中迭代残差的放大</a:t>
            </a:r>
            <a:endParaRPr lang="zh-CN" altLang="en-US" dirty="0"/>
          </a:p>
        </p:txBody>
      </p:sp>
      <p:pic>
        <p:nvPicPr>
          <p:cNvPr id="64514"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44" y="1165654"/>
            <a:ext cx="3032123" cy="197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图片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996" y="1258891"/>
            <a:ext cx="25812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图片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258891"/>
            <a:ext cx="25527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8717" y="3258805"/>
            <a:ext cx="1843466" cy="9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图片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2302" y="3180102"/>
            <a:ext cx="2811798" cy="100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026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62211" cy="756845"/>
          </a:xfrm>
        </p:spPr>
        <p:txBody>
          <a:bodyPr/>
          <a:lstStyle/>
          <a:p>
            <a:r>
              <a:rPr lang="zh-CN" altLang="en-US" b="1" dirty="0"/>
              <a:t>改进型技术</a:t>
            </a:r>
            <a:r>
              <a:rPr lang="en-US" altLang="zh-CN" b="1" dirty="0" smtClean="0"/>
              <a:t>-ISGS</a:t>
            </a:r>
            <a:r>
              <a:rPr lang="zh-CN" altLang="en-US" b="1" dirty="0" smtClean="0"/>
              <a:t>技术</a:t>
            </a:r>
            <a:r>
              <a:rPr lang="zh-CN" altLang="en-US" b="1" dirty="0"/>
              <a:t>验证</a:t>
            </a:r>
            <a:endParaRPr lang="zh-CN" altLang="en-US" dirty="0"/>
          </a:p>
        </p:txBody>
      </p:sp>
      <p:sp>
        <p:nvSpPr>
          <p:cNvPr id="3" name="内容占位符 2"/>
          <p:cNvSpPr>
            <a:spLocks noGrp="1"/>
          </p:cNvSpPr>
          <p:nvPr>
            <p:ph idx="1"/>
          </p:nvPr>
        </p:nvSpPr>
        <p:spPr>
          <a:xfrm>
            <a:off x="457200" y="2653552"/>
            <a:ext cx="8229600" cy="846827"/>
          </a:xfrm>
        </p:spPr>
        <p:txBody>
          <a:bodyPr/>
          <a:lstStyle/>
          <a:p>
            <a:pPr marL="0" indent="0">
              <a:buNone/>
            </a:pPr>
            <a:r>
              <a:rPr lang="en-US" altLang="zh-CN" sz="2000" dirty="0">
                <a:latin typeface="楷体" panose="02010609060101010101" pitchFamily="49" charset="-122"/>
                <a:ea typeface="楷体" panose="02010609060101010101" pitchFamily="49" charset="-122"/>
              </a:rPr>
              <a:t>(a)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1.5 g/cm</a:t>
            </a:r>
            <a:r>
              <a:rPr lang="en-US" altLang="zh-CN" sz="2000" baseline="30000" dirty="0">
                <a:latin typeface="楷体" panose="02010609060101010101" pitchFamily="49" charset="-122"/>
                <a:ea typeface="楷体" panose="02010609060101010101" pitchFamily="49" charset="-122"/>
              </a:rPr>
              <a:t>3</a:t>
            </a: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b)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2.5 g/cm</a:t>
            </a:r>
            <a:r>
              <a:rPr lang="en-US" altLang="zh-CN" sz="2000" baseline="30000" dirty="0">
                <a:latin typeface="楷体" panose="02010609060101010101" pitchFamily="49" charset="-122"/>
                <a:ea typeface="楷体" panose="02010609060101010101" pitchFamily="49" charset="-122"/>
              </a:rPr>
              <a:t>3</a:t>
            </a:r>
            <a:endParaRPr lang="zh-CN" altLang="zh-CN" sz="2000" dirty="0">
              <a:latin typeface="楷体" panose="02010609060101010101" pitchFamily="49" charset="-122"/>
              <a:ea typeface="楷体" panose="02010609060101010101" pitchFamily="49" charset="-122"/>
            </a:endParaRPr>
          </a:p>
          <a:p>
            <a:pPr marL="0" indent="0">
              <a:buNone/>
            </a:pPr>
            <a:r>
              <a:rPr lang="en-US" altLang="zh-CN" sz="2000" dirty="0" smtClean="0">
                <a:latin typeface="楷体" panose="02010609060101010101" pitchFamily="49" charset="-122"/>
                <a:ea typeface="楷体" panose="02010609060101010101" pitchFamily="49" charset="-122"/>
              </a:rPr>
              <a:t>SGS</a:t>
            </a:r>
            <a:r>
              <a:rPr lang="zh-CN" altLang="zh-CN" sz="2000" dirty="0">
                <a:latin typeface="楷体" panose="02010609060101010101" pitchFamily="49" charset="-122"/>
                <a:ea typeface="楷体" panose="02010609060101010101" pitchFamily="49" charset="-122"/>
              </a:rPr>
              <a:t>和</a:t>
            </a:r>
            <a:r>
              <a:rPr lang="en-US" altLang="zh-CN" sz="2000" dirty="0" smtClean="0">
                <a:latin typeface="楷体" panose="02010609060101010101" pitchFamily="49" charset="-122"/>
                <a:ea typeface="楷体" panose="02010609060101010101" pitchFamily="49" charset="-122"/>
              </a:rPr>
              <a:t>IM</a:t>
            </a:r>
            <a:r>
              <a:rPr lang="zh-CN" altLang="zh-CN" sz="2000" dirty="0" smtClean="0">
                <a:latin typeface="楷体" panose="02010609060101010101" pitchFamily="49" charset="-122"/>
                <a:ea typeface="楷体" panose="02010609060101010101" pitchFamily="49" charset="-122"/>
              </a:rPr>
              <a:t>方法</a:t>
            </a:r>
            <a:r>
              <a:rPr lang="zh-CN" altLang="zh-CN" sz="2000" dirty="0">
                <a:latin typeface="楷体" panose="02010609060101010101" pitchFamily="49" charset="-122"/>
                <a:ea typeface="楷体" panose="02010609060101010101" pitchFamily="49" charset="-122"/>
              </a:rPr>
              <a:t>中</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rc</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real</a:t>
            </a: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随着半径</a:t>
            </a:r>
            <a:r>
              <a:rPr lang="en-US" altLang="zh-CN" sz="2000" dirty="0" err="1">
                <a:latin typeface="楷体" panose="02010609060101010101" pitchFamily="49" charset="-122"/>
                <a:ea typeface="楷体" panose="02010609060101010101" pitchFamily="49" charset="-122"/>
              </a:rPr>
              <a:t>R</a:t>
            </a:r>
            <a:r>
              <a:rPr lang="en-US" altLang="zh-CN" sz="2000" baseline="-25000" dirty="0" err="1">
                <a:latin typeface="楷体" panose="02010609060101010101" pitchFamily="49" charset="-122"/>
                <a:ea typeface="楷体" panose="02010609060101010101" pitchFamily="49" charset="-122"/>
              </a:rPr>
              <a:t>real</a:t>
            </a:r>
            <a:r>
              <a:rPr lang="zh-CN" altLang="zh-CN" sz="2000" dirty="0">
                <a:latin typeface="楷体" panose="02010609060101010101" pitchFamily="49" charset="-122"/>
                <a:ea typeface="楷体" panose="02010609060101010101" pitchFamily="49" charset="-122"/>
              </a:rPr>
              <a:t>的变化</a:t>
            </a:r>
          </a:p>
          <a:p>
            <a:endParaRPr lang="zh-CN" altLang="en-US" dirty="0"/>
          </a:p>
        </p:txBody>
      </p:sp>
      <p:pic>
        <p:nvPicPr>
          <p:cNvPr id="65538" name="图片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23779"/>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5537" name="图片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23779"/>
            <a:ext cx="2505075" cy="172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457200" y="3410867"/>
            <a:ext cx="62119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7</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个以及</a:t>
            </a: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14</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个点源放在废物桶中的最大和平均重建误差</a:t>
            </a:r>
            <a:endParaRPr kumimoji="0" lang="zh-CN" altLang="en-US" sz="2000" b="0" i="0" u="none" strike="noStrike" cap="none" normalizeH="0" baseline="0" dirty="0" smtClean="0">
              <a:ln>
                <a:noFill/>
              </a:ln>
              <a:solidFill>
                <a:schemeClr val="tx1"/>
              </a:solidFill>
              <a:effectLst/>
            </a:endParaRPr>
          </a:p>
        </p:txBody>
      </p:sp>
      <p:graphicFrame>
        <p:nvGraphicFramePr>
          <p:cNvPr id="8" name="表格 7"/>
          <p:cNvGraphicFramePr>
            <a:graphicFrameLocks noGrp="1"/>
          </p:cNvGraphicFramePr>
          <p:nvPr>
            <p:extLst>
              <p:ext uri="{D42A27DB-BD31-4B8C-83A1-F6EECF244321}">
                <p14:modId xmlns:p14="http://schemas.microsoft.com/office/powerpoint/2010/main" val="3713466223"/>
              </p:ext>
            </p:extLst>
          </p:nvPr>
        </p:nvGraphicFramePr>
        <p:xfrm>
          <a:off x="0" y="3810977"/>
          <a:ext cx="4572000" cy="1904520"/>
        </p:xfrm>
        <a:graphic>
          <a:graphicData uri="http://schemas.openxmlformats.org/drawingml/2006/table">
            <a:tbl>
              <a:tblPr firstRow="1" firstCol="1">
                <a:tableStyleId>{5C22544A-7EE6-4342-B048-85BDC9FD1C3A}</a:tableStyleId>
              </a:tblPr>
              <a:tblGrid>
                <a:gridCol w="767562"/>
                <a:gridCol w="767562"/>
                <a:gridCol w="767562"/>
                <a:gridCol w="767562"/>
                <a:gridCol w="767562"/>
                <a:gridCol w="734190"/>
              </a:tblGrid>
              <a:tr h="238065">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06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dirty="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2.96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8.06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3.11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4.13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1.91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1.30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36683331"/>
              </p:ext>
            </p:extLst>
          </p:nvPr>
        </p:nvGraphicFramePr>
        <p:xfrm>
          <a:off x="4397097" y="3810977"/>
          <a:ext cx="4800599" cy="1906104"/>
        </p:xfrm>
        <a:graphic>
          <a:graphicData uri="http://schemas.openxmlformats.org/drawingml/2006/table">
            <a:tbl>
              <a:tblPr firstRow="1" firstCol="1">
                <a:tableStyleId>{5C22544A-7EE6-4342-B048-85BDC9FD1C3A}</a:tableStyleId>
              </a:tblPr>
              <a:tblGrid>
                <a:gridCol w="805940"/>
                <a:gridCol w="805940"/>
                <a:gridCol w="805940"/>
                <a:gridCol w="805940"/>
                <a:gridCol w="805940"/>
                <a:gridCol w="770899"/>
              </a:tblGrid>
              <a:tr h="238263">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a:t>
                      </a:r>
                      <a:r>
                        <a:rPr lang="en-US" altLang="zh-CN" sz="1050" kern="0" dirty="0" smtClean="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a:t>
                      </a:r>
                      <a:r>
                        <a:rPr lang="en-US" altLang="zh-CN" sz="1050" kern="0" dirty="0" smtClean="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2.64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1.64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2.48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dirty="0">
                          <a:effectLst/>
                        </a:rPr>
                        <a:t>Mean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1.12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12" name="Rectangle 5"/>
          <p:cNvSpPr>
            <a:spLocks noChangeArrowheads="1"/>
          </p:cNvSpPr>
          <p:nvPr/>
        </p:nvSpPr>
        <p:spPr bwMode="auto">
          <a:xfrm>
            <a:off x="348916" y="5807821"/>
            <a:ext cx="85704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kumimoji="0" lang="zh-CN" altLang="en-US" sz="2400" b="0" i="0" u="none" strike="noStrike" cap="none" normalizeH="0" baseline="0" dirty="0" smtClean="0">
                <a:ln>
                  <a:noFill/>
                </a:ln>
                <a:solidFill>
                  <a:schemeClr val="tx1"/>
                </a:solidFill>
                <a:effectLst/>
              </a:rPr>
              <a:t>结论：与</a:t>
            </a:r>
            <a:r>
              <a:rPr kumimoji="0" lang="en-US" altLang="zh-CN" sz="2400" b="0" i="0" u="none" strike="noStrike" cap="none" normalizeH="0" baseline="0" dirty="0" smtClean="0">
                <a:ln>
                  <a:noFill/>
                </a:ln>
                <a:solidFill>
                  <a:schemeClr val="tx1"/>
                </a:solidFill>
                <a:effectLst/>
              </a:rPr>
              <a:t>SGS</a:t>
            </a:r>
            <a:r>
              <a:rPr kumimoji="0" lang="zh-CN" altLang="en-US" sz="2400" b="0" i="0" u="none" strike="noStrike" cap="none" normalizeH="0" baseline="0" dirty="0" smtClean="0">
                <a:ln>
                  <a:noFill/>
                </a:ln>
                <a:solidFill>
                  <a:schemeClr val="tx1"/>
                </a:solidFill>
                <a:effectLst/>
              </a:rPr>
              <a:t>相比，</a:t>
            </a:r>
            <a:r>
              <a:rPr lang="zh-CN" altLang="zh-CN" sz="2400" dirty="0" smtClean="0"/>
              <a:t>最大误差</a:t>
            </a:r>
            <a:r>
              <a:rPr lang="zh-CN" altLang="zh-CN" sz="2400" dirty="0"/>
              <a:t>降低为几分之一，而平均误差降低了接近</a:t>
            </a:r>
            <a:r>
              <a:rPr lang="zh-CN" altLang="zh-CN" sz="2400" dirty="0" smtClean="0"/>
              <a:t>一半</a:t>
            </a:r>
            <a:r>
              <a:rPr lang="zh-CN" altLang="en-US" sz="2400" dirty="0"/>
              <a:t>，</a:t>
            </a:r>
            <a:r>
              <a:rPr lang="zh-CN" altLang="en-US" sz="2400" dirty="0" smtClean="0"/>
              <a:t>时间为</a:t>
            </a:r>
            <a:r>
              <a:rPr lang="en-US" altLang="zh-CN" sz="2400" dirty="0" smtClean="0"/>
              <a:t>2</a:t>
            </a:r>
            <a:r>
              <a:rPr lang="zh-CN" altLang="en-US" sz="2400" dirty="0" smtClean="0"/>
              <a:t>倍。</a:t>
            </a:r>
            <a:endParaRPr kumimoji="0" lang="zh-CN"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30559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后续研究工作</a:t>
            </a:r>
            <a:endParaRPr lang="zh-CN" altLang="en-US" b="1" dirty="0"/>
          </a:p>
        </p:txBody>
      </p:sp>
      <p:sp>
        <p:nvSpPr>
          <p:cNvPr id="3" name="内容占位符 2"/>
          <p:cNvSpPr>
            <a:spLocks noGrp="1"/>
          </p:cNvSpPr>
          <p:nvPr>
            <p:ph idx="1"/>
          </p:nvPr>
        </p:nvSpPr>
        <p:spPr/>
        <p:txBody>
          <a:bodyPr/>
          <a:lstStyle/>
          <a:p>
            <a:r>
              <a:rPr lang="zh-CN" altLang="en-US" dirty="0" smtClean="0"/>
              <a:t>系统参数：</a:t>
            </a:r>
            <a:r>
              <a:rPr lang="zh-CN" altLang="zh-CN" dirty="0" smtClean="0"/>
              <a:t>准直</a:t>
            </a:r>
            <a:r>
              <a:rPr lang="zh-CN" altLang="zh-CN" dirty="0"/>
              <a:t>器</a:t>
            </a:r>
            <a:r>
              <a:rPr lang="zh-CN" altLang="zh-CN" dirty="0" smtClean="0"/>
              <a:t>尺寸</a:t>
            </a:r>
            <a:r>
              <a:rPr lang="zh-CN" altLang="en-US" dirty="0" smtClean="0"/>
              <a:t>、</a:t>
            </a:r>
            <a:r>
              <a:rPr lang="zh-CN" altLang="zh-CN" dirty="0" smtClean="0"/>
              <a:t>分层</a:t>
            </a:r>
            <a:r>
              <a:rPr lang="zh-CN" altLang="zh-CN" dirty="0"/>
              <a:t>高度、</a:t>
            </a:r>
            <a:r>
              <a:rPr lang="zh-CN" altLang="zh-CN" dirty="0" smtClean="0"/>
              <a:t>探测器</a:t>
            </a:r>
            <a:r>
              <a:rPr lang="zh-CN" altLang="en-US" dirty="0" smtClean="0"/>
              <a:t>位置、</a:t>
            </a:r>
            <a:r>
              <a:rPr lang="zh-CN" altLang="zh-CN" dirty="0" smtClean="0"/>
              <a:t>探测器偏心步长</a:t>
            </a:r>
            <a:endParaRPr lang="en-US" altLang="zh-CN" dirty="0" smtClean="0"/>
          </a:p>
          <a:p>
            <a:r>
              <a:rPr lang="zh-CN" altLang="zh-CN" dirty="0" smtClean="0"/>
              <a:t>不同</a:t>
            </a:r>
            <a:r>
              <a:rPr lang="zh-CN" altLang="zh-CN" dirty="0"/>
              <a:t>噪声水平下最佳统计迭代算法的</a:t>
            </a:r>
            <a:r>
              <a:rPr lang="zh-CN" altLang="zh-CN" dirty="0" smtClean="0"/>
              <a:t>选择</a:t>
            </a:r>
            <a:endParaRPr lang="en-US" altLang="zh-CN" dirty="0" smtClean="0"/>
          </a:p>
          <a:p>
            <a:r>
              <a:rPr lang="zh-CN" altLang="zh-CN" dirty="0" smtClean="0"/>
              <a:t>将</a:t>
            </a:r>
            <a:r>
              <a:rPr lang="zh-CN" altLang="zh-CN" dirty="0"/>
              <a:t>废物桶中不同层的全部核素都投影在一个等效层内的</a:t>
            </a:r>
            <a:r>
              <a:rPr lang="zh-CN" altLang="zh-CN" dirty="0" smtClean="0"/>
              <a:t>策略推广</a:t>
            </a:r>
            <a:endParaRPr lang="zh-CN" altLang="zh-CN" dirty="0"/>
          </a:p>
          <a:p>
            <a:r>
              <a:rPr lang="zh-CN" altLang="zh-CN" dirty="0" smtClean="0"/>
              <a:t>全面</a:t>
            </a:r>
            <a:r>
              <a:rPr lang="zh-CN" altLang="zh-CN" dirty="0"/>
              <a:t>充分的实验</a:t>
            </a:r>
            <a:r>
              <a:rPr lang="zh-CN" altLang="zh-CN" dirty="0" smtClean="0"/>
              <a:t>工作</a:t>
            </a:r>
            <a:r>
              <a:rPr lang="zh-CN" altLang="en-US" dirty="0" smtClean="0"/>
              <a:t>，</a:t>
            </a:r>
            <a:r>
              <a:rPr lang="zh-CN" altLang="zh-CN" dirty="0" smtClean="0"/>
              <a:t>不同</a:t>
            </a:r>
            <a:r>
              <a:rPr lang="zh-CN" altLang="zh-CN" dirty="0"/>
              <a:t>种类的中低放废物进行</a:t>
            </a:r>
            <a:r>
              <a:rPr lang="zh-CN" altLang="zh-CN" dirty="0" smtClean="0"/>
              <a:t>测量</a:t>
            </a:r>
            <a:r>
              <a:rPr lang="zh-CN" altLang="en-US" dirty="0" smtClean="0"/>
              <a:t>，以及对</a:t>
            </a:r>
            <a:r>
              <a:rPr lang="zh-CN" altLang="zh-CN" dirty="0" smtClean="0"/>
              <a:t>测量</a:t>
            </a:r>
            <a:r>
              <a:rPr lang="zh-CN" altLang="zh-CN" dirty="0"/>
              <a:t>不确定度和可探测限进行</a:t>
            </a:r>
            <a:r>
              <a:rPr lang="zh-CN" altLang="zh-CN" dirty="0" smtClean="0"/>
              <a:t>分析</a:t>
            </a:r>
            <a:endParaRPr lang="en-US" altLang="zh-CN" dirty="0" smtClean="0"/>
          </a:p>
          <a:p>
            <a:r>
              <a:rPr lang="en-US" altLang="zh-CN" dirty="0" smtClean="0"/>
              <a:t>400L</a:t>
            </a:r>
            <a:r>
              <a:rPr lang="zh-CN" altLang="zh-CN" dirty="0"/>
              <a:t>高密度废物桶的最佳测量</a:t>
            </a:r>
            <a:r>
              <a:rPr lang="zh-CN" altLang="zh-CN" dirty="0" smtClean="0"/>
              <a:t>技术标准</a:t>
            </a:r>
            <a:endParaRPr lang="zh-CN" altLang="en-US" dirty="0"/>
          </a:p>
        </p:txBody>
      </p:sp>
    </p:spTree>
    <p:extLst>
      <p:ext uri="{BB962C8B-B14F-4D97-AF65-F5344CB8AC3E}">
        <p14:creationId xmlns:p14="http://schemas.microsoft.com/office/powerpoint/2010/main" val="2102784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致谢</a:t>
            </a:r>
            <a:endParaRPr lang="zh-CN" altLang="en-US" b="1" dirty="0"/>
          </a:p>
        </p:txBody>
      </p:sp>
      <p:sp>
        <p:nvSpPr>
          <p:cNvPr id="3" name="内容占位符 2"/>
          <p:cNvSpPr>
            <a:spLocks noGrp="1"/>
          </p:cNvSpPr>
          <p:nvPr>
            <p:ph idx="1"/>
          </p:nvPr>
        </p:nvSpPr>
        <p:spPr/>
        <p:txBody>
          <a:bodyPr/>
          <a:lstStyle/>
          <a:p>
            <a:r>
              <a:rPr lang="zh-CN" altLang="zh-CN" dirty="0"/>
              <a:t>首先必须感谢我的母校给我提供了这样优渥的土壤与环境，让我有幸与如此多优秀的人为伍</a:t>
            </a:r>
            <a:r>
              <a:rPr lang="zh-CN" altLang="zh-CN" dirty="0" smtClean="0"/>
              <a:t>。</a:t>
            </a:r>
            <a:endParaRPr lang="en-US" altLang="zh-CN" dirty="0" smtClean="0"/>
          </a:p>
          <a:p>
            <a:r>
              <a:rPr lang="zh-CN" altLang="zh-CN" dirty="0" smtClean="0"/>
              <a:t>衷心</a:t>
            </a:r>
            <a:r>
              <a:rPr lang="zh-CN" altLang="zh-CN" dirty="0"/>
              <a:t>感谢我的恩师顾卫国老师对我的淳淳教诲和悉心关怀</a:t>
            </a:r>
            <a:r>
              <a:rPr lang="zh-CN" altLang="zh-CN" dirty="0" smtClean="0"/>
              <a:t>，衷心</a:t>
            </a:r>
            <a:r>
              <a:rPr lang="zh-CN" altLang="zh-CN" dirty="0"/>
              <a:t>感谢课题组的其他老师以及前辈给予我的帮助和提携。 </a:t>
            </a:r>
            <a:endParaRPr lang="en-US" altLang="zh-CN" dirty="0" smtClean="0"/>
          </a:p>
          <a:p>
            <a:r>
              <a:rPr lang="zh-CN" altLang="zh-CN" dirty="0" smtClean="0"/>
              <a:t>衷心</a:t>
            </a:r>
            <a:r>
              <a:rPr lang="zh-CN" altLang="zh-CN" dirty="0"/>
              <a:t>感谢各位同门师兄弟姐妹，感谢我们一起度过的求学岁月。 </a:t>
            </a:r>
            <a:endParaRPr lang="en-US" altLang="zh-CN" dirty="0" smtClean="0"/>
          </a:p>
          <a:p>
            <a:r>
              <a:rPr lang="zh-CN" altLang="zh-CN" dirty="0" smtClean="0"/>
              <a:t>衷心</a:t>
            </a:r>
            <a:r>
              <a:rPr lang="zh-CN" altLang="zh-CN" dirty="0"/>
              <a:t>感谢我的父母多年的</a:t>
            </a:r>
            <a:r>
              <a:rPr lang="zh-CN" altLang="zh-CN" dirty="0" smtClean="0"/>
              <a:t>养育之恩</a:t>
            </a:r>
            <a:endParaRPr lang="zh-CN" altLang="en-US" dirty="0"/>
          </a:p>
        </p:txBody>
      </p:sp>
    </p:spTree>
    <p:extLst>
      <p:ext uri="{BB962C8B-B14F-4D97-AF65-F5344CB8AC3E}">
        <p14:creationId xmlns:p14="http://schemas.microsoft.com/office/powerpoint/2010/main" val="770762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22663"/>
            <a:ext cx="8229600" cy="1143000"/>
          </a:xfrm>
        </p:spPr>
        <p:txBody>
          <a:bodyPr/>
          <a:lstStyle/>
          <a:p>
            <a:pPr eaLnBrk="1" fontAlgn="auto" hangingPunct="1">
              <a:spcAft>
                <a:spcPts val="0"/>
              </a:spcAft>
              <a:defRPr/>
            </a:pPr>
            <a:r>
              <a:rPr kumimoji="1" lang="zh-CN" altLang="en-US" dirty="0" smtClean="0">
                <a:solidFill>
                  <a:srgbClr val="004195"/>
                </a:solidFill>
              </a:rPr>
              <a:t>谢谢！</a:t>
            </a:r>
            <a:endParaRPr kumimoji="1" lang="zh-CN" altLang="en-US" dirty="0">
              <a:solidFill>
                <a:srgbClr val="00419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6386" name="内容占位符 2"/>
          <p:cNvSpPr>
            <a:spLocks noGrp="1"/>
          </p:cNvSpPr>
          <p:nvPr>
            <p:ph idx="1"/>
          </p:nvPr>
        </p:nvSpPr>
        <p:spPr>
          <a:xfrm>
            <a:off x="457200" y="1333500"/>
            <a:ext cx="6410325" cy="4989513"/>
          </a:xfrm>
        </p:spPr>
        <p:txBody>
          <a:bodyPr/>
          <a:lstStyle/>
          <a:p>
            <a:pPr eaLnBrk="1" hangingPunct="1"/>
            <a:r>
              <a:rPr lang="zh-CN" altLang="zh-CN" sz="2800" dirty="0" smtClean="0"/>
              <a:t>能源的需求量不断增加，核电事业快速发展，将会产生大量放射性废物</a:t>
            </a:r>
            <a:r>
              <a:rPr lang="zh-CN" altLang="en-US" sz="2800" dirty="0" smtClean="0"/>
              <a:t>；</a:t>
            </a:r>
          </a:p>
          <a:p>
            <a:pPr eaLnBrk="1" hangingPunct="1"/>
            <a:r>
              <a:rPr lang="zh-CN" altLang="en-US" sz="2800" dirty="0" smtClean="0"/>
              <a:t>根据国家标准</a:t>
            </a:r>
            <a:r>
              <a:rPr lang="en-US" altLang="zh-CN" sz="2800" dirty="0" smtClean="0"/>
              <a:t>,</a:t>
            </a:r>
            <a:r>
              <a:rPr lang="zh-CN" altLang="en-US" sz="2800" dirty="0" smtClean="0"/>
              <a:t>需要对废物桶内的放射性核素进行甄别，对核素活度进行测量，以用于分类管理和处置。</a:t>
            </a:r>
            <a:endParaRPr kumimoji="1" lang="en-US" altLang="zh-CN" sz="2800" dirty="0" smtClean="0">
              <a:solidFill>
                <a:srgbClr val="C81501"/>
              </a:solidFill>
            </a:endParaRPr>
          </a:p>
        </p:txBody>
      </p:sp>
      <p:pic>
        <p:nvPicPr>
          <p:cNvPr id="16387" name="Picture 5"/>
          <p:cNvPicPr>
            <a:picLocks noChangeAspect="1" noChangeArrowheads="1"/>
          </p:cNvPicPr>
          <p:nvPr/>
        </p:nvPicPr>
        <p:blipFill>
          <a:blip r:embed="rId3"/>
          <a:srcRect/>
          <a:stretch>
            <a:fillRect/>
          </a:stretch>
        </p:blipFill>
        <p:spPr bwMode="auto">
          <a:xfrm>
            <a:off x="6904038" y="889000"/>
            <a:ext cx="1917700" cy="2774950"/>
          </a:xfrm>
          <a:prstGeom prst="rect">
            <a:avLst/>
          </a:prstGeom>
          <a:noFill/>
          <a:ln w="9525">
            <a:noFill/>
            <a:miter lim="800000"/>
            <a:headEnd/>
            <a:tailEnd/>
          </a:ln>
        </p:spPr>
      </p:pic>
      <p:sp>
        <p:nvSpPr>
          <p:cNvPr id="16388" name="文本框 4"/>
          <p:cNvSpPr txBox="1">
            <a:spLocks noChangeArrowheads="1"/>
          </p:cNvSpPr>
          <p:nvPr/>
        </p:nvSpPr>
        <p:spPr bwMode="auto">
          <a:xfrm>
            <a:off x="457200" y="3663950"/>
            <a:ext cx="8364538" cy="1601788"/>
          </a:xfrm>
          <a:prstGeom prst="rect">
            <a:avLst/>
          </a:prstGeom>
          <a:noFill/>
          <a:ln w="9525">
            <a:noFill/>
            <a:miter lim="800000"/>
            <a:headEnd/>
            <a:tailEnd/>
          </a:ln>
        </p:spPr>
        <p:txBody>
          <a:bodyPr>
            <a:spAutoFit/>
          </a:bodyPr>
          <a:lstStyle/>
          <a:p>
            <a:r>
              <a:rPr lang="zh-CN" altLang="zh-CN" sz="1200" dirty="0">
                <a:solidFill>
                  <a:srgbClr val="FF0000"/>
                </a:solidFill>
              </a:rPr>
              <a:t>《GB14500一2002放射性废物管理规定》</a:t>
            </a:r>
            <a:r>
              <a:rPr lang="zh-CN" altLang="zh-CN" sz="1200" dirty="0">
                <a:solidFill>
                  <a:srgbClr val="004195"/>
                </a:solidFill>
              </a:rPr>
              <a:t>规定了对不同种类的放射性废物的不同处理和处置方式。</a:t>
            </a:r>
          </a:p>
          <a:p>
            <a:r>
              <a:rPr lang="zh-CN" altLang="zh-CN" sz="1200" dirty="0">
                <a:solidFill>
                  <a:srgbClr val="FF0000"/>
                </a:solidFill>
              </a:rPr>
              <a:t>《GBI1928一1989低、中水平放射性固体废物暂时贮存规定》</a:t>
            </a:r>
            <a:r>
              <a:rPr lang="zh-CN" altLang="zh-CN" sz="1200" dirty="0">
                <a:solidFill>
                  <a:srgbClr val="004195"/>
                </a:solidFill>
              </a:rPr>
              <a:t>中要求入库废物应尽可能根据废物的放射性比活度、半衰期、毒性及废物处理的要求进行分类，分别入库贮存；</a:t>
            </a:r>
          </a:p>
          <a:p>
            <a:r>
              <a:rPr lang="zh-CN" altLang="zh-CN" sz="1200" dirty="0">
                <a:solidFill>
                  <a:srgbClr val="FF0000"/>
                </a:solidFill>
              </a:rPr>
              <a:t>《GBI1806一2004放射性物质安全运输规程》</a:t>
            </a:r>
            <a:r>
              <a:rPr lang="zh-CN" altLang="zh-CN" sz="1200" dirty="0">
                <a:solidFill>
                  <a:srgbClr val="004195"/>
                </a:solidFill>
              </a:rPr>
              <a:t>中规定了放射性核素的基本限值和货包内容物限值；</a:t>
            </a:r>
          </a:p>
          <a:p>
            <a:r>
              <a:rPr lang="zh-CN" altLang="zh-CN" sz="1200" dirty="0">
                <a:solidFill>
                  <a:srgbClr val="FF0000"/>
                </a:solidFill>
              </a:rPr>
              <a:t>《GBI6933一1997放射性废物近地表处置的废物接收准则》</a:t>
            </a:r>
            <a:r>
              <a:rPr lang="zh-CN" altLang="zh-CN" sz="1200" dirty="0">
                <a:solidFill>
                  <a:srgbClr val="004195"/>
                </a:solidFill>
              </a:rPr>
              <a:t>中规定了废物包装体中废物的放射性比活度的限值，且主管部门或处置场营运单位可授权某个有资格的部门或单位对废物包装体进行破坏性或非破坏性抽检，抽检项目可包括总p一V和总Q放射性活度、主要放射性核素及其比活度等等。</a:t>
            </a:r>
          </a:p>
          <a:p>
            <a:endParaRPr lang="zh-CN" altLang="en-US" sz="1400" dirty="0"/>
          </a:p>
        </p:txBody>
      </p:sp>
      <p:sp>
        <p:nvSpPr>
          <p:cNvPr id="16389" name="文本框 5"/>
          <p:cNvSpPr txBox="1">
            <a:spLocks noChangeArrowheads="1"/>
          </p:cNvSpPr>
          <p:nvPr/>
        </p:nvSpPr>
        <p:spPr bwMode="auto">
          <a:xfrm>
            <a:off x="457200" y="5235575"/>
            <a:ext cx="8229600" cy="884238"/>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dirty="0">
                <a:solidFill>
                  <a:srgbClr val="C81501"/>
                </a:solidFill>
              </a:rPr>
              <a:t>废物检测技术的研究有很大的应用价值</a:t>
            </a:r>
          </a:p>
          <a:p>
            <a:pPr marL="285750" indent="-285750"/>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8434" name="内容占位符 2"/>
          <p:cNvSpPr>
            <a:spLocks noGrp="1"/>
          </p:cNvSpPr>
          <p:nvPr>
            <p:ph idx="1"/>
          </p:nvPr>
        </p:nvSpPr>
        <p:spPr>
          <a:xfrm>
            <a:off x="457200" y="1333500"/>
            <a:ext cx="7875588" cy="5195888"/>
          </a:xfrm>
        </p:spPr>
        <p:txBody>
          <a:bodyPr/>
          <a:lstStyle/>
          <a:p>
            <a:pPr eaLnBrk="1" hangingPunct="1">
              <a:lnSpc>
                <a:spcPct val="90000"/>
              </a:lnSpc>
            </a:pPr>
            <a:r>
              <a:rPr lang="zh-CN" altLang="zh-CN" sz="2700" dirty="0" smtClean="0"/>
              <a:t>此后，中低放废物将采用</a:t>
            </a:r>
            <a:r>
              <a:rPr lang="en-US" altLang="zh-CN" sz="2700" dirty="0" smtClean="0"/>
              <a:t>400L</a:t>
            </a:r>
            <a:r>
              <a:rPr lang="zh-CN" altLang="zh-CN" sz="2700" dirty="0" smtClean="0"/>
              <a:t>废物桶处置</a:t>
            </a:r>
            <a:endParaRPr lang="en-US" altLang="zh-CN" sz="2700" dirty="0" smtClean="0"/>
          </a:p>
          <a:p>
            <a:pPr eaLnBrk="1" hangingPunct="1">
              <a:lnSpc>
                <a:spcPct val="90000"/>
              </a:lnSpc>
            </a:pPr>
            <a:r>
              <a:rPr kumimoji="1" lang="zh-CN" altLang="en-US" sz="2700" dirty="0" smtClean="0"/>
              <a:t>与</a:t>
            </a:r>
            <a:r>
              <a:rPr kumimoji="1" lang="en-US" altLang="zh-CN" sz="2700" dirty="0" smtClean="0"/>
              <a:t>200L</a:t>
            </a:r>
            <a:r>
              <a:rPr kumimoji="1" lang="zh-CN" altLang="en-US" sz="2700" dirty="0" smtClean="0"/>
              <a:t>废物桶相比</a:t>
            </a:r>
            <a:r>
              <a:rPr kumimoji="1" lang="en-US" altLang="zh-CN" sz="2700" dirty="0" smtClean="0"/>
              <a:t>400L</a:t>
            </a:r>
            <a:r>
              <a:rPr kumimoji="1" lang="zh-CN" altLang="en-US" sz="2700" dirty="0" smtClean="0"/>
              <a:t>具有的特点：</a:t>
            </a:r>
            <a:endParaRPr kumimoji="1" lang="en-US" altLang="zh-CN" sz="2700" dirty="0" smtClean="0"/>
          </a:p>
          <a:p>
            <a:pPr lvl="1" eaLnBrk="1" hangingPunct="1">
              <a:lnSpc>
                <a:spcPct val="90000"/>
              </a:lnSpc>
            </a:pPr>
            <a:r>
              <a:rPr lang="zh-CN" altLang="zh-CN" sz="2400" dirty="0" smtClean="0"/>
              <a:t>几何尺寸的增大</a:t>
            </a:r>
            <a:endParaRPr lang="en-US" altLang="zh-CN" sz="2400" dirty="0" smtClean="0"/>
          </a:p>
          <a:p>
            <a:pPr lvl="1" eaLnBrk="1" hangingPunct="1">
              <a:lnSpc>
                <a:spcPct val="90000"/>
              </a:lnSpc>
            </a:pPr>
            <a:r>
              <a:rPr lang="zh-CN" altLang="en-US" sz="2400" dirty="0" smtClean="0"/>
              <a:t>采用</a:t>
            </a:r>
            <a:r>
              <a:rPr lang="zh-CN" altLang="zh-CN" sz="2400" dirty="0" smtClean="0"/>
              <a:t>超压缩等大减容比方法</a:t>
            </a:r>
            <a:endParaRPr lang="en-US" altLang="zh-CN" sz="2400" dirty="0" smtClean="0"/>
          </a:p>
          <a:p>
            <a:pPr eaLnBrk="1" hangingPunct="1">
              <a:lnSpc>
                <a:spcPct val="90000"/>
              </a:lnSpc>
            </a:pPr>
            <a:r>
              <a:rPr kumimoji="1" lang="zh-CN" altLang="en-US" sz="2700" dirty="0" smtClean="0"/>
              <a:t>以上特点都增强了自吸收效应，不均匀性可能</a:t>
            </a:r>
            <a:endParaRPr kumimoji="1" lang="en-US" altLang="zh-CN" sz="2700" dirty="0" smtClean="0"/>
          </a:p>
        </p:txBody>
      </p:sp>
      <p:grpSp>
        <p:nvGrpSpPr>
          <p:cNvPr id="2" name="组合 1"/>
          <p:cNvGrpSpPr/>
          <p:nvPr/>
        </p:nvGrpSpPr>
        <p:grpSpPr>
          <a:xfrm>
            <a:off x="974725" y="3557588"/>
            <a:ext cx="3092450" cy="2714625"/>
            <a:chOff x="974725" y="3557588"/>
            <a:chExt cx="3092450" cy="2714625"/>
          </a:xfrm>
        </p:grpSpPr>
        <p:pic>
          <p:nvPicPr>
            <p:cNvPr id="18435" name="图片 1"/>
            <p:cNvPicPr>
              <a:picLocks noChangeAspect="1"/>
            </p:cNvPicPr>
            <p:nvPr/>
          </p:nvPicPr>
          <p:blipFill>
            <a:blip r:embed="rId3"/>
            <a:srcRect/>
            <a:stretch>
              <a:fillRect/>
            </a:stretch>
          </p:blipFill>
          <p:spPr bwMode="auto">
            <a:xfrm>
              <a:off x="1363663" y="3557588"/>
              <a:ext cx="2306637" cy="2238375"/>
            </a:xfrm>
            <a:prstGeom prst="rect">
              <a:avLst/>
            </a:prstGeom>
            <a:noFill/>
            <a:ln w="9525">
              <a:noFill/>
              <a:miter lim="800000"/>
              <a:headEnd/>
              <a:tailEnd/>
            </a:ln>
          </p:spPr>
        </p:pic>
        <p:sp>
          <p:nvSpPr>
            <p:cNvPr id="18436" name="文本框 5"/>
            <p:cNvSpPr txBox="1">
              <a:spLocks noChangeArrowheads="1"/>
            </p:cNvSpPr>
            <p:nvPr/>
          </p:nvSpPr>
          <p:spPr bwMode="auto">
            <a:xfrm>
              <a:off x="974725" y="5905500"/>
              <a:ext cx="3092450" cy="366713"/>
            </a:xfrm>
            <a:prstGeom prst="rect">
              <a:avLst/>
            </a:prstGeom>
            <a:noFill/>
            <a:ln w="9525">
              <a:noFill/>
              <a:miter lim="800000"/>
              <a:headEnd/>
              <a:tailEnd/>
            </a:ln>
          </p:spPr>
          <p:txBody>
            <a:bodyPr wrap="none">
              <a:spAutoFit/>
            </a:bodyPr>
            <a:lstStyle/>
            <a:p>
              <a:r>
                <a:rPr kumimoji="1" lang="en-US" altLang="zh-CN" dirty="0"/>
                <a:t>【200L 400L</a:t>
              </a:r>
              <a:r>
                <a:rPr kumimoji="1" lang="zh-CN" altLang="en-US" dirty="0"/>
                <a:t>废物桶图对比</a:t>
              </a:r>
              <a:r>
                <a:rPr kumimoji="1" lang="en-US" altLang="zh-CN" dirty="0"/>
                <a:t>】</a:t>
              </a:r>
              <a:endParaRPr lang="zh-CN" altLang="en-US" dirty="0"/>
            </a:p>
          </p:txBody>
        </p:sp>
      </p:grpSp>
      <p:grpSp>
        <p:nvGrpSpPr>
          <p:cNvPr id="18437" name="组合 8"/>
          <p:cNvGrpSpPr>
            <a:grpSpLocks/>
          </p:cNvGrpSpPr>
          <p:nvPr/>
        </p:nvGrpSpPr>
        <p:grpSpPr bwMode="auto">
          <a:xfrm>
            <a:off x="4360863" y="3600450"/>
            <a:ext cx="3760787" cy="2678113"/>
            <a:chOff x="1274577" y="3456971"/>
            <a:chExt cx="3760336" cy="2679236"/>
          </a:xfrm>
        </p:grpSpPr>
        <p:pic>
          <p:nvPicPr>
            <p:cNvPr id="18438" name="图片 4"/>
            <p:cNvPicPr>
              <a:picLocks noChangeAspect="1"/>
            </p:cNvPicPr>
            <p:nvPr/>
          </p:nvPicPr>
          <p:blipFill>
            <a:blip r:embed="rId4"/>
            <a:srcRect/>
            <a:stretch>
              <a:fillRect/>
            </a:stretch>
          </p:blipFill>
          <p:spPr bwMode="auto">
            <a:xfrm>
              <a:off x="1274577" y="3456971"/>
              <a:ext cx="3760336" cy="2292206"/>
            </a:xfrm>
            <a:prstGeom prst="rect">
              <a:avLst/>
            </a:prstGeom>
            <a:noFill/>
            <a:ln w="9525">
              <a:noFill/>
              <a:miter lim="800000"/>
              <a:headEnd/>
              <a:tailEnd/>
            </a:ln>
          </p:spPr>
        </p:pic>
        <p:sp>
          <p:nvSpPr>
            <p:cNvPr id="18439" name="文本框 7"/>
            <p:cNvSpPr txBox="1">
              <a:spLocks noChangeArrowheads="1"/>
            </p:cNvSpPr>
            <p:nvPr/>
          </p:nvSpPr>
          <p:spPr bwMode="auto">
            <a:xfrm>
              <a:off x="1779341" y="5769340"/>
              <a:ext cx="2723823" cy="366867"/>
            </a:xfrm>
            <a:prstGeom prst="rect">
              <a:avLst/>
            </a:prstGeom>
            <a:noFill/>
            <a:ln w="9525">
              <a:noFill/>
              <a:miter lim="800000"/>
              <a:headEnd/>
              <a:tailEnd/>
            </a:ln>
          </p:spPr>
          <p:txBody>
            <a:bodyPr wrap="none">
              <a:spAutoFit/>
            </a:bodyPr>
            <a:lstStyle/>
            <a:p>
              <a:r>
                <a:rPr kumimoji="1" lang="en-US" altLang="zh-CN" dirty="0"/>
                <a:t>【SGS</a:t>
              </a:r>
              <a:r>
                <a:rPr kumimoji="1" lang="zh-CN" altLang="en-US" dirty="0"/>
                <a:t>误差随密度变化</a:t>
              </a:r>
              <a:r>
                <a:rPr kumimoji="1" lang="en-US" altLang="zh-CN" dirty="0"/>
                <a:t>】</a:t>
              </a:r>
              <a:endParaRPr lang="zh-CN" alt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kumimoji="1" lang="zh-CN" altLang="en-US" b="1" smtClean="0"/>
              <a:t>研究背景</a:t>
            </a:r>
          </a:p>
        </p:txBody>
      </p:sp>
      <p:sp>
        <p:nvSpPr>
          <p:cNvPr id="46083" name="内容占位符 2"/>
          <p:cNvSpPr>
            <a:spLocks noGrp="1"/>
          </p:cNvSpPr>
          <p:nvPr>
            <p:ph idx="4294967295"/>
          </p:nvPr>
        </p:nvSpPr>
        <p:spPr>
          <a:xfrm>
            <a:off x="457200" y="1333500"/>
            <a:ext cx="8229600" cy="3487738"/>
          </a:xfrm>
        </p:spPr>
        <p:txBody>
          <a:bodyPr/>
          <a:lstStyle/>
          <a:p>
            <a:pPr eaLnBrk="1" hangingPunct="1">
              <a:defRPr/>
            </a:pPr>
            <a:r>
              <a:rPr kumimoji="1" lang="zh-CN" altLang="en-US" dirty="0" smtClean="0"/>
              <a:t>针对废物桶，主要采用</a:t>
            </a:r>
            <a:r>
              <a:rPr kumimoji="1" lang="en-US" altLang="zh-CN" dirty="0" smtClean="0"/>
              <a:t>NDA</a:t>
            </a:r>
            <a:r>
              <a:rPr kumimoji="1" lang="zh-CN" altLang="en-US" dirty="0" smtClean="0"/>
              <a:t>无损检测方法，主要包括</a:t>
            </a:r>
            <a:r>
              <a:rPr kumimoji="1" lang="en-US" altLang="zh-CN" dirty="0" smtClean="0"/>
              <a:t>SGS,TGS</a:t>
            </a:r>
            <a:r>
              <a:rPr kumimoji="1" lang="zh-CN" altLang="en-US" dirty="0" smtClean="0"/>
              <a:t>等技术</a:t>
            </a:r>
          </a:p>
          <a:p>
            <a:pPr eaLnBrk="1" hangingPunct="1">
              <a:defRPr/>
            </a:pPr>
            <a:endParaRPr kumimoji="1" lang="en-US" altLang="zh-CN" dirty="0" smtClean="0"/>
          </a:p>
          <a:p>
            <a:pPr eaLnBrk="1" hangingPunct="1">
              <a:defRPr/>
            </a:pPr>
            <a:endParaRPr kumimoji="1" lang="en-US" altLang="zh-CN" dirty="0"/>
          </a:p>
          <a:p>
            <a:pPr eaLnBrk="1" hangingPunct="1">
              <a:defRPr/>
            </a:pPr>
            <a:endParaRPr kumimoji="1" lang="en-US" altLang="zh-CN" dirty="0"/>
          </a:p>
          <a:p>
            <a:pPr marL="0" indent="0" eaLnBrk="1" hangingPunct="1">
              <a:buFont typeface="Arial" charset="0"/>
              <a:buNone/>
              <a:defRPr/>
            </a:pPr>
            <a:endParaRPr kumimoji="1" lang="en-US" altLang="zh-CN" dirty="0" smtClean="0"/>
          </a:p>
          <a:p>
            <a:pPr eaLnBrk="1" hangingPunct="1">
              <a:defRPr/>
            </a:pPr>
            <a:endParaRPr kumimoji="1" lang="zh-CN" altLang="en-US" dirty="0" smtClean="0"/>
          </a:p>
        </p:txBody>
      </p:sp>
      <p:pic>
        <p:nvPicPr>
          <p:cNvPr id="20483" name="图片 4"/>
          <p:cNvPicPr>
            <a:picLocks noChangeAspect="1"/>
          </p:cNvPicPr>
          <p:nvPr/>
        </p:nvPicPr>
        <p:blipFill>
          <a:blip r:embed="rId3"/>
          <a:srcRect/>
          <a:stretch>
            <a:fillRect/>
          </a:stretch>
        </p:blipFill>
        <p:spPr bwMode="auto">
          <a:xfrm>
            <a:off x="190500" y="2622550"/>
            <a:ext cx="3949700" cy="2155825"/>
          </a:xfrm>
          <a:prstGeom prst="rect">
            <a:avLst/>
          </a:prstGeom>
          <a:noFill/>
          <a:ln w="9525">
            <a:noFill/>
            <a:miter lim="800000"/>
            <a:headEnd/>
            <a:tailEnd/>
          </a:ln>
        </p:spPr>
      </p:pic>
      <p:pic>
        <p:nvPicPr>
          <p:cNvPr id="20484" name="图片 1"/>
          <p:cNvPicPr>
            <a:picLocks noChangeAspect="1"/>
          </p:cNvPicPr>
          <p:nvPr/>
        </p:nvPicPr>
        <p:blipFill>
          <a:blip r:embed="rId4"/>
          <a:srcRect/>
          <a:stretch>
            <a:fillRect/>
          </a:stretch>
        </p:blipFill>
        <p:spPr bwMode="auto">
          <a:xfrm>
            <a:off x="4541838" y="2671763"/>
            <a:ext cx="3540125" cy="1781175"/>
          </a:xfrm>
          <a:prstGeom prst="rect">
            <a:avLst/>
          </a:prstGeom>
          <a:noFill/>
          <a:ln w="9525">
            <a:noFill/>
            <a:miter lim="800000"/>
            <a:headEnd/>
            <a:tailEnd/>
          </a:ln>
        </p:spPr>
      </p:pic>
      <p:sp>
        <p:nvSpPr>
          <p:cNvPr id="20485" name="文本框 5"/>
          <p:cNvSpPr txBox="1">
            <a:spLocks noChangeArrowheads="1"/>
          </p:cNvSpPr>
          <p:nvPr/>
        </p:nvSpPr>
        <p:spPr bwMode="auto">
          <a:xfrm>
            <a:off x="2279650" y="4749800"/>
            <a:ext cx="4108450" cy="366713"/>
          </a:xfrm>
          <a:prstGeom prst="rect">
            <a:avLst/>
          </a:prstGeom>
          <a:noFill/>
          <a:ln w="9525">
            <a:noFill/>
            <a:miter lim="800000"/>
            <a:headEnd/>
            <a:tailEnd/>
          </a:ln>
        </p:spPr>
        <p:txBody>
          <a:bodyPr wrap="none">
            <a:spAutoFit/>
          </a:bodyPr>
          <a:lstStyle/>
          <a:p>
            <a:r>
              <a:rPr kumimoji="1" lang="en-US" altLang="zh-CN"/>
              <a:t>【SGS</a:t>
            </a:r>
            <a:r>
              <a:rPr kumimoji="1" lang="zh-CN" altLang="en-US"/>
              <a:t>、</a:t>
            </a:r>
            <a:r>
              <a:rPr kumimoji="1" lang="en-US" altLang="zh-CN"/>
              <a:t>TGS</a:t>
            </a:r>
            <a:r>
              <a:rPr kumimoji="1" lang="zh-CN" altLang="en-US"/>
              <a:t>技术的特点和误差对比</a:t>
            </a:r>
            <a:r>
              <a:rPr kumimoji="1" lang="en-US" altLang="zh-CN"/>
              <a:t>】</a:t>
            </a:r>
            <a:endParaRPr lang="zh-CN" altLang="en-US"/>
          </a:p>
        </p:txBody>
      </p:sp>
      <p:sp>
        <p:nvSpPr>
          <p:cNvPr id="20486" name="矩形 3"/>
          <p:cNvSpPr>
            <a:spLocks noChangeArrowheads="1"/>
          </p:cNvSpPr>
          <p:nvPr/>
        </p:nvSpPr>
        <p:spPr bwMode="auto">
          <a:xfrm>
            <a:off x="457200" y="4991100"/>
            <a:ext cx="7788275" cy="1077913"/>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a:solidFill>
                  <a:srgbClr val="C00000"/>
                </a:solidFill>
              </a:rPr>
              <a:t>开展兼具快速、准确的废物桶测量技术具有理论研究价值</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endParaRPr kumimoji="1" lang="zh-CN" altLang="en-US" smtClean="0"/>
          </a:p>
        </p:txBody>
      </p:sp>
      <p:sp>
        <p:nvSpPr>
          <p:cNvPr id="22530" name="内容占位符 2"/>
          <p:cNvSpPr>
            <a:spLocks noGrp="1"/>
          </p:cNvSpPr>
          <p:nvPr>
            <p:ph idx="1"/>
          </p:nvPr>
        </p:nvSpPr>
        <p:spPr>
          <a:xfrm>
            <a:off x="457200" y="1333500"/>
            <a:ext cx="5260975" cy="5056188"/>
          </a:xfrm>
        </p:spPr>
        <p:txBody>
          <a:bodyPr/>
          <a:lstStyle/>
          <a:p>
            <a:pPr eaLnBrk="1" hangingPunct="1">
              <a:lnSpc>
                <a:spcPct val="80000"/>
              </a:lnSpc>
            </a:pPr>
            <a:r>
              <a:rPr lang="en-US" altLang="zh-CN" sz="2400" dirty="0" smtClean="0"/>
              <a:t>20</a:t>
            </a:r>
            <a:r>
              <a:rPr lang="zh-CN" altLang="zh-CN" sz="2400" dirty="0" smtClean="0"/>
              <a:t>世纪</a:t>
            </a:r>
            <a:r>
              <a:rPr lang="en-US" altLang="zh-CN" sz="2400" dirty="0" smtClean="0"/>
              <a:t>70-90</a:t>
            </a:r>
            <a:r>
              <a:rPr lang="zh-CN" altLang="zh-CN" sz="2400" dirty="0" smtClean="0"/>
              <a:t>年代</a:t>
            </a:r>
            <a:r>
              <a:rPr lang="zh-CN" altLang="en-US" sz="2400" dirty="0" smtClean="0"/>
              <a:t>，</a:t>
            </a:r>
            <a:r>
              <a:rPr lang="en-US" altLang="zh-CN" sz="2400" dirty="0" smtClean="0"/>
              <a:t>SGS</a:t>
            </a:r>
            <a:r>
              <a:rPr lang="zh-CN" altLang="en-US" sz="2400" dirty="0" smtClean="0"/>
              <a:t>和</a:t>
            </a:r>
            <a:r>
              <a:rPr lang="en-US" altLang="zh-CN" sz="2400" dirty="0" smtClean="0"/>
              <a:t>TGS</a:t>
            </a:r>
            <a:r>
              <a:rPr lang="zh-CN" altLang="en-US" sz="2400" dirty="0" smtClean="0"/>
              <a:t>的研究集中在</a:t>
            </a:r>
            <a:r>
              <a:rPr lang="zh-CN" altLang="zh-CN" sz="2400" dirty="0" smtClean="0"/>
              <a:t>美国的</a:t>
            </a:r>
            <a:r>
              <a:rPr lang="en-US" altLang="zh-CN" sz="2400" dirty="0" smtClean="0"/>
              <a:t>LANL</a:t>
            </a:r>
            <a:r>
              <a:rPr lang="zh-CN" altLang="zh-CN" sz="2400" dirty="0" smtClean="0"/>
              <a:t>（</a:t>
            </a:r>
            <a:r>
              <a:rPr lang="en-US" altLang="zh-CN" sz="2400" dirty="0" smtClean="0"/>
              <a:t>Los Alamos National Laboratory</a:t>
            </a:r>
            <a:r>
              <a:rPr lang="zh-CN" altLang="zh-CN" sz="2400" dirty="0" smtClean="0"/>
              <a:t>）</a:t>
            </a:r>
            <a:r>
              <a:rPr lang="zh-CN" altLang="en-US" sz="2400" dirty="0" smtClean="0"/>
              <a:t>和</a:t>
            </a:r>
            <a:r>
              <a:rPr lang="en-US" altLang="zh-CN" sz="2400" dirty="0" smtClean="0"/>
              <a:t>LLNL</a:t>
            </a:r>
            <a:r>
              <a:rPr lang="zh-CN" altLang="zh-CN" sz="2400" dirty="0" smtClean="0"/>
              <a:t>（</a:t>
            </a:r>
            <a:r>
              <a:rPr lang="en-US" altLang="zh-CN" sz="2400" dirty="0"/>
              <a:t>Lawrence Livermore National </a:t>
            </a:r>
            <a:r>
              <a:rPr lang="en-US" altLang="zh-CN" sz="2400" dirty="0" smtClean="0"/>
              <a:t>Laboratory</a:t>
            </a:r>
            <a:r>
              <a:rPr lang="zh-CN" altLang="zh-CN" sz="2400" dirty="0" smtClean="0"/>
              <a:t>）</a:t>
            </a:r>
            <a:r>
              <a:rPr lang="zh-CN" altLang="zh-CN" sz="2400" dirty="0"/>
              <a:t>国家实验室</a:t>
            </a:r>
            <a:endParaRPr lang="en-US" altLang="zh-CN" sz="2400" dirty="0" smtClean="0"/>
          </a:p>
          <a:p>
            <a:pPr eaLnBrk="1" hangingPunct="1">
              <a:lnSpc>
                <a:spcPct val="80000"/>
              </a:lnSpc>
            </a:pPr>
            <a:endParaRPr lang="en-US" altLang="zh-CN" sz="2400" dirty="0" smtClean="0"/>
          </a:p>
          <a:p>
            <a:pPr eaLnBrk="1" hangingPunct="1">
              <a:lnSpc>
                <a:spcPct val="80000"/>
              </a:lnSpc>
            </a:pPr>
            <a:r>
              <a:rPr lang="zh-CN" altLang="en-US" sz="2400" dirty="0" smtClean="0"/>
              <a:t>目前，国外已经有较为成熟的商业化产品，主要来自</a:t>
            </a:r>
            <a:r>
              <a:rPr lang="en-US" altLang="zh-CN" sz="2400" dirty="0" err="1" smtClean="0"/>
              <a:t>Antech</a:t>
            </a:r>
            <a:r>
              <a:rPr lang="zh-CN" altLang="en-US" sz="2400" dirty="0" smtClean="0"/>
              <a:t>和</a:t>
            </a:r>
            <a:r>
              <a:rPr lang="en-US" altLang="zh-CN" sz="2400" dirty="0" smtClean="0"/>
              <a:t>Canberra</a:t>
            </a:r>
            <a:r>
              <a:rPr lang="zh-CN" altLang="en-US" sz="2400" dirty="0" smtClean="0"/>
              <a:t>公司</a:t>
            </a:r>
            <a:endParaRPr lang="en-US" altLang="zh-CN" sz="2400" dirty="0" smtClean="0"/>
          </a:p>
          <a:p>
            <a:pPr eaLnBrk="1" hangingPunct="1">
              <a:lnSpc>
                <a:spcPct val="80000"/>
              </a:lnSpc>
            </a:pPr>
            <a:endParaRPr kumimoji="1" lang="zh-CN" altLang="en-US" sz="2800" dirty="0" smtClean="0"/>
          </a:p>
        </p:txBody>
      </p:sp>
      <p:pic>
        <p:nvPicPr>
          <p:cNvPr id="22531" name="图片 4"/>
          <p:cNvPicPr>
            <a:picLocks noChangeAspect="1"/>
          </p:cNvPicPr>
          <p:nvPr/>
        </p:nvPicPr>
        <p:blipFill>
          <a:blip r:embed="rId2"/>
          <a:srcRect/>
          <a:stretch>
            <a:fillRect/>
          </a:stretch>
        </p:blipFill>
        <p:spPr bwMode="auto">
          <a:xfrm>
            <a:off x="6070600" y="1031875"/>
            <a:ext cx="2768600" cy="2822575"/>
          </a:xfrm>
          <a:prstGeom prst="rect">
            <a:avLst/>
          </a:prstGeom>
          <a:noFill/>
          <a:ln w="9525">
            <a:noFill/>
            <a:miter lim="800000"/>
            <a:headEnd/>
            <a:tailEnd/>
          </a:ln>
        </p:spPr>
      </p:pic>
      <p:pic>
        <p:nvPicPr>
          <p:cNvPr id="22532" name="图片 8"/>
          <p:cNvPicPr>
            <a:picLocks noChangeAspect="1"/>
          </p:cNvPicPr>
          <p:nvPr/>
        </p:nvPicPr>
        <p:blipFill>
          <a:blip r:embed="rId3"/>
          <a:srcRect/>
          <a:stretch>
            <a:fillRect/>
          </a:stretch>
        </p:blipFill>
        <p:spPr bwMode="auto">
          <a:xfrm>
            <a:off x="6070600" y="3854450"/>
            <a:ext cx="2768600" cy="228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endParaRPr lang="zh-CN" altLang="en-US" dirty="0" smtClean="0"/>
          </a:p>
        </p:txBody>
      </p:sp>
      <p:sp>
        <p:nvSpPr>
          <p:cNvPr id="23554" name="内容占位符 2"/>
          <p:cNvSpPr>
            <a:spLocks noGrp="1"/>
          </p:cNvSpPr>
          <p:nvPr>
            <p:ph idx="1"/>
          </p:nvPr>
        </p:nvSpPr>
        <p:spPr>
          <a:xfrm>
            <a:off x="457200" y="1333500"/>
            <a:ext cx="8229600" cy="4314825"/>
          </a:xfrm>
        </p:spPr>
        <p:txBody>
          <a:bodyPr/>
          <a:lstStyle/>
          <a:p>
            <a:pPr eaLnBrk="1" hangingPunct="1"/>
            <a:r>
              <a:rPr lang="zh-CN" altLang="zh-CN" dirty="0" smtClean="0"/>
              <a:t>中国原子能研究院</a:t>
            </a:r>
            <a:r>
              <a:rPr lang="zh-CN" altLang="en-US" dirty="0" smtClean="0"/>
              <a:t>近年来，</a:t>
            </a:r>
            <a:r>
              <a:rPr lang="en-US" altLang="zh-CN" dirty="0" err="1" smtClean="0"/>
              <a:t>主要</a:t>
            </a:r>
            <a:r>
              <a:rPr lang="zh-CN" altLang="en-US" dirty="0" smtClean="0"/>
              <a:t>研究了</a:t>
            </a:r>
            <a:r>
              <a:rPr lang="en-US" altLang="zh-CN" dirty="0" smtClean="0"/>
              <a:t>SGS</a:t>
            </a:r>
            <a:r>
              <a:rPr lang="zh-CN" altLang="en-US" dirty="0" smtClean="0"/>
              <a:t>壳状源效率刻度方法，</a:t>
            </a:r>
            <a:r>
              <a:rPr lang="en-US" altLang="zh-CN" dirty="0" smtClean="0"/>
              <a:t>TGS</a:t>
            </a:r>
            <a:r>
              <a:rPr lang="zh-CN" altLang="en-US" dirty="0" smtClean="0"/>
              <a:t>连续扫描方法，基于层间串扰限制的准直器优化设计</a:t>
            </a:r>
            <a:endParaRPr lang="en-US" altLang="zh-CN" dirty="0" smtClean="0"/>
          </a:p>
          <a:p>
            <a:pPr eaLnBrk="1" hangingPunct="1"/>
            <a:r>
              <a:rPr lang="zh-CN" altLang="en-US" dirty="0" smtClean="0"/>
              <a:t>工程物理研究院与成都理工大学、兰州大学合作，针对</a:t>
            </a:r>
            <a:r>
              <a:rPr lang="en-US" altLang="zh-CN" dirty="0" err="1" smtClean="0"/>
              <a:t>反应堆退役废物的测量进行研究</a:t>
            </a:r>
            <a:r>
              <a:rPr lang="en-US" altLang="zh-CN" dirty="0" smtClean="0"/>
              <a:t>，</a:t>
            </a:r>
            <a:r>
              <a:rPr lang="zh-CN" altLang="en-US" dirty="0" smtClean="0"/>
              <a:t>研究了效率刻度方法、准直器设计和迭代算法</a:t>
            </a:r>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906126"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1</a:t>
            </a:r>
            <a:endParaRPr lang="zh-CN" altLang="en-US" dirty="0"/>
          </a:p>
        </p:txBody>
      </p:sp>
      <p:sp>
        <p:nvSpPr>
          <p:cNvPr id="3" name="内容占位符 2"/>
          <p:cNvSpPr>
            <a:spLocks noGrp="1"/>
          </p:cNvSpPr>
          <p:nvPr>
            <p:ph idx="1"/>
          </p:nvPr>
        </p:nvSpPr>
        <p:spPr>
          <a:xfrm>
            <a:off x="457200" y="4074695"/>
            <a:ext cx="8229600" cy="1573807"/>
          </a:xfrm>
        </p:spPr>
        <p:txBody>
          <a:bodyPr/>
          <a:lstStyle/>
          <a:p>
            <a:r>
              <a:rPr lang="zh-CN" altLang="en-US" dirty="0"/>
              <a:t>改进型</a:t>
            </a:r>
            <a:r>
              <a:rPr lang="en-US" altLang="zh-CN" dirty="0"/>
              <a:t>SGS</a:t>
            </a:r>
            <a:r>
              <a:rPr lang="zh-CN" altLang="en-US" dirty="0"/>
              <a:t>方法</a:t>
            </a:r>
            <a:r>
              <a:rPr lang="zh-CN" altLang="en-US" dirty="0" smtClean="0"/>
              <a:t>，废物桶匀速旋转，假设</a:t>
            </a:r>
            <a:r>
              <a:rPr lang="zh-CN" altLang="en-US" dirty="0"/>
              <a:t>无层间串扰，每层径向</a:t>
            </a:r>
            <a:r>
              <a:rPr lang="zh-CN" altLang="en-US" dirty="0" smtClean="0"/>
              <a:t>划分数层，探测器</a:t>
            </a:r>
            <a:r>
              <a:rPr lang="zh-CN" altLang="en-US" dirty="0"/>
              <a:t>在不同距离的位置测量</a:t>
            </a:r>
            <a:r>
              <a:rPr lang="en-US" altLang="zh-CN" dirty="0"/>
              <a:t>【</a:t>
            </a:r>
            <a:r>
              <a:rPr lang="zh-CN" altLang="zh-CN" dirty="0"/>
              <a:t>Tran Ha Anh</a:t>
            </a: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601576" y="1652419"/>
            <a:ext cx="8046131" cy="2245813"/>
          </a:xfrm>
          <a:prstGeom prst="rect">
            <a:avLst/>
          </a:prstGeom>
        </p:spPr>
      </p:pic>
    </p:spTree>
    <p:extLst>
      <p:ext uri="{BB962C8B-B14F-4D97-AF65-F5344CB8AC3E}">
        <p14:creationId xmlns:p14="http://schemas.microsoft.com/office/powerpoint/2010/main" val="94624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146758"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2</a:t>
            </a:r>
            <a:endParaRPr lang="zh-CN" altLang="en-US" dirty="0"/>
          </a:p>
        </p:txBody>
      </p:sp>
      <p:pic>
        <p:nvPicPr>
          <p:cNvPr id="4" name="内容占位符 3"/>
          <p:cNvPicPr>
            <a:picLocks noGrp="1" noChangeAspect="1"/>
          </p:cNvPicPr>
          <p:nvPr>
            <p:ph idx="1"/>
          </p:nvPr>
        </p:nvPicPr>
        <p:blipFill>
          <a:blip r:embed="rId2"/>
          <a:stretch>
            <a:fillRect/>
          </a:stretch>
        </p:blipFill>
        <p:spPr>
          <a:xfrm>
            <a:off x="699586" y="1348288"/>
            <a:ext cx="6429375" cy="3162300"/>
          </a:xfrm>
          <a:prstGeom prst="rect">
            <a:avLst/>
          </a:prstGeom>
        </p:spPr>
      </p:pic>
      <p:sp>
        <p:nvSpPr>
          <p:cNvPr id="6" name="内容占位符 2"/>
          <p:cNvSpPr txBox="1">
            <a:spLocks/>
          </p:cNvSpPr>
          <p:nvPr/>
        </p:nvSpPr>
        <p:spPr bwMode="auto">
          <a:xfrm>
            <a:off x="457200" y="4510588"/>
            <a:ext cx="8229600" cy="1557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zh-CN" altLang="en-US" dirty="0"/>
              <a:t>假设核素主要以热点形式存在，每层周向步进扫描，定位热点位置和活度，对有限热点情况有效</a:t>
            </a:r>
            <a:r>
              <a:rPr lang="en-US" altLang="zh-CN" dirty="0"/>
              <a:t>【</a:t>
            </a:r>
            <a:r>
              <a:rPr lang="en-US" altLang="zh-CN" dirty="0" err="1"/>
              <a:t>Y.F.Bai</a:t>
            </a:r>
            <a:r>
              <a:rPr lang="en-US" altLang="zh-CN" dirty="0"/>
              <a:t>】</a:t>
            </a:r>
          </a:p>
        </p:txBody>
      </p:sp>
    </p:spTree>
    <p:extLst>
      <p:ext uri="{BB962C8B-B14F-4D97-AF65-F5344CB8AC3E}">
        <p14:creationId xmlns:p14="http://schemas.microsoft.com/office/powerpoint/2010/main" val="64040430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23487</TotalTime>
  <Words>1767</Words>
  <Application>Microsoft Office PowerPoint</Application>
  <PresentationFormat>全屏显示(4:3)</PresentationFormat>
  <Paragraphs>446</Paragraphs>
  <Slides>26</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Heiti SC Light</vt:lpstr>
      <vt:lpstr>楷体</vt:lpstr>
      <vt:lpstr>宋体</vt:lpstr>
      <vt:lpstr>Arial</vt:lpstr>
      <vt:lpstr>Calibri</vt:lpstr>
      <vt:lpstr>Times New Roman</vt:lpstr>
      <vt:lpstr>Office 主题</vt:lpstr>
      <vt:lpstr>Visio</vt:lpstr>
      <vt:lpstr>核电厂低中放废物桶改进型伽马扫描技术研究</vt:lpstr>
      <vt:lpstr>报告内容</vt:lpstr>
      <vt:lpstr>研究背景</vt:lpstr>
      <vt:lpstr>研究背景</vt:lpstr>
      <vt:lpstr>研究背景</vt:lpstr>
      <vt:lpstr>国内外研究现状</vt:lpstr>
      <vt:lpstr>国内外研究现状</vt:lpstr>
      <vt:lpstr>国内外研究现状-改进型方法1</vt:lpstr>
      <vt:lpstr>国内外研究现状-改进型方法2</vt:lpstr>
      <vt:lpstr>国内外研究现状-改进型方法3</vt:lpstr>
      <vt:lpstr>国内外研究现状-改进型方法4</vt:lpstr>
      <vt:lpstr>国内外研究现状-改进型方法5</vt:lpstr>
      <vt:lpstr>研究现状总结</vt:lpstr>
      <vt:lpstr>研究内容</vt:lpstr>
      <vt:lpstr>系统设计与优化</vt:lpstr>
      <vt:lpstr>系统设计与优化</vt:lpstr>
      <vt:lpstr>改进型技术-STGS技术原理 </vt:lpstr>
      <vt:lpstr>改进型技术-STGS技术验证 </vt:lpstr>
      <vt:lpstr>改进型技术-STGS技术验证</vt:lpstr>
      <vt:lpstr>改进型技术-STGS技术验证 </vt:lpstr>
      <vt:lpstr>改进型技术-STGS技术验证 </vt:lpstr>
      <vt:lpstr>改进型技术-ISGS技术原理 </vt:lpstr>
      <vt:lpstr>改进型技术-ISGS技术验证</vt:lpstr>
      <vt:lpstr>后续研究工作</vt:lpstr>
      <vt:lpstr>致谢</vt:lpstr>
      <vt:lpstr>谢谢！</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丹娃</dc:creator>
  <cp:keywords/>
  <dc:description/>
  <cp:lastModifiedBy>xibao dan</cp:lastModifiedBy>
  <cp:revision>228</cp:revision>
  <dcterms:created xsi:type="dcterms:W3CDTF">2016-01-19T11:19:18Z</dcterms:created>
  <dcterms:modified xsi:type="dcterms:W3CDTF">2017-12-13T08:13:11Z</dcterms:modified>
  <cp:category/>
</cp:coreProperties>
</file>