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4" r:id="rId2"/>
    <p:sldMasterId id="2147483698" r:id="rId3"/>
  </p:sldMasterIdLst>
  <p:notesMasterIdLst>
    <p:notesMasterId r:id="rId33"/>
  </p:notesMasterIdLst>
  <p:sldIdLst>
    <p:sldId id="260" r:id="rId4"/>
    <p:sldId id="257" r:id="rId5"/>
    <p:sldId id="313" r:id="rId6"/>
    <p:sldId id="284" r:id="rId7"/>
    <p:sldId id="315" r:id="rId8"/>
    <p:sldId id="316" r:id="rId9"/>
    <p:sldId id="314" r:id="rId10"/>
    <p:sldId id="291" r:id="rId11"/>
    <p:sldId id="275" r:id="rId12"/>
    <p:sldId id="312" r:id="rId13"/>
    <p:sldId id="319" r:id="rId14"/>
    <p:sldId id="320" r:id="rId15"/>
    <p:sldId id="318" r:id="rId16"/>
    <p:sldId id="317" r:id="rId17"/>
    <p:sldId id="296" r:id="rId18"/>
    <p:sldId id="304" r:id="rId19"/>
    <p:sldId id="305" r:id="rId20"/>
    <p:sldId id="298" r:id="rId21"/>
    <p:sldId id="310" r:id="rId22"/>
    <p:sldId id="297" r:id="rId23"/>
    <p:sldId id="299" r:id="rId24"/>
    <p:sldId id="300" r:id="rId25"/>
    <p:sldId id="301" r:id="rId26"/>
    <p:sldId id="321" r:id="rId27"/>
    <p:sldId id="311" r:id="rId28"/>
    <p:sldId id="322" r:id="rId29"/>
    <p:sldId id="307" r:id="rId30"/>
    <p:sldId id="302" r:id="rId31"/>
    <p:sldId id="261" r:id="rId3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95"/>
    <a:srgbClr val="004098"/>
    <a:srgbClr val="00401E"/>
    <a:srgbClr val="4F6288"/>
    <a:srgbClr val="2E5092"/>
    <a:srgbClr val="004094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6" autoAdjust="0"/>
    <p:restoredTop sz="92086" autoAdjust="0"/>
  </p:normalViewPr>
  <p:slideViewPr>
    <p:cSldViewPr snapToGrid="0" snapToObjects="1">
      <p:cViewPr varScale="1">
        <p:scale>
          <a:sx n="87" d="100"/>
          <a:sy n="87" d="100"/>
        </p:scale>
        <p:origin x="13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10.53</c:v>
                </c:pt>
                <c:pt idx="1">
                  <c:v>10.37</c:v>
                </c:pt>
                <c:pt idx="2">
                  <c:v>5.84</c:v>
                </c:pt>
                <c:pt idx="3">
                  <c:v>7.43</c:v>
                </c:pt>
                <c:pt idx="4">
                  <c:v>4.65</c:v>
                </c:pt>
                <c:pt idx="5">
                  <c:v>3.49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2.1</c:v>
                </c:pt>
                <c:pt idx="1">
                  <c:v>1.84</c:v>
                </c:pt>
                <c:pt idx="2">
                  <c:v>2.58</c:v>
                </c:pt>
                <c:pt idx="3">
                  <c:v>2.18</c:v>
                </c:pt>
                <c:pt idx="4">
                  <c:v>3.28</c:v>
                </c:pt>
                <c:pt idx="5">
                  <c:v>2.64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24115408"/>
        <c:axId val="2117457552"/>
      </c:barChart>
      <c:catAx>
        <c:axId val="212411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57552"/>
        <c:crosses val="autoZero"/>
        <c:auto val="1"/>
        <c:lblAlgn val="ctr"/>
        <c:lblOffset val="100"/>
        <c:noMultiLvlLbl val="0"/>
      </c:catAx>
      <c:valAx>
        <c:axId val="211745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11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287401574803"/>
          <c:y val="0.907925196850394"/>
          <c:w val="0.26305282152231"/>
          <c:h val="0.0663636811023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15.39</c:v>
                </c:pt>
                <c:pt idx="1">
                  <c:v>15.15</c:v>
                </c:pt>
                <c:pt idx="2">
                  <c:v>12.4</c:v>
                </c:pt>
                <c:pt idx="3">
                  <c:v>20.23</c:v>
                </c:pt>
                <c:pt idx="4">
                  <c:v>11.65</c:v>
                </c:pt>
                <c:pt idx="5">
                  <c:v>16.91</c:v>
                </c:pt>
                <c:pt idx="6">
                  <c:v>7.86</c:v>
                </c:pt>
                <c:pt idx="7">
                  <c:v>18.9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17131252716442"/>
                  <c:y val="-0.0138348484035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14.16</c:v>
                </c:pt>
                <c:pt idx="1">
                  <c:v>10.16</c:v>
                </c:pt>
                <c:pt idx="2">
                  <c:v>4.24</c:v>
                </c:pt>
                <c:pt idx="3">
                  <c:v>3.15</c:v>
                </c:pt>
                <c:pt idx="4">
                  <c:v>9.09</c:v>
                </c:pt>
                <c:pt idx="5">
                  <c:v>6.95</c:v>
                </c:pt>
                <c:pt idx="6">
                  <c:v>7.32</c:v>
                </c:pt>
                <c:pt idx="7">
                  <c:v>5.13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16869072"/>
        <c:axId val="2116113744"/>
      </c:barChart>
      <c:catAx>
        <c:axId val="2116869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13744"/>
        <c:crosses val="autoZero"/>
        <c:auto val="1"/>
        <c:lblAlgn val="ctr"/>
        <c:lblOffset val="100"/>
        <c:noMultiLvlLbl val="0"/>
      </c:catAx>
      <c:valAx>
        <c:axId val="211611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86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Sheet1!$F$1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Sheet1!$F$2:$F$7</c:f>
              <c:numCache>
                <c:formatCode>0.00</c:formatCode>
                <c:ptCount val="6"/>
                <c:pt idx="0">
                  <c:v>0.587301587301587</c:v>
                </c:pt>
                <c:pt idx="1">
                  <c:v>0.449275362318841</c:v>
                </c:pt>
                <c:pt idx="2">
                  <c:v>0.14</c:v>
                </c:pt>
                <c:pt idx="3">
                  <c:v>0.176470588235294</c:v>
                </c:pt>
                <c:pt idx="4">
                  <c:v>0.136363636363636</c:v>
                </c:pt>
                <c:pt idx="5">
                  <c:v>0.03</c:v>
                </c:pt>
              </c:numCache>
            </c:numRef>
          </c:val>
        </c:ser>
        <c:ser>
          <c:idx val="0"/>
          <c:order val="1"/>
          <c:tx>
            <c:strRef>
              <c:f>Sheet1!$G$1</c:f>
              <c:strCache>
                <c:ptCount val="1"/>
                <c:pt idx="0">
                  <c:v>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Sheet1!$G$2:$G$7</c:f>
              <c:numCache>
                <c:formatCode>0.00</c:formatCode>
                <c:ptCount val="6"/>
                <c:pt idx="0">
                  <c:v>0.0638297872340425</c:v>
                </c:pt>
                <c:pt idx="1">
                  <c:v>0.0526315789473684</c:v>
                </c:pt>
                <c:pt idx="2">
                  <c:v>0.0309278350515465</c:v>
                </c:pt>
                <c:pt idx="3">
                  <c:v>0.0989010989010987</c:v>
                </c:pt>
                <c:pt idx="4">
                  <c:v>0.0869565217391304</c:v>
                </c:pt>
                <c:pt idx="5">
                  <c:v>0.0638297872340425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1154969760"/>
        <c:axId val="-1154966832"/>
      </c:barChart>
      <c:catAx>
        <c:axId val="-115496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4966832"/>
        <c:crosses val="autoZero"/>
        <c:auto val="1"/>
        <c:lblAlgn val="ctr"/>
        <c:lblOffset val="100"/>
        <c:noMultiLvlLbl val="0"/>
      </c:catAx>
      <c:valAx>
        <c:axId val="-115496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4969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0.64</c:v>
                </c:pt>
                <c:pt idx="1">
                  <c:v>0.14</c:v>
                </c:pt>
                <c:pt idx="2">
                  <c:v>0.32</c:v>
                </c:pt>
                <c:pt idx="3">
                  <c:v>0.0800000000000001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0.3</c:v>
                </c:pt>
                <c:pt idx="1">
                  <c:v>0.0800000000000001</c:v>
                </c:pt>
                <c:pt idx="2">
                  <c:v>0.15</c:v>
                </c:pt>
                <c:pt idx="3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1.48</c:v>
                </c:pt>
                <c:pt idx="1">
                  <c:v>0.28</c:v>
                </c:pt>
                <c:pt idx="2">
                  <c:v>0.89</c:v>
                </c:pt>
                <c:pt idx="3">
                  <c:v>0.19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0.87</c:v>
                </c:pt>
                <c:pt idx="1">
                  <c:v>0.21</c:v>
                </c:pt>
                <c:pt idx="2">
                  <c:v>0.45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25823920"/>
        <c:axId val="2114844768"/>
        <c:axId val="-1959533616"/>
      </c:bar3DChart>
      <c:catAx>
        <c:axId val="2125823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844768"/>
        <c:crosses val="autoZero"/>
        <c:auto val="1"/>
        <c:lblAlgn val="ctr"/>
        <c:lblOffset val="100"/>
        <c:noMultiLvlLbl val="0"/>
      </c:catAx>
      <c:valAx>
        <c:axId val="211484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23920"/>
        <c:crosses val="autoZero"/>
        <c:crossBetween val="between"/>
      </c:valAx>
      <c:serAx>
        <c:axId val="-19595336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844768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1.03</c:v>
                </c:pt>
                <c:pt idx="1">
                  <c:v>0.23</c:v>
                </c:pt>
                <c:pt idx="2">
                  <c:v>0.51</c:v>
                </c:pt>
                <c:pt idx="3">
                  <c:v>0.14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0.58</c:v>
                </c:pt>
                <c:pt idx="1">
                  <c:v>0.1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3.13</c:v>
                </c:pt>
                <c:pt idx="1">
                  <c:v>0.46</c:v>
                </c:pt>
                <c:pt idx="2">
                  <c:v>1.56</c:v>
                </c:pt>
                <c:pt idx="3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1.53</c:v>
                </c:pt>
                <c:pt idx="1">
                  <c:v>0.29</c:v>
                </c:pt>
                <c:pt idx="2">
                  <c:v>0.91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117022608"/>
        <c:axId val="2116093936"/>
        <c:axId val="2116277664"/>
      </c:bar3DChart>
      <c:catAx>
        <c:axId val="2117022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093936"/>
        <c:crosses val="autoZero"/>
        <c:auto val="1"/>
        <c:lblAlgn val="ctr"/>
        <c:lblOffset val="100"/>
        <c:noMultiLvlLbl val="0"/>
      </c:catAx>
      <c:valAx>
        <c:axId val="211609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022608"/>
        <c:crosses val="autoZero"/>
        <c:crossBetween val="between"/>
      </c:valAx>
      <c:serAx>
        <c:axId val="2116277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09393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FDF60-57B2-4607-BBC6-14B6AA1A9F7D}" type="datetimeFigureOut">
              <a:rPr lang="zh-CN" altLang="en-US"/>
              <a:pPr>
                <a:defRPr/>
              </a:pPr>
              <a:t>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6C4AA2-D5B3-4212-867F-E265BBCBB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1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TGS</a:t>
            </a:r>
            <a:r>
              <a:rPr lang="zh-CN" altLang="en-US" smtClean="0"/>
              <a:t>误差远远小于</a:t>
            </a:r>
            <a:r>
              <a:rPr lang="en-US" altLang="zh-CN" smtClean="0"/>
              <a:t>SGS</a:t>
            </a:r>
          </a:p>
          <a:p>
            <a:pPr eaLnBrk="1" hangingPunct="1"/>
            <a:r>
              <a:rPr lang="zh-CN" altLang="en-US" smtClean="0"/>
              <a:t>这是由于</a:t>
            </a:r>
            <a:r>
              <a:rPr lang="en-US" altLang="zh-CN" smtClean="0"/>
              <a:t>TGS</a:t>
            </a:r>
            <a:r>
              <a:rPr lang="zh-CN" altLang="en-US" smtClean="0"/>
              <a:t>采用了三维划分的方法</a:t>
            </a:r>
          </a:p>
        </p:txBody>
      </p:sp>
    </p:spTree>
    <p:extLst>
      <p:ext uri="{BB962C8B-B14F-4D97-AF65-F5344CB8AC3E}">
        <p14:creationId xmlns:p14="http://schemas.microsoft.com/office/powerpoint/2010/main" val="154575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26F50C-E5F1-433D-B8D5-F6AD8EE9FA1A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7090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层内存在一个或数个放射性点源，旋转后等效为数个环源，将其视为一个等效环源</a:t>
            </a:r>
            <a:endParaRPr lang="zh-CN" altLang="en-US" dirty="0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417DEC-EAC5-4B27-AF19-566D466F9E3B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40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 smtClean="0"/>
              <a:t>将桶内的放射性核素投影在</a:t>
            </a:r>
            <a:r>
              <a:rPr lang="zh-CN" altLang="en-US" sz="2000" dirty="0" smtClean="0"/>
              <a:t>一个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内，以避免发射重建过程中迭代残差的放大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27B083-2181-4FBE-95B4-7C72A52BF31F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40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3DD422-F2A0-4EDE-97A9-60637073B476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839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9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3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Tx/>
              <a:buNone/>
            </a:pPr>
            <a:fld id="{8CC8AD95-EC2A-604D-A1C6-862D05EEBC8D}" type="slidenum">
              <a:rPr altLang="en-US"/>
              <a:pPr>
                <a:buFontTx/>
                <a:buNone/>
              </a:pPr>
              <a:t>26</a:t>
            </a:fld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12085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系统参数变化：</a:t>
            </a:r>
            <a:r>
              <a:rPr lang="zh-CN" altLang="zh-CN" dirty="0" smtClean="0"/>
              <a:t>准直器尺寸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分层高度、探测器</a:t>
            </a:r>
            <a:r>
              <a:rPr lang="zh-CN" altLang="en-US" dirty="0" smtClean="0"/>
              <a:t>位置、</a:t>
            </a:r>
            <a:r>
              <a:rPr lang="zh-CN" altLang="zh-CN" dirty="0" smtClean="0"/>
              <a:t>探测器偏心步长</a:t>
            </a:r>
            <a:endParaRPr lang="en-US" altLang="zh-CN" dirty="0" smtClean="0"/>
          </a:p>
          <a:p>
            <a:r>
              <a:rPr lang="zh-CN" altLang="zh-CN" dirty="0" smtClean="0"/>
              <a:t>不同噪声水平下最佳统计迭代算法的选择</a:t>
            </a:r>
            <a:endParaRPr lang="en-US" altLang="zh-CN" dirty="0" smtClean="0"/>
          </a:p>
          <a:p>
            <a:r>
              <a:rPr lang="zh-CN" altLang="zh-CN" dirty="0" smtClean="0"/>
              <a:t>将废物桶中不同层的全部核素都投影在一个等效层内的策略推广</a:t>
            </a:r>
          </a:p>
          <a:p>
            <a:r>
              <a:rPr lang="zh-CN" altLang="zh-CN" dirty="0" smtClean="0"/>
              <a:t>全面充分的实验工作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不同种类的中低放废物进行测量</a:t>
            </a:r>
            <a:r>
              <a:rPr lang="zh-CN" altLang="en-US" dirty="0" smtClean="0"/>
              <a:t>，以及对</a:t>
            </a:r>
            <a:r>
              <a:rPr lang="zh-CN" altLang="zh-CN" dirty="0" smtClean="0"/>
              <a:t>测量不确定度和可探测限进行分析</a:t>
            </a:r>
            <a:endParaRPr lang="en-US" altLang="zh-CN" dirty="0" smtClean="0"/>
          </a:p>
          <a:p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24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12493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Positron Emission Tomography-Computed Tomography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63C95-0AC3-4CFA-8D1E-495DCC9A9FC0}" type="slidenum">
              <a:rPr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41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改进型优化的技术路线</a:t>
            </a:r>
            <a:endParaRPr lang="en-US" altLang="zh-CN" dirty="0" smtClean="0"/>
          </a:p>
          <a:p>
            <a:r>
              <a:rPr lang="zh-CN" altLang="en-US" dirty="0" smtClean="0"/>
              <a:t>考虑的因素更为全面</a:t>
            </a:r>
            <a:endParaRPr lang="en-US" altLang="zh-CN" dirty="0" smtClean="0"/>
          </a:p>
          <a:p>
            <a:r>
              <a:rPr lang="zh-CN" altLang="en-US" dirty="0" smtClean="0"/>
              <a:t>减少网格数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SGS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TGS方法</a:t>
            </a:r>
            <a:r>
              <a:rPr lang="zh-CN" altLang="en-US" dirty="0" smtClean="0"/>
              <a:t>在快速准确的测量低中放废物桶上都存在一定的局限性，尤其是针对</a:t>
            </a:r>
            <a:r>
              <a:rPr lang="en-US" altLang="zh-CN" dirty="0" smtClean="0"/>
              <a:t>400L</a:t>
            </a:r>
            <a:r>
              <a:rPr lang="zh-CN" altLang="en-US" dirty="0" smtClean="0"/>
              <a:t>、密度大及放射性核素不均匀分布的情况；</a:t>
            </a:r>
          </a:p>
          <a:p>
            <a:pPr eaLnBrk="1" hangingPunct="1"/>
            <a:r>
              <a:rPr lang="zh-CN" altLang="en-US" dirty="0" smtClean="0"/>
              <a:t>前述的改进型测量技术都基于一定的假设，难以满足各种类型废物桶准确测量的需要；</a:t>
            </a:r>
          </a:p>
          <a:p>
            <a:pPr eaLnBrk="1" hangingPunct="1"/>
            <a:r>
              <a:rPr lang="zh-CN" altLang="en-US" dirty="0" smtClean="0"/>
              <a:t>一种在精度保证的情况下、进行快速测量的改进型方法，是低中放废物桶测量所迫切需要的技术。</a:t>
            </a:r>
            <a:endParaRPr lang="en-US" altLang="zh-CN" dirty="0" smtClean="0"/>
          </a:p>
          <a:p>
            <a:r>
              <a:rPr lang="zh-CN" altLang="zh-CN" sz="1400" dirty="0" smtClean="0"/>
              <a:t>基于现有系统进行了低放废物桶层析扫描系统的改造和再设计，</a:t>
            </a:r>
            <a:r>
              <a:rPr lang="zh-CN" altLang="en-US" sz="1400" dirty="0" smtClean="0"/>
              <a:t>主要包括</a:t>
            </a:r>
            <a:r>
              <a:rPr lang="zh-CN" altLang="zh-CN" sz="1400" dirty="0" smtClean="0"/>
              <a:t>机电控制</a:t>
            </a:r>
            <a:r>
              <a:rPr lang="zh-CN" altLang="en-US" sz="1400" dirty="0" smtClean="0"/>
              <a:t>模块、</a:t>
            </a:r>
            <a:r>
              <a:rPr lang="zh-CN" altLang="zh-CN" sz="1400" dirty="0" smtClean="0"/>
              <a:t>数据采集和用户交互模块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提出了一种叫做半层析伽马扫描（STGS）方法的改进型方法</a:t>
            </a:r>
            <a:r>
              <a:rPr lang="zh-CN" altLang="en-US" sz="1400" dirty="0" smtClean="0"/>
              <a:t>并验证了测量效果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</a:t>
            </a:r>
            <a:r>
              <a:rPr lang="zh-CN" altLang="en-US" sz="1400" dirty="0" smtClean="0"/>
              <a:t>双探测器的</a:t>
            </a:r>
            <a:r>
              <a:rPr lang="zh-CN" altLang="zh-CN" sz="1400" dirty="0" smtClean="0"/>
              <a:t>改进型分层伽马扫描方法</a:t>
            </a:r>
            <a:r>
              <a:rPr lang="zh-CN" altLang="en-US" sz="1400" dirty="0" smtClean="0"/>
              <a:t>并验证了测量效果</a:t>
            </a:r>
          </a:p>
          <a:p>
            <a:pPr eaLnBrk="1" hangingPunct="1"/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系统的技术指标，以及创新点</a:t>
            </a:r>
            <a:endParaRPr lang="en-US" altLang="zh-CN" dirty="0" smtClean="0"/>
          </a:p>
          <a:p>
            <a:r>
              <a:rPr lang="zh-CN" altLang="en-US" dirty="0" smtClean="0"/>
              <a:t>包括紧凑化、模块化的再设计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360A8-BAF6-47EE-B971-9B2EDCBBAD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F360A8-BAF6-47EE-B971-9B2EDCBBADA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证明了我们的仿真方法是可靠的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随着密度的，点源的变化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密度增加，不均匀性增加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导致</a:t>
            </a:r>
            <a:r>
              <a:rPr lang="en-US" altLang="zh-CN" smtClean="0"/>
              <a:t>SGS</a:t>
            </a:r>
            <a:r>
              <a:rPr lang="zh-CN" altLang="en-US" smtClean="0"/>
              <a:t>误差增大，适应性降低</a:t>
            </a:r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5E911D-252C-4FB2-A0FE-BD5698161935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225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515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20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2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5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457200" y="274638"/>
            <a:ext cx="6316663" cy="757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45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54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0398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5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32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4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5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43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487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754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6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59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7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8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733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18251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6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99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9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643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236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8703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91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4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75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3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0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5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5.png"/><Relationship Id="rId5" Type="http://schemas.openxmlformats.org/officeDocument/2006/relationships/package" Target="../embeddings/Microsoft_Visio___111.vsd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55.wmf"/><Relationship Id="rId13" Type="http://schemas.openxmlformats.org/officeDocument/2006/relationships/image" Target="../media/image57.wmf"/><Relationship Id="rId14" Type="http://schemas.openxmlformats.org/officeDocument/2006/relationships/image" Target="../media/image5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6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20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核电厂低中放</a:t>
            </a:r>
            <a:r>
              <a:rPr lang="zh-CN" altLang="zh-CN" dirty="0" smtClean="0">
                <a:solidFill>
                  <a:schemeClr val="tx1"/>
                </a:solidFill>
              </a:rPr>
              <a:t>废物桶</a:t>
            </a:r>
            <a:r>
              <a:rPr lang="zh-CN" altLang="en-US" dirty="0" smtClean="0">
                <a:solidFill>
                  <a:schemeClr val="tx1"/>
                </a:solidFill>
              </a:rPr>
              <a:t>改进型伽马扫描技术研究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400425"/>
            <a:ext cx="7829550" cy="153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学生：饶开源</a:t>
            </a:r>
            <a:endParaRPr kumimoji="1" lang="en-US" altLang="zh-CN" sz="2800" dirty="0" smtClean="0">
              <a:solidFill>
                <a:srgbClr val="004195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指导老师：顾卫国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800" dirty="0" smtClean="0">
                <a:solidFill>
                  <a:srgbClr val="004195"/>
                </a:solidFill>
              </a:rPr>
              <a:t>2018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12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研究目标和主要内容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研究目标：</a:t>
            </a:r>
          </a:p>
          <a:p>
            <a:pPr marL="0" indent="0"/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更加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快速准确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的非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均匀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低中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放废物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活度探测技术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</a:t>
            </a:r>
            <a:r>
              <a:rPr lang="zh-CN" altLang="en-US" b="1" dirty="0" smtClean="0">
                <a:ea typeface="宋体" panose="02010600030101010101" pitchFamily="2" charset="-122"/>
              </a:rPr>
              <a:t>内容：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低</a:t>
            </a:r>
            <a:r>
              <a:rPr lang="zh-CN" altLang="en-US" sz="2800" dirty="0" smtClean="0">
                <a:solidFill>
                  <a:srgbClr val="C00000"/>
                </a:solidFill>
              </a:rPr>
              <a:t>中</a:t>
            </a:r>
            <a:r>
              <a:rPr lang="zh-CN" altLang="zh-CN" sz="2800" dirty="0" smtClean="0">
                <a:solidFill>
                  <a:srgbClr val="C00000"/>
                </a:solidFill>
              </a:rPr>
              <a:t>放</a:t>
            </a:r>
            <a:r>
              <a:rPr lang="zh-CN" altLang="zh-CN" sz="2800" dirty="0" smtClean="0">
                <a:solidFill>
                  <a:srgbClr val="C00000"/>
                </a:solidFill>
              </a:rPr>
              <a:t>废物</a:t>
            </a:r>
            <a:r>
              <a:rPr lang="zh-CN" altLang="zh-CN" sz="2800" dirty="0" smtClean="0">
                <a:solidFill>
                  <a:srgbClr val="C00000"/>
                </a:solidFill>
              </a:rPr>
              <a:t>桶</a:t>
            </a:r>
            <a:r>
              <a:rPr lang="zh-CN" altLang="en-US" sz="2800" dirty="0" smtClean="0">
                <a:solidFill>
                  <a:srgbClr val="C00000"/>
                </a:solidFill>
              </a:rPr>
              <a:t>伽马</a:t>
            </a:r>
            <a:r>
              <a:rPr lang="zh-CN" altLang="zh-CN" sz="2800" dirty="0" smtClean="0">
                <a:solidFill>
                  <a:srgbClr val="C00000"/>
                </a:solidFill>
              </a:rPr>
              <a:t>扫描</a:t>
            </a:r>
            <a:r>
              <a:rPr lang="zh-CN" altLang="zh-CN" sz="2800" dirty="0">
                <a:solidFill>
                  <a:srgbClr val="C00000"/>
                </a:solidFill>
              </a:rPr>
              <a:t>系统</a:t>
            </a:r>
            <a:r>
              <a:rPr lang="zh-CN" altLang="zh-CN" sz="2800" dirty="0" smtClean="0">
                <a:solidFill>
                  <a:srgbClr val="C00000"/>
                </a:solidFill>
              </a:rPr>
              <a:t>的设计</a:t>
            </a:r>
            <a:r>
              <a:rPr lang="zh-CN" altLang="en-US" sz="2800" dirty="0" smtClean="0">
                <a:solidFill>
                  <a:srgbClr val="C00000"/>
                </a:solidFill>
              </a:rPr>
              <a:t>和优化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半</a:t>
            </a:r>
            <a:r>
              <a:rPr lang="zh-CN" altLang="zh-CN" sz="2800" dirty="0">
                <a:solidFill>
                  <a:srgbClr val="C00000"/>
                </a:solidFill>
              </a:rPr>
              <a:t>层析伽马扫描（STGS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</a:rPr>
              <a:t>技术研究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双探测器</a:t>
            </a:r>
            <a:r>
              <a:rPr lang="en-US" altLang="zh-CN" sz="2800" dirty="0" smtClean="0">
                <a:solidFill>
                  <a:srgbClr val="C00000"/>
                </a:solidFill>
              </a:rPr>
              <a:t>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ISGS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）技术研究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5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1031483"/>
            <a:ext cx="5049572" cy="31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506" y="154431"/>
            <a:ext cx="5617029" cy="756845"/>
          </a:xfrm>
        </p:spPr>
        <p:txBody>
          <a:bodyPr/>
          <a:lstStyle/>
          <a:p>
            <a:r>
              <a:rPr lang="zh-CN" altLang="en-US" sz="3600" b="1" dirty="0" smtClean="0"/>
              <a:t>系统设计与优化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1556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608" y="1143777"/>
          <a:ext cx="2999873" cy="51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6" name="Visio" r:id="rId5" imgW="3000258" imgH="5191270" progId="Visio.Drawing.15">
                  <p:embed/>
                </p:oleObj>
              </mc:Choice>
              <mc:Fallback>
                <p:oleObj name="Visio" r:id="rId5" imgW="3000258" imgH="51912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8" y="1143777"/>
                        <a:ext cx="2999873" cy="517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47501" y="4195078"/>
            <a:ext cx="5993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ea typeface="+mn-ea"/>
              </a:rPr>
              <a:t>废物桶旋转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，兼容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200L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400L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废物桶的测量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需要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废物</a:t>
            </a:r>
            <a:r>
              <a:rPr lang="zh-CN" altLang="zh-CN" sz="2000" kern="100" dirty="0">
                <a:latin typeface="+mn-ea"/>
                <a:ea typeface="+mn-ea"/>
              </a:rPr>
              <a:t>桶平移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前后滑移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、透射源垂直移动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en-US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整体紧凑化，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总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高度控制在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1.8m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以下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，实现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无人干预的自动化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测量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971" y="124076"/>
            <a:ext cx="7004029" cy="756845"/>
          </a:xfrm>
        </p:spPr>
        <p:txBody>
          <a:bodyPr/>
          <a:lstStyle/>
          <a:p>
            <a:r>
              <a:rPr lang="zh-CN" altLang="en-US" sz="3600" b="1" dirty="0"/>
              <a:t>系统设计与</a:t>
            </a:r>
            <a:r>
              <a:rPr lang="zh-CN" altLang="en-US" sz="3600" b="1" dirty="0" smtClean="0"/>
              <a:t>优化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7867"/>
            <a:ext cx="8229600" cy="1101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系统所有模块的设计与开发都严格遵循了简单易用，紧凑、隔离、可扩展的创新原则，是改进型方法的基础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526421"/>
            <a:ext cx="4048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59747"/>
            <a:ext cx="4867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6996" y="97348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系统软件模块设计逻辑图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1879" y="9702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系统软件模块交互界面图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3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5"/>
          <p:cNvSpPr txBox="1">
            <a:spLocks noChangeArrowheads="1"/>
          </p:cNvSpPr>
          <p:nvPr/>
        </p:nvSpPr>
        <p:spPr bwMode="auto">
          <a:xfrm>
            <a:off x="250825" y="602138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Ring-shape Sources</a:t>
            </a:r>
          </a:p>
        </p:txBody>
      </p:sp>
      <p:sp>
        <p:nvSpPr>
          <p:cNvPr id="54275" name="矩形 24"/>
          <p:cNvSpPr>
            <a:spLocks noChangeArrowheads="1"/>
          </p:cNvSpPr>
          <p:nvPr/>
        </p:nvSpPr>
        <p:spPr bwMode="auto">
          <a:xfrm>
            <a:off x="3325811" y="1062067"/>
            <a:ext cx="5646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</a:rPr>
              <a:t>废物桶匀速旋转时，点源可视为环源</a:t>
            </a:r>
            <a:endParaRPr lang="en-US" altLang="zh-CN" sz="2400" dirty="0" smtClean="0">
              <a:solidFill>
                <a:srgbClr val="004098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</a:rPr>
              <a:t>在每层中，放射性核素的二维分布可视为径向的一维分布</a:t>
            </a:r>
            <a:endParaRPr lang="en-US" altLang="zh-CN" sz="2400" dirty="0" smtClean="0">
              <a:solidFill>
                <a:srgbClr val="004098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195"/>
                </a:solidFill>
              </a:rPr>
              <a:t>每层测量时，避免了旋转步进测量</a:t>
            </a:r>
            <a:endParaRPr lang="en-US" altLang="zh-CN" sz="2400" dirty="0">
              <a:solidFill>
                <a:srgbClr val="004195"/>
              </a:solidFill>
            </a:endParaRPr>
          </a:p>
        </p:txBody>
      </p:sp>
      <p:pic>
        <p:nvPicPr>
          <p:cNvPr id="5427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2287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79488"/>
            <a:ext cx="21256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28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279" name="文本框 55"/>
          <p:cNvSpPr txBox="1">
            <a:spLocks noChangeArrowheads="1"/>
          </p:cNvSpPr>
          <p:nvPr/>
        </p:nvSpPr>
        <p:spPr bwMode="auto">
          <a:xfrm>
            <a:off x="395288" y="3140075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Point Sources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74316" y="3084513"/>
            <a:ext cx="4149725" cy="1549400"/>
            <a:chOff x="3995738" y="4870450"/>
            <a:chExt cx="4149725" cy="1549400"/>
          </a:xfrm>
        </p:grpSpPr>
        <p:pic>
          <p:nvPicPr>
            <p:cNvPr id="54280" name="图片 7987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870450"/>
              <a:ext cx="152558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870450"/>
              <a:ext cx="162877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5795963" y="55895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61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493771"/>
            <a:ext cx="4970463" cy="9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84313"/>
            <a:ext cx="2724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4"/>
          <p:cNvSpPr>
            <a:spLocks noChangeArrowheads="1"/>
          </p:cNvSpPr>
          <p:nvPr/>
        </p:nvSpPr>
        <p:spPr bwMode="auto">
          <a:xfrm>
            <a:off x="3352800" y="4867057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STGS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</a:t>
            </a:r>
            <a:r>
              <a:rPr lang="zh-CN" altLang="en-US" sz="2400" dirty="0" smtClean="0">
                <a:solidFill>
                  <a:srgbClr val="003300"/>
                </a:solidFill>
              </a:rPr>
              <a:t>重建</a:t>
            </a:r>
            <a:r>
              <a:rPr lang="zh-CN" altLang="en-US" sz="2400" dirty="0" smtClean="0">
                <a:solidFill>
                  <a:srgbClr val="003300"/>
                </a:solidFill>
              </a:rPr>
              <a:t>公式</a:t>
            </a:r>
            <a:r>
              <a:rPr lang="zh-CN" altLang="en-US" sz="2400" dirty="0" smtClean="0">
                <a:solidFill>
                  <a:srgbClr val="003300"/>
                </a:solidFill>
              </a:rPr>
              <a:t>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5304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28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28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52800" y="973477"/>
            <a:ext cx="5791200" cy="3696494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2400" dirty="0" smtClean="0"/>
              <a:t>半层析扫描方法（</a:t>
            </a:r>
            <a:r>
              <a:rPr lang="en-US" altLang="zh-CN" sz="2400" dirty="0" smtClean="0"/>
              <a:t>Semi-tomographic gamma scanning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</a:t>
            </a:r>
            <a:r>
              <a:rPr lang="zh-CN" altLang="en-US" sz="2400" dirty="0" smtClean="0"/>
              <a:t>层径向划分为数个</a:t>
            </a:r>
            <a:r>
              <a:rPr lang="zh-CN" altLang="en-US" sz="2400" dirty="0" smtClean="0"/>
              <a:t>环状</a:t>
            </a:r>
            <a:r>
              <a:rPr lang="zh-CN" altLang="en-US" sz="2400" dirty="0" smtClean="0"/>
              <a:t>网格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一致旋转测量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TGS</a:t>
            </a:r>
            <a:r>
              <a:rPr lang="zh-CN" altLang="en-US" sz="2400" dirty="0" smtClean="0"/>
              <a:t>层析技术进行重建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6" y="3864886"/>
            <a:ext cx="4970462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352800" y="325874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</a:t>
            </a:r>
            <a:r>
              <a:rPr lang="zh-CN" altLang="en-US" sz="2400" dirty="0" smtClean="0">
                <a:solidFill>
                  <a:srgbClr val="003300"/>
                </a:solidFill>
              </a:rPr>
              <a:t>重建</a:t>
            </a:r>
            <a:r>
              <a:rPr lang="zh-CN" altLang="en-US" sz="2400" dirty="0" smtClean="0">
                <a:solidFill>
                  <a:srgbClr val="003300"/>
                </a:solidFill>
              </a:rPr>
              <a:t>公式</a:t>
            </a:r>
            <a:r>
              <a:rPr lang="zh-CN" altLang="en-US" sz="2400" dirty="0" smtClean="0">
                <a:solidFill>
                  <a:srgbClr val="003300"/>
                </a:solidFill>
              </a:rPr>
              <a:t>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 bwMode="auto">
          <a:xfrm>
            <a:off x="2109019" y="141848"/>
            <a:ext cx="7034981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单点源模拟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9388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1024605"/>
            <a:ext cx="6955971" cy="5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废物桶单点源均匀介质蒙卡模拟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671" y="2025560"/>
            <a:ext cx="7861413" cy="3357089"/>
            <a:chOff x="1126671" y="2025560"/>
            <a:chExt cx="7861413" cy="3357089"/>
          </a:xfrm>
        </p:grpSpPr>
        <p:pic>
          <p:nvPicPr>
            <p:cNvPr id="8" name="图表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3736412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表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3736412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表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2025560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表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3728475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表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57199" y="5455201"/>
            <a:ext cx="8262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</a:t>
            </a:r>
            <a:r>
              <a:rPr lang="zh-CN" altLang="en-US" sz="2400" dirty="0"/>
              <a:t>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 smtClean="0">
                <a:solidFill>
                  <a:srgbClr val="C00000"/>
                </a:solidFill>
              </a:rPr>
              <a:t>三分之一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792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3" name="标题 1"/>
          <p:cNvSpPr>
            <a:spLocks noGrp="1"/>
          </p:cNvSpPr>
          <p:nvPr>
            <p:ph type="title"/>
          </p:nvPr>
        </p:nvSpPr>
        <p:spPr bwMode="auto">
          <a:xfrm>
            <a:off x="2064774" y="95483"/>
            <a:ext cx="7079226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单点源实验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024605"/>
            <a:ext cx="8229600" cy="52105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废物桶单点源均匀介质实验验证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7686" y="2060013"/>
            <a:ext cx="7953267" cy="3314700"/>
            <a:chOff x="891601" y="3203013"/>
            <a:chExt cx="7953267" cy="3314700"/>
          </a:xfrm>
        </p:grpSpPr>
        <p:pic>
          <p:nvPicPr>
            <p:cNvPr id="5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130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18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01" y="486036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18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24542" y="5484677"/>
            <a:ext cx="8262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</a:t>
            </a:r>
            <a:r>
              <a:rPr lang="zh-CN" altLang="en-US" sz="2400" dirty="0"/>
              <a:t>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 smtClean="0">
                <a:solidFill>
                  <a:srgbClr val="C00000"/>
                </a:solidFill>
              </a:rPr>
              <a:t>三分之一</a:t>
            </a:r>
            <a:r>
              <a:rPr lang="zh-CN" altLang="en-US" sz="2400" dirty="0" smtClean="0"/>
              <a:t>，与模拟数据相</a:t>
            </a:r>
            <a:r>
              <a:rPr lang="zh-CN" altLang="en-US" sz="2400" dirty="0" smtClean="0"/>
              <a:t>吻合。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1350135" y="160338"/>
            <a:ext cx="779386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 smtClean="0"/>
          </a:p>
        </p:txBody>
      </p:sp>
      <p:sp>
        <p:nvSpPr>
          <p:cNvPr id="65688" name="矩形 5"/>
          <p:cNvSpPr>
            <a:spLocks noChangeArrowheads="1"/>
          </p:cNvSpPr>
          <p:nvPr/>
        </p:nvSpPr>
        <p:spPr bwMode="auto">
          <a:xfrm>
            <a:off x="1574554" y="1029385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均匀介质中多点源的统计结果（单位：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ea typeface="楷体"/>
              <a:cs typeface="Arial" charset="0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59081640"/>
              </p:ext>
            </p:extLst>
          </p:nvPr>
        </p:nvGraphicFramePr>
        <p:xfrm>
          <a:off x="1357086" y="14910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012699" y="5555050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方法的重建误差显著降低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4455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改进型技术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非均匀</a:t>
            </a:r>
            <a:endParaRPr lang="zh-CN" altLang="en-US" dirty="0" smtClean="0"/>
          </a:p>
        </p:txBody>
      </p:sp>
      <p:sp>
        <p:nvSpPr>
          <p:cNvPr id="66656" name="Rectangle 1"/>
          <p:cNvSpPr>
            <a:spLocks noChangeArrowheads="1"/>
          </p:cNvSpPr>
          <p:nvPr/>
        </p:nvSpPr>
        <p:spPr bwMode="auto">
          <a:xfrm>
            <a:off x="368640" y="2870281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非均匀介质中点源的统计结果（单位：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1567717"/>
            <a:ext cx="5899355" cy="1212850"/>
            <a:chOff x="457200" y="1031875"/>
            <a:chExt cx="5516563" cy="1212850"/>
          </a:xfrm>
        </p:grpSpPr>
        <p:pic>
          <p:nvPicPr>
            <p:cNvPr id="66658" name="图片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047750"/>
              <a:ext cx="11715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59" name="图片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4363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0" name="图片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1" name="图片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3138" y="106362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368640" y="1016338"/>
            <a:ext cx="839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种非均匀的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形式（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密度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zh-CN" altLang="en-US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2g/cm</a:t>
            </a:r>
            <a:r>
              <a:rPr lang="en-US" altLang="zh-CN" sz="2400" kern="1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1527440"/>
              </p:ext>
            </p:extLst>
          </p:nvPr>
        </p:nvGraphicFramePr>
        <p:xfrm>
          <a:off x="162754" y="3331946"/>
          <a:ext cx="8674030" cy="239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68640" y="579181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方法重建误差有不同程度的降低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1345688" y="193014"/>
            <a:ext cx="8130209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2800" b="1" dirty="0" err="1" smtClean="0"/>
              <a:t>STGS</a:t>
            </a:r>
            <a:r>
              <a:rPr lang="en-US" altLang="zh-CN" sz="2800" b="1" dirty="0" err="1"/>
              <a:t>技术</a:t>
            </a:r>
            <a:r>
              <a:rPr lang="zh-CN" altLang="en-US" sz="2800" b="1" dirty="0" smtClean="0"/>
              <a:t>验证</a:t>
            </a:r>
            <a:r>
              <a:rPr lang="en-US" altLang="zh-CN" sz="2800" b="1" dirty="0" smtClean="0"/>
              <a:t>-400L</a:t>
            </a:r>
            <a:r>
              <a:rPr lang="zh-CN" altLang="en-US" sz="2800" b="1" dirty="0" smtClean="0"/>
              <a:t>特点</a:t>
            </a:r>
            <a:endParaRPr kumimoji="1" lang="zh-CN" altLang="en-US" sz="2800" b="1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54885" y="1216013"/>
            <a:ext cx="7875588" cy="6699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此后，中低放废物将采用</a:t>
            </a:r>
            <a:r>
              <a:rPr lang="en-US" altLang="zh-CN" sz="2400" dirty="0" smtClean="0"/>
              <a:t>400L</a:t>
            </a:r>
            <a:r>
              <a:rPr lang="zh-CN" altLang="zh-CN" sz="2400" dirty="0" smtClean="0"/>
              <a:t>废物桶处置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554885" y="4746486"/>
            <a:ext cx="7875587" cy="18249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与</a:t>
            </a:r>
            <a:r>
              <a:rPr kumimoji="1" lang="en-US" altLang="zh-CN" sz="2400" dirty="0" smtClean="0"/>
              <a:t>200L</a:t>
            </a:r>
            <a:r>
              <a:rPr kumimoji="1" lang="zh-CN" altLang="en-US" sz="2400" dirty="0" smtClean="0"/>
              <a:t>废物桶相比</a:t>
            </a:r>
            <a:r>
              <a:rPr kumimoji="1" lang="en-US" altLang="zh-CN" sz="2400" dirty="0" smtClean="0"/>
              <a:t>400L</a:t>
            </a:r>
            <a:r>
              <a:rPr kumimoji="1" lang="zh-CN" altLang="en-US" sz="2400" dirty="0" smtClean="0"/>
              <a:t>具有的特点：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000" dirty="0" smtClean="0"/>
              <a:t>几何尺寸的增大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采用</a:t>
            </a:r>
            <a:r>
              <a:rPr lang="zh-CN" altLang="zh-CN" sz="2000" dirty="0" smtClean="0"/>
              <a:t>超压缩等大减容比方法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以上特点都增强了自吸收效应，不均匀性可能</a:t>
            </a:r>
            <a:endParaRPr kumimoji="1" lang="en-US" altLang="zh-CN" sz="2400" dirty="0" smtClean="0"/>
          </a:p>
        </p:txBody>
      </p:sp>
      <p:grpSp>
        <p:nvGrpSpPr>
          <p:cNvPr id="93188" name="组合 1"/>
          <p:cNvGrpSpPr>
            <a:grpSpLocks/>
          </p:cNvGrpSpPr>
          <p:nvPr/>
        </p:nvGrpSpPr>
        <p:grpSpPr bwMode="auto">
          <a:xfrm>
            <a:off x="928522" y="1869577"/>
            <a:ext cx="2651110" cy="2717244"/>
            <a:chOff x="1191426" y="3557588"/>
            <a:chExt cx="2651110" cy="2717244"/>
          </a:xfrm>
        </p:grpSpPr>
        <p:pic>
          <p:nvPicPr>
            <p:cNvPr id="93189" name="图片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3663" y="3557588"/>
              <a:ext cx="2306637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0" name="文本框 5"/>
            <p:cNvSpPr txBox="1">
              <a:spLocks noChangeArrowheads="1"/>
            </p:cNvSpPr>
            <p:nvPr/>
          </p:nvSpPr>
          <p:spPr bwMode="auto">
            <a:xfrm>
              <a:off x="1191426" y="5905500"/>
              <a:ext cx="26511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200L </a:t>
              </a:r>
              <a:r>
                <a:rPr kumimoji="1" lang="en-US" altLang="zh-CN" dirty="0"/>
                <a:t>400L</a:t>
              </a:r>
              <a:r>
                <a:rPr kumimoji="1" lang="zh-CN" altLang="en-US" dirty="0"/>
                <a:t>废物桶图</a:t>
              </a:r>
              <a:r>
                <a:rPr kumimoji="1" lang="zh-CN" altLang="en-US" dirty="0" smtClean="0"/>
                <a:t>对比</a:t>
              </a:r>
              <a:endParaRPr lang="zh-CN" altLang="en-US" dirty="0"/>
            </a:p>
          </p:txBody>
        </p:sp>
      </p:grpSp>
      <p:grpSp>
        <p:nvGrpSpPr>
          <p:cNvPr id="93191" name="组合 8"/>
          <p:cNvGrpSpPr>
            <a:grpSpLocks/>
          </p:cNvGrpSpPr>
          <p:nvPr/>
        </p:nvGrpSpPr>
        <p:grpSpPr bwMode="auto">
          <a:xfrm>
            <a:off x="4050955" y="1906088"/>
            <a:ext cx="3760787" cy="2665295"/>
            <a:chOff x="1274577" y="3456971"/>
            <a:chExt cx="3760336" cy="2666413"/>
          </a:xfrm>
        </p:grpSpPr>
        <p:pic>
          <p:nvPicPr>
            <p:cNvPr id="93192" name="图片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4577" y="3456971"/>
              <a:ext cx="3760336" cy="2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3" name="文本框 7"/>
            <p:cNvSpPr txBox="1">
              <a:spLocks noChangeArrowheads="1"/>
            </p:cNvSpPr>
            <p:nvPr/>
          </p:nvSpPr>
          <p:spPr bwMode="auto">
            <a:xfrm>
              <a:off x="2010979" y="5753897"/>
              <a:ext cx="2287532" cy="36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SGS</a:t>
              </a:r>
              <a:r>
                <a:rPr kumimoji="1" lang="zh-CN" altLang="en-US" dirty="0"/>
                <a:t>误差随密度</a:t>
              </a:r>
              <a:r>
                <a:rPr kumimoji="1" lang="zh-CN" altLang="en-US" dirty="0" smtClean="0"/>
                <a:t>变化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b="1" dirty="0" smtClean="0"/>
              <a:t>报告内容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r>
              <a:rPr kumimoji="1"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国内外研究的历史与现状</a:t>
            </a:r>
            <a:endParaRPr kumimoji="1" lang="en-US" altLang="zh-CN" sz="3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研究目标、内容</a:t>
            </a:r>
            <a:endParaRPr kumimoji="1" lang="en-US" altLang="zh-CN" sz="3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系统设计与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STGS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技术研究与验证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改进型双探测器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SGS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方法研究与验证</a:t>
            </a:r>
            <a:endParaRPr kumimoji="1" lang="en-US" altLang="zh-CN" sz="28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总结及创新点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 bwMode="auto">
          <a:xfrm>
            <a:off x="1888893" y="185955"/>
            <a:ext cx="7255108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 b="1" dirty="0" err="1" smtClean="0"/>
              <a:t>STGS技术</a:t>
            </a:r>
            <a:r>
              <a:rPr lang="zh-CN" altLang="en-US" sz="2800" b="1" dirty="0" smtClean="0"/>
              <a:t>验证</a:t>
            </a:r>
            <a:r>
              <a:rPr lang="en-US" altLang="zh-CN" sz="2800" b="1" dirty="0" smtClean="0"/>
              <a:t>-400L</a:t>
            </a:r>
            <a:r>
              <a:rPr lang="zh-CN" altLang="en-US" sz="2800" b="1" dirty="0" smtClean="0"/>
              <a:t>单点源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029461"/>
            <a:ext cx="8229600" cy="54681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400L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高密度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废物桶单点源均匀介质蒙卡计算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937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21448" y="2013462"/>
            <a:ext cx="7866636" cy="3361250"/>
            <a:chOff x="1121448" y="2013462"/>
            <a:chExt cx="7866636" cy="3361250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8" y="2056326"/>
              <a:ext cx="2627459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9" y="3670897"/>
              <a:ext cx="26274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8" y="2013462"/>
              <a:ext cx="2671073" cy="165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7" y="3670897"/>
              <a:ext cx="2621254" cy="170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0" y="2056326"/>
              <a:ext cx="25681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1" y="3670898"/>
              <a:ext cx="256810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457200" y="5547249"/>
            <a:ext cx="8392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/>
              <a:t>STGS</a:t>
            </a:r>
            <a:r>
              <a:rPr lang="zh-CN" altLang="en-US" sz="2400" dirty="0"/>
              <a:t>对于</a:t>
            </a:r>
            <a:r>
              <a:rPr lang="en-US" altLang="zh-CN" sz="2400" dirty="0"/>
              <a:t>400L</a:t>
            </a:r>
            <a:r>
              <a:rPr lang="zh-CN" altLang="en-US" sz="2400" dirty="0"/>
              <a:t>高密度废物桶</a:t>
            </a:r>
            <a:r>
              <a:rPr lang="zh-CN" altLang="zh-CN" sz="2400" dirty="0"/>
              <a:t>的</a:t>
            </a:r>
            <a:r>
              <a:rPr lang="zh-CN" altLang="en-US" sz="2400" dirty="0"/>
              <a:t>重建误差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C00000"/>
                </a:solidFill>
              </a:rPr>
              <a:t>二分之一</a:t>
            </a:r>
            <a:r>
              <a:rPr lang="zh-CN" altLang="zh-CN" sz="2400" dirty="0"/>
              <a:t>甚至更</a:t>
            </a:r>
            <a:r>
              <a:rPr lang="zh-CN" altLang="zh-CN" sz="2400" dirty="0" smtClean="0"/>
              <a:t>低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 bwMode="auto">
          <a:xfrm>
            <a:off x="1226350" y="24798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err="1" smtClean="0"/>
              <a:t>STGS技术</a:t>
            </a:r>
            <a:r>
              <a:rPr lang="zh-CN" altLang="en-US" sz="3600" b="1" dirty="0" smtClean="0"/>
              <a:t>验证结论与缺陷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9784" name="内容占位符 3"/>
          <p:cNvSpPr>
            <a:spLocks noGrp="1"/>
          </p:cNvSpPr>
          <p:nvPr>
            <p:ph idx="1"/>
          </p:nvPr>
        </p:nvSpPr>
        <p:spPr>
          <a:xfrm>
            <a:off x="292100" y="1273629"/>
            <a:ext cx="8229600" cy="48438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200L</a:t>
            </a:r>
            <a:r>
              <a:rPr lang="zh-CN" altLang="en-US" sz="2400" dirty="0" smtClean="0"/>
              <a:t>低密度废物桶重建误差是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C00000"/>
                </a:solidFill>
              </a:rPr>
              <a:t>三分之一</a:t>
            </a:r>
            <a:r>
              <a:rPr lang="zh-CN" altLang="en-US" sz="2400" dirty="0"/>
              <a:t>，而时间是</a:t>
            </a:r>
            <a:r>
              <a:rPr lang="en-US" altLang="zh-CN" sz="2400" dirty="0">
                <a:solidFill>
                  <a:srgbClr val="C00000"/>
                </a:solidFill>
              </a:rPr>
              <a:t>2-4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400L</a:t>
            </a:r>
            <a:r>
              <a:rPr lang="zh-CN" altLang="en-US" sz="2400" dirty="0" smtClean="0"/>
              <a:t>高密度废物桶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重建误差</a:t>
            </a:r>
            <a:r>
              <a:rPr lang="zh-CN" altLang="zh-CN" sz="2400" dirty="0" smtClean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更</a:t>
            </a:r>
            <a:r>
              <a:rPr lang="zh-CN" altLang="zh-CN" sz="2400" dirty="0" smtClean="0"/>
              <a:t>低</a:t>
            </a:r>
            <a:r>
              <a:rPr lang="zh-CN" altLang="en-US" sz="2400" dirty="0" smtClean="0"/>
              <a:t>，时间为</a:t>
            </a:r>
            <a:r>
              <a:rPr lang="en-US" altLang="zh-CN" sz="2400" dirty="0" smtClean="0">
                <a:solidFill>
                  <a:srgbClr val="C00000"/>
                </a:solidFill>
              </a:rPr>
              <a:t>4-8</a:t>
            </a:r>
            <a:r>
              <a:rPr lang="zh-CN" altLang="en-US" sz="2400" dirty="0" smtClean="0"/>
              <a:t>倍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针对</a:t>
            </a:r>
            <a:r>
              <a:rPr lang="zh-CN" altLang="en-US" sz="2400" dirty="0" smtClean="0">
                <a:solidFill>
                  <a:schemeClr val="tx1"/>
                </a:solidFill>
              </a:rPr>
              <a:t>时间</a:t>
            </a:r>
            <a:r>
              <a:rPr lang="zh-CN" altLang="en-US" sz="2400" dirty="0" smtClean="0">
                <a:solidFill>
                  <a:schemeClr val="tx1"/>
                </a:solidFill>
              </a:rPr>
              <a:t>耗费比较</a:t>
            </a:r>
            <a:r>
              <a:rPr lang="zh-CN" altLang="en-US" sz="2400" dirty="0" smtClean="0">
                <a:solidFill>
                  <a:schemeClr val="tx1"/>
                </a:solidFill>
              </a:rPr>
              <a:t>长</a:t>
            </a:r>
            <a:r>
              <a:rPr lang="zh-CN" altLang="en-US" sz="2400" dirty="0" smtClean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问题，</a:t>
            </a:r>
            <a:r>
              <a:rPr lang="zh-CN" altLang="en-US" sz="2400" dirty="0" smtClean="0">
                <a:solidFill>
                  <a:schemeClr val="tx1"/>
                </a:solidFill>
              </a:rPr>
              <a:t>进一步</a:t>
            </a:r>
            <a:r>
              <a:rPr lang="zh-CN" altLang="en-US" sz="2400" dirty="0" smtClean="0">
                <a:solidFill>
                  <a:schemeClr val="tx1"/>
                </a:solidFill>
              </a:rPr>
              <a:t>提</a:t>
            </a:r>
            <a:r>
              <a:rPr lang="zh-CN" altLang="en-US" sz="2400" dirty="0" smtClean="0">
                <a:solidFill>
                  <a:schemeClr val="tx1"/>
                </a:solidFill>
              </a:rPr>
              <a:t>出了双</a:t>
            </a:r>
            <a:r>
              <a:rPr lang="zh-CN" altLang="en-US" sz="2400" dirty="0" smtClean="0">
                <a:solidFill>
                  <a:schemeClr val="tx1"/>
                </a:solidFill>
              </a:rPr>
              <a:t>探测</a:t>
            </a:r>
            <a:r>
              <a:rPr lang="zh-CN" altLang="en-US" sz="2400" dirty="0" smtClean="0">
                <a:solidFill>
                  <a:schemeClr val="tx1"/>
                </a:solidFill>
              </a:rPr>
              <a:t>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85180" y="4427999"/>
            <a:ext cx="5011681" cy="1957877"/>
            <a:chOff x="103188" y="4422320"/>
            <a:chExt cx="5945067" cy="2359645"/>
          </a:xfrm>
        </p:grpSpPr>
        <p:sp>
          <p:nvSpPr>
            <p:cNvPr id="5" name="文本框 65545"/>
            <p:cNvSpPr txBox="1">
              <a:spLocks noChangeArrowheads="1"/>
            </p:cNvSpPr>
            <p:nvPr/>
          </p:nvSpPr>
          <p:spPr bwMode="auto">
            <a:xfrm>
              <a:off x="484584" y="6295570"/>
              <a:ext cx="902532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点源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6" name="文本框 65546"/>
            <p:cNvSpPr txBox="1">
              <a:spLocks noChangeArrowheads="1"/>
            </p:cNvSpPr>
            <p:nvPr/>
          </p:nvSpPr>
          <p:spPr bwMode="auto">
            <a:xfrm>
              <a:off x="2419178" y="6336844"/>
              <a:ext cx="133508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旋转成环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7" name="文本框 65547"/>
            <p:cNvSpPr txBox="1">
              <a:spLocks noChangeArrowheads="1"/>
            </p:cNvSpPr>
            <p:nvPr/>
          </p:nvSpPr>
          <p:spPr bwMode="auto">
            <a:xfrm>
              <a:off x="4104487" y="6336844"/>
              <a:ext cx="1943768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mtClean="0">
                  <a:sym typeface="Arial" panose="020B0604020202020204" pitchFamily="34" charset="0"/>
                </a:rPr>
                <a:t>一个</a:t>
              </a:r>
              <a:r>
                <a:rPr lang="zh-CN" altLang="en-US" smtClean="0">
                  <a:sym typeface="Arial" panose="020B0604020202020204" pitchFamily="34" charset="0"/>
                </a:rPr>
                <a:t>等效</a:t>
              </a:r>
              <a:r>
                <a:rPr lang="zh-CN" altLang="en-US" dirty="0" smtClean="0">
                  <a:sym typeface="Arial" panose="020B0604020202020204" pitchFamily="34" charset="0"/>
                </a:rPr>
                <a:t>环源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188" y="4422320"/>
              <a:ext cx="5920922" cy="1914524"/>
              <a:chOff x="103188" y="4422320"/>
              <a:chExt cx="5920922" cy="1914524"/>
            </a:xfrm>
          </p:grpSpPr>
          <p:pic>
            <p:nvPicPr>
              <p:cNvPr id="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7563" y="4469945"/>
                <a:ext cx="1876425" cy="183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图片 655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8" y="4422320"/>
                <a:ext cx="1762125" cy="18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655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635" y="4479469"/>
                <a:ext cx="18954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右箭头 65543"/>
              <p:cNvSpPr>
                <a:spLocks noChangeArrowheads="1"/>
              </p:cNvSpPr>
              <p:nvPr/>
            </p:nvSpPr>
            <p:spPr bwMode="auto">
              <a:xfrm>
                <a:off x="1812924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3" name="右箭头 65544"/>
              <p:cNvSpPr>
                <a:spLocks noChangeArrowheads="1"/>
              </p:cNvSpPr>
              <p:nvPr/>
            </p:nvSpPr>
            <p:spPr bwMode="auto">
              <a:xfrm>
                <a:off x="3894931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 bwMode="auto">
          <a:xfrm>
            <a:off x="914400" y="22860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b="1" dirty="0" smtClean="0"/>
              <a:t>ISGS</a:t>
            </a:r>
            <a:r>
              <a:rPr lang="zh-CN" altLang="en-US" sz="3600" b="1" dirty="0" smtClean="0"/>
              <a:t>技术原理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71682" name="内容占位符 4"/>
          <p:cNvSpPr>
            <a:spLocks noGrp="1"/>
          </p:cNvSpPr>
          <p:nvPr>
            <p:ph idx="1"/>
          </p:nvPr>
        </p:nvSpPr>
        <p:spPr>
          <a:xfrm>
            <a:off x="4465638" y="1031875"/>
            <a:ext cx="4221162" cy="5368925"/>
          </a:xfrm>
        </p:spPr>
        <p:txBody>
          <a:bodyPr/>
          <a:lstStyle/>
          <a:p>
            <a:r>
              <a:rPr lang="zh-CN" altLang="en-US" sz="2400" dirty="0" smtClean="0"/>
              <a:t>双探测器改进型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技术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假设放射性核素集中在某等效环线源上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根据两计数率之比求</a:t>
            </a:r>
            <a:r>
              <a:rPr lang="zh-CN" altLang="zh-CN" sz="2000" dirty="0" smtClean="0"/>
              <a:t>等效环源的半径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得出准确的效率刻度</a:t>
            </a:r>
            <a:endParaRPr lang="en-US" altLang="zh-CN" sz="2000" dirty="0" smtClean="0"/>
          </a:p>
          <a:p>
            <a:r>
              <a:rPr lang="zh-CN" altLang="en-US" sz="2400" dirty="0"/>
              <a:t>创新点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考虑到</a:t>
            </a:r>
            <a:r>
              <a:rPr lang="zh-CN" altLang="en-US" sz="2000" dirty="0" smtClean="0">
                <a:solidFill>
                  <a:srgbClr val="C00000"/>
                </a:solidFill>
              </a:rPr>
              <a:t>双探测器等效半径间的误差</a:t>
            </a:r>
            <a:r>
              <a:rPr lang="zh-CN" altLang="en-US" sz="2000" dirty="0" smtClean="0"/>
              <a:t>，改进了计数率之比推导等效半径的公式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将桶内核素投影</a:t>
            </a:r>
            <a:r>
              <a:rPr lang="zh-CN" altLang="en-US" sz="2000" dirty="0" smtClean="0"/>
              <a:t>于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内，以避免重建</a:t>
            </a:r>
            <a:r>
              <a:rPr lang="zh-CN" altLang="en-US" sz="2000" dirty="0" smtClean="0"/>
              <a:t>迭代</a:t>
            </a:r>
          </a:p>
        </p:txBody>
      </p:sp>
      <p:pic>
        <p:nvPicPr>
          <p:cNvPr id="15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" y="1235534"/>
            <a:ext cx="4071459" cy="251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3465" y="3968057"/>
            <a:ext cx="3793163" cy="1989330"/>
            <a:chOff x="3995738" y="1890713"/>
            <a:chExt cx="4317999" cy="1989330"/>
          </a:xfrm>
        </p:grpSpPr>
        <p:graphicFrame>
          <p:nvGraphicFramePr>
            <p:cNvPr id="16" name="对象 675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035904"/>
                </p:ext>
              </p:extLst>
            </p:nvPr>
          </p:nvGraphicFramePr>
          <p:xfrm>
            <a:off x="3995738" y="1890713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2" r:id="rId5" imgW="1079500" imgH="228600" progId="Equation.DSMT4">
                    <p:embed/>
                  </p:oleObj>
                </mc:Choice>
                <mc:Fallback>
                  <p:oleObj r:id="rId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1890713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675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36606"/>
                </p:ext>
              </p:extLst>
            </p:nvPr>
          </p:nvGraphicFramePr>
          <p:xfrm>
            <a:off x="6802438" y="1937545"/>
            <a:ext cx="1511299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3" r:id="rId7" imgW="748975" imgH="444307" progId="Equation.DSMT4">
                    <p:embed/>
                  </p:oleObj>
                </mc:Choice>
                <mc:Fallback>
                  <p:oleObj r:id="rId7" imgW="74897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438" y="1937545"/>
                          <a:ext cx="1511299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67593"/>
            <p:cNvSpPr>
              <a:spLocks noChangeArrowheads="1"/>
            </p:cNvSpPr>
            <p:nvPr/>
          </p:nvSpPr>
          <p:spPr bwMode="auto">
            <a:xfrm>
              <a:off x="6154738" y="2204245"/>
              <a:ext cx="576264" cy="360362"/>
            </a:xfrm>
            <a:prstGeom prst="rightArrow">
              <a:avLst>
                <a:gd name="adj1" fmla="val 50000"/>
                <a:gd name="adj2" fmla="val 39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67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54918"/>
                </p:ext>
              </p:extLst>
            </p:nvPr>
          </p:nvGraphicFramePr>
          <p:xfrm>
            <a:off x="4181821" y="2986280"/>
            <a:ext cx="1689099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4" r:id="rId9" imgW="837836" imgH="444307" progId="Equation.DSMT4">
                    <p:embed/>
                  </p:oleObj>
                </mc:Choice>
                <mc:Fallback>
                  <p:oleObj r:id="rId9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821" y="2986280"/>
                          <a:ext cx="1689099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7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42548"/>
                </p:ext>
              </p:extLst>
            </p:nvPr>
          </p:nvGraphicFramePr>
          <p:xfrm>
            <a:off x="3995738" y="2420938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5" r:id="rId11" imgW="1079500" imgH="228600" progId="Equation.DSMT4">
                    <p:embed/>
                  </p:oleObj>
                </mc:Choice>
                <mc:Fallback>
                  <p:oleObj r:id="rId11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420938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图片 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60" y="5128800"/>
            <a:ext cx="1978921" cy="7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24" y="6006096"/>
            <a:ext cx="1547238" cy="7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 bwMode="auto">
          <a:xfrm>
            <a:off x="1078089" y="220171"/>
            <a:ext cx="846296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ISGS</a:t>
            </a:r>
            <a:r>
              <a:rPr lang="zh-CN" altLang="en-US" b="1" dirty="0" smtClean="0"/>
              <a:t>技术验证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</a:t>
            </a:r>
            <a:r>
              <a:rPr lang="zh-CN" altLang="en-US" b="1" dirty="0" smtClean="0"/>
              <a:t>模拟</a:t>
            </a:r>
            <a:endParaRPr lang="zh-CN" altLang="en-US" dirty="0" smtClean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1208853"/>
            <a:ext cx="8229600" cy="4338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单点源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SGS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IM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方法中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rc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/A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随着半径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的变化</a:t>
            </a:r>
          </a:p>
        </p:txBody>
      </p:sp>
      <p:pic>
        <p:nvPicPr>
          <p:cNvPr id="73731" name="图片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28462"/>
            <a:ext cx="4372318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图片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816" y="1744101"/>
            <a:ext cx="4382499" cy="30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57" name="Rectangle 5"/>
          <p:cNvSpPr>
            <a:spLocks noChangeArrowheads="1"/>
          </p:cNvSpPr>
          <p:nvPr/>
        </p:nvSpPr>
        <p:spPr bwMode="auto">
          <a:xfrm>
            <a:off x="457200" y="5449247"/>
            <a:ext cx="84629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</a:t>
            </a:r>
            <a:r>
              <a:rPr lang="zh-CN" altLang="zh-CN" sz="2400" dirty="0" smtClean="0"/>
              <a:t>最大误差</a:t>
            </a:r>
            <a:r>
              <a:rPr lang="zh-CN" altLang="zh-CN" sz="2400" dirty="0"/>
              <a:t>降低为</a:t>
            </a:r>
            <a:r>
              <a:rPr lang="zh-CN" altLang="zh-CN" sz="2400" dirty="0">
                <a:solidFill>
                  <a:srgbClr val="C00000"/>
                </a:solidFill>
              </a:rPr>
              <a:t>几分之一</a:t>
            </a:r>
            <a:r>
              <a:rPr lang="zh-CN" altLang="zh-CN" sz="2400" dirty="0"/>
              <a:t>，而平均误差降低了接近</a:t>
            </a:r>
            <a:r>
              <a:rPr lang="zh-CN" altLang="zh-CN" sz="2400" dirty="0" smtClean="0">
                <a:solidFill>
                  <a:srgbClr val="C00000"/>
                </a:solidFill>
              </a:rPr>
              <a:t>一半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57200" y="476019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(a)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1.5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 </a:t>
            </a:r>
            <a:r>
              <a:rPr lang="en-US" altLang="zh-CN" dirty="0">
                <a:latin typeface="楷体"/>
                <a:ea typeface="楷体"/>
                <a:cs typeface="楷体"/>
              </a:rPr>
              <a:t>	</a:t>
            </a:r>
            <a:endParaRPr lang="zh-CN" altLang="zh-CN" dirty="0">
              <a:latin typeface="楷体"/>
              <a:ea typeface="楷体"/>
              <a:cs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0563" y="47659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(b)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2.5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endParaRPr lang="zh-CN" altLang="zh-CN" sz="2000" dirty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</a:t>
            </a:r>
            <a:r>
              <a:rPr lang="zh-CN" altLang="en-US" b="1" dirty="0" smtClean="0"/>
              <a:t>点源</a:t>
            </a:r>
            <a:r>
              <a:rPr lang="zh-CN" altLang="en-US" b="1" dirty="0" smtClean="0"/>
              <a:t>实验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6193" y="1112115"/>
            <a:ext cx="7872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hangingPunct="0"/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废物</a:t>
            </a:r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单</a:t>
            </a:r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点源</a:t>
            </a:r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活度实验测量</a:t>
            </a:r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误差</a:t>
            </a:r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对比</a:t>
            </a:r>
            <a:endParaRPr lang="zh-CN" altLang="en-US" sz="24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205588474"/>
              </p:ext>
            </p:extLst>
          </p:nvPr>
        </p:nvGraphicFramePr>
        <p:xfrm>
          <a:off x="516194" y="1778591"/>
          <a:ext cx="7872621" cy="3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16194" y="5468003"/>
            <a:ext cx="78726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实验测量</a:t>
            </a:r>
            <a:r>
              <a:rPr lang="zh-CN" altLang="zh-CN" sz="2400" dirty="0" smtClean="0"/>
              <a:t>误差</a:t>
            </a:r>
            <a:r>
              <a:rPr lang="zh-CN" altLang="en-US" sz="2400" dirty="0" smtClean="0"/>
              <a:t>有</a:t>
            </a:r>
            <a:r>
              <a:rPr lang="zh-CN" altLang="en-US" sz="2400" dirty="0" smtClean="0"/>
              <a:t>不同程度的</a:t>
            </a:r>
            <a:r>
              <a:rPr lang="zh-CN" altLang="en-US" sz="2400" dirty="0" smtClean="0"/>
              <a:t>降低，</a:t>
            </a:r>
            <a:r>
              <a:rPr lang="zh-CN" altLang="en-US" sz="2400" dirty="0" smtClean="0"/>
              <a:t>与模拟结果相吻合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59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903583568"/>
              </p:ext>
            </p:extLst>
          </p:nvPr>
        </p:nvGraphicFramePr>
        <p:xfrm>
          <a:off x="4359729" y="1567779"/>
          <a:ext cx="4784271" cy="4102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9852" y="1031483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7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个点源最大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73793" y="1031483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14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个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5163391"/>
              </p:ext>
            </p:extLst>
          </p:nvPr>
        </p:nvGraphicFramePr>
        <p:xfrm>
          <a:off x="-1" y="1556770"/>
          <a:ext cx="4620211" cy="411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4753" y="5735747"/>
            <a:ext cx="8570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/>
              <a:t>SGS</a:t>
            </a:r>
            <a:r>
              <a:rPr lang="zh-CN" altLang="en-US" sz="2400" dirty="0"/>
              <a:t>相比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ISGS</a:t>
            </a:r>
            <a:r>
              <a:rPr lang="zh-CN" altLang="en-US" sz="2400" dirty="0" smtClean="0"/>
              <a:t>技术的</a:t>
            </a:r>
            <a:r>
              <a:rPr lang="zh-CN" altLang="zh-CN" sz="2400" dirty="0" smtClean="0"/>
              <a:t>最大误差</a:t>
            </a:r>
            <a:r>
              <a:rPr lang="zh-CN" altLang="en-US" sz="2400" dirty="0" smtClean="0"/>
              <a:t>和</a:t>
            </a:r>
            <a:r>
              <a:rPr lang="zh-CN" altLang="zh-CN" sz="2400" dirty="0" smtClean="0"/>
              <a:t>平均误差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有不同程度的降低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1776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979488"/>
            <a:ext cx="63515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6654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79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24175"/>
            <a:ext cx="15255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70450"/>
            <a:ext cx="162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123950"/>
            <a:ext cx="165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55"/>
          <p:cNvSpPr txBox="1">
            <a:spLocks noChangeArrowheads="1"/>
          </p:cNvSpPr>
          <p:nvPr/>
        </p:nvSpPr>
        <p:spPr bwMode="auto">
          <a:xfrm>
            <a:off x="0" y="263683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TGS</a:t>
            </a:r>
          </a:p>
        </p:txBody>
      </p:sp>
      <p:sp>
        <p:nvSpPr>
          <p:cNvPr id="57352" name="文本框 55"/>
          <p:cNvSpPr txBox="1">
            <a:spLocks noChangeArrowheads="1"/>
          </p:cNvSpPr>
          <p:nvPr/>
        </p:nvSpPr>
        <p:spPr bwMode="auto">
          <a:xfrm>
            <a:off x="0" y="908050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SGS</a:t>
            </a:r>
          </a:p>
        </p:txBody>
      </p:sp>
      <p:pic>
        <p:nvPicPr>
          <p:cNvPr id="57353" name="图片 757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870450"/>
            <a:ext cx="1624013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文本框 55"/>
          <p:cNvSpPr txBox="1">
            <a:spLocks noChangeArrowheads="1"/>
          </p:cNvSpPr>
          <p:nvPr/>
        </p:nvSpPr>
        <p:spPr bwMode="auto">
          <a:xfrm>
            <a:off x="2698750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ISGS</a:t>
            </a:r>
          </a:p>
        </p:txBody>
      </p:sp>
      <p:sp>
        <p:nvSpPr>
          <p:cNvPr id="57355" name="文本框 55"/>
          <p:cNvSpPr txBox="1">
            <a:spLocks noChangeArrowheads="1"/>
          </p:cNvSpPr>
          <p:nvPr/>
        </p:nvSpPr>
        <p:spPr bwMode="auto">
          <a:xfrm>
            <a:off x="0" y="4581525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Dynamic Grids</a:t>
            </a:r>
          </a:p>
        </p:txBody>
      </p:sp>
      <p:sp>
        <p:nvSpPr>
          <p:cNvPr id="57356" name="文本框 55"/>
          <p:cNvSpPr txBox="1">
            <a:spLocks noChangeArrowheads="1"/>
          </p:cNvSpPr>
          <p:nvPr/>
        </p:nvSpPr>
        <p:spPr bwMode="auto">
          <a:xfrm>
            <a:off x="6372225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STGS</a:t>
            </a:r>
          </a:p>
        </p:txBody>
      </p:sp>
      <p:sp>
        <p:nvSpPr>
          <p:cNvPr id="57357" name="矩形 80899"/>
          <p:cNvSpPr>
            <a:spLocks noChangeArrowheads="1"/>
          </p:cNvSpPr>
          <p:nvPr/>
        </p:nvSpPr>
        <p:spPr bwMode="auto">
          <a:xfrm>
            <a:off x="2122488" y="187325"/>
            <a:ext cx="7021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133984"/>
                </a:solidFill>
                <a:ea typeface="华文新魏" charset="0"/>
                <a:sym typeface="Arial" charset="0"/>
              </a:rPr>
              <a:t>多种探测技术精度效率对比</a:t>
            </a:r>
            <a:endParaRPr lang="zh-CN" altLang="en-US" sz="2800" b="1" dirty="0">
              <a:solidFill>
                <a:srgbClr val="133984"/>
              </a:solidFill>
              <a:ea typeface="华文新魏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主要工作与创新点</a:t>
            </a:r>
            <a:endParaRPr lang="zh-CN" altLang="en-US" b="1" dirty="0" smtClean="0"/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141043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</a:rPr>
              <a:t>低中放废物探测系统的设计与优化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本系统的设计应遵循了</a:t>
            </a:r>
            <a:r>
              <a:rPr lang="zh-CN" altLang="zh-CN" sz="1800" dirty="0" smtClean="0"/>
              <a:t>系统</a:t>
            </a:r>
            <a:r>
              <a:rPr lang="zh-CN" altLang="zh-CN" sz="1800" dirty="0"/>
              <a:t>模块化、紧凑化、可</a:t>
            </a:r>
            <a:r>
              <a:rPr lang="zh-CN" altLang="zh-CN" sz="1800" dirty="0" smtClean="0"/>
              <a:t>扩展性</a:t>
            </a:r>
            <a:r>
              <a:rPr lang="zh-CN" altLang="en-US" sz="1800" dirty="0" smtClean="0"/>
              <a:t>等原则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对</a:t>
            </a:r>
            <a:r>
              <a:rPr lang="zh-CN" altLang="zh-CN" sz="2400" dirty="0" smtClean="0">
                <a:solidFill>
                  <a:schemeClr val="tx1"/>
                </a:solidFill>
              </a:rPr>
              <a:t>半</a:t>
            </a:r>
            <a:r>
              <a:rPr lang="zh-CN" altLang="zh-CN" sz="2400" dirty="0" smtClean="0">
                <a:solidFill>
                  <a:schemeClr val="tx1"/>
                </a:solidFill>
              </a:rPr>
              <a:t>层析伽马扫描技术（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STGS</a:t>
            </a:r>
            <a:r>
              <a:rPr lang="zh-CN" altLang="zh-CN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进行深入</a:t>
            </a:r>
            <a:r>
              <a:rPr lang="zh-CN" altLang="zh-CN" sz="2400" dirty="0" smtClean="0">
                <a:solidFill>
                  <a:schemeClr val="tx1"/>
                </a:solidFill>
              </a:rPr>
              <a:t>研究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200L</a:t>
            </a:r>
            <a:r>
              <a:rPr lang="zh-CN" altLang="zh-CN" sz="1800" dirty="0" smtClean="0"/>
              <a:t>低</a:t>
            </a:r>
            <a:r>
              <a:rPr lang="zh-CN" altLang="zh-CN" sz="1800" dirty="0" smtClean="0"/>
              <a:t>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方法的三分之一或更低，</a:t>
            </a:r>
            <a:r>
              <a:rPr lang="zh-CN" altLang="en-US" sz="1800" dirty="0" smtClean="0"/>
              <a:t>时间为</a:t>
            </a:r>
            <a:r>
              <a:rPr lang="en-US" altLang="zh-CN" sz="1800" dirty="0" smtClean="0"/>
              <a:t>2-4</a:t>
            </a:r>
            <a:r>
              <a:rPr lang="zh-CN" altLang="en-US" sz="1800" dirty="0" smtClean="0"/>
              <a:t>倍</a:t>
            </a:r>
            <a:r>
              <a:rPr lang="zh-CN" altLang="en-US" sz="1800" dirty="0" smtClean="0"/>
              <a:t>。</a:t>
            </a:r>
            <a:r>
              <a:rPr lang="zh-CN" altLang="en-US" sz="1800" dirty="0" smtClean="0"/>
              <a:t>最优网格划分方式为</a:t>
            </a:r>
            <a:r>
              <a:rPr lang="en-US" altLang="zh-CN" sz="1800" dirty="0" smtClean="0"/>
              <a:t>2ER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400L</a:t>
            </a:r>
            <a:r>
              <a:rPr lang="zh-CN" altLang="zh-CN" sz="1800" dirty="0" smtClean="0"/>
              <a:t>高</a:t>
            </a:r>
            <a:r>
              <a:rPr lang="zh-CN" altLang="zh-CN" sz="1800" dirty="0" smtClean="0"/>
              <a:t>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方法的二分之一或更低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4-8</a:t>
            </a:r>
            <a:r>
              <a:rPr lang="zh-CN" altLang="en-US" sz="1800" dirty="0" smtClean="0"/>
              <a:t>倍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最优网格划分方式为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8ER</a:t>
            </a:r>
            <a:r>
              <a:rPr lang="zh-CN" altLang="en-US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是一种介于</a:t>
            </a:r>
            <a:r>
              <a:rPr lang="en-US" altLang="zh-CN" sz="1800" dirty="0" smtClean="0"/>
              <a:t>SGS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TGS</a:t>
            </a:r>
            <a:r>
              <a:rPr lang="zh-CN" altLang="en-US" sz="1800" dirty="0" smtClean="0"/>
              <a:t>技术之间的，精度和效率平衡性良好的改进型方法。</a:t>
            </a:r>
            <a:endParaRPr lang="zh-CN" altLang="zh-CN" sz="1800" dirty="0" smtClean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改进了</a:t>
            </a:r>
            <a:r>
              <a:rPr lang="zh-CN" altLang="zh-CN" sz="2400" dirty="0" smtClean="0">
                <a:solidFill>
                  <a:schemeClr val="tx1"/>
                </a:solidFill>
              </a:rPr>
              <a:t>双探测器</a:t>
            </a:r>
            <a:r>
              <a:rPr lang="en-US" altLang="zh-CN" sz="2400" dirty="0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采用等效半径误差修正、等效层投影的改进策略，可显著提高测量精度，尤其是</a:t>
            </a:r>
            <a:r>
              <a:rPr lang="zh-CN" altLang="en-US" sz="1800" dirty="0" smtClean="0"/>
              <a:t>对</a:t>
            </a:r>
            <a:r>
              <a:rPr lang="en-US" altLang="zh-CN" sz="1800" dirty="0"/>
              <a:t>400L</a:t>
            </a:r>
            <a:r>
              <a:rPr lang="zh-CN" altLang="en-US" sz="1800" dirty="0"/>
              <a:t>高密度桶</a:t>
            </a:r>
            <a:r>
              <a:rPr lang="zh-CN" altLang="en-US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与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方法相比，改进型方法的最大误差降低为几分之一，而平均误差降低了接近</a:t>
            </a:r>
            <a:r>
              <a:rPr lang="zh-CN" altLang="zh-CN" sz="1800" dirty="0" smtClean="0"/>
              <a:t>一半</a:t>
            </a:r>
            <a:r>
              <a:rPr lang="zh-CN" altLang="en-US" sz="1800" dirty="0" smtClean="0"/>
              <a:t>，</a:t>
            </a:r>
            <a:r>
              <a:rPr lang="zh-CN" altLang="en-US" sz="1800" dirty="0" smtClean="0"/>
              <a:t>时间为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倍</a:t>
            </a:r>
            <a:r>
              <a:rPr lang="zh-CN" altLang="zh-CN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比</a:t>
            </a:r>
            <a:r>
              <a:rPr lang="en-US" altLang="zh-CN" sz="1800" dirty="0" smtClean="0"/>
              <a:t>STGS</a:t>
            </a:r>
            <a:r>
              <a:rPr lang="zh-CN" altLang="en-US" sz="1800" dirty="0" smtClean="0"/>
              <a:t>测量时间更短而精度接近。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展望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31800" y="1622989"/>
            <a:ext cx="8229600" cy="3715927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系统</a:t>
            </a:r>
            <a:r>
              <a:rPr lang="zh-CN" altLang="en-US" dirty="0" smtClean="0"/>
              <a:t>各项</a:t>
            </a:r>
            <a:r>
              <a:rPr lang="zh-CN" altLang="en-US" dirty="0" smtClean="0"/>
              <a:t>参数</a:t>
            </a:r>
            <a:r>
              <a:rPr lang="zh-CN" altLang="en-US" dirty="0" smtClean="0"/>
              <a:t>的优化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迭代</a:t>
            </a:r>
            <a:r>
              <a:rPr lang="zh-CN" altLang="zh-CN" dirty="0" smtClean="0"/>
              <a:t>算法</a:t>
            </a:r>
            <a:r>
              <a:rPr lang="zh-CN" altLang="zh-CN" dirty="0" smtClean="0"/>
              <a:t>的</a:t>
            </a:r>
            <a:r>
              <a:rPr lang="zh-CN" altLang="en-US" dirty="0" smtClean="0"/>
              <a:t>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优化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推广</a:t>
            </a:r>
            <a:endParaRPr lang="zh-CN" altLang="zh-CN" dirty="0" smtClean="0"/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全面充分的实验</a:t>
            </a:r>
            <a:r>
              <a:rPr lang="zh-CN" altLang="zh-CN" dirty="0" smtClean="0"/>
              <a:t>工作</a:t>
            </a:r>
            <a:endParaRPr lang="zh-CN" altLang="en-US" dirty="0" smtClean="0"/>
          </a:p>
          <a:p>
            <a:pPr marL="457200" indent="-457200">
              <a:buFont typeface="Wingdings" charset="2"/>
              <a:buChar char="v"/>
            </a:pPr>
            <a:r>
              <a:rPr lang="zh-CN" altLang="en-US" dirty="0"/>
              <a:t>测量不确定度和可探测限</a:t>
            </a:r>
          </a:p>
          <a:p>
            <a:pPr marL="457200" indent="-457200">
              <a:buFont typeface="Wingdings" charset="2"/>
              <a:buChar char="v"/>
            </a:pPr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66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D929D585-B702-4970-B2C9-99AE65B6564F}" type="slidenum">
              <a:rPr lang="zh-CN" altLang="en-US"/>
              <a:pPr/>
              <a:t>3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3099729"/>
            <a:ext cx="30464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SC04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b="25317"/>
          <a:stretch>
            <a:fillRect/>
          </a:stretch>
        </p:blipFill>
        <p:spPr bwMode="auto">
          <a:xfrm>
            <a:off x="457200" y="3096554"/>
            <a:ext cx="24415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 descr="abfaelle_st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5"/>
          <a:stretch>
            <a:fillRect/>
          </a:stretch>
        </p:blipFill>
        <p:spPr bwMode="auto">
          <a:xfrm>
            <a:off x="6132512" y="3099729"/>
            <a:ext cx="25606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kumimoji="1" lang="zh-CN" altLang="en-US" dirty="0" smtClean="0">
                <a:solidFill>
                  <a:srgbClr val="004195"/>
                </a:solidFill>
              </a:rPr>
              <a:t>研究背景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331291"/>
            <a:ext cx="8300967" cy="5230902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随着</a:t>
            </a:r>
            <a:r>
              <a:rPr lang="zh-CN" altLang="en-US" sz="2400" dirty="0">
                <a:solidFill>
                  <a:schemeClr val="tx1"/>
                </a:solidFill>
              </a:rPr>
              <a:t>核能工业发展，放射性废物大量产生和堆积。</a:t>
            </a: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</a:rPr>
              <a:t>万千瓦级的核电站：</a:t>
            </a:r>
            <a:r>
              <a:rPr lang="en-US" altLang="zh-CN" sz="2400" dirty="0">
                <a:solidFill>
                  <a:schemeClr val="tx1"/>
                </a:solidFill>
              </a:rPr>
              <a:t>70-100</a:t>
            </a:r>
            <a:r>
              <a:rPr lang="zh-CN" altLang="en-US" sz="2400" dirty="0">
                <a:solidFill>
                  <a:schemeClr val="tx1"/>
                </a:solidFill>
              </a:rPr>
              <a:t>立方米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根据核电中长期发展规划，到</a:t>
            </a:r>
            <a:r>
              <a:rPr lang="en-US" altLang="zh-CN" sz="2000" dirty="0">
                <a:solidFill>
                  <a:schemeClr val="tx1"/>
                </a:solidFill>
              </a:rPr>
              <a:t>2020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总</a:t>
            </a:r>
            <a:r>
              <a:rPr lang="zh-CN" altLang="en-US" sz="2000" dirty="0">
                <a:solidFill>
                  <a:schemeClr val="tx1"/>
                </a:solidFill>
              </a:rPr>
              <a:t>装机容量将达到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万千瓦：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立方米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年</a:t>
            </a: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在对这些废物进行处置之前，必须对其准确鉴别与测量，为其暂存、运输和最终处置的方案的制定提供科学依据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废物检测技术的研究有很大的</a:t>
            </a:r>
            <a:r>
              <a:rPr kumimoji="1" lang="zh-CN" altLang="en-US" sz="2400" dirty="0">
                <a:solidFill>
                  <a:srgbClr val="C00000"/>
                </a:solidFill>
              </a:rPr>
              <a:t>应用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价值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38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2213133" y="168476"/>
            <a:ext cx="6316663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kumimoji="1" lang="zh-CN" altLang="en-US" b="1" dirty="0" smtClean="0"/>
              <a:t>研究背景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356432" y="1045825"/>
            <a:ext cx="8540430" cy="83248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低中放废物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桶特点：非均匀、大体积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473747" y="1949961"/>
            <a:ext cx="8305800" cy="3548063"/>
            <a:chOff x="288" y="1296"/>
            <a:chExt cx="5232" cy="223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5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中低放废物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活度测量方法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680" y="1296"/>
              <a:ext cx="1296" cy="247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破坏性取样分析法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2160"/>
              <a:ext cx="1296" cy="24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无损检测法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中子分析法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72" y="2592"/>
              <a:ext cx="1056" cy="24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射线分析法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量热法</a:t>
              </a:r>
            </a:p>
          </p:txBody>
        </p:sp>
        <p:sp>
          <p:nvSpPr>
            <p:cNvPr id="21" name="左大括号 26"/>
            <p:cNvSpPr>
              <a:spLocks/>
            </p:cNvSpPr>
            <p:nvPr/>
          </p:nvSpPr>
          <p:spPr bwMode="auto">
            <a:xfrm>
              <a:off x="1584" y="1440"/>
              <a:ext cx="96" cy="864"/>
            </a:xfrm>
            <a:prstGeom prst="leftBrace">
              <a:avLst>
                <a:gd name="adj1" fmla="val 62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9"/>
            <p:cNvSpPr>
              <a:spLocks/>
            </p:cNvSpPr>
            <p:nvPr/>
          </p:nvSpPr>
          <p:spPr bwMode="auto">
            <a:xfrm>
              <a:off x="2976" y="1824"/>
              <a:ext cx="96" cy="912"/>
            </a:xfrm>
            <a:prstGeom prst="leftBrace">
              <a:avLst>
                <a:gd name="adj1" fmla="val 690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6"/>
            <p:cNvSpPr>
              <a:spLocks/>
            </p:cNvSpPr>
            <p:nvPr/>
          </p:nvSpPr>
          <p:spPr bwMode="auto">
            <a:xfrm rot="5400000">
              <a:off x="3456" y="1968"/>
              <a:ext cx="192" cy="1920"/>
            </a:xfrm>
            <a:prstGeom prst="leftBrace">
              <a:avLst>
                <a:gd name="adj1" fmla="val 69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68" y="3024"/>
              <a:ext cx="2208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分段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Segmented gamma scanning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216" y="3024"/>
              <a:ext cx="2304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层析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Tomographic gamma scanning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62D0606F-834B-47A1-B949-3D577ED97FA3}" type="slidenum">
              <a:rPr lang="zh-CN" altLang="en-US"/>
              <a:pPr/>
              <a:t>5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en-US" altLang="zh-CN" sz="2400" dirty="0">
                <a:solidFill>
                  <a:srgbClr val="00409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SGS</a:t>
            </a:r>
            <a:r>
              <a:rPr lang="zh-CN" altLang="en-US" sz="2400" dirty="0">
                <a:solidFill>
                  <a:srgbClr val="00409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技术假设每层物质与放射性核素都均匀分布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95600" y="5638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ea typeface="宋体" panose="02010600030101010101" pitchFamily="2" charset="-122"/>
              </a:rPr>
              <a:t>SGS</a:t>
            </a:r>
            <a:r>
              <a:rPr lang="zh-CN" altLang="en-US" sz="2400" b="0">
                <a:ea typeface="宋体" panose="02010600030101010101" pitchFamily="2" charset="-122"/>
              </a:rPr>
              <a:t>扫描示意图</a:t>
            </a:r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486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4500563" y="1585912"/>
            <a:ext cx="4551964" cy="358140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/>
              <a:t>TGS</a:t>
            </a:r>
            <a:r>
              <a:rPr lang="zh-CN" altLang="en-US" sz="2400" dirty="0" smtClean="0"/>
              <a:t>将废物桶每层再划分为若干网格。</a:t>
            </a:r>
          </a:p>
        </p:txBody>
      </p:sp>
      <p:pic>
        <p:nvPicPr>
          <p:cNvPr id="35844" name="图片 573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44"/>
            <a:ext cx="45005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57348"/>
          <p:cNvSpPr>
            <a:spLocks noChangeArrowheads="1"/>
          </p:cNvSpPr>
          <p:nvPr/>
        </p:nvSpPr>
        <p:spPr bwMode="auto">
          <a:xfrm>
            <a:off x="302418" y="5167313"/>
            <a:ext cx="8966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技术应用于透射探测，以便于重建每层的密度分布</a:t>
            </a:r>
            <a:endParaRPr lang="en-US" altLang="zh-CN" sz="2400" dirty="0" smtClean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技术应用于发射探测，以便于重建每层放射性分布</a:t>
            </a:r>
            <a:endParaRPr lang="zh-CN" altLang="en-US" sz="2400" dirty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5846" name="图片 57349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>
            <a:fillRect/>
          </a:stretch>
        </p:blipFill>
        <p:spPr bwMode="auto">
          <a:xfrm>
            <a:off x="5705475" y="2522537"/>
            <a:ext cx="21526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97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65900"/>
            <a:ext cx="2133600" cy="2921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- </a:t>
            </a:r>
            <a:r>
              <a:rPr lang="en-US" altLang="zh-CN"/>
              <a:t> </a:t>
            </a:r>
            <a:fld id="{15525650-9F4B-4401-A59E-50ECF3490519}" type="slidenum">
              <a:rPr lang="zh-CN" altLang="en-US"/>
              <a:pPr/>
              <a:t>7</a:t>
            </a:fld>
            <a:r>
              <a:rPr lang="en-US" altLang="zh-CN"/>
              <a:t>  / 65 </a:t>
            </a:r>
            <a:r>
              <a:rPr lang="zh-CN" altLang="en-US"/>
              <a:t>-</a:t>
            </a:r>
          </a:p>
        </p:txBody>
      </p:sp>
      <p:graphicFrame>
        <p:nvGraphicFramePr>
          <p:cNvPr id="57610" name="Group 266"/>
          <p:cNvGraphicFramePr>
            <a:graphicFrameLocks noGrp="1"/>
          </p:cNvGraphicFramePr>
          <p:nvPr/>
        </p:nvGraphicFramePr>
        <p:xfrm>
          <a:off x="1219200" y="1835150"/>
          <a:ext cx="7010400" cy="2743200"/>
        </p:xfrm>
        <a:graphic>
          <a:graphicData uri="http://schemas.openxmlformats.org/drawingml/2006/table">
            <a:tbl>
              <a:tblPr/>
              <a:tblGrid>
                <a:gridCol w="1981200"/>
                <a:gridCol w="2133600"/>
                <a:gridCol w="28956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垂直分段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三维划分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运动方式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转动、升降、平动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测量耗时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应用现状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57461" name="Text Box 117"/>
          <p:cNvSpPr txBox="1">
            <a:spLocks noChangeArrowheads="1"/>
          </p:cNvSpPr>
          <p:nvPr/>
        </p:nvSpPr>
        <p:spPr bwMode="auto">
          <a:xfrm>
            <a:off x="3276600" y="121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技术的对比</a:t>
            </a:r>
          </a:p>
        </p:txBody>
      </p:sp>
      <p:sp>
        <p:nvSpPr>
          <p:cNvPr id="57599" name="Rectangle 255"/>
          <p:cNvSpPr>
            <a:spLocks noChangeArrowheads="1"/>
          </p:cNvSpPr>
          <p:nvPr/>
        </p:nvSpPr>
        <p:spPr bwMode="auto">
          <a:xfrm>
            <a:off x="1600200" y="4638606"/>
            <a:ext cx="60708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兼具快速、准确的技术具有</a:t>
            </a:r>
            <a:r>
              <a:rPr kumimoji="1" lang="zh-CN" altLang="en-US" sz="2400" dirty="0">
                <a:solidFill>
                  <a:srgbClr val="C00000"/>
                </a:solidFill>
              </a:rPr>
              <a:t>理论研究价值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近年来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，有学者开始研究改进型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SGS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技术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2446338" y="179388"/>
            <a:ext cx="6215062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56" y="1238335"/>
            <a:ext cx="4237636" cy="3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0041" r="11639"/>
          <a:stretch/>
        </p:blipFill>
        <p:spPr>
          <a:xfrm>
            <a:off x="454998" y="1054212"/>
            <a:ext cx="2859702" cy="3454750"/>
          </a:xfrm>
          <a:prstGeom prst="rect">
            <a:avLst/>
          </a:prstGeom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1630680" y="104990"/>
            <a:ext cx="6905625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90356" y="4452781"/>
            <a:ext cx="4653644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/>
            <a:r>
              <a:rPr lang="zh-CN" altLang="en-US" sz="2400" dirty="0" smtClean="0">
                <a:solidFill>
                  <a:schemeClr val="tx1"/>
                </a:solidFill>
              </a:rPr>
              <a:t>步进扫描法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</a:rPr>
              <a:t>每层周向</a:t>
            </a:r>
            <a:r>
              <a:rPr lang="en-US" altLang="zh-CN" sz="2000" dirty="0">
                <a:solidFill>
                  <a:srgbClr val="004195"/>
                </a:solidFill>
              </a:rPr>
              <a:t>30</a:t>
            </a:r>
            <a:r>
              <a:rPr lang="en-US" altLang="zh-CN" sz="2000" dirty="0" smtClean="0">
                <a:solidFill>
                  <a:srgbClr val="004195"/>
                </a:solidFill>
              </a:rPr>
              <a:t>°</a:t>
            </a:r>
            <a:r>
              <a:rPr lang="zh-CN" altLang="en-US" sz="2000" dirty="0" smtClean="0">
                <a:solidFill>
                  <a:srgbClr val="004195"/>
                </a:solidFill>
              </a:rPr>
              <a:t>为步长，进行步进扫描，确定热点位置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</a:rPr>
              <a:t>对有限热点情况有效</a:t>
            </a:r>
            <a:endParaRPr lang="en-US" altLang="zh-CN" sz="2000" dirty="0" smtClean="0">
              <a:solidFill>
                <a:srgbClr val="004195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10243" y="4452781"/>
            <a:ext cx="4180113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自适应动网格</a:t>
            </a:r>
            <a:r>
              <a:rPr lang="en-US" altLang="zh-CN" sz="2400" dirty="0" smtClean="0">
                <a:solidFill>
                  <a:schemeClr val="tx1"/>
                </a:solidFill>
              </a:rPr>
              <a:t>TGS</a:t>
            </a:r>
            <a:r>
              <a:rPr lang="zh-CN" altLang="zh-CN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</a:rPr>
              <a:t>细分目标</a:t>
            </a:r>
            <a:r>
              <a:rPr lang="zh-CN" altLang="zh-CN" sz="2000" dirty="0" smtClean="0">
                <a:solidFill>
                  <a:srgbClr val="004195"/>
                </a:solidFill>
              </a:rPr>
              <a:t>网格，精确的定位热点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</a:rPr>
              <a:t>精度不变，测量时间减半</a:t>
            </a:r>
            <a:endParaRPr lang="en-US" altLang="zh-CN" sz="2000" dirty="0" smtClean="0">
              <a:solidFill>
                <a:srgbClr val="004195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外研究现状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97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SGS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TGS方法</a:t>
            </a:r>
            <a:r>
              <a:rPr lang="zh-CN" altLang="en-US" sz="2400" dirty="0">
                <a:solidFill>
                  <a:schemeClr val="tx1"/>
                </a:solidFill>
              </a:rPr>
              <a:t>在快速准确的测量低中放废物桶上都存在一定的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极端情况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400L</a:t>
            </a:r>
            <a:r>
              <a:rPr lang="zh-CN" altLang="en-US" sz="2000" dirty="0" smtClean="0"/>
              <a:t>大尺寸废物桶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密度大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放射性</a:t>
            </a:r>
            <a:r>
              <a:rPr lang="zh-CN" altLang="en-US" sz="2000" dirty="0"/>
              <a:t>核素不均匀</a:t>
            </a:r>
            <a:r>
              <a:rPr lang="zh-CN" altLang="en-US" sz="2000" dirty="0" smtClean="0"/>
              <a:t>分布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前述的改进型测量技术都基于一定</a:t>
            </a:r>
            <a:r>
              <a:rPr lang="zh-CN" altLang="en-US" sz="2400" dirty="0" smtClean="0">
                <a:solidFill>
                  <a:schemeClr val="tx1"/>
                </a:solidFill>
              </a:rPr>
              <a:t>的前提假设</a:t>
            </a:r>
            <a:r>
              <a:rPr lang="zh-CN" altLang="en-US" sz="2400" dirty="0">
                <a:solidFill>
                  <a:schemeClr val="tx1"/>
                </a:solidFill>
              </a:rPr>
              <a:t>，难以满足各种类型废物桶准确测量的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2.xml><?xml version="1.0" encoding="utf-8"?>
<a:theme xmlns:a="http://schemas.openxmlformats.org/drawingml/2006/main" name="1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3.xml><?xml version="1.0" encoding="utf-8"?>
<a:theme xmlns:a="http://schemas.openxmlformats.org/drawingml/2006/main" name="2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0A1DEF1C-308B-444D-AF4D-45B83B30C993}" vid="{3C901A98-D4AF-4313-AE34-BB50BD605051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主题交大</Template>
  <TotalTime>29603</TotalTime>
  <Words>1906</Words>
  <Application>Microsoft Macintosh PowerPoint</Application>
  <PresentationFormat>On-screen Show (4:3)</PresentationFormat>
  <Paragraphs>260</Paragraphs>
  <Slides>29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Calibri</vt:lpstr>
      <vt:lpstr>Heiti SC Light</vt:lpstr>
      <vt:lpstr>华文新魏</vt:lpstr>
      <vt:lpstr>宋体</vt:lpstr>
      <vt:lpstr>楷体</vt:lpstr>
      <vt:lpstr>黑体</vt:lpstr>
      <vt:lpstr>Arial</vt:lpstr>
      <vt:lpstr>Times New Roman</vt:lpstr>
      <vt:lpstr>Wingdings</vt:lpstr>
      <vt:lpstr>主题交大</vt:lpstr>
      <vt:lpstr>1_主题交大</vt:lpstr>
      <vt:lpstr>2_主题交大</vt:lpstr>
      <vt:lpstr>Visio</vt:lpstr>
      <vt:lpstr>Equation.DSMT4</vt:lpstr>
      <vt:lpstr>核电厂低中放废物桶改进型伽马扫描技术研究</vt:lpstr>
      <vt:lpstr>报告内容</vt:lpstr>
      <vt:lpstr>PowerPoint Presentation</vt:lpstr>
      <vt:lpstr>研究背景</vt:lpstr>
      <vt:lpstr>PowerPoint Presentation</vt:lpstr>
      <vt:lpstr>PowerPoint Presentation</vt:lpstr>
      <vt:lpstr>国内外研究现状</vt:lpstr>
      <vt:lpstr>国内外研究现状</vt:lpstr>
      <vt:lpstr>国内外研究现状</vt:lpstr>
      <vt:lpstr>研究目标和主要内容</vt:lpstr>
      <vt:lpstr>系统设计与优化 </vt:lpstr>
      <vt:lpstr>系统设计与优化</vt:lpstr>
      <vt:lpstr>PowerPoint Presentation</vt:lpstr>
      <vt:lpstr>PowerPoint Presentation</vt:lpstr>
      <vt:lpstr>STGS技术验证-单点源模拟 </vt:lpstr>
      <vt:lpstr>STGS技术验证-单点源实验 </vt:lpstr>
      <vt:lpstr>STGS技术验证-多点源</vt:lpstr>
      <vt:lpstr>改进型技术-STGS技术验证-非均匀</vt:lpstr>
      <vt:lpstr>STGS技术验证-400L特点</vt:lpstr>
      <vt:lpstr>STGS技术验证-400L单点源 </vt:lpstr>
      <vt:lpstr>STGS技术验证结论与缺陷 </vt:lpstr>
      <vt:lpstr>ISGS技术原理 </vt:lpstr>
      <vt:lpstr>ISGS技术验证-单点源模拟</vt:lpstr>
      <vt:lpstr>ISGS技术验证-单点源实验</vt:lpstr>
      <vt:lpstr>ISGS技术验证-多点源</vt:lpstr>
      <vt:lpstr>PowerPoint Presentation</vt:lpstr>
      <vt:lpstr>主要工作与创新点</vt:lpstr>
      <vt:lpstr>展望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xibao dan</cp:lastModifiedBy>
  <cp:revision>483</cp:revision>
  <dcterms:created xsi:type="dcterms:W3CDTF">2016-01-19T11:19:18Z</dcterms:created>
  <dcterms:modified xsi:type="dcterms:W3CDTF">2018-01-10T08:19:59Z</dcterms:modified>
  <cp:category/>
</cp:coreProperties>
</file>