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1"/>
  </p:notes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11" r:id="rId27"/>
    <p:sldId id="307" r:id="rId28"/>
    <p:sldId id="302" r:id="rId29"/>
    <p:sldId id="261" r:id="rId30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1E"/>
    <a:srgbClr val="004195"/>
    <a:srgbClr val="4F6288"/>
    <a:srgbClr val="2E5092"/>
    <a:srgbClr val="004098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77" autoAdjust="0"/>
  </p:normalViewPr>
  <p:slideViewPr>
    <p:cSldViewPr snapToGrid="0" snapToObjects="1">
      <p:cViewPr varScale="1">
        <p:scale>
          <a:sx n="113" d="100"/>
          <a:sy n="113" d="100"/>
        </p:scale>
        <p:origin x="12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Cs-137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SGS 0.3</c:v>
                </c:pt>
                <c:pt idx="1">
                  <c:v>STGS4ER 0.3</c:v>
                </c:pt>
                <c:pt idx="2">
                  <c:v>SGS 0.7</c:v>
                </c:pt>
                <c:pt idx="3">
                  <c:v>STGS4ER 0.7</c:v>
                </c:pt>
                <c:pt idx="4">
                  <c:v>SGS 1.2</c:v>
                </c:pt>
                <c:pt idx="5">
                  <c:v>STGS4ER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2.1</c:v>
                </c:pt>
                <c:pt idx="2">
                  <c:v>5.84</c:v>
                </c:pt>
                <c:pt idx="3">
                  <c:v>2.58</c:v>
                </c:pt>
                <c:pt idx="4">
                  <c:v>4.649999999999999</c:v>
                </c:pt>
                <c:pt idx="5">
                  <c:v>3.28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Co-60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SGS 0.3</c:v>
                </c:pt>
                <c:pt idx="1">
                  <c:v>STGS4ER 0.3</c:v>
                </c:pt>
                <c:pt idx="2">
                  <c:v>SGS 0.7</c:v>
                </c:pt>
                <c:pt idx="3">
                  <c:v>STGS4ER 0.7</c:v>
                </c:pt>
                <c:pt idx="4">
                  <c:v>SGS 1.2</c:v>
                </c:pt>
                <c:pt idx="5">
                  <c:v>STGS4ER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10.37</c:v>
                </c:pt>
                <c:pt idx="1">
                  <c:v>1.84</c:v>
                </c:pt>
                <c:pt idx="2">
                  <c:v>7.43</c:v>
                </c:pt>
                <c:pt idx="3">
                  <c:v>2.18</c:v>
                </c:pt>
                <c:pt idx="4">
                  <c:v>3.49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15180000"/>
        <c:axId val="2113289472"/>
        <c:axId val="1732561952"/>
      </c:bar3DChart>
      <c:catAx>
        <c:axId val="211518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289472"/>
        <c:crosses val="autoZero"/>
        <c:auto val="1"/>
        <c:lblAlgn val="ctr"/>
        <c:lblOffset val="100"/>
        <c:noMultiLvlLbl val="0"/>
      </c:catAx>
      <c:valAx>
        <c:axId val="211328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180000"/>
        <c:crosses val="autoZero"/>
        <c:crossBetween val="between"/>
      </c:valAx>
      <c:serAx>
        <c:axId val="17325619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289472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823550196850394"/>
          <c:w val="0.219258366141732"/>
          <c:h val="0.0639498031496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Cs-137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SGS  形式1</c:v>
                </c:pt>
                <c:pt idx="1">
                  <c:v>STGS4ER  形式1</c:v>
                </c:pt>
                <c:pt idx="2">
                  <c:v>SGS  形式2</c:v>
                </c:pt>
                <c:pt idx="3">
                  <c:v>STGS4ER 形式2</c:v>
                </c:pt>
                <c:pt idx="4">
                  <c:v>SGS 形式3</c:v>
                </c:pt>
                <c:pt idx="5">
                  <c:v>STGS4ER 形式3</c:v>
                </c:pt>
                <c:pt idx="6">
                  <c:v>SGS 形式4</c:v>
                </c:pt>
                <c:pt idx="7">
                  <c:v>STGS4ER 形式4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14.16</c:v>
                </c:pt>
                <c:pt idx="2">
                  <c:v>12.4</c:v>
                </c:pt>
                <c:pt idx="3">
                  <c:v>4.24</c:v>
                </c:pt>
                <c:pt idx="4">
                  <c:v>11.65</c:v>
                </c:pt>
                <c:pt idx="5">
                  <c:v>9.09</c:v>
                </c:pt>
                <c:pt idx="6">
                  <c:v>7.859999999999999</c:v>
                </c:pt>
                <c:pt idx="7">
                  <c:v>7.319999999999999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Co-60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SGS  形式1</c:v>
                </c:pt>
                <c:pt idx="1">
                  <c:v>STGS4ER  形式1</c:v>
                </c:pt>
                <c:pt idx="2">
                  <c:v>SGS  形式2</c:v>
                </c:pt>
                <c:pt idx="3">
                  <c:v>STGS4ER 形式2</c:v>
                </c:pt>
                <c:pt idx="4">
                  <c:v>SGS 形式3</c:v>
                </c:pt>
                <c:pt idx="5">
                  <c:v>STGS4ER 形式3</c:v>
                </c:pt>
                <c:pt idx="6">
                  <c:v>SGS 形式4</c:v>
                </c:pt>
                <c:pt idx="7">
                  <c:v>STGS4ER 形式4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15.15</c:v>
                </c:pt>
                <c:pt idx="1">
                  <c:v>10.16</c:v>
                </c:pt>
                <c:pt idx="2">
                  <c:v>20.23</c:v>
                </c:pt>
                <c:pt idx="3">
                  <c:v>3.15</c:v>
                </c:pt>
                <c:pt idx="4">
                  <c:v>16.91</c:v>
                </c:pt>
                <c:pt idx="5">
                  <c:v>6.95</c:v>
                </c:pt>
                <c:pt idx="6">
                  <c:v>18.9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15020256"/>
        <c:axId val="2112536736"/>
        <c:axId val="2112744256"/>
      </c:bar3DChart>
      <c:catAx>
        <c:axId val="211502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36736"/>
        <c:crosses val="autoZero"/>
        <c:auto val="1"/>
        <c:lblAlgn val="ctr"/>
        <c:lblOffset val="100"/>
        <c:noMultiLvlLbl val="0"/>
      </c:catAx>
      <c:valAx>
        <c:axId val="211253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020256"/>
        <c:crosses val="autoZero"/>
        <c:crossBetween val="between"/>
      </c:valAx>
      <c:serAx>
        <c:axId val="21127442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53673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1.64</c:v>
                </c:pt>
                <c:pt idx="1">
                  <c:v>1.14</c:v>
                </c:pt>
                <c:pt idx="2">
                  <c:v>1.32</c:v>
                </c:pt>
                <c:pt idx="3">
                  <c:v>1.08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</c:v>
                </c:pt>
                <c:pt idx="1">
                  <c:v>1.08</c:v>
                </c:pt>
                <c:pt idx="2">
                  <c:v>1.15</c:v>
                </c:pt>
                <c:pt idx="3">
                  <c:v>1.04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2.48</c:v>
                </c:pt>
                <c:pt idx="1">
                  <c:v>1.28</c:v>
                </c:pt>
                <c:pt idx="2">
                  <c:v>1.89</c:v>
                </c:pt>
                <c:pt idx="3">
                  <c:v>1.19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1.87</c:v>
                </c:pt>
                <c:pt idx="1">
                  <c:v>1.21</c:v>
                </c:pt>
                <c:pt idx="2">
                  <c:v>1.45</c:v>
                </c:pt>
                <c:pt idx="3">
                  <c:v>1.12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15596432"/>
        <c:axId val="2123868528"/>
        <c:axId val="2113834752"/>
      </c:bar3DChart>
      <c:catAx>
        <c:axId val="211559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68528"/>
        <c:crosses val="autoZero"/>
        <c:auto val="1"/>
        <c:lblAlgn val="ctr"/>
        <c:lblOffset val="100"/>
        <c:noMultiLvlLbl val="0"/>
      </c:catAx>
      <c:valAx>
        <c:axId val="212386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596432"/>
        <c:crosses val="autoZero"/>
        <c:crossBetween val="between"/>
      </c:valAx>
      <c:serAx>
        <c:axId val="21138347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6852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2.03</c:v>
                </c:pt>
                <c:pt idx="1">
                  <c:v>1.23</c:v>
                </c:pt>
                <c:pt idx="2">
                  <c:v>1.51</c:v>
                </c:pt>
                <c:pt idx="3">
                  <c:v>1.14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1.58</c:v>
                </c:pt>
                <c:pt idx="1">
                  <c:v>1.1</c:v>
                </c:pt>
                <c:pt idx="2">
                  <c:v>1.4</c:v>
                </c:pt>
                <c:pt idx="3">
                  <c:v>1.05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4.13</c:v>
                </c:pt>
                <c:pt idx="1">
                  <c:v>1.46</c:v>
                </c:pt>
                <c:pt idx="2">
                  <c:v>2.56</c:v>
                </c:pt>
                <c:pt idx="3">
                  <c:v>1.3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2.53</c:v>
                </c:pt>
                <c:pt idx="1">
                  <c:v>1.29</c:v>
                </c:pt>
                <c:pt idx="2">
                  <c:v>1.91</c:v>
                </c:pt>
                <c:pt idx="3">
                  <c:v>1.15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58189392"/>
        <c:axId val="-1957835840"/>
        <c:axId val="-1957943936"/>
      </c:bar3DChart>
      <c:catAx>
        <c:axId val="-195818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7835840"/>
        <c:crosses val="autoZero"/>
        <c:auto val="1"/>
        <c:lblAlgn val="ctr"/>
        <c:lblOffset val="100"/>
        <c:noMultiLvlLbl val="0"/>
      </c:catAx>
      <c:valAx>
        <c:axId val="-195783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8189392"/>
        <c:crosses val="autoZero"/>
        <c:crossBetween val="between"/>
      </c:valAx>
      <c:serAx>
        <c:axId val="-19579439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78358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26F50C-E5F1-433D-B8D5-F6AD8EE9FA1A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417DEC-EAC5-4B27-AF19-566D466F9E3B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27B083-2181-4FBE-95B4-7C72A52BF31F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3DD422-F2A0-4EDE-97A9-60637073B476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63C95-0AC3-4CFA-8D1E-495DCC9A9FC0}" type="slidenum">
              <a:rPr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Visio___11.vsd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5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低放废物</a:t>
            </a:r>
            <a:r>
              <a:rPr lang="zh-CN" altLang="zh-CN" sz="2800" dirty="0">
                <a:solidFill>
                  <a:srgbClr val="C00000"/>
                </a:solidFill>
              </a:rPr>
              <a:t>桶层析扫描系统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sz="3600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总高度控制在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sz="3600" b="1" dirty="0"/>
              <a:t>系统设计与</a:t>
            </a:r>
            <a:r>
              <a:rPr lang="zh-CN" altLang="en-US" sz="3600" b="1" dirty="0" smtClean="0"/>
              <a:t>优化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系统所有模块的设计与开发都严格遵循了简单易用，紧凑、隔离、可扩展的创新原则，是改进型方法的基础</a:t>
            </a:r>
            <a:endParaRPr lang="zh-CN" altLang="en-US" sz="24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废物桶匀速旋转时，点源可视为环源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在每层中，放射性核素的二维分布可视为径向的一维分布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每层测量时，避免了旋转步进测量</a:t>
            </a:r>
            <a:endParaRPr lang="en-US" altLang="zh-CN" sz="2400" dirty="0"/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493771"/>
            <a:ext cx="49704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发射测量公式如下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/>
              <a:t>半层析扫描方法（</a:t>
            </a:r>
            <a:r>
              <a:rPr lang="en-US" altLang="zh-CN" sz="2400" dirty="0" smtClean="0"/>
              <a:t>Semi-tomographic gamma scanning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基础上每层径向划分为数个环状体素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3864886"/>
            <a:ext cx="4970462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发射测量公式如下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1338943" y="141848"/>
            <a:ext cx="7805057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 smtClean="0">
                <a:solidFill>
                  <a:srgbClr val="C00000"/>
                </a:solidFill>
              </a:rPr>
              <a:t>三分之一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1077686" y="161192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 smtClean="0">
                <a:solidFill>
                  <a:srgbClr val="C00000"/>
                </a:solidFill>
              </a:rPr>
              <a:t>三分之一</a:t>
            </a:r>
            <a:r>
              <a:rPr lang="zh-CN" altLang="en-US" sz="2400" dirty="0" smtClean="0"/>
              <a:t>，与模拟数据相吻合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350135" y="160338"/>
            <a:ext cx="779386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260217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659002289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115938" y="532421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方法的重建误差显著降低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4455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改进型技术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9134" y="1567914"/>
            <a:ext cx="5516563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65509645"/>
              </p:ext>
            </p:extLst>
          </p:nvPr>
        </p:nvGraphicFramePr>
        <p:xfrm>
          <a:off x="162754" y="3148658"/>
          <a:ext cx="8674030" cy="270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42922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方法重建误差有不同程度的降低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1345688" y="193014"/>
            <a:ext cx="8130209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STGS</a:t>
            </a:r>
            <a:r>
              <a:rPr lang="en-US" altLang="zh-CN" sz="2800" b="1" dirty="0" err="1"/>
              <a:t>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特点</a:t>
            </a:r>
            <a:endParaRPr kumimoji="1" lang="zh-CN" altLang="en-US" sz="2800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国内外研究的历史与现状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研究目标、内容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系统设计与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改进型双探测器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 err="1" smtClean="0"/>
              <a:t>STGS技术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/>
              <a:t>STGS</a:t>
            </a:r>
            <a:r>
              <a:rPr lang="zh-CN" altLang="en-US" sz="2400" dirty="0"/>
              <a:t>对于</a:t>
            </a:r>
            <a:r>
              <a:rPr lang="en-US" altLang="zh-CN" sz="2400" dirty="0"/>
              <a:t>400L</a:t>
            </a:r>
            <a:r>
              <a:rPr lang="zh-CN" altLang="en-US" sz="2400" dirty="0"/>
              <a:t>高密度废物桶</a:t>
            </a:r>
            <a:r>
              <a:rPr lang="zh-CN" altLang="zh-CN" sz="2400" dirty="0"/>
              <a:t>的</a:t>
            </a:r>
            <a:r>
              <a:rPr lang="zh-CN" altLang="en-US" sz="2400" dirty="0"/>
              <a:t>重建误差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C00000"/>
                </a:solidFill>
              </a:rPr>
              <a:t>二分之一</a:t>
            </a:r>
            <a:r>
              <a:rPr lang="zh-CN" altLang="zh-CN" sz="2400" dirty="0"/>
              <a:t>甚至更</a:t>
            </a:r>
            <a:r>
              <a:rPr lang="zh-CN" altLang="zh-CN" sz="2400" dirty="0" smtClean="0"/>
              <a:t>低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zh-CN" sz="2400" dirty="0" smtClean="0"/>
              <a:t>甚至更低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但是时间耗费比较长，为了解决这个问题，提出了双探测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技术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72824" y="4025384"/>
            <a:ext cx="4991326" cy="1957877"/>
            <a:chOff x="103188" y="4422320"/>
            <a:chExt cx="5920922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454711" y="6313259"/>
              <a:ext cx="135466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ym typeface="Arial" panose="020B0604020202020204" pitchFamily="34" charset="0"/>
                </a:rPr>
                <a:t>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914400" y="22860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/>
              <a:t>ISGS</a:t>
            </a:r>
            <a:r>
              <a:rPr lang="zh-CN" altLang="en-US" sz="3600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031875"/>
            <a:ext cx="4221162" cy="5368925"/>
          </a:xfrm>
        </p:spPr>
        <p:txBody>
          <a:bodyPr/>
          <a:lstStyle/>
          <a:p>
            <a:r>
              <a:rPr lang="zh-CN" altLang="en-US" sz="2400" dirty="0" smtClean="0"/>
              <a:t>双探测器改进型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/>
              <a:t>创新点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4308024"/>
            <a:ext cx="4302173" cy="1927225"/>
            <a:chOff x="3995738" y="1890713"/>
            <a:chExt cx="4897437" cy="1927225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7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63990"/>
                </p:ext>
              </p:extLst>
            </p:nvPr>
          </p:nvGraphicFramePr>
          <p:xfrm>
            <a:off x="7381875" y="1916113"/>
            <a:ext cx="1511300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8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1875" y="1916113"/>
                          <a:ext cx="1511300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445250" y="2205038"/>
              <a:ext cx="576263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693421"/>
                </p:ext>
              </p:extLst>
            </p:nvPr>
          </p:nvGraphicFramePr>
          <p:xfrm>
            <a:off x="5965825" y="2924175"/>
            <a:ext cx="1689100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9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5825" y="2924175"/>
                          <a:ext cx="1689100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0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349250" y="5449247"/>
            <a:ext cx="85709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eaLnBrk="0" hangingPunct="0"/>
            <a:r>
              <a:rPr lang="zh-CN" altLang="en-US" sz="2400" dirty="0"/>
              <a:t>结论：与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最大误差</a:t>
            </a:r>
            <a:r>
              <a:rPr lang="zh-CN" altLang="zh-CN" sz="2400" dirty="0"/>
              <a:t>降低为</a:t>
            </a:r>
            <a:r>
              <a:rPr lang="zh-CN" altLang="zh-CN" sz="2400" dirty="0">
                <a:solidFill>
                  <a:srgbClr val="C00000"/>
                </a:solidFill>
              </a:rPr>
              <a:t>几分之一</a:t>
            </a:r>
            <a:r>
              <a:rPr lang="zh-CN" altLang="zh-CN" sz="2400" dirty="0"/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</a:rPr>
              <a:t>一半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469222477"/>
              </p:ext>
            </p:extLst>
          </p:nvPr>
        </p:nvGraphicFramePr>
        <p:xfrm>
          <a:off x="4359729" y="1442602"/>
          <a:ext cx="4784271" cy="429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153192149"/>
              </p:ext>
            </p:extLst>
          </p:nvPr>
        </p:nvGraphicFramePr>
        <p:xfrm>
          <a:off x="-1" y="1431594"/>
          <a:ext cx="4620211" cy="429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914400" eaLnBrk="0" hangingPunct="0"/>
            <a:r>
              <a:rPr lang="zh-CN" altLang="en-US" sz="2400" dirty="0"/>
              <a:t>结论：与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技术的</a:t>
            </a:r>
            <a:r>
              <a:rPr lang="zh-CN" altLang="zh-CN" sz="2400" dirty="0" smtClean="0"/>
              <a:t>最大误差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平均误差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有不同程度的降低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研究结论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899660"/>
          </a:xfrm>
        </p:spPr>
        <p:txBody>
          <a:bodyPr/>
          <a:lstStyle/>
          <a:p>
            <a:r>
              <a:rPr lang="zh-CN" altLang="zh-CN" sz="2400" dirty="0"/>
              <a:t>低中放废物探测系统的设计与优化</a:t>
            </a:r>
          </a:p>
          <a:p>
            <a:pPr lvl="1"/>
            <a:r>
              <a:rPr lang="zh-CN" altLang="zh-CN" sz="1400" dirty="0"/>
              <a:t>优化系统的主要逻辑结构与功能，整合了系统框架的模块组成。归纳了机械与控制模块的主要组成部分以及设计准则，突出了本系统模块化、紧凑化、可扩展性等一系列创新设计。</a:t>
            </a:r>
            <a:endParaRPr lang="en-US" altLang="zh-CN" sz="1400" dirty="0"/>
          </a:p>
          <a:p>
            <a:pPr lvl="1"/>
            <a:r>
              <a:rPr lang="zh-CN" altLang="zh-CN" sz="1400" dirty="0"/>
              <a:t>详尽的分析了数据处理与交互模块的流程设计，创造性的构建了本系统软件探测计数的方式、数据的处理、效率刻度、活度重建的执行、与用户使用的交互逻辑的整体框架</a:t>
            </a:r>
            <a:r>
              <a:rPr lang="zh-CN" altLang="zh-CN" sz="1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半层析伽马扫描技术（</a:t>
            </a:r>
            <a:r>
              <a:rPr lang="en-US" altLang="zh-CN" sz="2400" dirty="0" smtClean="0"/>
              <a:t>STGS</a:t>
            </a:r>
            <a:r>
              <a:rPr lang="zh-CN" altLang="zh-CN" sz="2400" dirty="0" smtClean="0"/>
              <a:t>）的研究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 smtClean="0"/>
              <a:t>200L</a:t>
            </a:r>
            <a:r>
              <a:rPr lang="zh-CN" altLang="zh-CN" sz="1400" dirty="0" smtClean="0"/>
              <a:t>低密度废物桶在</a:t>
            </a:r>
            <a:r>
              <a:rPr lang="en-US" altLang="zh-CN" sz="1400" dirty="0" smtClean="0"/>
              <a:t>400L</a:t>
            </a:r>
            <a:r>
              <a:rPr lang="zh-CN" altLang="zh-CN" sz="1400" dirty="0" smtClean="0"/>
              <a:t>高密度废物桶上的测量效果得到了蒙卡模拟和实验验证。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工况</a:t>
            </a:r>
            <a:r>
              <a:rPr lang="zh-CN" altLang="en-US" sz="1400" dirty="0" smtClean="0"/>
              <a:t>涵盖</a:t>
            </a:r>
            <a:r>
              <a:rPr lang="zh-CN" altLang="zh-CN" sz="1400" dirty="0" smtClean="0"/>
              <a:t>均匀密度下单点源极端分布的情况、均匀介质多点源随机分布的情况、非均匀介质下多点源情况。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对于</a:t>
            </a:r>
            <a:r>
              <a:rPr lang="en-US" altLang="zh-CN" sz="1400" dirty="0" smtClean="0"/>
              <a:t>200L</a:t>
            </a:r>
            <a:r>
              <a:rPr lang="zh-CN" altLang="zh-CN" sz="1400" dirty="0" smtClean="0"/>
              <a:t>低密度废物</a:t>
            </a:r>
            <a:r>
              <a:rPr lang="zh-CN" altLang="zh-CN" sz="1400" dirty="0"/>
              <a:t>桶最大误差为</a:t>
            </a:r>
            <a:r>
              <a:rPr lang="en-US" altLang="zh-CN" sz="1400" dirty="0" smtClean="0"/>
              <a:t>SGS</a:t>
            </a:r>
            <a:r>
              <a:rPr lang="zh-CN" altLang="zh-CN" sz="1400" dirty="0" smtClean="0"/>
              <a:t>方法的三分之一或更低，</a:t>
            </a:r>
            <a:r>
              <a:rPr lang="zh-CN" altLang="en-US" sz="1400" dirty="0" smtClean="0"/>
              <a:t>时间为</a:t>
            </a:r>
            <a:r>
              <a:rPr lang="en-US" altLang="zh-CN" sz="1400" dirty="0" smtClean="0"/>
              <a:t>2-4</a:t>
            </a:r>
            <a:r>
              <a:rPr lang="zh-CN" altLang="en-US" sz="1400" dirty="0" smtClean="0"/>
              <a:t>倍。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对于</a:t>
            </a:r>
            <a:r>
              <a:rPr lang="en-US" altLang="zh-CN" sz="1400" dirty="0" smtClean="0"/>
              <a:t>400L</a:t>
            </a:r>
            <a:r>
              <a:rPr lang="zh-CN" altLang="zh-CN" sz="1400" dirty="0" smtClean="0"/>
              <a:t>高密度废物</a:t>
            </a:r>
            <a:r>
              <a:rPr lang="zh-CN" altLang="zh-CN" sz="1400" dirty="0"/>
              <a:t>桶最大误差为</a:t>
            </a:r>
            <a:r>
              <a:rPr lang="en-US" altLang="zh-CN" sz="1400" dirty="0" smtClean="0"/>
              <a:t>SGS</a:t>
            </a:r>
            <a:r>
              <a:rPr lang="zh-CN" altLang="zh-CN" sz="1400" dirty="0" smtClean="0"/>
              <a:t>方法的二分之一或更低</a:t>
            </a:r>
            <a:r>
              <a:rPr lang="zh-CN" altLang="en-US" sz="1400" dirty="0" smtClean="0"/>
              <a:t>，时间为</a:t>
            </a:r>
            <a:r>
              <a:rPr lang="en-US" altLang="zh-CN" sz="1400" dirty="0" smtClean="0"/>
              <a:t>4-8</a:t>
            </a:r>
            <a:r>
              <a:rPr lang="zh-CN" altLang="en-US" sz="1400" dirty="0" smtClean="0"/>
              <a:t>倍。</a:t>
            </a:r>
            <a:endParaRPr lang="zh-CN" altLang="zh-CN" sz="1400" dirty="0" smtClean="0"/>
          </a:p>
          <a:p>
            <a:r>
              <a:rPr lang="zh-CN" altLang="zh-CN" sz="2400" dirty="0" smtClean="0"/>
              <a:t>双探测器改进型</a:t>
            </a:r>
            <a:r>
              <a:rPr lang="en-US" altLang="zh-CN" sz="2400" dirty="0" smtClean="0"/>
              <a:t>SGS</a:t>
            </a:r>
            <a:r>
              <a:rPr lang="zh-CN" altLang="zh-CN" sz="2400" dirty="0" smtClean="0"/>
              <a:t>方法的研究</a:t>
            </a:r>
          </a:p>
          <a:p>
            <a:pPr lvl="1"/>
            <a:r>
              <a:rPr lang="zh-CN" altLang="zh-CN" sz="1400" dirty="0" smtClean="0"/>
              <a:t>修正了双探测器等效半径之间的偏差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将桶内的所有放射性核素投影于一等效层内</a:t>
            </a:r>
            <a:r>
              <a:rPr lang="zh-CN" altLang="en-US" sz="1400" dirty="0" smtClean="0"/>
              <a:t>。</a:t>
            </a:r>
            <a:r>
              <a:rPr lang="zh-CN" altLang="zh-CN" sz="1400" dirty="0" smtClean="0"/>
              <a:t>以避免重建</a:t>
            </a:r>
            <a:r>
              <a:rPr lang="zh-CN" altLang="en-US" sz="1400" dirty="0" smtClean="0"/>
              <a:t>迭代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改进型方法在</a:t>
            </a:r>
            <a:r>
              <a:rPr lang="en-US" altLang="zh-CN" sz="1400" dirty="0" smtClean="0"/>
              <a:t>400L</a:t>
            </a:r>
            <a:r>
              <a:rPr lang="zh-CN" altLang="zh-CN" sz="1400" dirty="0" smtClean="0"/>
              <a:t>高密度废物桶的探测效果得到验证</a:t>
            </a:r>
            <a:r>
              <a:rPr lang="zh-CN" altLang="en-US" sz="1400" dirty="0"/>
              <a:t>。</a:t>
            </a:r>
            <a:endParaRPr lang="en-US" altLang="zh-CN" sz="1400" dirty="0" smtClean="0"/>
          </a:p>
          <a:p>
            <a:pPr lvl="1"/>
            <a:r>
              <a:rPr lang="zh-CN" altLang="zh-CN" sz="1400" dirty="0" smtClean="0"/>
              <a:t>与</a:t>
            </a:r>
            <a:r>
              <a:rPr lang="en-US" altLang="zh-CN" sz="1400" dirty="0" smtClean="0"/>
              <a:t>SGS</a:t>
            </a:r>
            <a:r>
              <a:rPr lang="zh-CN" altLang="zh-CN" sz="1400" dirty="0" smtClean="0"/>
              <a:t>方法相比，改进型方法的最大误差降低为几分之一，而平均误差降低了接近一半。</a:t>
            </a:r>
            <a:endParaRPr lang="en-US" altLang="zh-CN" sz="14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系统参数：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D929D585-B702-4970-B2C9-99AE65B6564F}" type="slidenum">
              <a:rPr lang="zh-CN" altLang="en-US"/>
              <a:pPr/>
              <a:t>3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213133" y="168476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中低放废物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62D0606F-834B-47A1-B949-3D577ED97FA3}" type="slidenum">
              <a:rPr lang="zh-CN" altLang="en-US"/>
              <a:pPr/>
              <a:t>5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</a:rPr>
              <a:t>SGS</a:t>
            </a:r>
            <a:r>
              <a:rPr lang="zh-CN" altLang="en-US" sz="2400" b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392237"/>
            <a:ext cx="4394200" cy="3529013"/>
          </a:xfrm>
        </p:spPr>
        <p:txBody>
          <a:bodyPr/>
          <a:lstStyle/>
          <a:p>
            <a:r>
              <a:rPr lang="en-US" altLang="zh-CN" dirty="0" smtClean="0"/>
              <a:t>TGS</a:t>
            </a:r>
            <a:r>
              <a:rPr lang="zh-CN" altLang="en-US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177800" y="5159375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Pet-CT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15525650-9F4B-4401-A59E-50ECF3490519}" type="slidenum">
              <a:rPr lang="zh-CN" altLang="en-US"/>
              <a:pPr/>
              <a:t>7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graphicFrame>
        <p:nvGraphicFramePr>
          <p:cNvPr id="57610" name="Group 266"/>
          <p:cNvGraphicFramePr>
            <a:graphicFrameLocks noGrp="1"/>
          </p:cNvGraphicFramePr>
          <p:nvPr/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730939"/>
            <a:ext cx="60708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近年来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，有学者开始研究改进型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兼具快速、准确的技术具有</a:t>
            </a:r>
            <a:r>
              <a:rPr kumimoji="1" lang="zh-CN" altLang="en-US" sz="2400" dirty="0">
                <a:solidFill>
                  <a:srgbClr val="C00000"/>
                </a:solidFill>
              </a:rPr>
              <a:t>理论研究价值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446338" y="179388"/>
            <a:ext cx="6215062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1630680" y="104990"/>
            <a:ext cx="690562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/>
                </a:solidFill>
              </a:rPr>
              <a:t>假设核素主要以热点形式存在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/>
                </a:solidFill>
              </a:rPr>
              <a:t>每层周向</a:t>
            </a:r>
            <a:r>
              <a:rPr lang="en-US" altLang="zh-CN" sz="2000" dirty="0">
                <a:solidFill>
                  <a:schemeClr val="tx1"/>
                </a:solidFill>
              </a:rPr>
              <a:t>30</a:t>
            </a:r>
            <a:r>
              <a:rPr lang="en-US" altLang="zh-CN" sz="2000" dirty="0" smtClean="0">
                <a:solidFill>
                  <a:schemeClr val="tx1"/>
                </a:solidFill>
              </a:rPr>
              <a:t>°</a:t>
            </a:r>
            <a:r>
              <a:rPr lang="zh-CN" altLang="en-US" sz="2000" dirty="0" smtClean="0">
                <a:solidFill>
                  <a:schemeClr val="tx1"/>
                </a:solidFill>
              </a:rPr>
              <a:t>为步长，进行步进扫描，确定热点位置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/>
                </a:solidFill>
              </a:rPr>
              <a:t>对有限热点情况有效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假设核素主要以热点形式存在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细分目标</a:t>
            </a:r>
            <a:r>
              <a:rPr lang="zh-CN" altLang="zh-CN" sz="2000" dirty="0" smtClean="0">
                <a:solidFill>
                  <a:schemeClr val="tx1"/>
                </a:solidFill>
              </a:rPr>
              <a:t>网格，精确的定位热点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精度不变，测量时间减半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前提</a:t>
            </a:r>
            <a:r>
              <a:rPr lang="zh-CN" altLang="en-US" sz="2400" dirty="0" smtClean="0">
                <a:solidFill>
                  <a:schemeClr val="tx1"/>
                </a:solidFill>
              </a:rPr>
              <a:t>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29478</TotalTime>
  <Words>1863</Words>
  <Application>Microsoft Macintosh PowerPoint</Application>
  <PresentationFormat>On-screen Show (4:3)</PresentationFormat>
  <Paragraphs>239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Calibri</vt:lpstr>
      <vt:lpstr>Heiti SC Light</vt:lpstr>
      <vt:lpstr>Times New Roman</vt:lpstr>
      <vt:lpstr>Wingdings</vt:lpstr>
      <vt:lpstr>华文新魏</vt:lpstr>
      <vt:lpstr>宋体</vt:lpstr>
      <vt:lpstr>楷体</vt:lpstr>
      <vt:lpstr>黑体</vt:lpstr>
      <vt:lpstr>Arial</vt:lpstr>
      <vt:lpstr>主题交大</vt:lpstr>
      <vt:lpstr>1_主题交大</vt:lpstr>
      <vt:lpstr>2_主题交大</vt:lpstr>
      <vt:lpstr>Visio</vt:lpstr>
      <vt:lpstr>Equation.DSMT4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改进型技术-STGS技术验证-非均匀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</vt:lpstr>
      <vt:lpstr>ISGS技术验证-多点源</vt:lpstr>
      <vt:lpstr>研究结论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464</cp:revision>
  <dcterms:created xsi:type="dcterms:W3CDTF">2016-01-19T11:19:18Z</dcterms:created>
  <dcterms:modified xsi:type="dcterms:W3CDTF">2018-01-10T04:58:57Z</dcterms:modified>
  <cp:category/>
</cp:coreProperties>
</file>