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4">
  <p:sldMasterIdLst>
    <p:sldMasterId id="2147483648" r:id="rId1"/>
  </p:sldMasterIdLst>
  <p:notesMasterIdLst>
    <p:notesMasterId r:id="rId31"/>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304" r:id="rId20"/>
    <p:sldId id="305" r:id="rId21"/>
    <p:sldId id="298" r:id="rId22"/>
    <p:sldId id="297" r:id="rId23"/>
    <p:sldId id="299" r:id="rId24"/>
    <p:sldId id="300" r:id="rId25"/>
    <p:sldId id="301" r:id="rId26"/>
    <p:sldId id="307" r:id="rId27"/>
    <p:sldId id="302" r:id="rId28"/>
    <p:sldId id="303" r:id="rId29"/>
    <p:sldId id="261" r:id="rId3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5" autoAdjust="0"/>
    <p:restoredTop sz="50000" autoAdjust="0"/>
  </p:normalViewPr>
  <p:slideViewPr>
    <p:cSldViewPr snapToGrid="0" snapToObjects="1">
      <p:cViewPr varScale="1">
        <p:scale>
          <a:sx n="74" d="100"/>
          <a:sy n="74" d="100"/>
        </p:scale>
        <p:origin x="186" y="66"/>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2018/1/8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25</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系统的技术指标，以及创新点</a:t>
            </a:r>
            <a:endParaRPr lang="en-US" altLang="zh-CN" dirty="0" smtClean="0"/>
          </a:p>
          <a:p>
            <a:r>
              <a:rPr lang="zh-CN" altLang="en-US" dirty="0" smtClean="0"/>
              <a:t>包括紧凑化、模块化的再设计</a:t>
            </a:r>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15</a:t>
            </a:fld>
            <a:endParaRPr lang="zh-CN" altLang="en-US"/>
          </a:p>
        </p:txBody>
      </p:sp>
    </p:spTree>
    <p:extLst>
      <p:ext uri="{BB962C8B-B14F-4D97-AF65-F5344CB8AC3E}">
        <p14:creationId xmlns:p14="http://schemas.microsoft.com/office/powerpoint/2010/main" val="298385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24</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Visio___1.vsdx"/><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w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2018</a:t>
            </a:r>
            <a:r>
              <a:rPr kumimoji="1" lang="zh-CN" altLang="en-US" sz="2800" dirty="0" smtClean="0">
                <a:solidFill>
                  <a:srgbClr val="004195"/>
                </a:solidFill>
              </a:rPr>
              <a:t>年</a:t>
            </a:r>
            <a:r>
              <a:rPr kumimoji="1" lang="en-US" altLang="zh-CN" sz="2800" dirty="0" smtClean="0">
                <a:solidFill>
                  <a:srgbClr val="004195"/>
                </a:solidFill>
              </a:rPr>
              <a:t>1</a:t>
            </a:r>
            <a:r>
              <a:rPr kumimoji="1" lang="zh-CN" altLang="en-US" sz="2800" dirty="0" smtClean="0">
                <a:solidFill>
                  <a:srgbClr val="004195"/>
                </a:solidFill>
              </a:rPr>
              <a:t>月</a:t>
            </a:r>
            <a:r>
              <a:rPr kumimoji="1" lang="en-US" altLang="zh-CN" sz="2800" dirty="0" smtClean="0">
                <a:solidFill>
                  <a:srgbClr val="004195"/>
                </a:solidFill>
              </a:rPr>
              <a:t>12</a:t>
            </a:r>
            <a:r>
              <a:rPr kumimoji="1" lang="zh-CN" altLang="en-US" sz="2800" dirty="0" smtClean="0">
                <a:solidFill>
                  <a:srgbClr val="004195"/>
                </a:solidFill>
              </a:rPr>
              <a:t>日</a:t>
            </a:r>
            <a:endParaRPr kumimoji="1" lang="zh-CN" altLang="en-US" sz="2800" dirty="0" smtClean="0">
              <a:solidFill>
                <a:srgbClr val="00419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eaLnBrk="1" hangingPunct="1"/>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eaLnBrk="1" hangingPunct="1"/>
            <a:r>
              <a:rPr lang="en-US" altLang="zh-CN" dirty="0" smtClean="0"/>
              <a:t>SGS</a:t>
            </a:r>
            <a:r>
              <a:rPr lang="zh-CN" altLang="en-US" dirty="0" smtClean="0"/>
              <a:t>和</a:t>
            </a:r>
            <a:r>
              <a:rPr lang="en-US" altLang="zh-CN" dirty="0" err="1" smtClean="0"/>
              <a:t>TGS方法</a:t>
            </a:r>
            <a:r>
              <a:rPr lang="zh-CN" altLang="en-US" dirty="0" smtClean="0"/>
              <a:t>在快速准确的测量低中放废物桶上都存在一定的局限性，尤其是针对</a:t>
            </a:r>
            <a:r>
              <a:rPr lang="en-US" altLang="zh-CN" dirty="0" smtClean="0"/>
              <a:t>400L</a:t>
            </a:r>
            <a:r>
              <a:rPr lang="zh-CN" altLang="en-US" dirty="0" smtClean="0"/>
              <a:t>、</a:t>
            </a:r>
            <a:r>
              <a:rPr lang="zh-CN" altLang="en-US" dirty="0"/>
              <a:t>密度大及放射性核素不</a:t>
            </a:r>
            <a:r>
              <a:rPr lang="zh-CN" altLang="en-US" dirty="0" smtClean="0"/>
              <a:t>均匀分布的情况；</a:t>
            </a:r>
          </a:p>
          <a:p>
            <a:pPr eaLnBrk="1" hangingPunct="1"/>
            <a:r>
              <a:rPr lang="zh-CN" altLang="en-US" dirty="0" smtClean="0"/>
              <a:t>前述的改进型测量技术都基于一定的假设，难以满足各种类型废物桶准确测量的需要；</a:t>
            </a:r>
          </a:p>
          <a:p>
            <a:pPr eaLnBrk="1" hangingPunct="1"/>
            <a:r>
              <a:rPr lang="zh-CN" altLang="en-US" dirty="0" smtClean="0"/>
              <a:t>一种在精度保证的情况下、进行快速测量的改进型</a:t>
            </a:r>
            <a:r>
              <a:rPr lang="zh-CN" altLang="en-US" dirty="0" smtClean="0"/>
              <a:t>方法，是</a:t>
            </a:r>
            <a:r>
              <a:rPr lang="zh-CN" altLang="en-US" dirty="0" smtClean="0"/>
              <a:t>低中放废物桶</a:t>
            </a:r>
            <a:r>
              <a:rPr lang="zh-CN" altLang="en-US" dirty="0" smtClean="0"/>
              <a:t>测量所迫切</a:t>
            </a:r>
            <a:r>
              <a:rPr lang="zh-CN" altLang="en-US" dirty="0" smtClean="0"/>
              <a:t>需要</a:t>
            </a:r>
            <a:r>
              <a:rPr lang="zh-CN" altLang="en-US" dirty="0" smtClean="0"/>
              <a:t>的技术</a:t>
            </a:r>
            <a:endParaRPr lang="zh-CN" altLang="en-US" sz="3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3"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839" y="830804"/>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686800" cy="756845"/>
          </a:xfrm>
        </p:spPr>
        <p:txBody>
          <a:bodyPr/>
          <a:lstStyle/>
          <a:p>
            <a:r>
              <a:rPr lang="zh-CN" altLang="en-US" sz="3600" b="1" dirty="0" smtClean="0"/>
              <a:t>系统设计与</a:t>
            </a:r>
            <a:r>
              <a:rPr lang="zh-CN" altLang="en-US" sz="3600" b="1" dirty="0" smtClean="0"/>
              <a:t>优化</a:t>
            </a:r>
            <a:r>
              <a:rPr lang="en-US" altLang="zh-CN" sz="3600" b="1" dirty="0" smtClean="0"/>
              <a:t>-</a:t>
            </a:r>
            <a:r>
              <a:rPr lang="zh-CN" altLang="en-US" sz="3600" dirty="0" smtClean="0"/>
              <a:t>系统逻辑框架与示意图</a:t>
            </a:r>
            <a:r>
              <a:rPr lang="zh-CN" altLang="en-US" sz="3600" dirty="0"/>
              <a:t/>
            </a:r>
            <a:br>
              <a:rPr lang="zh-CN" altLang="en-US" sz="3600" dirty="0"/>
            </a:br>
            <a:endParaRPr lang="zh-CN" altLang="en-US" sz="3600" b="1"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468" name="Visio" r:id="rId5" imgW="3000258" imgH="5191270" progId="Visio.Drawing.15">
                  <p:embed/>
                </p:oleObj>
              </mc:Choice>
              <mc:Fallback>
                <p:oleObj name="Visio" r:id="rId5" imgW="3000258" imgH="5191270"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sp>
        <p:nvSpPr>
          <p:cNvPr id="4" name="矩形 3"/>
          <p:cNvSpPr/>
          <p:nvPr/>
        </p:nvSpPr>
        <p:spPr>
          <a:xfrm>
            <a:off x="3147501" y="4526971"/>
            <a:ext cx="5993519" cy="1938992"/>
          </a:xfrm>
          <a:prstGeom prst="rect">
            <a:avLst/>
          </a:prstGeom>
        </p:spPr>
        <p:txBody>
          <a:bodyPr wrap="square">
            <a:spAutoFit/>
          </a:bodyPr>
          <a:lstStyle/>
          <a:p>
            <a:pPr marL="171450" indent="-171450" algn="just">
              <a:spcAft>
                <a:spcPts val="0"/>
              </a:spcAft>
              <a:buFont typeface="Arial" panose="020B0604020202020204" pitchFamily="34" charset="0"/>
              <a:buChar char="•"/>
            </a:pPr>
            <a:r>
              <a:rPr lang="zh-CN" altLang="zh-CN" sz="1200" kern="100" dirty="0">
                <a:solidFill>
                  <a:srgbClr val="C00000"/>
                </a:solidFill>
                <a:latin typeface="Times New Roman" panose="02020603050405020304" pitchFamily="18" charset="0"/>
                <a:ea typeface="宋体" panose="02010600030101010101" pitchFamily="2" charset="-122"/>
              </a:rPr>
              <a:t>废物桶旋转</a:t>
            </a:r>
            <a:r>
              <a:rPr lang="zh-CN" altLang="zh-CN" sz="1200" kern="100" dirty="0" smtClean="0">
                <a:solidFill>
                  <a:srgbClr val="C00000"/>
                </a:solidFill>
                <a:latin typeface="Times New Roman" panose="02020603050405020304" pitchFamily="18" charset="0"/>
                <a:ea typeface="宋体" panose="02010600030101010101" pitchFamily="2" charset="-122"/>
              </a:rPr>
              <a:t>平台</a:t>
            </a:r>
            <a:r>
              <a:rPr lang="zh-CN" altLang="zh-CN" sz="1200" kern="100" dirty="0" smtClean="0">
                <a:solidFill>
                  <a:srgbClr val="002060"/>
                </a:solidFill>
                <a:latin typeface="Times New Roman" panose="02020603050405020304" pitchFamily="18" charset="0"/>
                <a:ea typeface="宋体" panose="02010600030101010101" pitchFamily="2" charset="-122"/>
              </a:rPr>
              <a:t>，其可兼容</a:t>
            </a:r>
            <a:r>
              <a:rPr lang="en-US" altLang="zh-CN" sz="1200" kern="100" dirty="0">
                <a:solidFill>
                  <a:srgbClr val="002060"/>
                </a:solidFill>
                <a:latin typeface="Times New Roman" panose="02020603050405020304" pitchFamily="18" charset="0"/>
                <a:ea typeface="宋体" panose="02010600030101010101" pitchFamily="2" charset="-122"/>
              </a:rPr>
              <a:t>200L</a:t>
            </a:r>
            <a:r>
              <a:rPr lang="zh-CN" altLang="zh-CN" sz="1200" kern="100" dirty="0">
                <a:solidFill>
                  <a:srgbClr val="002060"/>
                </a:solidFill>
                <a:latin typeface="Times New Roman" panose="02020603050405020304" pitchFamily="18" charset="0"/>
                <a:ea typeface="宋体" panose="02010600030101010101" pitchFamily="2" charset="-122"/>
              </a:rPr>
              <a:t>和</a:t>
            </a:r>
            <a:r>
              <a:rPr lang="en-US" altLang="zh-CN" sz="1200" kern="100" dirty="0">
                <a:solidFill>
                  <a:srgbClr val="002060"/>
                </a:solidFill>
                <a:latin typeface="Times New Roman" panose="02020603050405020304" pitchFamily="18" charset="0"/>
                <a:ea typeface="宋体" panose="02010600030101010101" pitchFamily="2" charset="-122"/>
              </a:rPr>
              <a:t>400L</a:t>
            </a:r>
            <a:r>
              <a:rPr lang="zh-CN" altLang="zh-CN" sz="1200" kern="100" dirty="0">
                <a:solidFill>
                  <a:srgbClr val="002060"/>
                </a:solidFill>
                <a:latin typeface="Times New Roman" panose="02020603050405020304" pitchFamily="18" charset="0"/>
                <a:ea typeface="宋体" panose="02010600030101010101" pitchFamily="2" charset="-122"/>
              </a:rPr>
              <a:t>废物桶的测量</a:t>
            </a:r>
            <a:r>
              <a:rPr lang="zh-CN" altLang="zh-CN" sz="1200" kern="100" dirty="0" smtClean="0">
                <a:solidFill>
                  <a:srgbClr val="002060"/>
                </a:solidFill>
                <a:latin typeface="Times New Roman" panose="02020603050405020304" pitchFamily="18" charset="0"/>
                <a:ea typeface="宋体" panose="02010600030101010101" pitchFamily="2" charset="-122"/>
              </a:rPr>
              <a:t>需要，盘直径设计为</a:t>
            </a:r>
            <a:r>
              <a:rPr lang="en-US" altLang="zh-CN" sz="1200" kern="100" dirty="0" smtClean="0">
                <a:solidFill>
                  <a:srgbClr val="002060"/>
                </a:solidFill>
                <a:latin typeface="Times New Roman" panose="02020603050405020304" pitchFamily="18" charset="0"/>
                <a:ea typeface="宋体" panose="02010600030101010101" pitchFamily="2" charset="-122"/>
              </a:rPr>
              <a:t>0.75m</a:t>
            </a:r>
            <a:r>
              <a:rPr lang="zh-CN" altLang="zh-CN" sz="1200" kern="100" dirty="0" smtClean="0">
                <a:solidFill>
                  <a:srgbClr val="002060"/>
                </a:solidFill>
                <a:latin typeface="Times New Roman" panose="02020603050405020304" pitchFamily="18" charset="0"/>
                <a:ea typeface="宋体" panose="02010600030101010101" pitchFamily="2" charset="-122"/>
              </a:rPr>
              <a:t>，承重</a:t>
            </a:r>
            <a:r>
              <a:rPr lang="zh-CN" altLang="en-US" sz="1200" kern="100" dirty="0" smtClean="0">
                <a:solidFill>
                  <a:srgbClr val="002060"/>
                </a:solidFill>
                <a:latin typeface="Times New Roman" panose="02020603050405020304" pitchFamily="18" charset="0"/>
                <a:ea typeface="宋体" panose="02010600030101010101" pitchFamily="2" charset="-122"/>
              </a:rPr>
              <a:t>上限</a:t>
            </a:r>
            <a:r>
              <a:rPr lang="en-US" altLang="zh-CN" sz="1200" kern="100" dirty="0" smtClean="0">
                <a:solidFill>
                  <a:srgbClr val="002060"/>
                </a:solidFill>
                <a:latin typeface="Times New Roman" panose="02020603050405020304" pitchFamily="18" charset="0"/>
                <a:ea typeface="宋体" panose="02010600030101010101" pitchFamily="2" charset="-122"/>
              </a:rPr>
              <a:t>1000kg</a:t>
            </a:r>
            <a:r>
              <a:rPr lang="zh-CN" altLang="zh-CN" sz="1200" kern="100" dirty="0" smtClean="0">
                <a:solidFill>
                  <a:srgbClr val="002060"/>
                </a:solidFill>
                <a:latin typeface="Times New Roman" panose="02020603050405020304" pitchFamily="18" charset="0"/>
                <a:ea typeface="宋体" panose="02010600030101010101" pitchFamily="2" charset="-122"/>
              </a:rPr>
              <a:t>，启动加速度大于</a:t>
            </a:r>
            <a:r>
              <a:rPr lang="en-US" altLang="zh-CN" sz="1200" kern="100" dirty="0" smtClean="0">
                <a:solidFill>
                  <a:srgbClr val="002060"/>
                </a:solidFill>
                <a:latin typeface="Times New Roman" panose="02020603050405020304" pitchFamily="18" charset="0"/>
                <a:ea typeface="宋体" panose="02010600030101010101" pitchFamily="2" charset="-122"/>
              </a:rPr>
              <a:t>1</a:t>
            </a:r>
            <a:r>
              <a:rPr lang="zh-CN" altLang="zh-CN" sz="1200" kern="100" dirty="0" smtClean="0">
                <a:solidFill>
                  <a:srgbClr val="002060"/>
                </a:solidFill>
                <a:latin typeface="Times New Roman" panose="02020603050405020304" pitchFamily="18" charset="0"/>
                <a:ea typeface="宋体" panose="02010600030101010101" pitchFamily="2" charset="-122"/>
              </a:rPr>
              <a:t>度每平方秒，定位精度误差小于</a:t>
            </a:r>
            <a:r>
              <a:rPr lang="en-US" altLang="zh-CN" sz="1200" kern="100" dirty="0" smtClean="0">
                <a:solidFill>
                  <a:srgbClr val="002060"/>
                </a:solidFill>
                <a:latin typeface="Times New Roman" panose="02020603050405020304" pitchFamily="18" charset="0"/>
                <a:ea typeface="宋体" panose="02010600030101010101" pitchFamily="2" charset="-122"/>
              </a:rPr>
              <a:t>1</a:t>
            </a:r>
            <a:r>
              <a:rPr lang="zh-CN" altLang="zh-CN" sz="1200" kern="100" dirty="0" smtClean="0">
                <a:solidFill>
                  <a:srgbClr val="002060"/>
                </a:solidFill>
                <a:latin typeface="Times New Roman" panose="02020603050405020304" pitchFamily="18" charset="0"/>
                <a:ea typeface="宋体" panose="02010600030101010101" pitchFamily="2" charset="-122"/>
              </a:rPr>
              <a:t>分。另外</a:t>
            </a:r>
            <a:r>
              <a:rPr lang="zh-CN" altLang="zh-CN" sz="1200" kern="100" dirty="0">
                <a:solidFill>
                  <a:srgbClr val="002060"/>
                </a:solidFill>
                <a:latin typeface="Times New Roman" panose="02020603050405020304" pitchFamily="18" charset="0"/>
                <a:ea typeface="宋体" panose="02010600030101010101" pitchFamily="2" charset="-122"/>
              </a:rPr>
              <a:t>配</a:t>
            </a:r>
            <a:r>
              <a:rPr lang="zh-CN" altLang="zh-CN" sz="1200" kern="100" dirty="0" smtClean="0">
                <a:solidFill>
                  <a:srgbClr val="002060"/>
                </a:solidFill>
                <a:latin typeface="Times New Roman" panose="02020603050405020304" pitchFamily="18" charset="0"/>
                <a:ea typeface="宋体" panose="02010600030101010101" pitchFamily="2" charset="-122"/>
              </a:rPr>
              <a:t>有质量</a:t>
            </a:r>
            <a:r>
              <a:rPr lang="zh-CN" altLang="zh-CN" sz="1200" kern="100" dirty="0">
                <a:solidFill>
                  <a:srgbClr val="002060"/>
                </a:solidFill>
                <a:latin typeface="Times New Roman" panose="02020603050405020304" pitchFamily="18" charset="0"/>
                <a:ea typeface="宋体" panose="02010600030101010101" pitchFamily="2" charset="-122"/>
              </a:rPr>
              <a:t>传感器，满刻度绝对误差小于</a:t>
            </a:r>
            <a:r>
              <a:rPr lang="en-US" altLang="zh-CN" sz="1200" kern="100" dirty="0">
                <a:solidFill>
                  <a:srgbClr val="002060"/>
                </a:solidFill>
                <a:latin typeface="Times New Roman" panose="02020603050405020304" pitchFamily="18" charset="0"/>
                <a:ea typeface="宋体" panose="02010600030101010101" pitchFamily="2" charset="-122"/>
              </a:rPr>
              <a:t>2.0kg</a:t>
            </a:r>
            <a:r>
              <a:rPr lang="zh-CN" altLang="zh-CN" sz="1200" kern="100" dirty="0">
                <a:solidFill>
                  <a:srgbClr val="002060"/>
                </a:solidFill>
                <a:latin typeface="Times New Roman" panose="02020603050405020304" pitchFamily="18" charset="0"/>
                <a:ea typeface="宋体" panose="02010600030101010101" pitchFamily="2" charset="-122"/>
              </a:rPr>
              <a:t>。</a:t>
            </a:r>
          </a:p>
          <a:p>
            <a:pPr marL="171450" indent="-171450" algn="just">
              <a:spcAft>
                <a:spcPts val="0"/>
              </a:spcAft>
              <a:buFont typeface="Arial" panose="020B0604020202020204" pitchFamily="34" charset="0"/>
              <a:buChar char="•"/>
            </a:pPr>
            <a:r>
              <a:rPr lang="zh-CN" altLang="zh-CN" sz="1200" kern="100" dirty="0">
                <a:solidFill>
                  <a:srgbClr val="C00000"/>
                </a:solidFill>
                <a:latin typeface="Times New Roman" panose="02020603050405020304" pitchFamily="18" charset="0"/>
                <a:ea typeface="宋体" panose="02010600030101010101" pitchFamily="2" charset="-122"/>
              </a:rPr>
              <a:t>废物桶平移</a:t>
            </a:r>
            <a:r>
              <a:rPr lang="zh-CN" altLang="zh-CN" sz="1200" kern="100" dirty="0" smtClean="0">
                <a:solidFill>
                  <a:srgbClr val="C00000"/>
                </a:solidFill>
                <a:latin typeface="Times New Roman" panose="02020603050405020304" pitchFamily="18" charset="0"/>
                <a:ea typeface="宋体" panose="02010600030101010101" pitchFamily="2" charset="-122"/>
              </a:rPr>
              <a:t>平台</a:t>
            </a:r>
            <a:r>
              <a:rPr lang="zh-CN" altLang="zh-CN" sz="1200" kern="100" dirty="0" smtClean="0">
                <a:solidFill>
                  <a:srgbClr val="002060"/>
                </a:solidFill>
                <a:latin typeface="Times New Roman" panose="02020603050405020304" pitchFamily="18" charset="0"/>
                <a:ea typeface="宋体" panose="02010600030101010101" pitchFamily="2" charset="-122"/>
              </a:rPr>
              <a:t>，</a:t>
            </a:r>
            <a:r>
              <a:rPr lang="zh-CN" altLang="zh-CN" sz="1200" kern="100" dirty="0">
                <a:solidFill>
                  <a:srgbClr val="002060"/>
                </a:solidFill>
                <a:latin typeface="Times New Roman" panose="02020603050405020304" pitchFamily="18" charset="0"/>
                <a:ea typeface="宋体" panose="02010600030101010101" pitchFamily="2" charset="-122"/>
              </a:rPr>
              <a:t>行程可达</a:t>
            </a:r>
            <a:r>
              <a:rPr lang="en-US" altLang="zh-CN" sz="1200" kern="100" dirty="0">
                <a:solidFill>
                  <a:srgbClr val="002060"/>
                </a:solidFill>
                <a:latin typeface="Times New Roman" panose="02020603050405020304" pitchFamily="18" charset="0"/>
                <a:ea typeface="宋体" panose="02010600030101010101" pitchFamily="2" charset="-122"/>
              </a:rPr>
              <a:t>0.7m</a:t>
            </a:r>
            <a:r>
              <a:rPr lang="zh-CN" altLang="zh-CN" sz="1200" kern="100" dirty="0">
                <a:solidFill>
                  <a:srgbClr val="002060"/>
                </a:solidFill>
                <a:latin typeface="Times New Roman" panose="02020603050405020304" pitchFamily="18" charset="0"/>
                <a:ea typeface="宋体" panose="02010600030101010101" pitchFamily="2" charset="-122"/>
              </a:rPr>
              <a:t>，平移定位精度为</a:t>
            </a:r>
            <a:r>
              <a:rPr lang="en-US" altLang="zh-CN" sz="1200" kern="100" dirty="0">
                <a:solidFill>
                  <a:srgbClr val="002060"/>
                </a:solidFill>
                <a:latin typeface="Times New Roman" panose="02020603050405020304" pitchFamily="18" charset="0"/>
                <a:ea typeface="宋体" panose="02010600030101010101" pitchFamily="2" charset="-122"/>
              </a:rPr>
              <a:t>1mm</a:t>
            </a:r>
            <a:r>
              <a:rPr lang="zh-CN" altLang="zh-CN" sz="1200" kern="100" dirty="0">
                <a:solidFill>
                  <a:srgbClr val="002060"/>
                </a:solidFill>
                <a:latin typeface="Times New Roman" panose="02020603050405020304" pitchFamily="18" charset="0"/>
                <a:ea typeface="宋体" panose="02010600030101010101" pitchFamily="2" charset="-122"/>
              </a:rPr>
              <a:t>。</a:t>
            </a:r>
          </a:p>
          <a:p>
            <a:pPr marL="171450" indent="-171450" algn="just">
              <a:spcAft>
                <a:spcPts val="0"/>
              </a:spcAft>
              <a:buFont typeface="Arial" panose="020B0604020202020204" pitchFamily="34" charset="0"/>
              <a:buChar char="•"/>
            </a:pPr>
            <a:r>
              <a:rPr lang="zh-CN" altLang="zh-CN" sz="1200" kern="100" dirty="0">
                <a:solidFill>
                  <a:srgbClr val="C00000"/>
                </a:solidFill>
                <a:latin typeface="Times New Roman" panose="02020603050405020304" pitchFamily="18" charset="0"/>
                <a:ea typeface="宋体" panose="02010600030101010101" pitchFamily="2" charset="-122"/>
              </a:rPr>
              <a:t>探测器前后滑移</a:t>
            </a:r>
            <a:r>
              <a:rPr lang="zh-CN" altLang="zh-CN" sz="1200" kern="100" dirty="0" smtClean="0">
                <a:solidFill>
                  <a:srgbClr val="C00000"/>
                </a:solidFill>
                <a:latin typeface="Times New Roman" panose="02020603050405020304" pitchFamily="18" charset="0"/>
                <a:ea typeface="宋体" panose="02010600030101010101" pitchFamily="2" charset="-122"/>
              </a:rPr>
              <a:t>平台</a:t>
            </a:r>
            <a:r>
              <a:rPr lang="zh-CN" altLang="zh-CN" sz="1200" kern="100" dirty="0" smtClean="0">
                <a:solidFill>
                  <a:srgbClr val="002060"/>
                </a:solidFill>
                <a:latin typeface="Times New Roman" panose="02020603050405020304" pitchFamily="18" charset="0"/>
                <a:ea typeface="宋体" panose="02010600030101010101" pitchFamily="2" charset="-122"/>
              </a:rPr>
              <a:t>，</a:t>
            </a:r>
            <a:r>
              <a:rPr lang="zh-CN" altLang="zh-CN" sz="1200" kern="100" dirty="0">
                <a:solidFill>
                  <a:srgbClr val="002060"/>
                </a:solidFill>
                <a:latin typeface="Times New Roman" panose="02020603050405020304" pitchFamily="18" charset="0"/>
                <a:ea typeface="宋体" panose="02010600030101010101" pitchFamily="2" charset="-122"/>
              </a:rPr>
              <a:t>移动行程为</a:t>
            </a:r>
            <a:r>
              <a:rPr lang="en-US" altLang="zh-CN" sz="1200" kern="100" dirty="0">
                <a:solidFill>
                  <a:srgbClr val="002060"/>
                </a:solidFill>
                <a:latin typeface="Times New Roman" panose="02020603050405020304" pitchFamily="18" charset="0"/>
                <a:ea typeface="宋体" panose="02010600030101010101" pitchFamily="2" charset="-122"/>
              </a:rPr>
              <a:t>0.4m</a:t>
            </a:r>
            <a:r>
              <a:rPr lang="zh-CN" altLang="zh-CN" sz="1200" kern="100" dirty="0">
                <a:solidFill>
                  <a:srgbClr val="002060"/>
                </a:solidFill>
                <a:latin typeface="Times New Roman" panose="02020603050405020304" pitchFamily="18" charset="0"/>
                <a:ea typeface="宋体" panose="02010600030101010101" pitchFamily="2" charset="-122"/>
              </a:rPr>
              <a:t>，误差小于</a:t>
            </a:r>
            <a:r>
              <a:rPr lang="en-US" altLang="zh-CN" sz="1200" kern="100" dirty="0">
                <a:solidFill>
                  <a:srgbClr val="002060"/>
                </a:solidFill>
                <a:latin typeface="Times New Roman" panose="02020603050405020304" pitchFamily="18" charset="0"/>
                <a:ea typeface="宋体" panose="02010600030101010101" pitchFamily="2" charset="-122"/>
              </a:rPr>
              <a:t>0.1mm</a:t>
            </a:r>
            <a:r>
              <a:rPr lang="zh-CN" altLang="zh-CN" sz="1200" kern="100" dirty="0">
                <a:solidFill>
                  <a:srgbClr val="002060"/>
                </a:solidFill>
                <a:latin typeface="Times New Roman" panose="02020603050405020304" pitchFamily="18" charset="0"/>
                <a:ea typeface="宋体" panose="02010600030101010101" pitchFamily="2" charset="-122"/>
              </a:rPr>
              <a:t>。</a:t>
            </a:r>
          </a:p>
          <a:p>
            <a:pPr marL="171450" indent="-171450" algn="just">
              <a:spcAft>
                <a:spcPts val="0"/>
              </a:spcAft>
              <a:buFont typeface="Arial" panose="020B0604020202020204" pitchFamily="34" charset="0"/>
              <a:buChar char="•"/>
            </a:pPr>
            <a:r>
              <a:rPr lang="zh-CN" altLang="zh-CN" sz="1200" kern="100" dirty="0">
                <a:solidFill>
                  <a:srgbClr val="C00000"/>
                </a:solidFill>
                <a:latin typeface="Times New Roman" panose="02020603050405020304" pitchFamily="18" charset="0"/>
                <a:ea typeface="宋体" panose="02010600030101010101" pitchFamily="2" charset="-122"/>
              </a:rPr>
              <a:t>探测器、透射源垂直移动</a:t>
            </a:r>
            <a:r>
              <a:rPr lang="zh-CN" altLang="zh-CN" sz="1200" kern="100" dirty="0" smtClean="0">
                <a:solidFill>
                  <a:srgbClr val="C00000"/>
                </a:solidFill>
                <a:latin typeface="Times New Roman" panose="02020603050405020304" pitchFamily="18" charset="0"/>
                <a:ea typeface="宋体" panose="02010600030101010101" pitchFamily="2" charset="-122"/>
              </a:rPr>
              <a:t>平台</a:t>
            </a:r>
            <a:r>
              <a:rPr lang="zh-CN" altLang="zh-CN" sz="1200" kern="100" dirty="0" smtClean="0">
                <a:solidFill>
                  <a:srgbClr val="002060"/>
                </a:solidFill>
                <a:latin typeface="Times New Roman" panose="02020603050405020304" pitchFamily="18" charset="0"/>
                <a:ea typeface="宋体" panose="02010600030101010101" pitchFamily="2" charset="-122"/>
              </a:rPr>
              <a:t>，</a:t>
            </a:r>
            <a:r>
              <a:rPr lang="zh-CN" altLang="zh-CN" sz="1200" kern="100" dirty="0">
                <a:solidFill>
                  <a:srgbClr val="002060"/>
                </a:solidFill>
                <a:latin typeface="Times New Roman" panose="02020603050405020304" pitchFamily="18" charset="0"/>
                <a:ea typeface="宋体" panose="02010600030101010101" pitchFamily="2" charset="-122"/>
              </a:rPr>
              <a:t>总高度控制在</a:t>
            </a:r>
            <a:r>
              <a:rPr lang="en-US" altLang="zh-CN" sz="1200" kern="100" dirty="0">
                <a:solidFill>
                  <a:srgbClr val="002060"/>
                </a:solidFill>
                <a:latin typeface="Times New Roman" panose="02020603050405020304" pitchFamily="18" charset="0"/>
                <a:ea typeface="宋体" panose="02010600030101010101" pitchFamily="2" charset="-122"/>
              </a:rPr>
              <a:t>1.8m</a:t>
            </a:r>
            <a:r>
              <a:rPr lang="zh-CN" altLang="zh-CN" sz="1200" kern="100" dirty="0">
                <a:solidFill>
                  <a:srgbClr val="002060"/>
                </a:solidFill>
                <a:latin typeface="Times New Roman" panose="02020603050405020304" pitchFamily="18" charset="0"/>
                <a:ea typeface="宋体" panose="02010600030101010101" pitchFamily="2" charset="-122"/>
              </a:rPr>
              <a:t>以下，升降的运动行程可达</a:t>
            </a:r>
            <a:r>
              <a:rPr lang="en-US" altLang="zh-CN" sz="1200" kern="100" dirty="0">
                <a:solidFill>
                  <a:srgbClr val="002060"/>
                </a:solidFill>
                <a:latin typeface="Times New Roman" panose="02020603050405020304" pitchFamily="18" charset="0"/>
                <a:ea typeface="宋体" panose="02010600030101010101" pitchFamily="2" charset="-122"/>
              </a:rPr>
              <a:t>1.3m</a:t>
            </a:r>
            <a:r>
              <a:rPr lang="zh-CN" altLang="zh-CN" sz="1200" kern="100" dirty="0">
                <a:solidFill>
                  <a:srgbClr val="002060"/>
                </a:solidFill>
                <a:latin typeface="Times New Roman" panose="02020603050405020304" pitchFamily="18" charset="0"/>
                <a:ea typeface="宋体" panose="02010600030101010101" pitchFamily="2" charset="-122"/>
              </a:rPr>
              <a:t>，定位精度小于</a:t>
            </a:r>
            <a:r>
              <a:rPr lang="en-US" altLang="zh-CN" sz="1200" kern="100" dirty="0">
                <a:solidFill>
                  <a:srgbClr val="002060"/>
                </a:solidFill>
                <a:latin typeface="Times New Roman" panose="02020603050405020304" pitchFamily="18" charset="0"/>
                <a:ea typeface="宋体" panose="02010600030101010101" pitchFamily="2" charset="-122"/>
              </a:rPr>
              <a:t>1mm</a:t>
            </a:r>
            <a:r>
              <a:rPr lang="zh-CN" altLang="zh-CN" sz="1200" kern="100" dirty="0">
                <a:solidFill>
                  <a:srgbClr val="002060"/>
                </a:solidFill>
                <a:latin typeface="Times New Roman" panose="02020603050405020304" pitchFamily="18" charset="0"/>
                <a:ea typeface="宋体" panose="02010600030101010101" pitchFamily="2" charset="-122"/>
              </a:rPr>
              <a:t>，探测器平台可承重上限为</a:t>
            </a:r>
            <a:r>
              <a:rPr lang="en-US" altLang="zh-CN" sz="1200" kern="100" dirty="0">
                <a:solidFill>
                  <a:srgbClr val="002060"/>
                </a:solidFill>
                <a:latin typeface="Times New Roman" panose="02020603050405020304" pitchFamily="18" charset="0"/>
                <a:ea typeface="宋体" panose="02010600030101010101" pitchFamily="2" charset="-122"/>
              </a:rPr>
              <a:t>350kg</a:t>
            </a:r>
            <a:r>
              <a:rPr lang="zh-CN" altLang="zh-CN" sz="1200" kern="100" dirty="0">
                <a:solidFill>
                  <a:srgbClr val="002060"/>
                </a:solidFill>
                <a:latin typeface="Times New Roman" panose="02020603050405020304" pitchFamily="18" charset="0"/>
                <a:ea typeface="宋体" panose="02010600030101010101" pitchFamily="2" charset="-122"/>
              </a:rPr>
              <a:t>，透射源平台承重上限为</a:t>
            </a:r>
            <a:r>
              <a:rPr lang="en-US" altLang="zh-CN" sz="1200" kern="100" dirty="0">
                <a:solidFill>
                  <a:srgbClr val="002060"/>
                </a:solidFill>
                <a:latin typeface="Times New Roman" panose="02020603050405020304" pitchFamily="18" charset="0"/>
                <a:ea typeface="宋体" panose="02010600030101010101" pitchFamily="2" charset="-122"/>
              </a:rPr>
              <a:t>250kg</a:t>
            </a:r>
            <a:r>
              <a:rPr lang="zh-CN" altLang="zh-CN" sz="1200" kern="100" dirty="0">
                <a:solidFill>
                  <a:srgbClr val="002060"/>
                </a:solidFill>
                <a:latin typeface="Times New Roman" panose="02020603050405020304" pitchFamily="18" charset="0"/>
                <a:ea typeface="宋体" panose="02010600030101010101" pitchFamily="2" charset="-122"/>
              </a:rPr>
              <a:t>。</a:t>
            </a:r>
          </a:p>
          <a:p>
            <a:pPr marL="171450" indent="-171450" algn="just">
              <a:spcAft>
                <a:spcPts val="0"/>
              </a:spcAft>
              <a:buFont typeface="Arial" panose="020B0604020202020204" pitchFamily="34" charset="0"/>
              <a:buChar char="•"/>
            </a:pPr>
            <a:r>
              <a:rPr lang="zh-CN" altLang="zh-CN" sz="1200" kern="100" dirty="0">
                <a:solidFill>
                  <a:srgbClr val="C00000"/>
                </a:solidFill>
                <a:latin typeface="Times New Roman" panose="02020603050405020304" pitchFamily="18" charset="0"/>
                <a:ea typeface="宋体" panose="02010600030101010101" pitchFamily="2" charset="-122"/>
              </a:rPr>
              <a:t>驱动和控制系统</a:t>
            </a:r>
            <a:r>
              <a:rPr lang="zh-CN" altLang="zh-CN" sz="1200" kern="100" dirty="0">
                <a:solidFill>
                  <a:srgbClr val="002060"/>
                </a:solidFill>
                <a:latin typeface="Times New Roman" panose="02020603050405020304" pitchFamily="18" charset="0"/>
                <a:ea typeface="宋体" panose="02010600030101010101" pitchFamily="2" charset="-122"/>
              </a:rPr>
              <a:t>中，采用的电机为伺服电机，采用运动控制器作为主要控制方式。</a:t>
            </a:r>
          </a:p>
          <a:p>
            <a:pPr marL="171450" indent="-171450">
              <a:buFont typeface="Arial" panose="020B0604020202020204" pitchFamily="34" charset="0"/>
              <a:buChar char="•"/>
            </a:pPr>
            <a:r>
              <a:rPr lang="zh-CN" altLang="zh-CN" sz="1200"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流水线</a:t>
            </a:r>
            <a:r>
              <a:rPr lang="zh-CN" altLang="zh-CN" sz="1200"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系统</a:t>
            </a:r>
            <a:r>
              <a:rPr lang="zh-CN" altLang="zh-CN"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作为</a:t>
            </a:r>
            <a:r>
              <a:rPr lang="zh-CN" altLang="zh-CN"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可</a:t>
            </a:r>
            <a:r>
              <a:rPr lang="zh-CN" altLang="zh-CN" sz="12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选择性的</a:t>
            </a:r>
            <a:r>
              <a:rPr lang="zh-CN" altLang="zh-CN"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附加</a:t>
            </a:r>
            <a:r>
              <a:rPr lang="zh-CN" altLang="en-US"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可</a:t>
            </a:r>
            <a:r>
              <a:rPr lang="zh-CN" altLang="zh-CN" sz="12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实现一次吊装</a:t>
            </a:r>
            <a:r>
              <a:rPr lang="en-US" altLang="zh-CN" sz="1200" kern="100" dirty="0">
                <a:solidFill>
                  <a:srgbClr val="002060"/>
                </a:solidFill>
                <a:latin typeface="Times New Roman" panose="02020603050405020304" pitchFamily="18" charset="0"/>
                <a:ea typeface="宋体" panose="02010600030101010101" pitchFamily="2" charset="-122"/>
              </a:rPr>
              <a:t>4-8</a:t>
            </a:r>
            <a:r>
              <a:rPr lang="zh-CN" altLang="zh-CN" sz="12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个废物桶，实现无人干预的自动化测量。</a:t>
            </a:r>
            <a:endParaRPr lang="zh-CN" altLang="en-US" sz="1200" dirty="0">
              <a:solidFill>
                <a:srgbClr val="002060"/>
              </a:solidFill>
            </a:endParaRPr>
          </a:p>
        </p:txBody>
      </p:sp>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978462" cy="756845"/>
          </a:xfrm>
        </p:spPr>
        <p:txBody>
          <a:bodyPr/>
          <a:lstStyle/>
          <a:p>
            <a:r>
              <a:rPr lang="zh-CN" altLang="en-US" sz="3600" b="1" dirty="0"/>
              <a:t>系统设计与</a:t>
            </a:r>
            <a:r>
              <a:rPr lang="zh-CN" altLang="en-US" sz="3600" b="1" dirty="0" smtClean="0"/>
              <a:t>优化</a:t>
            </a:r>
            <a:r>
              <a:rPr lang="en-US" altLang="zh-CN" sz="3600" b="1" dirty="0" smtClean="0"/>
              <a:t>-</a:t>
            </a:r>
            <a:r>
              <a:rPr lang="zh-CN" altLang="en-US" sz="3600" dirty="0"/>
              <a:t>数据采集与交互模块</a:t>
            </a:r>
            <a:endParaRPr lang="zh-CN" altLang="en-US" sz="3600" b="1" dirty="0"/>
          </a:p>
        </p:txBody>
      </p:sp>
      <p:sp>
        <p:nvSpPr>
          <p:cNvPr id="3" name="内容占位符 2"/>
          <p:cNvSpPr>
            <a:spLocks noGrp="1"/>
          </p:cNvSpPr>
          <p:nvPr>
            <p:ph idx="1"/>
          </p:nvPr>
        </p:nvSpPr>
        <p:spPr>
          <a:xfrm>
            <a:off x="457200" y="5522775"/>
            <a:ext cx="8229600" cy="1101372"/>
          </a:xfrm>
        </p:spPr>
        <p:txBody>
          <a:bodyPr/>
          <a:lstStyle/>
          <a:p>
            <a:r>
              <a:rPr lang="zh-CN" altLang="en-US" sz="2400" dirty="0" smtClean="0"/>
              <a:t>系统所有模块的设计与开发都严格遵循了简单易用，紧凑、隔离、可扩展的创新原则，是改进型方法的基础</a:t>
            </a:r>
            <a:endParaRPr lang="zh-CN" altLang="en-US" sz="2400"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10" y="1399489"/>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3745" y="5054853"/>
            <a:ext cx="3185487" cy="369332"/>
          </a:xfrm>
          <a:prstGeom prst="rect">
            <a:avLst/>
          </a:prstGeom>
        </p:spPr>
        <p:txBody>
          <a:bodyPr wrap="none">
            <a:spAutoFit/>
          </a:bodyPr>
          <a:lstStyle/>
          <a:p>
            <a:r>
              <a:rPr kumimoji="1" lang="en-US" altLang="zh-CN" dirty="0" smtClean="0"/>
              <a:t>【</a:t>
            </a:r>
            <a:r>
              <a:rPr kumimoji="1" lang="zh-CN" altLang="en-US" dirty="0" smtClean="0"/>
              <a:t>系统软件模块设计逻辑图</a:t>
            </a:r>
            <a:r>
              <a:rPr kumimoji="1" lang="en-US" altLang="zh-CN" dirty="0" smtClean="0"/>
              <a:t>】</a:t>
            </a:r>
            <a:endParaRPr lang="zh-CN" altLang="en-US" dirty="0"/>
          </a:p>
        </p:txBody>
      </p:sp>
      <p:sp>
        <p:nvSpPr>
          <p:cNvPr id="7" name="矩形 6"/>
          <p:cNvSpPr/>
          <p:nvPr/>
        </p:nvSpPr>
        <p:spPr>
          <a:xfrm>
            <a:off x="5117618" y="5054853"/>
            <a:ext cx="3185487" cy="369332"/>
          </a:xfrm>
          <a:prstGeom prst="rect">
            <a:avLst/>
          </a:prstGeom>
        </p:spPr>
        <p:txBody>
          <a:bodyPr wrap="none">
            <a:spAutoFit/>
          </a:bodyPr>
          <a:lstStyle/>
          <a:p>
            <a:r>
              <a:rPr kumimoji="1" lang="en-US" altLang="zh-CN" dirty="0" smtClean="0"/>
              <a:t>【</a:t>
            </a:r>
            <a:r>
              <a:rPr kumimoji="1" lang="zh-CN" altLang="en-US" dirty="0" smtClean="0"/>
              <a:t>系统软件模块交互界面图</a:t>
            </a:r>
            <a:r>
              <a:rPr kumimoji="1" lang="en-US" altLang="zh-CN" dirty="0" smtClean="0"/>
              <a:t>】</a:t>
            </a:r>
            <a:endParaRPr lang="zh-CN" altLang="en-US" dirty="0"/>
          </a:p>
        </p:txBody>
      </p:sp>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z="2800" dirty="0" smtClean="0"/>
              <a:t>半层析扫描方法（</a:t>
            </a:r>
            <a:r>
              <a:rPr lang="en-US" altLang="zh-CN" sz="2800" dirty="0" smtClean="0"/>
              <a:t>Semi-tomographic gamma scanning</a:t>
            </a:r>
            <a:r>
              <a:rPr lang="zh-CN" altLang="en-US" sz="2800" dirty="0" smtClean="0"/>
              <a:t>，</a:t>
            </a:r>
            <a:r>
              <a:rPr lang="en-US" altLang="zh-CN" sz="2800" dirty="0" smtClean="0"/>
              <a:t>STGS</a:t>
            </a:r>
            <a:r>
              <a:rPr lang="zh-CN" altLang="en-US" sz="2800" dirty="0" smtClean="0"/>
              <a:t>）</a:t>
            </a:r>
            <a:endParaRPr lang="en-US" altLang="zh-CN" sz="2800" dirty="0" smtClean="0"/>
          </a:p>
          <a:p>
            <a:pPr lvl="1"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lvl="1"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200400" y="4400550"/>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5929312" y="4400550"/>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351337"/>
            <a:ext cx="2400300" cy="1885950"/>
          </a:xfrm>
          <a:prstGeom prst="rect">
            <a:avLst/>
          </a:prstGeom>
          <a:noFill/>
          <a:ln w="9525">
            <a:noFill/>
            <a:miter lim="800000"/>
            <a:headEnd/>
            <a:tailEnd/>
          </a:ln>
        </p:spPr>
      </p:pic>
      <p:sp>
        <p:nvSpPr>
          <p:cNvPr id="7" name="矩形 6"/>
          <p:cNvSpPr/>
          <p:nvPr/>
        </p:nvSpPr>
        <p:spPr>
          <a:xfrm>
            <a:off x="4048425" y="5790232"/>
            <a:ext cx="3352200" cy="369332"/>
          </a:xfrm>
          <a:prstGeom prst="rect">
            <a:avLst/>
          </a:prstGeom>
        </p:spPr>
        <p:txBody>
          <a:bodyPr wrap="none">
            <a:spAutoFit/>
          </a:bodyPr>
          <a:lstStyle/>
          <a:p>
            <a:r>
              <a:rPr kumimoji="1" lang="en-US" altLang="zh-CN" dirty="0" smtClean="0"/>
              <a:t>【STGS</a:t>
            </a:r>
            <a:r>
              <a:rPr kumimoji="1" lang="zh-CN" altLang="en-US" dirty="0" smtClean="0"/>
              <a:t>方法的体素划分方式</a:t>
            </a:r>
            <a:r>
              <a:rPr kumimoji="1"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840132"/>
          </a:xfrm>
        </p:spPr>
        <p:txBody>
          <a:bodyPr/>
          <a:lstStyle/>
          <a:p>
            <a:pPr eaLnBrk="1" hangingPunct="1"/>
            <a:r>
              <a:rPr lang="en-US" altLang="zh-CN" dirty="0" smtClean="0"/>
              <a:t>200L</a:t>
            </a:r>
            <a:r>
              <a:rPr lang="zh-CN" altLang="en-US" dirty="0" smtClean="0"/>
              <a:t>废物桶实验验证</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59394"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813"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729" y="483098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683"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337"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废物桶蒙卡计算</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02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a:t>
            </a:r>
            <a:r>
              <a:rPr kumimoji="1" lang="zh-CN" altLang="en-US" dirty="0" smtClean="0"/>
              <a:t>验证</a:t>
            </a:r>
            <a:endParaRPr kumimoji="1" lang="en-US" altLang="zh-CN" dirty="0" smtClean="0"/>
          </a:p>
          <a:p>
            <a:pPr eaLnBrk="1" hangingPunct="1"/>
            <a:r>
              <a:rPr kumimoji="1" lang="zh-CN" altLang="en-US" dirty="0" smtClean="0"/>
              <a:t>主要工作与创新点、后续的研究工作</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016317"/>
            <a:ext cx="5570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的统计</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结果（单位：</a:t>
            </a:r>
            <a:r>
              <a:rPr kumimoji="0" lang="en-US" altLang="zh-CN"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2" name="标题 1"/>
          <p:cNvSpPr>
            <a:spLocks noGrp="1"/>
          </p:cNvSpPr>
          <p:nvPr>
            <p:ph type="title"/>
          </p:nvPr>
        </p:nvSpPr>
        <p:spPr/>
        <p:txBody>
          <a:bodyPr/>
          <a:lstStyle/>
          <a:p>
            <a:r>
              <a:rPr lang="zh-CN" altLang="en-US" b="1" dirty="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1777512"/>
              </p:ext>
            </p:extLst>
          </p:nvPr>
        </p:nvGraphicFramePr>
        <p:xfrm>
          <a:off x="603332" y="1482447"/>
          <a:ext cx="4070350" cy="3086100"/>
        </p:xfrm>
        <a:graphic>
          <a:graphicData uri="http://schemas.openxmlformats.org/drawingml/2006/table">
            <a:tbl>
              <a:tblPr firstRow="1" firstCol="1">
                <a:tableStyleId>{5C22544A-7EE6-4342-B048-85BDC9FD1C3A}</a:tableStyleId>
              </a:tblPr>
              <a:tblGrid>
                <a:gridCol w="539750"/>
                <a:gridCol w="539750"/>
                <a:gridCol w="516255"/>
                <a:gridCol w="516255"/>
                <a:gridCol w="485775"/>
                <a:gridCol w="516255"/>
                <a:gridCol w="516255"/>
                <a:gridCol w="440055"/>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dirty="0">
                          <a:effectLst/>
                        </a:rPr>
                        <a:t>Max.</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61.74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-27.29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-32.36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42.58</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6.82</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4.68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25.85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0.67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5.41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7.47</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-9.14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1.2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-45.07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10.39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-24.84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13.09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-2.16</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-0.74</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7.71</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矩形 5"/>
          <p:cNvSpPr/>
          <p:nvPr/>
        </p:nvSpPr>
        <p:spPr>
          <a:xfrm>
            <a:off x="508608" y="4592739"/>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240566265"/>
              </p:ext>
            </p:extLst>
          </p:nvPr>
        </p:nvGraphicFramePr>
        <p:xfrm>
          <a:off x="618572" y="5054404"/>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6.18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10398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08427428"/>
              </p:ext>
            </p:extLst>
          </p:nvPr>
        </p:nvGraphicFramePr>
        <p:xfrm>
          <a:off x="519440" y="3236128"/>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dirty="0">
                          <a:effectLst/>
                        </a:rPr>
                        <a:t>形式</a:t>
                      </a:r>
                      <a:r>
                        <a:rPr lang="en-US" sz="900" kern="0" dirty="0">
                          <a:effectLst/>
                        </a:rPr>
                        <a:t>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Rectangle 1"/>
          <p:cNvSpPr>
            <a:spLocks noChangeArrowheads="1"/>
          </p:cNvSpPr>
          <p:nvPr/>
        </p:nvSpPr>
        <p:spPr bwMode="auto">
          <a:xfrm>
            <a:off x="438150" y="2769372"/>
            <a:ext cx="492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000" b="0" i="0" u="none" strike="noStrike" cap="none" normalizeH="0" baseline="0" dirty="0" smtClean="0" bmk="">
              <a:ln>
                <a:noFill/>
              </a:ln>
              <a:solidFill>
                <a:schemeClr val="tx1"/>
              </a:solidFill>
              <a:effectLst/>
            </a:endParaRPr>
          </a:p>
        </p:txBody>
      </p:sp>
      <p:sp>
        <p:nvSpPr>
          <p:cNvPr id="8" name="文本框 7"/>
          <p:cNvSpPr txBox="1"/>
          <p:nvPr/>
        </p:nvSpPr>
        <p:spPr>
          <a:xfrm>
            <a:off x="438150" y="5246514"/>
            <a:ext cx="7968343" cy="1015663"/>
          </a:xfrm>
          <a:prstGeom prst="rect">
            <a:avLst/>
          </a:prstGeom>
          <a:noFill/>
        </p:spPr>
        <p:txBody>
          <a:bodyPr wrap="square" rtlCol="0">
            <a:spAutoFit/>
          </a:bodyPr>
          <a:lstStyle/>
          <a:p>
            <a:r>
              <a:rPr lang="zh-CN" altLang="en-US" sz="2800" dirty="0" smtClean="0"/>
              <a:t>结论：比与</a:t>
            </a:r>
            <a:r>
              <a:rPr lang="en-US" altLang="zh-CN" sz="2800" dirty="0" smtClean="0"/>
              <a:t>SGS</a:t>
            </a:r>
            <a:r>
              <a:rPr lang="zh-CN" altLang="en-US" sz="3200" dirty="0" smtClean="0"/>
              <a:t>方法</a:t>
            </a:r>
            <a:r>
              <a:rPr lang="zh-CN" altLang="en-US" sz="2800" dirty="0" smtClean="0"/>
              <a:t>，</a:t>
            </a:r>
            <a:r>
              <a:rPr lang="en-US" altLang="zh-CN" sz="2800" dirty="0" smtClean="0"/>
              <a:t>STGS</a:t>
            </a:r>
            <a:r>
              <a:rPr lang="zh-CN" altLang="en-US" sz="2800" dirty="0" smtClean="0"/>
              <a:t>方法重建</a:t>
            </a:r>
            <a:r>
              <a:rPr lang="zh-CN" altLang="en-US" sz="2800" dirty="0"/>
              <a:t>误差和</a:t>
            </a:r>
            <a:r>
              <a:rPr lang="en-US" altLang="zh-CN" sz="2800" dirty="0"/>
              <a:t>RMS</a:t>
            </a:r>
            <a:r>
              <a:rPr lang="zh-CN" altLang="en-US" sz="2800" dirty="0" smtClean="0"/>
              <a:t>是</a:t>
            </a:r>
            <a:r>
              <a:rPr lang="zh-CN" altLang="en-US" sz="2800" dirty="0" smtClean="0">
                <a:solidFill>
                  <a:srgbClr val="C00000"/>
                </a:solidFill>
              </a:rPr>
              <a:t>四分之一</a:t>
            </a:r>
            <a:r>
              <a:rPr lang="zh-CN" altLang="en-US" sz="2800" dirty="0"/>
              <a:t>到</a:t>
            </a:r>
            <a:r>
              <a:rPr lang="zh-CN" altLang="en-US" sz="2800" dirty="0" smtClean="0">
                <a:solidFill>
                  <a:srgbClr val="C00000"/>
                </a:solidFill>
              </a:rPr>
              <a:t>三分之一</a:t>
            </a:r>
            <a:r>
              <a:rPr lang="zh-CN" altLang="en-US" sz="2800" dirty="0" smtClean="0"/>
              <a:t>，而时间是</a:t>
            </a:r>
            <a:r>
              <a:rPr lang="en-US" altLang="zh-CN" sz="2800" dirty="0" smtClean="0">
                <a:solidFill>
                  <a:srgbClr val="C00000"/>
                </a:solidFill>
              </a:rPr>
              <a:t>2-4</a:t>
            </a:r>
            <a:r>
              <a:rPr lang="zh-CN" altLang="en-US" sz="2800" dirty="0" smtClean="0"/>
              <a:t>倍</a:t>
            </a:r>
            <a:endParaRPr lang="zh-CN" altLang="en-US" sz="28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4"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50"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436" y="106389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38150" y="2336817"/>
            <a:ext cx="8122526" cy="400110"/>
          </a:xfrm>
          <a:prstGeom prst="rect">
            <a:avLst/>
          </a:prstGeom>
        </p:spPr>
        <p:txBody>
          <a:bodyPr wrap="square">
            <a:spAutoFit/>
          </a:bodyPr>
          <a:lstStyle/>
          <a:p>
            <a:r>
              <a:rPr lang="zh-CN" altLang="zh-CN" sz="2000" kern="100" dirty="0">
                <a:ea typeface="楷体" panose="02010609060101010101" pitchFamily="49" charset="-122"/>
                <a:cs typeface="Times New Roman" panose="02020603050405020304" pitchFamily="18" charset="0"/>
              </a:rPr>
              <a:t>层内两种不同材料的填充形式（</a:t>
            </a:r>
            <a:r>
              <a:rPr lang="en-US" altLang="zh-CN" sz="2000" kern="100" dirty="0">
                <a:ea typeface="楷体" panose="02010609060101010101" pitchFamily="49" charset="-122"/>
                <a:cs typeface="Times New Roman" panose="02020603050405020304" pitchFamily="18" charset="0"/>
              </a:rPr>
              <a:t>A</a:t>
            </a:r>
            <a:r>
              <a:rPr lang="zh-CN" altLang="zh-CN" sz="2000" kern="100" dirty="0">
                <a:ea typeface="楷体" panose="02010609060101010101" pitchFamily="49" charset="-122"/>
                <a:cs typeface="Times New Roman" panose="02020603050405020304" pitchFamily="18" charset="0"/>
              </a:rPr>
              <a:t>密度为</a:t>
            </a:r>
            <a:r>
              <a:rPr lang="en-US" altLang="zh-CN" sz="2000" kern="100" dirty="0">
                <a:ea typeface="楷体" panose="02010609060101010101" pitchFamily="49" charset="-122"/>
                <a:cs typeface="Times New Roman" panose="02020603050405020304" pitchFamily="18" charset="0"/>
              </a:rPr>
              <a:t>0.7g/cm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r>
              <a:rPr lang="en-US" altLang="zh-CN" sz="2000" kern="100" dirty="0">
                <a:ea typeface="楷体" panose="02010609060101010101" pitchFamily="49" charset="-122"/>
                <a:cs typeface="Times New Roman" panose="02020603050405020304" pitchFamily="18" charset="0"/>
              </a:rPr>
              <a:t>B</a:t>
            </a:r>
            <a:r>
              <a:rPr lang="zh-CN" altLang="zh-CN" sz="2000" kern="100" dirty="0">
                <a:ea typeface="楷体" panose="02010609060101010101" pitchFamily="49" charset="-122"/>
                <a:cs typeface="Times New Roman" panose="02020603050405020304" pitchFamily="18" charset="0"/>
              </a:rPr>
              <a:t>为</a:t>
            </a:r>
            <a:r>
              <a:rPr lang="en-US" altLang="zh-CN" sz="2000" kern="100" dirty="0">
                <a:ea typeface="楷体" panose="02010609060101010101" pitchFamily="49" charset="-122"/>
                <a:cs typeface="Times New Roman" panose="02020603050405020304" pitchFamily="18" charset="0"/>
              </a:rPr>
              <a:t>1.2g/cm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9798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solidFill>
                  <a:srgbClr val="C00000"/>
                </a:solidFill>
              </a:rPr>
              <a:t>400L</a:t>
            </a:r>
            <a:r>
              <a:rPr lang="zh-CN" altLang="en-US" dirty="0" smtClean="0">
                <a:solidFill>
                  <a:srgbClr val="C00000"/>
                </a:solidFill>
              </a:rPr>
              <a:t>高密度</a:t>
            </a:r>
            <a:r>
              <a:rPr lang="zh-CN" altLang="en-US" dirty="0" smtClean="0"/>
              <a:t>废物桶蒙卡</a:t>
            </a:r>
            <a:r>
              <a:rPr lang="zh-CN" altLang="en-US" dirty="0" smtClean="0"/>
              <a:t>计算</a:t>
            </a:r>
            <a:endParaRPr lang="en-US" altLang="zh-CN" dirty="0" smtClean="0"/>
          </a:p>
          <a:p>
            <a:pPr eaLnBrk="1" hangingPunct="1"/>
            <a:r>
              <a:rPr lang="zh-CN" altLang="en-US" dirty="0" smtClean="0"/>
              <a:t>不同</a:t>
            </a:r>
            <a:r>
              <a:rPr lang="zh-CN" altLang="en-US" dirty="0"/>
              <a:t>位置单点源</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867951411"/>
              </p:ext>
            </p:extLst>
          </p:nvPr>
        </p:nvGraphicFramePr>
        <p:xfrm>
          <a:off x="457200" y="1653177"/>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dirty="0">
                          <a:effectLst/>
                        </a:rPr>
                        <a:t>2.0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457200" y="1017611"/>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defTabSz="914400" rtl="0" eaLnBrk="0" fontAlgn="base" latinLnBrk="0" hangingPunct="0">
              <a:lnSpc>
                <a:spcPct val="100000"/>
              </a:lnSpc>
              <a:spcBef>
                <a:spcPct val="0"/>
              </a:spcBef>
              <a:spcAft>
                <a:spcPct val="0"/>
              </a:spcAft>
              <a:buClrTx/>
              <a:buSzTx/>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结论：相比</a:t>
            </a:r>
            <a:r>
              <a:rPr lang="zh-CN" altLang="en-US" dirty="0" smtClean="0"/>
              <a:t>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a:t>
            </a:r>
            <a:r>
              <a:rPr lang="zh-CN" altLang="zh-CN" dirty="0" smtClean="0">
                <a:solidFill>
                  <a:srgbClr val="C00000"/>
                </a:solidFill>
              </a:rPr>
              <a:t>二分之一</a:t>
            </a:r>
            <a:r>
              <a:rPr lang="zh-CN" altLang="zh-CN" dirty="0"/>
              <a:t>甚至更</a:t>
            </a:r>
            <a:r>
              <a:rPr lang="zh-CN" altLang="zh-CN" dirty="0" smtClean="0"/>
              <a:t>低</a:t>
            </a:r>
            <a:r>
              <a:rPr lang="zh-CN" altLang="en-US" dirty="0" smtClean="0"/>
              <a:t>，时间为</a:t>
            </a:r>
            <a:r>
              <a:rPr lang="en-US" altLang="zh-CN" dirty="0" smtClean="0">
                <a:solidFill>
                  <a:srgbClr val="C00000"/>
                </a:solidFill>
              </a:rPr>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-ISGS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3493580"/>
            <a:ext cx="8229600" cy="2907219"/>
          </a:xfrm>
        </p:spPr>
        <p:txBody>
          <a:bodyPr/>
          <a:lstStyle/>
          <a:p>
            <a:r>
              <a:rPr lang="zh-CN" altLang="en-US" dirty="0"/>
              <a:t>双</a:t>
            </a:r>
            <a:r>
              <a:rPr lang="zh-CN" altLang="en-US" dirty="0" smtClean="0"/>
              <a:t>探测器改进型</a:t>
            </a:r>
            <a:r>
              <a:rPr lang="en-US" altLang="zh-CN" dirty="0" smtClean="0"/>
              <a:t>SGS</a:t>
            </a:r>
            <a:r>
              <a:rPr lang="zh-CN" altLang="en-US" dirty="0" smtClean="0"/>
              <a:t>技术</a:t>
            </a:r>
            <a:endParaRPr lang="en-US" altLang="zh-CN" dirty="0" smtClean="0"/>
          </a:p>
          <a:p>
            <a:pPr lvl="1"/>
            <a:r>
              <a:rPr lang="zh-CN" altLang="en-US" sz="2000" dirty="0" smtClean="0"/>
              <a:t>假设</a:t>
            </a:r>
            <a:r>
              <a:rPr lang="zh-CN" altLang="en-US" sz="2000" dirty="0"/>
              <a:t>放射性核素集中在某等效环源上，根据探测器计数率之比求得</a:t>
            </a:r>
            <a:r>
              <a:rPr lang="zh-CN" altLang="zh-CN" sz="2000" dirty="0"/>
              <a:t>等效环源的半径</a:t>
            </a:r>
            <a:r>
              <a:rPr lang="zh-CN" altLang="zh-CN" sz="2000" dirty="0" smtClean="0"/>
              <a:t>，校正</a:t>
            </a:r>
            <a:r>
              <a:rPr lang="zh-CN" altLang="en-US" sz="2000" dirty="0" smtClean="0"/>
              <a:t>效率刻度</a:t>
            </a:r>
            <a:endParaRPr lang="en-US" altLang="zh-CN" sz="2000" dirty="0" smtClean="0"/>
          </a:p>
          <a:p>
            <a:pPr lvl="1"/>
            <a:r>
              <a:rPr lang="zh-CN" altLang="en-US" sz="2000" dirty="0" smtClean="0"/>
              <a:t>考虑到</a:t>
            </a:r>
            <a:r>
              <a:rPr lang="zh-CN" altLang="en-US" sz="2000" dirty="0" smtClean="0">
                <a:solidFill>
                  <a:srgbClr val="C00000"/>
                </a:solidFill>
              </a:rPr>
              <a:t>双探测器等效半径间的误差</a:t>
            </a:r>
            <a:r>
              <a:rPr lang="zh-CN" altLang="en-US" sz="2000" dirty="0" smtClean="0"/>
              <a:t>，利用计数率之比推导等效半径与效率刻度</a:t>
            </a:r>
            <a:endParaRPr lang="en-US" altLang="zh-CN" sz="2000" dirty="0" smtClean="0"/>
          </a:p>
          <a:p>
            <a:pPr lvl="1"/>
            <a:r>
              <a:rPr lang="zh-CN" altLang="zh-CN" sz="2000" dirty="0"/>
              <a:t>将桶内</a:t>
            </a:r>
            <a:r>
              <a:rPr lang="zh-CN" altLang="zh-CN" sz="2000" dirty="0" smtClean="0"/>
              <a:t>的放射性核素投影在</a:t>
            </a:r>
            <a:r>
              <a:rPr lang="zh-CN" altLang="en-US" sz="2000" dirty="0" smtClean="0"/>
              <a:t>一个</a:t>
            </a:r>
            <a:r>
              <a:rPr lang="zh-CN" altLang="zh-CN" sz="2000" dirty="0" smtClean="0">
                <a:solidFill>
                  <a:srgbClr val="C00000"/>
                </a:solidFill>
              </a:rPr>
              <a:t>等效</a:t>
            </a:r>
            <a:r>
              <a:rPr lang="zh-CN" altLang="zh-CN" sz="2000" dirty="0">
                <a:solidFill>
                  <a:srgbClr val="C00000"/>
                </a:solidFill>
              </a:rPr>
              <a:t>层</a:t>
            </a:r>
            <a:r>
              <a:rPr lang="zh-CN" altLang="zh-CN" sz="2000" dirty="0"/>
              <a:t>内，以</a:t>
            </a:r>
            <a:r>
              <a:rPr lang="zh-CN" altLang="zh-CN" sz="2000" dirty="0" smtClean="0"/>
              <a:t>避免发射</a:t>
            </a:r>
            <a:r>
              <a:rPr lang="zh-CN" altLang="zh-CN" sz="2000" dirty="0"/>
              <a:t>重建过程中迭代残差的放大</a:t>
            </a:r>
            <a:endParaRPr lang="zh-CN" altLang="en-US" sz="2000"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031875"/>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08" y="1031875"/>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03435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707" y="2724365"/>
            <a:ext cx="1547238" cy="78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807" y="2724365"/>
            <a:ext cx="2221666" cy="7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950319"/>
            <a:ext cx="8229600" cy="846827"/>
          </a:xfrm>
        </p:spPr>
        <p:txBody>
          <a:bodyPr/>
          <a:lstStyle/>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267"/>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559" y="1653713"/>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50145635"/>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a:t>
            </a:r>
            <a:r>
              <a:rPr lang="zh-CN" altLang="zh-CN" sz="2400" dirty="0">
                <a:solidFill>
                  <a:srgbClr val="C00000"/>
                </a:solidFill>
              </a:rPr>
              <a:t>几分之一</a:t>
            </a:r>
            <a:r>
              <a:rPr lang="zh-CN" altLang="zh-CN" sz="2400" dirty="0"/>
              <a:t>，而平均误差降低了接近</a:t>
            </a:r>
            <a:r>
              <a:rPr lang="zh-CN" altLang="zh-CN" sz="2400" dirty="0" smtClean="0">
                <a:solidFill>
                  <a:srgbClr val="C00000"/>
                </a:solidFill>
              </a:rPr>
              <a:t>一半</a:t>
            </a:r>
            <a:r>
              <a:rPr lang="zh-CN" altLang="en-US" sz="2400" dirty="0"/>
              <a:t>，</a:t>
            </a:r>
            <a:r>
              <a:rPr lang="zh-CN" altLang="en-US" sz="2400" dirty="0" smtClean="0"/>
              <a:t>时间为</a:t>
            </a:r>
            <a:r>
              <a:rPr lang="en-US" altLang="zh-CN" sz="2400" dirty="0" smtClean="0">
                <a:solidFill>
                  <a:srgbClr val="C00000"/>
                </a:solidFill>
              </a:rPr>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主要工作与创新点</a:t>
            </a:r>
            <a:endParaRPr lang="zh-CN" altLang="en-US" b="1" dirty="0"/>
          </a:p>
        </p:txBody>
      </p:sp>
      <p:sp>
        <p:nvSpPr>
          <p:cNvPr id="3" name="内容占位符 2"/>
          <p:cNvSpPr>
            <a:spLocks noGrp="1"/>
          </p:cNvSpPr>
          <p:nvPr>
            <p:ph idx="1"/>
          </p:nvPr>
        </p:nvSpPr>
        <p:spPr/>
        <p:txBody>
          <a:bodyPr/>
          <a:lstStyle/>
          <a:p>
            <a:pPr lvl="0"/>
            <a:r>
              <a:rPr lang="zh-CN" altLang="zh-CN" sz="2400" dirty="0"/>
              <a:t>低中放废物探测系统的设计与优化</a:t>
            </a:r>
          </a:p>
          <a:p>
            <a:pPr lvl="1"/>
            <a:r>
              <a:rPr lang="zh-CN" altLang="zh-CN" sz="1400" dirty="0"/>
              <a:t>优化系统的主要逻辑结构与功能，整合了系统框架的模块组成。归纳了机械与控制模块的主要组成部分以及设计准则，突出了本系统模块化、紧凑化、可扩展性等一系列创新设计。详尽的分析了数据处理与交互模块的流程设计，创造性的构建了本系统软件探测计数的方式、数据的处理、效率刻度、活度重建的执行、与用户使用的交互逻辑的整体框架。</a:t>
            </a:r>
          </a:p>
          <a:p>
            <a:pPr lvl="0"/>
            <a:r>
              <a:rPr lang="zh-CN" altLang="zh-CN" sz="2400" dirty="0"/>
              <a:t>半层析伽马扫描技术（</a:t>
            </a:r>
            <a:r>
              <a:rPr lang="en-US" altLang="zh-CN" sz="2400" dirty="0"/>
              <a:t>STGS</a:t>
            </a:r>
            <a:r>
              <a:rPr lang="zh-CN" altLang="zh-CN" sz="2400" dirty="0"/>
              <a:t>）的研究与验证</a:t>
            </a:r>
          </a:p>
          <a:p>
            <a:pPr lvl="1"/>
            <a:r>
              <a:rPr lang="zh-CN" altLang="zh-CN" sz="1400" dirty="0"/>
              <a:t>提出了一种新的改进型伽马扫描技术，名为半层析伽马扫描（</a:t>
            </a:r>
            <a:r>
              <a:rPr lang="en-US" altLang="zh-CN" sz="1400" dirty="0"/>
              <a:t>Semi-tomographic gamma scanning, STGS</a:t>
            </a:r>
            <a:r>
              <a:rPr lang="zh-CN" altLang="zh-CN" sz="1400" dirty="0"/>
              <a:t>）方法。这种方法</a:t>
            </a:r>
            <a:r>
              <a:rPr lang="en-US" altLang="zh-CN" sz="1400" dirty="0"/>
              <a:t>200L</a:t>
            </a:r>
            <a:r>
              <a:rPr lang="zh-CN" altLang="zh-CN" sz="1400" dirty="0"/>
              <a:t>低密度废物桶在</a:t>
            </a:r>
            <a:r>
              <a:rPr lang="en-US" altLang="zh-CN" sz="1400" dirty="0"/>
              <a:t>400L</a:t>
            </a:r>
            <a:r>
              <a:rPr lang="zh-CN" altLang="zh-CN" sz="1400" dirty="0"/>
              <a:t>高密度废物桶上的测量效果得到了蒙卡模拟和实验的验证。主要在工况包括均匀密度下单点源极端分布的情况、均匀介质多点源随机分布的情况、以及非均匀介质下多点源情况与</a:t>
            </a:r>
            <a:r>
              <a:rPr lang="en-US" altLang="zh-CN" sz="1400" dirty="0"/>
              <a:t>SGS</a:t>
            </a:r>
            <a:r>
              <a:rPr lang="zh-CN" altLang="zh-CN" sz="1400" dirty="0"/>
              <a:t>的测量精度与时间进行对比分析。最大误差与</a:t>
            </a:r>
            <a:r>
              <a:rPr lang="en-US" altLang="zh-CN" sz="1400" dirty="0"/>
              <a:t>RMS</a:t>
            </a:r>
            <a:r>
              <a:rPr lang="zh-CN" altLang="zh-CN" sz="1400" dirty="0"/>
              <a:t>值对于</a:t>
            </a:r>
            <a:r>
              <a:rPr lang="en-US" altLang="zh-CN" sz="1400" dirty="0"/>
              <a:t>200L</a:t>
            </a:r>
            <a:r>
              <a:rPr lang="zh-CN" altLang="zh-CN" sz="1400" dirty="0"/>
              <a:t>低密度废物桶为</a:t>
            </a:r>
            <a:r>
              <a:rPr lang="en-US" altLang="zh-CN" sz="1400" dirty="0"/>
              <a:t>SGS</a:t>
            </a:r>
            <a:r>
              <a:rPr lang="zh-CN" altLang="zh-CN" sz="1400" dirty="0"/>
              <a:t>方法的三分之一或更低，而对于</a:t>
            </a:r>
            <a:r>
              <a:rPr lang="en-US" altLang="zh-CN" sz="1400" dirty="0"/>
              <a:t>400L</a:t>
            </a:r>
            <a:r>
              <a:rPr lang="zh-CN" altLang="zh-CN" sz="1400" dirty="0"/>
              <a:t>高密度废物桶为</a:t>
            </a:r>
            <a:r>
              <a:rPr lang="en-US" altLang="zh-CN" sz="1400" dirty="0"/>
              <a:t>SGS</a:t>
            </a:r>
            <a:r>
              <a:rPr lang="zh-CN" altLang="zh-CN" sz="1400" dirty="0"/>
              <a:t>方法的二分之一或更低。</a:t>
            </a:r>
          </a:p>
          <a:p>
            <a:pPr lvl="0"/>
            <a:r>
              <a:rPr lang="zh-CN" altLang="zh-CN" sz="2400" dirty="0"/>
              <a:t>双探测器改进型</a:t>
            </a:r>
            <a:r>
              <a:rPr lang="en-US" altLang="zh-CN" sz="2400" dirty="0"/>
              <a:t>SGS</a:t>
            </a:r>
            <a:r>
              <a:rPr lang="zh-CN" altLang="zh-CN" sz="2400" dirty="0"/>
              <a:t>方法的研究与验证</a:t>
            </a:r>
          </a:p>
          <a:p>
            <a:pPr lvl="1"/>
            <a:r>
              <a:rPr lang="zh-CN" altLang="zh-CN" sz="1400" dirty="0"/>
              <a:t>提出了一种改进型的双探测器伽马扫描方法，计算模型在原双探测器改进型</a:t>
            </a:r>
            <a:r>
              <a:rPr lang="en-US" altLang="zh-CN" sz="1400" dirty="0"/>
              <a:t>SGS</a:t>
            </a:r>
            <a:r>
              <a:rPr lang="zh-CN" altLang="zh-CN" sz="1400" dirty="0"/>
              <a:t>方法的基础上，充分考虑并修正了双探测器等效半径之间的偏差，同时将划分为数层的废物桶内的所有放射性核素投影于一等效层内以避免重建求解带来的迭代残差的放大。改进型方法在</a:t>
            </a:r>
            <a:r>
              <a:rPr lang="en-US" altLang="zh-CN" sz="1400" dirty="0"/>
              <a:t>400L</a:t>
            </a:r>
            <a:r>
              <a:rPr lang="zh-CN" altLang="zh-CN" sz="1400" dirty="0"/>
              <a:t>高密度废物桶的探测效果得到验证，与</a:t>
            </a:r>
            <a:r>
              <a:rPr lang="en-US" altLang="zh-CN" sz="1400" dirty="0"/>
              <a:t>SGS</a:t>
            </a:r>
            <a:r>
              <a:rPr lang="zh-CN" altLang="zh-CN" sz="1400" dirty="0"/>
              <a:t>方法相比，改进型方法的最大误差降低为几分之一，而平均误差降低了接近一半。</a:t>
            </a:r>
            <a:endParaRPr lang="zh-CN" altLang="en-US" sz="1400" dirty="0"/>
          </a:p>
        </p:txBody>
      </p:sp>
    </p:spTree>
    <p:extLst>
      <p:ext uri="{BB962C8B-B14F-4D97-AF65-F5344CB8AC3E}">
        <p14:creationId xmlns:p14="http://schemas.microsoft.com/office/powerpoint/2010/main" val="215584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t>废物检测技术的研究有很大的</a:t>
            </a:r>
            <a:r>
              <a:rPr kumimoji="1" lang="zh-CN" altLang="en-US" sz="3200" dirty="0">
                <a:solidFill>
                  <a:srgbClr val="C00000"/>
                </a:solidFill>
              </a:rPr>
              <a:t>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2203933"/>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1041401"/>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5126463"/>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t>开展兼具快速、准确的废物桶测量技术具有</a:t>
            </a:r>
            <a:r>
              <a:rPr kumimoji="1" lang="zh-CN" altLang="en-US" sz="3200" dirty="0">
                <a:solidFill>
                  <a:srgbClr val="C00000"/>
                </a:solidFill>
              </a:rPr>
              <a:t>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613400" cy="5056188"/>
          </a:xfrm>
        </p:spPr>
        <p:txBody>
          <a:bodyPr/>
          <a:lstStyle/>
          <a:p>
            <a:pPr eaLnBrk="1" hangingPunct="1">
              <a:lnSpc>
                <a:spcPct val="80000"/>
              </a:lnSpc>
            </a:pPr>
            <a:r>
              <a:rPr lang="en-US" altLang="zh-CN" sz="2800" dirty="0" smtClean="0"/>
              <a:t>20</a:t>
            </a:r>
            <a:r>
              <a:rPr lang="zh-CN" altLang="zh-CN" sz="2800" dirty="0" smtClean="0"/>
              <a:t>世纪</a:t>
            </a:r>
            <a:r>
              <a:rPr lang="en-US" altLang="zh-CN" sz="2800" dirty="0" smtClean="0"/>
              <a:t>70-90</a:t>
            </a:r>
            <a:r>
              <a:rPr lang="zh-CN" altLang="zh-CN" sz="2800" dirty="0" smtClean="0"/>
              <a:t>年代</a:t>
            </a:r>
            <a:r>
              <a:rPr lang="zh-CN" altLang="en-US" sz="2800" dirty="0" smtClean="0"/>
              <a:t>，</a:t>
            </a:r>
            <a:r>
              <a:rPr lang="en-US" altLang="zh-CN" sz="2800" dirty="0" smtClean="0"/>
              <a:t>SGS</a:t>
            </a:r>
            <a:r>
              <a:rPr lang="zh-CN" altLang="en-US" sz="2800" dirty="0" smtClean="0"/>
              <a:t>和</a:t>
            </a:r>
            <a:r>
              <a:rPr lang="en-US" altLang="zh-CN" sz="2800" dirty="0" smtClean="0"/>
              <a:t>TGS</a:t>
            </a:r>
            <a:r>
              <a:rPr lang="zh-CN" altLang="en-US" sz="2800" dirty="0" smtClean="0"/>
              <a:t>的研究集中在</a:t>
            </a:r>
            <a:r>
              <a:rPr lang="zh-CN" altLang="zh-CN" sz="2800" dirty="0" smtClean="0"/>
              <a:t>美国的</a:t>
            </a:r>
            <a:r>
              <a:rPr lang="en-US" altLang="zh-CN" sz="2800" dirty="0" smtClean="0"/>
              <a:t>LANL</a:t>
            </a:r>
            <a:r>
              <a:rPr lang="zh-CN" altLang="zh-CN" sz="2800" dirty="0" smtClean="0"/>
              <a:t>（</a:t>
            </a:r>
            <a:r>
              <a:rPr lang="en-US" altLang="zh-CN" sz="2800" dirty="0" smtClean="0"/>
              <a:t>Los Alamos National Laboratory</a:t>
            </a:r>
            <a:r>
              <a:rPr lang="zh-CN" altLang="zh-CN" sz="2800" dirty="0" smtClean="0"/>
              <a:t>）</a:t>
            </a:r>
            <a:r>
              <a:rPr lang="zh-CN" altLang="en-US" sz="2800" dirty="0" smtClean="0"/>
              <a:t>和</a:t>
            </a:r>
            <a:r>
              <a:rPr lang="en-US" altLang="zh-CN" sz="2800" dirty="0" smtClean="0"/>
              <a:t>LLNL</a:t>
            </a:r>
            <a:r>
              <a:rPr lang="zh-CN" altLang="zh-CN" sz="2800" dirty="0" smtClean="0"/>
              <a:t>（</a:t>
            </a:r>
            <a:r>
              <a:rPr lang="en-US" altLang="zh-CN" sz="2800" dirty="0"/>
              <a:t>Lawrence Livermore National </a:t>
            </a:r>
            <a:r>
              <a:rPr lang="en-US" altLang="zh-CN" sz="2800" dirty="0" smtClean="0"/>
              <a:t>Laboratory</a:t>
            </a:r>
            <a:r>
              <a:rPr lang="zh-CN" altLang="zh-CN" sz="2800" dirty="0" smtClean="0"/>
              <a:t>）</a:t>
            </a:r>
            <a:r>
              <a:rPr lang="zh-CN" altLang="zh-CN" sz="2800" dirty="0"/>
              <a:t>国家</a:t>
            </a:r>
            <a:r>
              <a:rPr lang="zh-CN" altLang="zh-CN" sz="2800" dirty="0" smtClean="0"/>
              <a:t>实验室</a:t>
            </a:r>
            <a:endParaRPr lang="en-US" altLang="zh-CN" sz="2800" dirty="0" smtClean="0"/>
          </a:p>
          <a:p>
            <a:pPr eaLnBrk="1" hangingPunct="1">
              <a:lnSpc>
                <a:spcPct val="80000"/>
              </a:lnSpc>
            </a:pPr>
            <a:r>
              <a:rPr lang="zh-CN" altLang="en-US" sz="2800" dirty="0" smtClean="0"/>
              <a:t>目前，国外已经有较为成熟的商业化产品，主要来自</a:t>
            </a:r>
            <a:r>
              <a:rPr lang="en-US" altLang="zh-CN" sz="2800" dirty="0" err="1" smtClean="0"/>
              <a:t>Antech</a:t>
            </a:r>
            <a:r>
              <a:rPr lang="zh-CN" altLang="en-US" sz="2800" dirty="0" smtClean="0"/>
              <a:t>和</a:t>
            </a:r>
            <a:r>
              <a:rPr lang="en-US" altLang="zh-CN" sz="2800" dirty="0" smtClean="0"/>
              <a:t>Canberra</a:t>
            </a:r>
            <a:r>
              <a:rPr lang="zh-CN" altLang="en-US" sz="2800" dirty="0" smtClean="0"/>
              <a:t>公司</a:t>
            </a:r>
            <a:endParaRPr kumimoji="1" lang="en-US" altLang="zh-CN" sz="2800" dirty="0" smtClean="0"/>
          </a:p>
          <a:p>
            <a:pPr eaLnBrk="1" hangingPunct="1">
              <a:lnSpc>
                <a:spcPct val="80000"/>
              </a:lnSpc>
            </a:pPr>
            <a:r>
              <a:rPr kumimoji="1" lang="zh-CN" altLang="en-US" sz="2800" dirty="0" smtClean="0"/>
              <a:t>最近的工作主要集中于系统优化与改造，测量策略改进，兼容性的优化，以及新的改进型方法的研究</a:t>
            </a:r>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a:t>
            </a:r>
            <a:r>
              <a:rPr lang="zh-CN" altLang="en-US" dirty="0" smtClean="0"/>
              <a:t>设计等</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a:t>
            </a:r>
            <a:r>
              <a:rPr lang="zh-CN" altLang="en-US" dirty="0" smtClean="0"/>
              <a:t>算法等</a:t>
            </a:r>
            <a:endParaRPr lang="en-US" altLang="zh-CN" dirty="0" smtClean="0"/>
          </a:p>
          <a:p>
            <a:pPr eaLnBrk="1" hangingPunct="1"/>
            <a:r>
              <a:rPr lang="zh-CN" altLang="en-US" dirty="0" smtClean="0"/>
              <a:t>上海交通大学则着重于改进型重建方法的相关研究</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smtClean="0"/>
              <a:t>】</a:t>
            </a:r>
            <a:endParaRPr lang="en-US" altLang="zh-CN"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28524</TotalTime>
  <Words>2666</Words>
  <Application>Microsoft Office PowerPoint</Application>
  <PresentationFormat>全屏显示(4:3)</PresentationFormat>
  <Paragraphs>594</Paragraphs>
  <Slides>29</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Heiti SC Light</vt:lpstr>
      <vt:lpstr>楷体</vt:lpstr>
      <vt:lpstr>宋体</vt:lpstr>
      <vt:lpstr>Arial</vt:lpstr>
      <vt:lpstr>Calibri</vt:lpstr>
      <vt:lpstr>Times New Roman</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系统设计与优化-系统逻辑框架与示意图 </vt:lpstr>
      <vt:lpstr>系统设计与优化-数据采集与交互模块</vt:lpstr>
      <vt:lpstr>改进型技术-STGS技术原理 </vt:lpstr>
      <vt:lpstr>改进型技术-STGS技术验证 </vt:lpstr>
      <vt:lpstr>改进型技术-STGS技术验证 </vt:lpstr>
      <vt:lpstr>改进型技术-STGS技术验证</vt:lpstr>
      <vt:lpstr>改进型技术-STGS技术验证</vt:lpstr>
      <vt:lpstr>改进型技术-STGS技术验证 </vt:lpstr>
      <vt:lpstr>改进型技术-STGS技术验证 </vt:lpstr>
      <vt:lpstr>改进型技术-ISGS技术原理 </vt:lpstr>
      <vt:lpstr>改进型技术-ISGS技术验证</vt:lpstr>
      <vt:lpstr>主要工作与创新点</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306</cp:revision>
  <dcterms:created xsi:type="dcterms:W3CDTF">2016-01-19T11:19:18Z</dcterms:created>
  <dcterms:modified xsi:type="dcterms:W3CDTF">2018-01-08T10:39:16Z</dcterms:modified>
  <cp:category/>
</cp:coreProperties>
</file>