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0" r:id="rId2"/>
    <p:sldId id="257" r:id="rId3"/>
    <p:sldId id="262" r:id="rId4"/>
    <p:sldId id="264" r:id="rId5"/>
    <p:sldId id="284" r:id="rId6"/>
    <p:sldId id="268" r:id="rId7"/>
    <p:sldId id="272" r:id="rId8"/>
    <p:sldId id="271" r:id="rId9"/>
    <p:sldId id="273" r:id="rId10"/>
    <p:sldId id="287" r:id="rId11"/>
    <p:sldId id="274" r:id="rId12"/>
    <p:sldId id="275" r:id="rId13"/>
    <p:sldId id="276" r:id="rId14"/>
    <p:sldId id="283" r:id="rId15"/>
    <p:sldId id="290" r:id="rId16"/>
    <p:sldId id="281" r:id="rId17"/>
    <p:sldId id="288" r:id="rId18"/>
    <p:sldId id="279" r:id="rId19"/>
    <p:sldId id="261" r:id="rId2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217" autoAdjust="0"/>
    <p:restoredTop sz="81435" autoAdjust="0"/>
  </p:normalViewPr>
  <p:slideViewPr>
    <p:cSldViewPr snapToGrid="0" snapToObjects="1">
      <p:cViewPr varScale="1">
        <p:scale>
          <a:sx n="65" d="100"/>
          <a:sy n="65" d="100"/>
        </p:scale>
        <p:origin x="-10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2017-7-4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前期做过</a:t>
            </a:r>
            <a:r>
              <a:rPr lang="en-US" altLang="zh-CN" smtClean="0"/>
              <a:t>STGS</a:t>
            </a:r>
            <a:r>
              <a:rPr lang="zh-CN" altLang="en-US" smtClean="0"/>
              <a:t>，针对均匀分布的介质，目前没有非均匀介质的研究</a:t>
            </a:r>
          </a:p>
          <a:p>
            <a:pPr eaLnBrk="1" hangingPunct="1"/>
            <a:r>
              <a:rPr lang="zh-CN" altLang="en-US" smtClean="0"/>
              <a:t>准直器尺寸有很重要的影响，（观察到的现象）什么准直器是最适合</a:t>
            </a:r>
            <a:r>
              <a:rPr lang="en-US" altLang="zh-CN" smtClean="0"/>
              <a:t>STGS</a:t>
            </a:r>
            <a:r>
              <a:rPr lang="zh-CN" altLang="en-US" smtClean="0"/>
              <a:t>方法</a:t>
            </a:r>
          </a:p>
          <a:p>
            <a:pPr eaLnBrk="1" hangingPunct="1"/>
            <a:r>
              <a:rPr lang="zh-CN" altLang="en-US" smtClean="0"/>
              <a:t>用什么指标作为参考来进行优化，从数学的角度去判断迭代过程中误差是否会放大</a:t>
            </a:r>
          </a:p>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noFill/>
          <a:ln>
            <a:solidFill>
              <a:srgbClr val="000000"/>
            </a:solidFill>
            <a:miter lim="800000"/>
            <a:headEnd/>
            <a:tailEnd/>
          </a:ln>
        </p:spPr>
      </p:sp>
      <p:sp>
        <p:nvSpPr>
          <p:cNvPr id="5837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加一个矩阵的图，</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Cs-137</a:t>
            </a:r>
            <a:r>
              <a:rPr lang="zh-CN" altLang="en-US" smtClean="0"/>
              <a:t>在</a:t>
            </a:r>
            <a:r>
              <a:rPr lang="en-US" altLang="zh-CN" smtClean="0"/>
              <a:t>1.0g/cc</a:t>
            </a:r>
            <a:r>
              <a:rPr lang="zh-CN" altLang="en-US" smtClean="0"/>
              <a:t>时的</a:t>
            </a:r>
          </a:p>
          <a:p>
            <a:pPr eaLnBrk="1" hangingPunct="1">
              <a:spcBef>
                <a:spcPct val="0"/>
              </a:spcBef>
            </a:pPr>
            <a:r>
              <a:rPr lang="zh-CN" altLang="en-US" smtClean="0"/>
              <a:t>举个例子，右图是不同的探测效率在不同偏心位置的曲线，一次测量就是一个方程，系数</a:t>
            </a:r>
          </a:p>
          <a:p>
            <a:pPr eaLnBrk="1" hangingPunct="1">
              <a:spcBef>
                <a:spcPct val="0"/>
              </a:spcBef>
            </a:pPr>
            <a:r>
              <a:rPr lang="zh-CN" altLang="en-US" smtClean="0"/>
              <a:t>两个方程是两个超平面，解是其交点，如果两个系数非常接近，很难准确求解</a:t>
            </a:r>
          </a:p>
          <a:p>
            <a:pPr eaLnBrk="1" hangingPunct="1">
              <a:spcBef>
                <a:spcPct val="0"/>
              </a:spcBef>
            </a:pPr>
            <a:r>
              <a:rPr lang="zh-CN" altLang="en-US" smtClean="0"/>
              <a:t>病态矩阵导致误差放大</a:t>
            </a:r>
          </a:p>
          <a:p>
            <a:pPr eaLnBrk="1" hangingPunct="1">
              <a:spcBef>
                <a:spcPct val="0"/>
              </a:spcBef>
            </a:pPr>
            <a:r>
              <a:rPr lang="zh-CN" altLang="en-US" smtClean="0"/>
              <a:t>探测器偏心更多，探测效率低，从而导致探测时间更长</a:t>
            </a:r>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0E5816-F897-4D42-BEE5-FF7D34ADF862}" type="slidenum">
              <a:rPr lang="zh-CN" altLang="en-US" smtClean="0"/>
              <a:pPr/>
              <a:t>16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TextEdit="1"/>
          </p:cNvSpPr>
          <p:nvPr>
            <p:ph type="sldImg"/>
          </p:nvPr>
        </p:nvSpPr>
        <p:spPr bwMode="auto">
          <a:noFill/>
          <a:ln>
            <a:solidFill>
              <a:srgbClr val="000000"/>
            </a:solidFill>
            <a:miter lim="800000"/>
            <a:headEnd/>
            <a:tailEnd/>
          </a:ln>
        </p:spPr>
      </p:sp>
      <p:sp>
        <p:nvSpPr>
          <p:cNvPr id="6349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已经完成</a:t>
            </a:r>
          </a:p>
          <a:p>
            <a:pPr eaLnBrk="1" hangingPunct="1"/>
            <a:r>
              <a:rPr lang="zh-CN" altLang="en-US" smtClean="0"/>
              <a:t>通过数值模拟的结果，准备发表一篇小论文</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8.png"/><Relationship Id="rId9"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核电厂</a:t>
            </a:r>
            <a:r>
              <a:rPr lang="en-US" altLang="zh-CN" smtClean="0"/>
              <a:t>400L</a:t>
            </a:r>
            <a:r>
              <a:rPr lang="zh-CN" altLang="en-US" smtClean="0"/>
              <a:t>低中水平放射性</a:t>
            </a:r>
            <a:r>
              <a:rPr lang="zh-CN" altLang="zh-CN" smtClean="0"/>
              <a:t>废物桶</a:t>
            </a:r>
            <a:r>
              <a:rPr lang="zh-CN" altLang="en-US" smtClean="0"/>
              <a:t>改进型层析伽马扫描技术研究</a:t>
            </a:r>
            <a:endParaRPr kumimoji="1" lang="zh-CN" altLang="en-US"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smtClean="0">
                <a:solidFill>
                  <a:srgbClr val="004195"/>
                </a:solidFill>
              </a:rPr>
              <a:t>学生：饶开源</a:t>
            </a:r>
            <a:endParaRPr kumimoji="1" lang="en-US" altLang="zh-CN" sz="2800" smtClean="0">
              <a:solidFill>
                <a:srgbClr val="004195"/>
              </a:solidFill>
            </a:endParaRPr>
          </a:p>
          <a:p>
            <a:pPr eaLnBrk="1" hangingPunct="1">
              <a:lnSpc>
                <a:spcPct val="80000"/>
              </a:lnSpc>
            </a:pPr>
            <a:r>
              <a:rPr kumimoji="1" lang="zh-CN" altLang="en-US" sz="2800" smtClean="0">
                <a:solidFill>
                  <a:srgbClr val="004195"/>
                </a:solidFill>
              </a:rPr>
              <a:t>指导老师：顾卫国</a:t>
            </a:r>
          </a:p>
          <a:p>
            <a:pPr eaLnBrk="1" hangingPunct="1">
              <a:lnSpc>
                <a:spcPct val="80000"/>
              </a:lnSpc>
            </a:pPr>
            <a:r>
              <a:rPr kumimoji="1" lang="en-US" altLang="zh-CN" sz="2800" smtClean="0">
                <a:solidFill>
                  <a:srgbClr val="004195"/>
                </a:solidFill>
              </a:rPr>
              <a:t>2017</a:t>
            </a:r>
            <a:r>
              <a:rPr kumimoji="1" lang="zh-CN" altLang="en-US" sz="2800" smtClean="0">
                <a:solidFill>
                  <a:srgbClr val="004195"/>
                </a:solidFill>
              </a:rPr>
              <a:t>年</a:t>
            </a:r>
            <a:r>
              <a:rPr kumimoji="1" lang="en-US" altLang="zh-CN" sz="2800" smtClean="0">
                <a:solidFill>
                  <a:srgbClr val="004195"/>
                </a:solidFill>
              </a:rPr>
              <a:t>7</a:t>
            </a:r>
            <a:r>
              <a:rPr kumimoji="1" lang="zh-CN" altLang="en-US" sz="2800" smtClean="0">
                <a:solidFill>
                  <a:srgbClr val="004195"/>
                </a:solidFill>
              </a:rPr>
              <a:t>月</a:t>
            </a:r>
            <a:r>
              <a:rPr kumimoji="1" lang="en-US" altLang="zh-CN" sz="2800" smtClean="0">
                <a:solidFill>
                  <a:srgbClr val="004195"/>
                </a:solidFill>
              </a:rPr>
              <a:t>4</a:t>
            </a:r>
            <a:r>
              <a:rPr kumimoji="1" lang="zh-CN" altLang="en-US" sz="2800" smtClean="0">
                <a:solidFill>
                  <a:srgbClr val="004195"/>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zh-CN" altLang="en-US" sz="2800" smtClean="0"/>
              <a:t>针对</a:t>
            </a:r>
            <a:r>
              <a:rPr lang="en-US" altLang="zh-CN" sz="2800" smtClean="0"/>
              <a:t>400L</a:t>
            </a:r>
            <a:r>
              <a:rPr lang="zh-CN" altLang="en-US" sz="2800" smtClean="0"/>
              <a:t>超压废物桶、密度及放射性核素不均匀分布，</a:t>
            </a:r>
            <a:r>
              <a:rPr lang="en-US" altLang="zh-CN" sz="2800" smtClean="0"/>
              <a:t>SGS</a:t>
            </a:r>
            <a:r>
              <a:rPr lang="zh-CN" altLang="en-US" sz="2800" smtClean="0"/>
              <a:t>和</a:t>
            </a:r>
            <a:r>
              <a:rPr lang="en-US" altLang="zh-CN" sz="2800" smtClean="0"/>
              <a:t>TGS</a:t>
            </a:r>
            <a:r>
              <a:rPr lang="zh-CN" altLang="en-US" sz="2800" smtClean="0"/>
              <a:t>均难以实现快速准确的废物桶测量；</a:t>
            </a:r>
          </a:p>
          <a:p>
            <a:pPr marL="609600" indent="-609600" eaLnBrk="1" hangingPunct="1"/>
            <a:r>
              <a:rPr lang="zh-CN" altLang="en-US" sz="2800" smtClean="0"/>
              <a:t>前述的改进型测量技术都基于一定的假设，难以满足各种类型废物桶准确测量的需要，</a:t>
            </a:r>
            <a:r>
              <a:rPr lang="en-US" altLang="zh-CN" sz="2800" smtClean="0"/>
              <a:t>STGS</a:t>
            </a:r>
            <a:r>
              <a:rPr lang="zh-CN" altLang="en-US" sz="2800" smtClean="0"/>
              <a:t>基于层析原理是最有潜力的改进型测量技术；</a:t>
            </a:r>
          </a:p>
          <a:p>
            <a:pPr marL="609600" indent="-609600" eaLnBrk="1" hangingPunct="1"/>
            <a:r>
              <a:rPr lang="zh-CN" altLang="en-US" sz="2800" smtClean="0"/>
              <a:t>针对高密度不均匀分布的废物桶，</a:t>
            </a:r>
            <a:r>
              <a:rPr lang="en-US" altLang="zh-CN" sz="2800" smtClean="0"/>
              <a:t> STGS</a:t>
            </a:r>
            <a:r>
              <a:rPr lang="zh-CN" altLang="en-US" sz="2800" smtClean="0"/>
              <a:t>研究需要进一步深入研究，包括准直器尺寸和探测器位置等对重建结果和测量性能的影响规律和最优化。</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研究目标</a:t>
            </a:r>
          </a:p>
        </p:txBody>
      </p:sp>
      <p:sp>
        <p:nvSpPr>
          <p:cNvPr id="27650" name="内容占位符 2"/>
          <p:cNvSpPr>
            <a:spLocks noGrp="1"/>
          </p:cNvSpPr>
          <p:nvPr>
            <p:ph idx="1"/>
          </p:nvPr>
        </p:nvSpPr>
        <p:spPr>
          <a:xfrm>
            <a:off x="457200" y="1333500"/>
            <a:ext cx="8229600" cy="4314825"/>
          </a:xfrm>
        </p:spPr>
        <p:txBody>
          <a:bodyPr/>
          <a:lstStyle/>
          <a:p>
            <a:pPr eaLnBrk="1" hangingPunct="1"/>
            <a:r>
              <a:rPr lang="zh-CN" altLang="en-US" smtClean="0"/>
              <a:t>开展</a:t>
            </a:r>
            <a:r>
              <a:rPr lang="en-US" altLang="zh-CN" smtClean="0">
                <a:solidFill>
                  <a:srgbClr val="C00000"/>
                </a:solidFill>
              </a:rPr>
              <a:t>400L</a:t>
            </a:r>
            <a:r>
              <a:rPr lang="zh-CN" altLang="en-US" smtClean="0">
                <a:solidFill>
                  <a:srgbClr val="C00000"/>
                </a:solidFill>
              </a:rPr>
              <a:t>超压废物桶</a:t>
            </a:r>
            <a:r>
              <a:rPr lang="zh-CN" altLang="en-US" smtClean="0"/>
              <a:t>的</a:t>
            </a:r>
            <a:r>
              <a:rPr lang="zh-CN" altLang="en-US" smtClean="0">
                <a:solidFill>
                  <a:srgbClr val="C00000"/>
                </a:solidFill>
              </a:rPr>
              <a:t>半层析伽马扫描技术</a:t>
            </a:r>
            <a:r>
              <a:rPr lang="zh-CN" altLang="en-US" smtClean="0"/>
              <a:t>研究，分析并掌握不同</a:t>
            </a:r>
            <a:r>
              <a:rPr lang="zh-CN" altLang="en-US" smtClean="0">
                <a:solidFill>
                  <a:srgbClr val="C00000"/>
                </a:solidFill>
              </a:rPr>
              <a:t>密度介质</a:t>
            </a:r>
            <a:r>
              <a:rPr lang="zh-CN" altLang="en-US" smtClean="0"/>
              <a:t>、不同</a:t>
            </a:r>
            <a:r>
              <a:rPr lang="zh-CN" altLang="en-US" smtClean="0">
                <a:solidFill>
                  <a:srgbClr val="C00000"/>
                </a:solidFill>
              </a:rPr>
              <a:t>能量核素</a:t>
            </a:r>
            <a:r>
              <a:rPr lang="zh-CN" altLang="en-US" smtClean="0"/>
              <a:t>、及其它们的</a:t>
            </a:r>
            <a:r>
              <a:rPr lang="zh-CN" altLang="en-US" smtClean="0">
                <a:solidFill>
                  <a:srgbClr val="C00000"/>
                </a:solidFill>
              </a:rPr>
              <a:t>分布情况</a:t>
            </a:r>
            <a:r>
              <a:rPr lang="zh-CN" altLang="en-US" smtClean="0"/>
              <a:t>、</a:t>
            </a:r>
            <a:r>
              <a:rPr lang="zh-CN" altLang="en-US" smtClean="0">
                <a:solidFill>
                  <a:srgbClr val="C00000"/>
                </a:solidFill>
              </a:rPr>
              <a:t>准直器尺寸</a:t>
            </a:r>
            <a:r>
              <a:rPr lang="zh-CN" altLang="en-US" smtClean="0"/>
              <a:t>对测量结果的影响规律，以实现对废物桶核素及活度准确快速测量的最佳方案</a:t>
            </a:r>
          </a:p>
          <a:p>
            <a:pPr eaLnBrk="1" hangingPunct="1"/>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eaLnBrk="1" hangingPunct="1"/>
            <a:r>
              <a:rPr lang="en-US" altLang="zh-CN" smtClean="0"/>
              <a:t>400L</a:t>
            </a:r>
            <a:r>
              <a:rPr lang="zh-CN" altLang="en-US" smtClean="0"/>
              <a:t>废物桶</a:t>
            </a:r>
            <a:r>
              <a:rPr lang="en-US" altLang="zh-CN" smtClean="0"/>
              <a:t>STGS</a:t>
            </a:r>
            <a:r>
              <a:rPr lang="zh-CN" altLang="en-US" smtClean="0"/>
              <a:t>测量方法和重建算法研究</a:t>
            </a:r>
            <a:endParaRPr lang="en-US" altLang="zh-CN" smtClean="0"/>
          </a:p>
          <a:p>
            <a:pPr eaLnBrk="1" hangingPunct="1"/>
            <a:r>
              <a:rPr lang="zh-CN" altLang="en-US" smtClean="0"/>
              <a:t>介质密度及不均匀分布的测量性能研究</a:t>
            </a:r>
            <a:endParaRPr lang="en-US" altLang="zh-CN" smtClean="0"/>
          </a:p>
          <a:p>
            <a:pPr eaLnBrk="1" hangingPunct="1"/>
            <a:r>
              <a:rPr lang="zh-CN" altLang="en-US" smtClean="0"/>
              <a:t>准直器尺寸对</a:t>
            </a:r>
            <a:r>
              <a:rPr lang="en-US" altLang="zh-CN" smtClean="0"/>
              <a:t>STGS</a:t>
            </a:r>
            <a:r>
              <a:rPr lang="zh-CN" altLang="en-US" smtClean="0"/>
              <a:t>测量性能影响研究</a:t>
            </a:r>
          </a:p>
          <a:p>
            <a:pPr eaLnBrk="1" hangingPunct="1"/>
            <a:r>
              <a:rPr lang="zh-CN" altLang="en-US" smtClean="0"/>
              <a:t>最佳测量方案的对比研究</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拟解决的关键问题</a:t>
            </a:r>
          </a:p>
        </p:txBody>
      </p:sp>
      <p:sp>
        <p:nvSpPr>
          <p:cNvPr id="29698" name="内容占位符 2"/>
          <p:cNvSpPr>
            <a:spLocks noGrp="1"/>
          </p:cNvSpPr>
          <p:nvPr>
            <p:ph idx="1"/>
          </p:nvPr>
        </p:nvSpPr>
        <p:spPr>
          <a:xfrm>
            <a:off x="457200" y="1333500"/>
            <a:ext cx="8229600" cy="4314825"/>
          </a:xfrm>
        </p:spPr>
        <p:txBody>
          <a:bodyPr/>
          <a:lstStyle/>
          <a:p>
            <a:pPr marL="609600" indent="-609600" eaLnBrk="1" hangingPunct="1">
              <a:buFont typeface="Calibri" pitchFamily="34" charset="0"/>
              <a:buAutoNum type="arabicPeriod"/>
            </a:pPr>
            <a:r>
              <a:rPr lang="zh-CN" altLang="en-US" smtClean="0"/>
              <a:t>密度核素不均匀分布对</a:t>
            </a:r>
            <a:r>
              <a:rPr lang="en-US" altLang="zh-CN" smtClean="0"/>
              <a:t>STGS</a:t>
            </a:r>
            <a:r>
              <a:rPr lang="zh-CN" altLang="en-US" smtClean="0"/>
              <a:t>性能的影响</a:t>
            </a:r>
          </a:p>
          <a:p>
            <a:pPr marL="609600" indent="-609600" eaLnBrk="1" hangingPunct="1">
              <a:buFont typeface="Calibri" pitchFamily="34" charset="0"/>
              <a:buAutoNum type="arabicPeriod"/>
            </a:pPr>
            <a:r>
              <a:rPr lang="zh-CN" altLang="en-US" smtClean="0"/>
              <a:t>准直器尺寸对测量性能的影响</a:t>
            </a:r>
            <a:endParaRPr lang="en-US" altLang="zh-CN" smtClean="0"/>
          </a:p>
          <a:p>
            <a:pPr marL="609600" indent="-609600" eaLnBrk="1" hangingPunct="1">
              <a:buFont typeface="Calibri" pitchFamily="34" charset="0"/>
              <a:buAutoNum type="arabicPeriod"/>
            </a:pPr>
            <a:r>
              <a:rPr lang="zh-CN" altLang="en-US" smtClean="0"/>
              <a:t>从误差、测量时间、重建迭代的稳定性等方面，建立一个测量最优化的数学模型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smtClean="0"/>
              <a:t>研究方法与技术路线</a:t>
            </a:r>
            <a:r>
              <a:rPr lang="en-US" altLang="zh-CN" sz="3600" b="1" smtClean="0"/>
              <a:t>-STGS</a:t>
            </a:r>
            <a:r>
              <a:rPr lang="zh-CN" altLang="en-US" sz="3600" b="1" smtClean="0"/>
              <a:t>方法</a:t>
            </a:r>
            <a:r>
              <a:rPr lang="zh-CN" altLang="zh-CN" sz="3600" smtClean="0"/>
              <a:t/>
            </a:r>
            <a:br>
              <a:rPr lang="zh-CN" altLang="zh-CN" sz="3600" smtClean="0"/>
            </a:br>
            <a:endParaRPr lang="zh-CN" altLang="en-US" sz="360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mtClean="0"/>
              <a:t>半层析扫描方法（</a:t>
            </a:r>
            <a:r>
              <a:rPr lang="en-US" altLang="zh-CN" smtClean="0"/>
              <a:t>Semi-tomographic gamma scanning</a:t>
            </a:r>
            <a:r>
              <a:rPr lang="zh-CN" altLang="en-US" smtClean="0"/>
              <a:t>，</a:t>
            </a:r>
            <a:r>
              <a:rPr lang="en-US" altLang="zh-CN" smtClean="0"/>
              <a:t>STGS</a:t>
            </a:r>
            <a:r>
              <a:rPr lang="zh-CN" altLang="en-US" smtClean="0"/>
              <a:t>）</a:t>
            </a:r>
            <a:endParaRPr lang="en-US" altLang="zh-CN" smtClean="0"/>
          </a:p>
          <a:p>
            <a:pPr eaLnBrk="1" hangingPunct="1"/>
            <a:r>
              <a:rPr lang="zh-CN" altLang="en-US" smtClean="0"/>
              <a:t>在</a:t>
            </a:r>
            <a:r>
              <a:rPr lang="en-US" altLang="zh-CN" smtClean="0"/>
              <a:t>SGS</a:t>
            </a:r>
            <a:r>
              <a:rPr lang="zh-CN" altLang="en-US" smtClean="0"/>
              <a:t>基础上每层径向划分为数个环状体素，采用</a:t>
            </a:r>
            <a:r>
              <a:rPr lang="en-US" altLang="zh-CN" smtClean="0"/>
              <a:t>TGS</a:t>
            </a:r>
            <a:r>
              <a:rPr lang="zh-CN" altLang="en-US" smtClean="0"/>
              <a:t>的拓扑技术分别进行透射重建和发射重建，得到环状体素的核素活度</a:t>
            </a:r>
            <a:endParaRPr lang="en-US" altLang="zh-CN" smtClean="0"/>
          </a:p>
          <a:p>
            <a:pPr eaLnBrk="1" hangingPunct="1"/>
            <a:r>
              <a:rPr lang="zh-CN" altLang="en-US" smtClean="0"/>
              <a:t>精度比</a:t>
            </a:r>
            <a:r>
              <a:rPr lang="en-US" altLang="zh-CN" smtClean="0"/>
              <a:t>SGS</a:t>
            </a:r>
            <a:r>
              <a:rPr lang="zh-CN" altLang="en-US" smtClean="0"/>
              <a:t>更高，探测时间远小于</a:t>
            </a:r>
            <a:r>
              <a:rPr lang="en-US" altLang="zh-CN" smtClean="0"/>
              <a:t>TGS</a:t>
            </a:r>
            <a:endParaRPr lang="zh-CN" altLang="en-US" smtClean="0"/>
          </a:p>
        </p:txBody>
      </p:sp>
      <p:pic>
        <p:nvPicPr>
          <p:cNvPr id="31747" name="图片 10" descr="探测平面图STGS"/>
          <p:cNvPicPr>
            <a:picLocks noChangeAspect="1" noChangeArrowheads="1"/>
          </p:cNvPicPr>
          <p:nvPr/>
        </p:nvPicPr>
        <p:blipFill>
          <a:blip r:embed="rId2"/>
          <a:srcRect/>
          <a:stretch>
            <a:fillRect/>
          </a:stretch>
        </p:blipFill>
        <p:spPr bwMode="auto">
          <a:xfrm>
            <a:off x="3309938" y="4670425"/>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6115050" y="4670425"/>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600575"/>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76" name="Picture 30"/>
          <p:cNvPicPr>
            <a:picLocks noChangeAspect="1" noChangeArrowheads="1"/>
          </p:cNvPicPr>
          <p:nvPr/>
        </p:nvPicPr>
        <p:blipFill>
          <a:blip r:embed="rId4"/>
          <a:srcRect/>
          <a:stretch>
            <a:fillRect/>
          </a:stretch>
        </p:blipFill>
        <p:spPr bwMode="auto">
          <a:xfrm>
            <a:off x="0" y="3762375"/>
            <a:ext cx="5045075" cy="2668588"/>
          </a:xfrm>
          <a:prstGeom prst="rect">
            <a:avLst/>
          </a:prstGeom>
          <a:noFill/>
          <a:ln w="9525">
            <a:noFill/>
            <a:miter lim="800000"/>
            <a:headEnd/>
            <a:tailEnd/>
          </a:ln>
        </p:spPr>
      </p:pic>
      <p:sp>
        <p:nvSpPr>
          <p:cNvPr id="57377" name="标题 1"/>
          <p:cNvSpPr>
            <a:spLocks noGrp="1"/>
          </p:cNvSpPr>
          <p:nvPr>
            <p:ph type="title" idx="4294967295"/>
          </p:nvPr>
        </p:nvSpPr>
        <p:spPr bwMode="auto">
          <a:xfrm>
            <a:off x="457200" y="274638"/>
            <a:ext cx="8229600" cy="1143000"/>
          </a:xfrm>
          <a:prstGeom prst="rect">
            <a:avLst/>
          </a:prstGeom>
          <a:noFill/>
          <a:ln>
            <a:miter lim="800000"/>
            <a:headEnd/>
            <a:tailEnd/>
          </a:ln>
        </p:spPr>
        <p:txBody>
          <a:bodyPr/>
          <a:lstStyle/>
          <a:p>
            <a:pPr algn="l" eaLnBrk="1" hangingPunct="1"/>
            <a:r>
              <a:rPr lang="zh-CN" altLang="en-US" sz="3600" b="1" smtClean="0"/>
              <a:t>研究方法与技术路线</a:t>
            </a:r>
            <a:r>
              <a:rPr lang="en-US" altLang="zh-CN" sz="3600" b="1" smtClean="0"/>
              <a:t>-</a:t>
            </a:r>
            <a:r>
              <a:rPr lang="zh-CN" altLang="en-US" sz="3600" b="1" smtClean="0"/>
              <a:t>重建矩阵条件数</a:t>
            </a:r>
          </a:p>
        </p:txBody>
      </p:sp>
      <p:sp>
        <p:nvSpPr>
          <p:cNvPr id="57378" name="Rectangle 5"/>
          <p:cNvSpPr>
            <a:spLocks noGrp="1"/>
          </p:cNvSpPr>
          <p:nvPr>
            <p:ph idx="4294967295"/>
          </p:nvPr>
        </p:nvSpPr>
        <p:spPr>
          <a:xfrm>
            <a:off x="457200" y="1282700"/>
            <a:ext cx="4044950" cy="2862263"/>
          </a:xfrm>
        </p:spPr>
        <p:txBody>
          <a:bodyPr/>
          <a:lstStyle/>
          <a:p>
            <a:r>
              <a:rPr lang="zh-CN" altLang="en-US" sz="2400" smtClean="0"/>
              <a:t>发射重建方程：</a:t>
            </a:r>
            <a:r>
              <a:rPr lang="en-US" altLang="zh-CN" sz="2400" b="1" smtClean="0"/>
              <a:t>E·A=C</a:t>
            </a:r>
          </a:p>
          <a:p>
            <a:r>
              <a:rPr lang="zh-CN" altLang="en-US" sz="2400" smtClean="0"/>
              <a:t>为效率刻度矩阵误差</a:t>
            </a:r>
            <a:r>
              <a:rPr lang="en-US" altLang="zh-CN" sz="2400" smtClean="0"/>
              <a:t>dE</a:t>
            </a:r>
            <a:r>
              <a:rPr lang="zh-CN" altLang="en-US" sz="2400" smtClean="0"/>
              <a:t>，探测器误差</a:t>
            </a:r>
            <a:r>
              <a:rPr lang="en-US" altLang="zh-CN" sz="2400" smtClean="0"/>
              <a:t>dC</a:t>
            </a:r>
          </a:p>
          <a:p>
            <a:r>
              <a:rPr lang="en-US" altLang="zh-CN" sz="2400" b="1" smtClean="0"/>
              <a:t>(E+dE)·(A+dA)=C+dC</a:t>
            </a:r>
            <a:endParaRPr lang="zh-CN" altLang="en-US" sz="2400" smtClean="0"/>
          </a:p>
          <a:p>
            <a:r>
              <a:rPr lang="zh-CN" altLang="en-US" sz="2400" smtClean="0"/>
              <a:t>解的相对误差为：</a:t>
            </a:r>
            <a:endParaRPr lang="en-US" altLang="zh-CN" sz="2400" smtClean="0"/>
          </a:p>
        </p:txBody>
      </p:sp>
      <p:sp>
        <p:nvSpPr>
          <p:cNvPr id="57379" name="Rectangle 6"/>
          <p:cNvSpPr>
            <a:spLocks noChangeArrowheads="1"/>
          </p:cNvSpPr>
          <p:nvPr/>
        </p:nvSpPr>
        <p:spPr bwMode="auto">
          <a:xfrm>
            <a:off x="6237288" y="4371975"/>
            <a:ext cx="184150" cy="366713"/>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sp>
        <p:nvSpPr>
          <p:cNvPr id="5738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50" name="AutoShape 6"/>
          <p:cNvGraphicFramePr>
            <a:graphicFrameLocks noChangeAspect="1"/>
          </p:cNvGraphicFramePr>
          <p:nvPr/>
        </p:nvGraphicFramePr>
        <p:xfrm>
          <a:off x="0" y="0"/>
          <a:ext cx="2543175" cy="723900"/>
        </p:xfrm>
        <a:graphic>
          <a:graphicData uri="http://schemas.openxmlformats.org/presentationml/2006/ole">
            <p:oleObj spid="_x0000_s57350" r:id="rId5" imgW="0" imgH="0" progId="">
              <p:embed/>
            </p:oleObj>
          </a:graphicData>
        </a:graphic>
      </p:graphicFrame>
      <p:sp>
        <p:nvSpPr>
          <p:cNvPr id="5738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52" name="AutoShape 8"/>
          <p:cNvGraphicFramePr>
            <a:graphicFrameLocks noChangeAspect="1"/>
          </p:cNvGraphicFramePr>
          <p:nvPr/>
        </p:nvGraphicFramePr>
        <p:xfrm>
          <a:off x="0" y="0"/>
          <a:ext cx="2543175" cy="723900"/>
        </p:xfrm>
        <a:graphic>
          <a:graphicData uri="http://schemas.openxmlformats.org/presentationml/2006/ole">
            <p:oleObj spid="_x0000_s57352" r:id="rId6" imgW="0" imgH="0" progId="">
              <p:embed/>
            </p:oleObj>
          </a:graphicData>
        </a:graphic>
      </p:graphicFrame>
      <p:sp>
        <p:nvSpPr>
          <p:cNvPr id="57382" name="Rectangle 11"/>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57354" name="AutoShape 10"/>
          <p:cNvGraphicFramePr>
            <a:graphicFrameLocks noChangeAspect="1"/>
          </p:cNvGraphicFramePr>
          <p:nvPr/>
        </p:nvGraphicFramePr>
        <p:xfrm>
          <a:off x="0" y="0"/>
          <a:ext cx="2543175" cy="723900"/>
        </p:xfrm>
        <a:graphic>
          <a:graphicData uri="http://schemas.openxmlformats.org/presentationml/2006/ole">
            <p:oleObj spid="_x0000_s57354" r:id="rId7" imgW="0" imgH="0" progId="">
              <p:embed/>
            </p:oleObj>
          </a:graphicData>
        </a:graphic>
      </p:graphicFrame>
      <p:sp>
        <p:nvSpPr>
          <p:cNvPr id="57383" name="Rectangle 13"/>
          <p:cNvSpPr>
            <a:spLocks noChangeArrowheads="1"/>
          </p:cNvSpPr>
          <p:nvPr/>
        </p:nvSpPr>
        <p:spPr bwMode="auto">
          <a:xfrm>
            <a:off x="0" y="3067050"/>
            <a:ext cx="9144000" cy="0"/>
          </a:xfrm>
          <a:prstGeom prst="rect">
            <a:avLst/>
          </a:prstGeom>
          <a:noFill/>
          <a:ln w="9525">
            <a:noFill/>
            <a:miter lim="800000"/>
            <a:headEnd/>
            <a:tailEnd/>
          </a:ln>
        </p:spPr>
        <p:txBody>
          <a:bodyPr anchor="ctr">
            <a:spAutoFit/>
          </a:bodyPr>
          <a:lstStyle/>
          <a:p>
            <a:endParaRPr lang="zh-CN" altLang="en-US"/>
          </a:p>
        </p:txBody>
      </p:sp>
      <p:sp>
        <p:nvSpPr>
          <p:cNvPr id="57384" name="Rectangle 15"/>
          <p:cNvSpPr>
            <a:spLocks noChangeArrowheads="1"/>
          </p:cNvSpPr>
          <p:nvPr/>
        </p:nvSpPr>
        <p:spPr bwMode="auto">
          <a:xfrm>
            <a:off x="0" y="3067050"/>
            <a:ext cx="9144000" cy="0"/>
          </a:xfrm>
          <a:prstGeom prst="rect">
            <a:avLst/>
          </a:prstGeom>
          <a:noFill/>
          <a:ln w="9525">
            <a:noFill/>
            <a:miter lim="800000"/>
            <a:headEnd/>
            <a:tailEnd/>
          </a:ln>
        </p:spPr>
        <p:txBody>
          <a:bodyPr anchor="ctr">
            <a:spAutoFit/>
          </a:bodyPr>
          <a:lstStyle/>
          <a:p>
            <a:endParaRPr lang="zh-CN" altLang="en-US"/>
          </a:p>
        </p:txBody>
      </p:sp>
      <p:sp>
        <p:nvSpPr>
          <p:cNvPr id="57385" name="Rectangle 17"/>
          <p:cNvSpPr>
            <a:spLocks noChangeArrowheads="1"/>
          </p:cNvSpPr>
          <p:nvPr/>
        </p:nvSpPr>
        <p:spPr bwMode="auto">
          <a:xfrm>
            <a:off x="0" y="3067050"/>
            <a:ext cx="9144000" cy="0"/>
          </a:xfrm>
          <a:prstGeom prst="rect">
            <a:avLst/>
          </a:prstGeom>
          <a:noFill/>
          <a:ln w="9525">
            <a:noFill/>
            <a:miter lim="800000"/>
            <a:headEnd/>
            <a:tailEnd/>
          </a:ln>
        </p:spPr>
        <p:txBody>
          <a:bodyPr anchor="ctr">
            <a:spAutoFit/>
          </a:bodyPr>
          <a:lstStyle/>
          <a:p>
            <a:endParaRPr lang="zh-CN" altLang="en-US"/>
          </a:p>
        </p:txBody>
      </p:sp>
      <p:sp>
        <p:nvSpPr>
          <p:cNvPr id="57386" name="Rectangle 27"/>
          <p:cNvSpPr>
            <a:spLocks noChangeArrowheads="1"/>
          </p:cNvSpPr>
          <p:nvPr/>
        </p:nvSpPr>
        <p:spPr bwMode="auto">
          <a:xfrm>
            <a:off x="0" y="306705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57373" name="Object 29"/>
          <p:cNvGraphicFramePr>
            <a:graphicFrameLocks noChangeAspect="1"/>
          </p:cNvGraphicFramePr>
          <p:nvPr/>
        </p:nvGraphicFramePr>
        <p:xfrm>
          <a:off x="3451225" y="3308350"/>
          <a:ext cx="5014913" cy="1430338"/>
        </p:xfrm>
        <a:graphic>
          <a:graphicData uri="http://schemas.openxmlformats.org/presentationml/2006/ole">
            <p:oleObj spid="_x0000_s57373" name="Equation" r:id="rId8" imgW="2539800" imgH="723600" progId="Equation.DSMT4">
              <p:embed/>
            </p:oleObj>
          </a:graphicData>
        </a:graphic>
      </p:graphicFrame>
      <p:graphicFrame>
        <p:nvGraphicFramePr>
          <p:cNvPr id="57375" name="Object 31"/>
          <p:cNvGraphicFramePr>
            <a:graphicFrameLocks noChangeAspect="1"/>
          </p:cNvGraphicFramePr>
          <p:nvPr/>
        </p:nvGraphicFramePr>
        <p:xfrm>
          <a:off x="4502150" y="1282700"/>
          <a:ext cx="3963988" cy="1654175"/>
        </p:xfrm>
        <a:graphic>
          <a:graphicData uri="http://schemas.openxmlformats.org/presentationml/2006/ole">
            <p:oleObj spid="_x0000_s57375" name="Equation" r:id="rId9" imgW="1765080" imgH="73656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bwMode="auto">
          <a:xfrm>
            <a:off x="457200" y="274638"/>
            <a:ext cx="8054975"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smtClean="0"/>
              <a:t>研究方法与技术路线</a:t>
            </a:r>
            <a:r>
              <a:rPr lang="en-US" altLang="zh-CN" sz="3600" b="1" smtClean="0"/>
              <a:t>-</a:t>
            </a:r>
            <a:r>
              <a:rPr lang="zh-CN" altLang="en-US" sz="3600" b="1" smtClean="0"/>
              <a:t>重建矩阵条件数</a:t>
            </a:r>
          </a:p>
        </p:txBody>
      </p:sp>
      <p:sp>
        <p:nvSpPr>
          <p:cNvPr id="4" name="内容占位符 3"/>
          <p:cNvSpPr>
            <a:spLocks noGrp="1" noRot="1" noChangeAspect="1" noMove="1" noResize="1" noEditPoints="1" noAdjustHandles="1" noChangeArrowheads="1" noChangeShapeType="1" noTextEdit="1"/>
          </p:cNvSpPr>
          <p:nvPr>
            <p:ph idx="1"/>
          </p:nvPr>
        </p:nvSpPr>
        <p:spPr>
          <a:xfrm>
            <a:off x="457200" y="1332815"/>
            <a:ext cx="8686800" cy="1694164"/>
          </a:xfrm>
          <a:blipFill rotWithShape="0">
            <a:blip r:embed="rId3"/>
            <a:stretch>
              <a:fillRect l="-912" t="-3957" b="-4317"/>
            </a:stretch>
          </a:blipFill>
        </p:spPr>
        <p:txBody>
          <a:bodyPr/>
          <a:lstStyle/>
          <a:p>
            <a:pPr eaLnBrk="1" hangingPunct="1">
              <a:defRPr/>
            </a:pPr>
            <a:r>
              <a:rPr lang="zh-CN" altLang="en-US">
                <a:noFill/>
              </a:rPr>
              <a:t> </a:t>
            </a:r>
          </a:p>
        </p:txBody>
      </p:sp>
      <p:sp>
        <p:nvSpPr>
          <p:cNvPr id="59395" name="矩形 4"/>
          <p:cNvSpPr>
            <a:spLocks noChangeArrowheads="1"/>
          </p:cNvSpPr>
          <p:nvPr/>
        </p:nvSpPr>
        <p:spPr bwMode="auto">
          <a:xfrm>
            <a:off x="457200" y="3027363"/>
            <a:ext cx="4083050" cy="2308225"/>
          </a:xfrm>
          <a:prstGeom prst="rect">
            <a:avLst/>
          </a:prstGeom>
          <a:noFill/>
          <a:ln w="9525">
            <a:noFill/>
            <a:miter lim="800000"/>
            <a:headEnd/>
            <a:tailEnd/>
          </a:ln>
        </p:spPr>
        <p:txBody>
          <a:bodyPr>
            <a:spAutoFit/>
          </a:bodyPr>
          <a:lstStyle/>
          <a:p>
            <a:pPr marL="285750" indent="-285750">
              <a:buFont typeface="Arial" charset="0"/>
              <a:buChar char="•"/>
            </a:pPr>
            <a:r>
              <a:rPr lang="zh-CN" altLang="zh-CN" sz="2400"/>
              <a:t>提出一套设计标准，以保证在不同介质密度条件下，</a:t>
            </a:r>
            <a:r>
              <a:rPr lang="en-US" altLang="zh-CN" sz="2400"/>
              <a:t>Cond(E) 足够小，从而保证效率</a:t>
            </a:r>
            <a:r>
              <a:rPr lang="zh-CN" altLang="zh-CN" sz="2400"/>
              <a:t>矩阵扰动与测量误差对最终解的影响在可控范围</a:t>
            </a:r>
          </a:p>
        </p:txBody>
      </p:sp>
      <p:grpSp>
        <p:nvGrpSpPr>
          <p:cNvPr id="59396" name="组合 5"/>
          <p:cNvGrpSpPr>
            <a:grpSpLocks/>
          </p:cNvGrpSpPr>
          <p:nvPr/>
        </p:nvGrpSpPr>
        <p:grpSpPr bwMode="auto">
          <a:xfrm>
            <a:off x="4540250" y="2854325"/>
            <a:ext cx="4090988" cy="3344863"/>
            <a:chOff x="4421023" y="2696037"/>
            <a:chExt cx="4091152" cy="3345964"/>
          </a:xfrm>
        </p:grpSpPr>
        <p:pic>
          <p:nvPicPr>
            <p:cNvPr id="59397" name="图片 1"/>
            <p:cNvPicPr>
              <a:picLocks noChangeAspect="1"/>
            </p:cNvPicPr>
            <p:nvPr/>
          </p:nvPicPr>
          <p:blipFill>
            <a:blip r:embed="rId4"/>
            <a:srcRect/>
            <a:stretch>
              <a:fillRect/>
            </a:stretch>
          </p:blipFill>
          <p:spPr bwMode="auto">
            <a:xfrm>
              <a:off x="4421023" y="2696037"/>
              <a:ext cx="4091152" cy="2970208"/>
            </a:xfrm>
            <a:prstGeom prst="rect">
              <a:avLst/>
            </a:prstGeom>
            <a:noFill/>
            <a:ln w="9525">
              <a:noFill/>
              <a:miter lim="800000"/>
              <a:headEnd/>
              <a:tailEnd/>
            </a:ln>
          </p:spPr>
        </p:pic>
        <p:sp>
          <p:nvSpPr>
            <p:cNvPr id="59398" name="文本框 6"/>
            <p:cNvSpPr txBox="1">
              <a:spLocks noChangeArrowheads="1"/>
            </p:cNvSpPr>
            <p:nvPr/>
          </p:nvSpPr>
          <p:spPr bwMode="auto">
            <a:xfrm>
              <a:off x="4873855" y="5672669"/>
              <a:ext cx="3185487" cy="369332"/>
            </a:xfrm>
            <a:prstGeom prst="rect">
              <a:avLst/>
            </a:prstGeom>
            <a:noFill/>
            <a:ln w="9525">
              <a:noFill/>
              <a:miter lim="800000"/>
              <a:headEnd/>
              <a:tailEnd/>
            </a:ln>
          </p:spPr>
          <p:txBody>
            <a:bodyPr wrap="none">
              <a:spAutoFit/>
            </a:bodyPr>
            <a:lstStyle/>
            <a:p>
              <a:r>
                <a:rPr kumimoji="1" lang="en-US" altLang="zh-CN"/>
                <a:t>【</a:t>
              </a:r>
              <a:r>
                <a:rPr kumimoji="1" lang="zh-CN" altLang="en-US"/>
                <a:t>不同偏心位置的探测效率</a:t>
              </a:r>
              <a:r>
                <a:rPr kumimoji="1" lang="en-US" altLang="zh-CN"/>
                <a:t>】</a:t>
              </a:r>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4</a:t>
            </a:r>
            <a:r>
              <a:rPr lang="en-US" altLang="zh-CN" b="1" smtClean="0"/>
              <a:t>00L</a:t>
            </a:r>
            <a:r>
              <a:rPr lang="zh-CN" altLang="en-US" b="1" smtClean="0"/>
              <a:t>废物桶的实验测量</a:t>
            </a:r>
            <a:r>
              <a:rPr lang="zh-CN" altLang="zh-CN" smtClean="0"/>
              <a:t/>
            </a:r>
            <a:br>
              <a:rPr lang="zh-CN" altLang="zh-CN" smtClean="0"/>
            </a:br>
            <a:endParaRPr lang="en-US" altLang="zh-CN" smtClean="0"/>
          </a:p>
        </p:txBody>
      </p:sp>
      <p:sp>
        <p:nvSpPr>
          <p:cNvPr id="61442" name="内容占位符 2"/>
          <p:cNvSpPr>
            <a:spLocks noGrp="1"/>
          </p:cNvSpPr>
          <p:nvPr>
            <p:ph idx="4294967295"/>
          </p:nvPr>
        </p:nvSpPr>
        <p:spPr>
          <a:xfrm>
            <a:off x="457200" y="1333500"/>
            <a:ext cx="8229600" cy="4314825"/>
          </a:xfrm>
        </p:spPr>
        <p:txBody>
          <a:bodyPr/>
          <a:lstStyle/>
          <a:p>
            <a:pPr eaLnBrk="1" hangingPunct="1">
              <a:lnSpc>
                <a:spcPct val="80000"/>
              </a:lnSpc>
              <a:buFont typeface="Wingdings" pitchFamily="2" charset="2"/>
              <a:buChar char="Ø"/>
            </a:pPr>
            <a:r>
              <a:rPr lang="zh-CN" altLang="en-US" smtClean="0"/>
              <a:t>实验场合：结合秦山改造项目在秦山二厂开展实验</a:t>
            </a:r>
          </a:p>
          <a:p>
            <a:pPr eaLnBrk="1" hangingPunct="1">
              <a:lnSpc>
                <a:spcPct val="80000"/>
              </a:lnSpc>
              <a:buFont typeface="Wingdings" pitchFamily="2" charset="2"/>
              <a:buChar char="Ø"/>
            </a:pPr>
            <a:r>
              <a:rPr lang="zh-CN" altLang="en-US" smtClean="0"/>
              <a:t>介质材料：以水泥块，密度板等材料制备标准废物桶，模拟不同密度不同的分布</a:t>
            </a:r>
          </a:p>
          <a:p>
            <a:pPr eaLnBrk="1" hangingPunct="1">
              <a:lnSpc>
                <a:spcPct val="80000"/>
              </a:lnSpc>
              <a:buFont typeface="Wingdings" pitchFamily="2" charset="2"/>
              <a:buChar char="Ø"/>
            </a:pPr>
            <a:r>
              <a:rPr lang="zh-CN" altLang="en-US" smtClean="0"/>
              <a:t>放射性核素：</a:t>
            </a:r>
            <a:r>
              <a:rPr lang="en-US" altLang="zh-CN" smtClean="0"/>
              <a:t>Co-60</a:t>
            </a:r>
            <a:r>
              <a:rPr lang="zh-CN" altLang="en-US" smtClean="0"/>
              <a:t>、</a:t>
            </a:r>
            <a:r>
              <a:rPr lang="en-US" altLang="zh-CN" smtClean="0"/>
              <a:t>Cs-137</a:t>
            </a:r>
            <a:r>
              <a:rPr lang="zh-CN" altLang="en-US" smtClean="0"/>
              <a:t>、</a:t>
            </a:r>
            <a:r>
              <a:rPr lang="en-US" altLang="zh-CN" smtClean="0"/>
              <a:t>Eu-152</a:t>
            </a:r>
            <a:r>
              <a:rPr lang="zh-CN" altLang="en-US" smtClean="0"/>
              <a:t>等</a:t>
            </a:r>
          </a:p>
          <a:p>
            <a:pPr eaLnBrk="1" hangingPunct="1">
              <a:lnSpc>
                <a:spcPct val="80000"/>
              </a:lnSpc>
              <a:buFont typeface="Wingdings" pitchFamily="2" charset="2"/>
              <a:buChar char="Ø"/>
            </a:pPr>
            <a:r>
              <a:rPr lang="zh-CN" altLang="en-US" smtClean="0"/>
              <a:t>放射源位置：径向坐标，</a:t>
            </a:r>
            <a:r>
              <a:rPr lang="en-US" altLang="zh-CN" smtClean="0"/>
              <a:t>0cm,15cm,30cm</a:t>
            </a:r>
            <a:r>
              <a:rPr lang="zh-CN" altLang="en-US" smtClean="0"/>
              <a:t>等</a:t>
            </a:r>
          </a:p>
          <a:p>
            <a:pPr eaLnBrk="1" hangingPunct="1">
              <a:lnSpc>
                <a:spcPct val="80000"/>
              </a:lnSpc>
              <a:buFont typeface="Wingdings" pitchFamily="2" charset="2"/>
              <a:buChar char="Ø"/>
            </a:pPr>
            <a:r>
              <a:rPr lang="zh-CN" altLang="en-US" smtClean="0"/>
              <a:t>探测器位置：四个偏心位置，研究各层在</a:t>
            </a:r>
            <a:r>
              <a:rPr lang="en-US" altLang="zh-CN" smtClean="0"/>
              <a:t>2</a:t>
            </a:r>
            <a:r>
              <a:rPr lang="zh-CN" altLang="en-US" smtClean="0"/>
              <a:t>个，</a:t>
            </a:r>
            <a:r>
              <a:rPr lang="en-US" altLang="zh-CN" smtClean="0"/>
              <a:t>3</a:t>
            </a:r>
            <a:r>
              <a:rPr lang="zh-CN" altLang="en-US" smtClean="0"/>
              <a:t>个，</a:t>
            </a:r>
            <a:r>
              <a:rPr lang="en-US" altLang="zh-CN" smtClean="0"/>
              <a:t>4</a:t>
            </a:r>
            <a:r>
              <a:rPr lang="zh-CN" altLang="en-US" smtClean="0"/>
              <a:t>个环状网格的重建结果对比</a:t>
            </a:r>
          </a:p>
          <a:p>
            <a:pPr eaLnBrk="1" hangingPunct="1">
              <a:lnSpc>
                <a:spcPct val="80000"/>
              </a:lnSpc>
              <a:buFont typeface="Wingdings" pitchFamily="2" charset="2"/>
              <a:buChar char="Ø"/>
            </a:pPr>
            <a:r>
              <a:rPr lang="zh-CN" altLang="en-US" smtClean="0"/>
              <a:t>偏心位置最优化</a:t>
            </a:r>
            <a:endParaRPr lang="zh-CN" altLang="zh-CN" smtClean="0"/>
          </a:p>
          <a:p>
            <a:pPr eaLnBrk="1" hangingPunct="1">
              <a:lnSpc>
                <a:spcPct val="80000"/>
              </a:lnSpc>
            </a:pPr>
            <a:endParaRPr lang="zh-CN" altLang="en-US" sz="25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课题计划进度</a:t>
            </a:r>
            <a:r>
              <a:rPr lang="zh-CN" altLang="zh-CN" smtClean="0"/>
              <a:t/>
            </a:r>
            <a:br>
              <a:rPr lang="zh-CN" altLang="zh-CN" smtClean="0"/>
            </a:br>
            <a:endParaRPr lang="zh-CN" altLang="en-US" smtClean="0"/>
          </a:p>
        </p:txBody>
      </p:sp>
      <p:sp>
        <p:nvSpPr>
          <p:cNvPr id="62466" name="内容占位符 2"/>
          <p:cNvSpPr>
            <a:spLocks noGrp="1"/>
          </p:cNvSpPr>
          <p:nvPr>
            <p:ph idx="1"/>
          </p:nvPr>
        </p:nvSpPr>
        <p:spPr>
          <a:xfrm>
            <a:off x="457200" y="1333500"/>
            <a:ext cx="8229600" cy="4314825"/>
          </a:xfrm>
        </p:spPr>
        <p:txBody>
          <a:bodyPr/>
          <a:lstStyle/>
          <a:p>
            <a:pPr eaLnBrk="1" hangingPunct="1">
              <a:lnSpc>
                <a:spcPct val="80000"/>
              </a:lnSpc>
              <a:buFont typeface="Wingdings" pitchFamily="2" charset="2"/>
              <a:buChar char="Ø"/>
            </a:pPr>
            <a:r>
              <a:rPr lang="en-US" altLang="zh-CN" sz="2500" smtClean="0"/>
              <a:t>2017</a:t>
            </a:r>
            <a:r>
              <a:rPr lang="zh-CN" altLang="zh-CN" sz="2500" smtClean="0"/>
              <a:t>年</a:t>
            </a:r>
            <a:r>
              <a:rPr lang="en-US" altLang="zh-CN" sz="2500" smtClean="0"/>
              <a:t>1</a:t>
            </a:r>
            <a:r>
              <a:rPr lang="zh-CN" altLang="zh-CN" sz="2500" smtClean="0"/>
              <a:t>月－</a:t>
            </a:r>
            <a:r>
              <a:rPr lang="en-US" altLang="zh-CN" sz="2500" smtClean="0"/>
              <a:t>2017</a:t>
            </a:r>
            <a:r>
              <a:rPr lang="zh-CN" altLang="zh-CN" sz="2500" smtClean="0"/>
              <a:t>年</a:t>
            </a:r>
            <a:r>
              <a:rPr lang="en-US" altLang="zh-CN" sz="2500" smtClean="0"/>
              <a:t>4</a:t>
            </a:r>
            <a:r>
              <a:rPr lang="zh-CN" altLang="zh-CN" sz="2500" smtClean="0"/>
              <a:t>月</a:t>
            </a:r>
          </a:p>
          <a:p>
            <a:pPr lvl="1" eaLnBrk="1" hangingPunct="1">
              <a:lnSpc>
                <a:spcPct val="80000"/>
              </a:lnSpc>
            </a:pPr>
            <a:r>
              <a:rPr lang="zh-CN" altLang="zh-CN" sz="2200" smtClean="0"/>
              <a:t>启动前期准备（目标、计划、调研、前期准备等）；</a:t>
            </a:r>
            <a:endParaRPr lang="zh-CN" altLang="en-US" sz="2200" smtClean="0"/>
          </a:p>
          <a:p>
            <a:pPr lvl="1" eaLnBrk="1" hangingPunct="1">
              <a:lnSpc>
                <a:spcPct val="80000"/>
              </a:lnSpc>
            </a:pPr>
            <a:r>
              <a:rPr lang="zh-CN" altLang="zh-CN" sz="2200" smtClean="0"/>
              <a:t>完成原型机设计和软件开发；</a:t>
            </a:r>
          </a:p>
          <a:p>
            <a:pPr eaLnBrk="1" hangingPunct="1">
              <a:lnSpc>
                <a:spcPct val="80000"/>
              </a:lnSpc>
              <a:buFont typeface="Wingdings" pitchFamily="2" charset="2"/>
              <a:buChar char="Ø"/>
            </a:pPr>
            <a:r>
              <a:rPr lang="en-US" altLang="zh-CN" sz="2500" smtClean="0"/>
              <a:t>2017</a:t>
            </a:r>
            <a:r>
              <a:rPr lang="zh-CN" altLang="zh-CN" sz="2500" smtClean="0"/>
              <a:t>年</a:t>
            </a:r>
            <a:r>
              <a:rPr lang="en-US" altLang="zh-CN" sz="2500" smtClean="0"/>
              <a:t>5</a:t>
            </a:r>
            <a:r>
              <a:rPr lang="zh-CN" altLang="zh-CN" sz="2500" smtClean="0"/>
              <a:t>月－</a:t>
            </a:r>
            <a:r>
              <a:rPr lang="en-US" altLang="zh-CN" sz="2500" smtClean="0"/>
              <a:t>2017</a:t>
            </a:r>
            <a:r>
              <a:rPr lang="zh-CN" altLang="zh-CN" sz="2500" smtClean="0"/>
              <a:t>年</a:t>
            </a:r>
            <a:r>
              <a:rPr lang="en-US" altLang="zh-CN" sz="2500" smtClean="0"/>
              <a:t>6</a:t>
            </a:r>
            <a:r>
              <a:rPr lang="zh-CN" altLang="zh-CN" sz="2500" smtClean="0"/>
              <a:t>月</a:t>
            </a:r>
          </a:p>
          <a:p>
            <a:pPr lvl="1" eaLnBrk="1" hangingPunct="1">
              <a:lnSpc>
                <a:spcPct val="80000"/>
              </a:lnSpc>
            </a:pPr>
            <a:r>
              <a:rPr lang="zh-CN" altLang="en-US" sz="2200" smtClean="0"/>
              <a:t>准备实验方案；</a:t>
            </a:r>
            <a:endParaRPr lang="zh-CN" altLang="zh-CN" sz="2200" smtClean="0"/>
          </a:p>
          <a:p>
            <a:pPr lvl="1" eaLnBrk="1" hangingPunct="1">
              <a:lnSpc>
                <a:spcPct val="80000"/>
              </a:lnSpc>
            </a:pPr>
            <a:r>
              <a:rPr lang="zh-CN" altLang="en-US" sz="2200" smtClean="0"/>
              <a:t>开展数值模拟研究</a:t>
            </a:r>
            <a:r>
              <a:rPr lang="zh-CN" altLang="zh-CN" sz="2200" smtClean="0"/>
              <a:t>；</a:t>
            </a:r>
          </a:p>
          <a:p>
            <a:pPr eaLnBrk="1" hangingPunct="1">
              <a:lnSpc>
                <a:spcPct val="80000"/>
              </a:lnSpc>
              <a:buFont typeface="Wingdings" pitchFamily="2" charset="2"/>
              <a:buChar char="Ø"/>
            </a:pPr>
            <a:r>
              <a:rPr lang="en-US" altLang="zh-CN" sz="2500" smtClean="0"/>
              <a:t>2017</a:t>
            </a:r>
            <a:r>
              <a:rPr lang="zh-CN" altLang="zh-CN" sz="2500" smtClean="0"/>
              <a:t>年</a:t>
            </a:r>
            <a:r>
              <a:rPr lang="en-US" altLang="zh-CN" sz="2500" smtClean="0"/>
              <a:t>7</a:t>
            </a:r>
            <a:r>
              <a:rPr lang="zh-CN" altLang="zh-CN" sz="2500" smtClean="0"/>
              <a:t>月－</a:t>
            </a:r>
            <a:r>
              <a:rPr lang="en-US" altLang="zh-CN" sz="2500" smtClean="0"/>
              <a:t>2017</a:t>
            </a:r>
            <a:r>
              <a:rPr lang="zh-CN" altLang="zh-CN" sz="2500" smtClean="0"/>
              <a:t>年</a:t>
            </a:r>
            <a:r>
              <a:rPr lang="en-US" altLang="zh-CN" sz="2500" smtClean="0"/>
              <a:t>9</a:t>
            </a:r>
            <a:r>
              <a:rPr lang="zh-CN" altLang="zh-CN" sz="2500" smtClean="0"/>
              <a:t>月</a:t>
            </a:r>
          </a:p>
          <a:p>
            <a:pPr lvl="1" eaLnBrk="1" hangingPunct="1">
              <a:lnSpc>
                <a:spcPct val="80000"/>
              </a:lnSpc>
            </a:pPr>
            <a:r>
              <a:rPr lang="zh-CN" altLang="zh-CN" sz="2200" smtClean="0"/>
              <a:t>实验</a:t>
            </a:r>
            <a:r>
              <a:rPr lang="zh-CN" altLang="en-US" sz="2200" smtClean="0"/>
              <a:t>研究</a:t>
            </a:r>
            <a:r>
              <a:rPr lang="zh-CN" altLang="zh-CN" sz="2200" smtClean="0"/>
              <a:t>；</a:t>
            </a:r>
          </a:p>
          <a:p>
            <a:pPr lvl="1" eaLnBrk="1" hangingPunct="1">
              <a:lnSpc>
                <a:spcPct val="80000"/>
              </a:lnSpc>
            </a:pPr>
            <a:r>
              <a:rPr lang="zh-CN" altLang="en-US" sz="2200" smtClean="0"/>
              <a:t>通过实验结果实现探测的最优化</a:t>
            </a:r>
            <a:r>
              <a:rPr lang="zh-CN" altLang="zh-CN" sz="2200" smtClean="0"/>
              <a:t>；</a:t>
            </a:r>
          </a:p>
          <a:p>
            <a:pPr eaLnBrk="1" hangingPunct="1">
              <a:lnSpc>
                <a:spcPct val="80000"/>
              </a:lnSpc>
              <a:buFont typeface="Wingdings" pitchFamily="2" charset="2"/>
              <a:buChar char="Ø"/>
            </a:pPr>
            <a:r>
              <a:rPr lang="en-US" altLang="zh-CN" sz="2500" smtClean="0"/>
              <a:t>2017</a:t>
            </a:r>
            <a:r>
              <a:rPr lang="zh-CN" altLang="zh-CN" sz="2500" smtClean="0"/>
              <a:t>年</a:t>
            </a:r>
            <a:r>
              <a:rPr lang="en-US" altLang="zh-CN" sz="2500" smtClean="0"/>
              <a:t>10</a:t>
            </a:r>
            <a:r>
              <a:rPr lang="zh-CN" altLang="zh-CN" sz="2500" smtClean="0"/>
              <a:t>月－</a:t>
            </a:r>
            <a:r>
              <a:rPr lang="en-US" altLang="zh-CN" sz="2500" smtClean="0"/>
              <a:t>2017</a:t>
            </a:r>
            <a:r>
              <a:rPr lang="zh-CN" altLang="zh-CN" sz="2500" smtClean="0"/>
              <a:t>年</a:t>
            </a:r>
            <a:r>
              <a:rPr lang="en-US" altLang="zh-CN" sz="2500" smtClean="0"/>
              <a:t>12</a:t>
            </a:r>
            <a:r>
              <a:rPr lang="zh-CN" altLang="zh-CN" sz="2500" smtClean="0"/>
              <a:t>月</a:t>
            </a:r>
          </a:p>
          <a:p>
            <a:pPr lvl="1" eaLnBrk="1" hangingPunct="1">
              <a:lnSpc>
                <a:spcPct val="80000"/>
              </a:lnSpc>
            </a:pPr>
            <a:r>
              <a:rPr lang="zh-CN" altLang="en-US" sz="2200" smtClean="0"/>
              <a:t>数据处理、总结等工作</a:t>
            </a:r>
            <a:r>
              <a:rPr lang="zh-CN" altLang="zh-CN" sz="2200" smtClean="0"/>
              <a:t>；</a:t>
            </a:r>
          </a:p>
          <a:p>
            <a:pPr lvl="1" eaLnBrk="1" hangingPunct="1">
              <a:lnSpc>
                <a:spcPct val="80000"/>
              </a:lnSpc>
            </a:pPr>
            <a:r>
              <a:rPr lang="zh-CN" altLang="zh-CN" sz="2200" smtClean="0"/>
              <a:t>硕士论文</a:t>
            </a:r>
            <a:r>
              <a:rPr lang="zh-CN" altLang="en-US" sz="2200" smtClean="0"/>
              <a:t>撰写与</a:t>
            </a:r>
            <a:r>
              <a:rPr lang="zh-CN" altLang="zh-CN" sz="2200" smtClean="0"/>
              <a:t>答辩。</a:t>
            </a:r>
            <a:endParaRPr lang="zh-CN" altLang="en-US" sz="21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开题报告的内容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smtClean="0"/>
              <a:t>研究背景</a:t>
            </a:r>
            <a:endParaRPr kumimoji="1" lang="en-US" altLang="zh-CN" smtClean="0"/>
          </a:p>
          <a:p>
            <a:pPr eaLnBrk="1" hangingPunct="1"/>
            <a:r>
              <a:rPr kumimoji="1" lang="zh-CN" altLang="en-US" smtClean="0"/>
              <a:t>国内外研究的历史与现状</a:t>
            </a:r>
            <a:endParaRPr kumimoji="1" lang="en-US" altLang="zh-CN" smtClean="0"/>
          </a:p>
          <a:p>
            <a:pPr eaLnBrk="1" hangingPunct="1"/>
            <a:r>
              <a:rPr kumimoji="1" lang="zh-CN" altLang="en-US" smtClean="0"/>
              <a:t>研究目标、内容</a:t>
            </a:r>
            <a:endParaRPr kumimoji="1" lang="en-US" altLang="zh-CN" smtClean="0"/>
          </a:p>
          <a:p>
            <a:pPr eaLnBrk="1" hangingPunct="1"/>
            <a:r>
              <a:rPr kumimoji="1" lang="zh-CN" altLang="en-US" smtClean="0"/>
              <a:t>拟解决的关键问题</a:t>
            </a:r>
            <a:endParaRPr kumimoji="1" lang="en-US" altLang="zh-CN" smtClean="0"/>
          </a:p>
          <a:p>
            <a:pPr eaLnBrk="1" hangingPunct="1"/>
            <a:r>
              <a:rPr kumimoji="1" lang="zh-CN" altLang="en-US" smtClean="0"/>
              <a:t>研究方法与技术路线</a:t>
            </a:r>
            <a:endParaRPr kumimoji="1" lang="en-US" altLang="zh-CN" smtClean="0"/>
          </a:p>
          <a:p>
            <a:pPr eaLnBrk="1" hangingPunct="1"/>
            <a:r>
              <a:rPr kumimoji="1" lang="zh-CN" altLang="en-US" smtClean="0"/>
              <a:t>实验方案</a:t>
            </a:r>
            <a:endParaRPr kumimoji="1" lang="en-US" altLang="zh-CN" smtClean="0"/>
          </a:p>
          <a:p>
            <a:pPr eaLnBrk="1" hangingPunct="1"/>
            <a:r>
              <a:rPr kumimoji="1" lang="zh-CN" altLang="en-US" smtClean="0"/>
              <a:t>课题计划进度</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smtClean="0"/>
              <a:t>能源的需求量不断增加，核电事业快速发展，将会产生大量放射性废物</a:t>
            </a:r>
            <a:r>
              <a:rPr lang="zh-CN" altLang="en-US" sz="2800" smtClean="0"/>
              <a:t>；</a:t>
            </a:r>
          </a:p>
          <a:p>
            <a:pPr eaLnBrk="1" hangingPunct="1"/>
            <a:r>
              <a:rPr lang="zh-CN" altLang="en-US" sz="2800" smtClean="0"/>
              <a:t>根据国家标准</a:t>
            </a:r>
            <a:r>
              <a:rPr lang="en-US" altLang="zh-CN" sz="2800" smtClean="0"/>
              <a:t>,</a:t>
            </a:r>
            <a:r>
              <a:rPr lang="zh-CN" altLang="en-US" sz="2800" smtClean="0"/>
              <a:t>需要对废物桶内的放射性核素进行甄别，对核素活度进行测量，以用于分类管理和处置。</a:t>
            </a:r>
            <a:endParaRPr kumimoji="1" lang="en-US" altLang="zh-CN" sz="280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a:solidFill>
                  <a:srgbClr val="FF0000"/>
                </a:solidFill>
              </a:rPr>
              <a:t>《GB14500一2002放射性废物管理规定》</a:t>
            </a:r>
            <a:r>
              <a:rPr lang="zh-CN" altLang="zh-CN" sz="1200">
                <a:solidFill>
                  <a:srgbClr val="004195"/>
                </a:solidFill>
              </a:rPr>
              <a:t>规定了对不同种类的放射性废物的不同处理和处置方式。</a:t>
            </a:r>
          </a:p>
          <a:p>
            <a:r>
              <a:rPr lang="zh-CN" altLang="zh-CN" sz="1200">
                <a:solidFill>
                  <a:srgbClr val="FF0000"/>
                </a:solidFill>
              </a:rPr>
              <a:t>《GBI1928一1989低、中水平放射性固体废物暂时贮存规定》</a:t>
            </a:r>
            <a:r>
              <a:rPr lang="zh-CN" altLang="zh-CN" sz="1200">
                <a:solidFill>
                  <a:srgbClr val="004195"/>
                </a:solidFill>
              </a:rPr>
              <a:t>中要求入库废物应尽可能根据废物的放射性比活度、半衰期、毒性及废物处理的要求进行分类，分别入库贮存；</a:t>
            </a:r>
          </a:p>
          <a:p>
            <a:r>
              <a:rPr lang="zh-CN" altLang="zh-CN" sz="1200">
                <a:solidFill>
                  <a:srgbClr val="FF0000"/>
                </a:solidFill>
              </a:rPr>
              <a:t>《GBI1806一2004放射性物质安全运输规程》</a:t>
            </a:r>
            <a:r>
              <a:rPr lang="zh-CN" altLang="zh-CN" sz="1200">
                <a:solidFill>
                  <a:srgbClr val="004195"/>
                </a:solidFill>
              </a:rPr>
              <a:t>中规定了放射性核素的基本限值和货包内容物限值；</a:t>
            </a:r>
          </a:p>
          <a:p>
            <a:r>
              <a:rPr lang="zh-CN" altLang="zh-CN" sz="1200">
                <a:solidFill>
                  <a:srgbClr val="FF0000"/>
                </a:solidFill>
              </a:rPr>
              <a:t>《GBI6933一1997放射性废物近地表处置的废物接收准则》</a:t>
            </a:r>
            <a:r>
              <a:rPr lang="zh-CN" altLang="zh-CN" sz="120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81501"/>
                </a:solidFill>
              </a:rPr>
              <a:t>废物检测技术的研究有很大的应用价值</a:t>
            </a:r>
          </a:p>
          <a:p>
            <a:pPr marL="285750" indent="-285750"/>
            <a:endParaRPr lang="zh-CN" alt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smtClean="0"/>
              <a:t>此后，中低放废物将采用</a:t>
            </a:r>
            <a:r>
              <a:rPr lang="en-US" altLang="zh-CN" sz="2700" smtClean="0"/>
              <a:t>400L</a:t>
            </a:r>
            <a:r>
              <a:rPr lang="zh-CN" altLang="zh-CN" sz="2700" smtClean="0"/>
              <a:t>废物桶处置</a:t>
            </a:r>
            <a:endParaRPr lang="en-US" altLang="zh-CN" sz="2700" smtClean="0"/>
          </a:p>
          <a:p>
            <a:pPr eaLnBrk="1" hangingPunct="1">
              <a:lnSpc>
                <a:spcPct val="90000"/>
              </a:lnSpc>
            </a:pPr>
            <a:r>
              <a:rPr kumimoji="1" lang="zh-CN" altLang="en-US" sz="2700" smtClean="0"/>
              <a:t>与</a:t>
            </a:r>
            <a:r>
              <a:rPr kumimoji="1" lang="en-US" altLang="zh-CN" sz="2700" smtClean="0"/>
              <a:t>200L</a:t>
            </a:r>
            <a:r>
              <a:rPr kumimoji="1" lang="zh-CN" altLang="en-US" sz="2700" smtClean="0"/>
              <a:t>废物桶相比</a:t>
            </a:r>
            <a:r>
              <a:rPr kumimoji="1" lang="en-US" altLang="zh-CN" sz="2700" smtClean="0"/>
              <a:t>400L</a:t>
            </a:r>
            <a:r>
              <a:rPr kumimoji="1" lang="zh-CN" altLang="en-US" sz="2700" smtClean="0"/>
              <a:t>具有的特点：</a:t>
            </a:r>
            <a:endParaRPr kumimoji="1" lang="en-US" altLang="zh-CN" sz="2700" smtClean="0"/>
          </a:p>
          <a:p>
            <a:pPr lvl="1" eaLnBrk="1" hangingPunct="1">
              <a:lnSpc>
                <a:spcPct val="90000"/>
              </a:lnSpc>
            </a:pPr>
            <a:r>
              <a:rPr lang="zh-CN" altLang="zh-CN" sz="2400" smtClean="0"/>
              <a:t>几何尺寸的增大</a:t>
            </a:r>
            <a:endParaRPr lang="en-US" altLang="zh-CN" sz="2400" smtClean="0"/>
          </a:p>
          <a:p>
            <a:pPr lvl="1" eaLnBrk="1" hangingPunct="1">
              <a:lnSpc>
                <a:spcPct val="90000"/>
              </a:lnSpc>
            </a:pPr>
            <a:r>
              <a:rPr lang="zh-CN" altLang="en-US" sz="2400" smtClean="0"/>
              <a:t>采用</a:t>
            </a:r>
            <a:r>
              <a:rPr lang="zh-CN" altLang="zh-CN" sz="2400" smtClean="0"/>
              <a:t>超压缩等大减容比方法</a:t>
            </a:r>
            <a:endParaRPr lang="en-US" altLang="zh-CN" sz="2400" smtClean="0"/>
          </a:p>
          <a:p>
            <a:pPr eaLnBrk="1" hangingPunct="1">
              <a:lnSpc>
                <a:spcPct val="90000"/>
              </a:lnSpc>
            </a:pPr>
            <a:r>
              <a:rPr kumimoji="1" lang="zh-CN" altLang="en-US" sz="2700" smtClean="0"/>
              <a:t>以上特点都增强了自吸收效应，不均匀性可能</a:t>
            </a:r>
            <a:endParaRPr kumimoji="1" lang="en-US" altLang="zh-CN" sz="2700" smtClean="0"/>
          </a:p>
        </p:txBody>
      </p:sp>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a:t>【200L 400L</a:t>
            </a:r>
            <a:r>
              <a:rPr kumimoji="1" lang="zh-CN" altLang="en-US"/>
              <a:t>废物桶图对比</a:t>
            </a:r>
            <a:r>
              <a:rPr kumimoji="1" lang="en-US" altLang="zh-CN"/>
              <a:t>】</a:t>
            </a:r>
            <a:endParaRPr lang="zh-CN" altLang="en-US"/>
          </a:p>
        </p:txBody>
      </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a:t>【SGS</a:t>
              </a:r>
              <a:r>
                <a:rPr kumimoji="1" lang="zh-CN" altLang="en-US"/>
                <a:t>误差随密度变化</a:t>
              </a:r>
              <a:r>
                <a:rPr kumimoji="1" lang="en-US" altLang="zh-CN"/>
                <a:t>】</a:t>
              </a:r>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260975" cy="5056188"/>
          </a:xfrm>
        </p:spPr>
        <p:txBody>
          <a:bodyPr/>
          <a:lstStyle/>
          <a:p>
            <a:pPr eaLnBrk="1" hangingPunct="1">
              <a:lnSpc>
                <a:spcPct val="80000"/>
              </a:lnSpc>
            </a:pPr>
            <a:r>
              <a:rPr lang="zh-CN" altLang="zh-CN" sz="2400" smtClean="0"/>
              <a:t>二十世纪</a:t>
            </a:r>
            <a:r>
              <a:rPr lang="zh-CN" altLang="en-US" sz="2400" smtClean="0"/>
              <a:t>七十</a:t>
            </a:r>
            <a:r>
              <a:rPr lang="zh-CN" altLang="zh-CN" sz="2400" smtClean="0"/>
              <a:t>年代</a:t>
            </a:r>
            <a:r>
              <a:rPr lang="zh-CN" altLang="en-US" sz="2400" smtClean="0"/>
              <a:t>，</a:t>
            </a:r>
            <a:r>
              <a:rPr lang="zh-CN" altLang="zh-CN" sz="2400" smtClean="0"/>
              <a:t>美国的洛斯阿拉莫斯国家实验室（</a:t>
            </a:r>
            <a:r>
              <a:rPr lang="en-US" altLang="zh-CN" sz="2400" smtClean="0"/>
              <a:t>Los Alamos National Laboratory</a:t>
            </a:r>
            <a:r>
              <a:rPr lang="zh-CN" altLang="zh-CN" sz="2400" smtClean="0"/>
              <a:t>，</a:t>
            </a:r>
            <a:r>
              <a:rPr lang="en-US" altLang="zh-CN" sz="2400" smtClean="0"/>
              <a:t>LANL</a:t>
            </a:r>
            <a:r>
              <a:rPr lang="zh-CN" altLang="zh-CN" sz="2400" smtClean="0"/>
              <a:t>）的</a:t>
            </a:r>
            <a:r>
              <a:rPr lang="en-US" altLang="zh-CN" sz="2400" smtClean="0"/>
              <a:t>J.L.Parker</a:t>
            </a:r>
            <a:r>
              <a:rPr lang="zh-CN" altLang="zh-CN" sz="2400" smtClean="0"/>
              <a:t>等人首先提出</a:t>
            </a:r>
            <a:r>
              <a:rPr lang="zh-CN" altLang="en-US" sz="2400" smtClean="0"/>
              <a:t>了</a:t>
            </a:r>
            <a:r>
              <a:rPr lang="en-US" altLang="zh-CN" sz="2400" smtClean="0"/>
              <a:t>SGS</a:t>
            </a:r>
          </a:p>
          <a:p>
            <a:pPr eaLnBrk="1" hangingPunct="1">
              <a:lnSpc>
                <a:spcPct val="80000"/>
              </a:lnSpc>
            </a:pPr>
            <a:endParaRPr lang="en-US" altLang="zh-CN" sz="2400" smtClean="0"/>
          </a:p>
          <a:p>
            <a:pPr eaLnBrk="1" hangingPunct="1">
              <a:lnSpc>
                <a:spcPct val="80000"/>
              </a:lnSpc>
            </a:pPr>
            <a:r>
              <a:rPr lang="zh-CN" altLang="zh-CN" sz="2400" smtClean="0"/>
              <a:t>二十世纪八十年代末，</a:t>
            </a:r>
            <a:r>
              <a:rPr lang="zh-CN" altLang="en-US" sz="2400" smtClean="0"/>
              <a:t>层析</a:t>
            </a:r>
            <a:r>
              <a:rPr lang="zh-CN" altLang="zh-CN" sz="2400" smtClean="0"/>
              <a:t>（</a:t>
            </a:r>
            <a:r>
              <a:rPr lang="en-US" altLang="zh-CN" sz="2400" smtClean="0"/>
              <a:t>Tomography</a:t>
            </a:r>
            <a:r>
              <a:rPr lang="zh-CN" altLang="zh-CN" sz="2400" smtClean="0"/>
              <a:t>）成像技术</a:t>
            </a:r>
            <a:r>
              <a:rPr lang="zh-CN" altLang="en-US" sz="2400" smtClean="0"/>
              <a:t>引入形成</a:t>
            </a:r>
            <a:r>
              <a:rPr lang="en-US" altLang="zh-CN" sz="2400" smtClean="0"/>
              <a:t>TGS</a:t>
            </a:r>
          </a:p>
          <a:p>
            <a:pPr eaLnBrk="1" hangingPunct="1">
              <a:lnSpc>
                <a:spcPct val="80000"/>
              </a:lnSpc>
            </a:pPr>
            <a:endParaRPr lang="en-US" altLang="zh-CN" sz="2400" smtClean="0"/>
          </a:p>
          <a:p>
            <a:pPr eaLnBrk="1" hangingPunct="1">
              <a:lnSpc>
                <a:spcPct val="80000"/>
              </a:lnSpc>
            </a:pPr>
            <a:r>
              <a:rPr lang="zh-CN" altLang="en-US" sz="2400" smtClean="0"/>
              <a:t>目前，国外已经有较为成熟的商业化产品，主要来自</a:t>
            </a:r>
            <a:r>
              <a:rPr lang="en-US" altLang="zh-CN" sz="2400" smtClean="0"/>
              <a:t>Antech</a:t>
            </a:r>
            <a:r>
              <a:rPr lang="zh-CN" altLang="en-US" sz="2400" smtClean="0"/>
              <a:t>和</a:t>
            </a:r>
            <a:r>
              <a:rPr lang="en-US" altLang="zh-CN" sz="2400" smtClean="0"/>
              <a:t>Canberra</a:t>
            </a:r>
            <a:r>
              <a:rPr lang="zh-CN" altLang="en-US" sz="2400" smtClean="0"/>
              <a:t>公司</a:t>
            </a:r>
            <a:endParaRPr kumimoji="1" lang="zh-CN" altLang="en-US" sz="2800" smtClean="0"/>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lang="zh-CN" altLang="en-US" smtClean="0"/>
          </a:p>
        </p:txBody>
      </p:sp>
      <p:sp>
        <p:nvSpPr>
          <p:cNvPr id="23554" name="内容占位符 2"/>
          <p:cNvSpPr>
            <a:spLocks noGrp="1"/>
          </p:cNvSpPr>
          <p:nvPr>
            <p:ph idx="1"/>
          </p:nvPr>
        </p:nvSpPr>
        <p:spPr>
          <a:xfrm>
            <a:off x="457200" y="1333500"/>
            <a:ext cx="8229600" cy="4314825"/>
          </a:xfrm>
        </p:spPr>
        <p:txBody>
          <a:bodyPr/>
          <a:lstStyle/>
          <a:p>
            <a:pPr eaLnBrk="1" hangingPunct="1"/>
            <a:r>
              <a:rPr lang="en-US" altLang="zh-CN" smtClean="0"/>
              <a:t>1994</a:t>
            </a:r>
            <a:r>
              <a:rPr lang="zh-CN" altLang="zh-CN" smtClean="0"/>
              <a:t>年</a:t>
            </a:r>
            <a:r>
              <a:rPr lang="zh-CN" altLang="en-US" smtClean="0"/>
              <a:t>，</a:t>
            </a:r>
            <a:r>
              <a:rPr lang="zh-CN" altLang="zh-CN" smtClean="0"/>
              <a:t>中国原子能研究院借鉴国外技术研制了我国首台</a:t>
            </a:r>
            <a:r>
              <a:rPr lang="en-US" altLang="zh-CN" smtClean="0"/>
              <a:t>SGS</a:t>
            </a:r>
            <a:r>
              <a:rPr lang="zh-CN" altLang="zh-CN" smtClean="0"/>
              <a:t>装置</a:t>
            </a:r>
            <a:r>
              <a:rPr lang="zh-CN" altLang="en-US" smtClean="0"/>
              <a:t>，开发了数据采集处理系统，后又研制了移动式</a:t>
            </a:r>
            <a:r>
              <a:rPr lang="en-US" altLang="zh-CN" smtClean="0"/>
              <a:t>SGS</a:t>
            </a:r>
            <a:r>
              <a:rPr lang="zh-CN" altLang="en-US" smtClean="0"/>
              <a:t>装置。</a:t>
            </a:r>
            <a:r>
              <a:rPr lang="en-US" altLang="zh-CN" smtClean="0"/>
              <a:t>2007</a:t>
            </a:r>
            <a:r>
              <a:rPr lang="zh-CN" altLang="en-US" smtClean="0"/>
              <a:t>年研制了</a:t>
            </a:r>
            <a:r>
              <a:rPr lang="en-US" altLang="zh-CN" smtClean="0"/>
              <a:t>TGS</a:t>
            </a:r>
            <a:r>
              <a:rPr lang="zh-CN" altLang="en-US" smtClean="0"/>
              <a:t>样机，正进行应用研究。</a:t>
            </a:r>
            <a:endParaRPr lang="en-US" altLang="zh-CN" smtClean="0"/>
          </a:p>
          <a:p>
            <a:pPr eaLnBrk="1" hangingPunct="1"/>
            <a:r>
              <a:rPr lang="zh-CN" altLang="en-US" smtClean="0"/>
              <a:t>工程物理研究院与成都理工大学合作，</a:t>
            </a:r>
            <a:r>
              <a:rPr lang="zh-CN" altLang="zh-CN" smtClean="0"/>
              <a:t>于</a:t>
            </a:r>
            <a:r>
              <a:rPr lang="en-US" altLang="zh-CN" smtClean="0"/>
              <a:t>2009</a:t>
            </a:r>
            <a:r>
              <a:rPr lang="zh-CN" altLang="zh-CN" smtClean="0"/>
              <a:t>年研制</a:t>
            </a:r>
            <a:r>
              <a:rPr lang="zh-CN" altLang="en-US" smtClean="0"/>
              <a:t>了</a:t>
            </a:r>
            <a:r>
              <a:rPr lang="en-US" altLang="zh-CN" smtClean="0"/>
              <a:t>SGS</a:t>
            </a:r>
            <a:r>
              <a:rPr lang="zh-CN" altLang="zh-CN" smtClean="0"/>
              <a:t>样机，</a:t>
            </a:r>
            <a:r>
              <a:rPr lang="en-US" altLang="zh-CN" smtClean="0"/>
              <a:t>2012</a:t>
            </a:r>
            <a:r>
              <a:rPr lang="zh-CN" altLang="zh-CN" smtClean="0"/>
              <a:t>年研制</a:t>
            </a:r>
            <a:r>
              <a:rPr lang="zh-CN" altLang="en-US" smtClean="0"/>
              <a:t>了</a:t>
            </a:r>
            <a:r>
              <a:rPr lang="en-US" altLang="zh-CN" smtClean="0"/>
              <a:t>TGS</a:t>
            </a:r>
            <a:r>
              <a:rPr lang="zh-CN" altLang="zh-CN" smtClean="0"/>
              <a:t>测量样机。</a:t>
            </a:r>
            <a:endParaRPr lang="en-US" altLang="zh-CN" smtClean="0"/>
          </a:p>
          <a:p>
            <a:pPr eaLnBrk="1" hangingPunct="1"/>
            <a:r>
              <a:rPr lang="zh-CN" altLang="en-US" smtClean="0"/>
              <a:t>上海交大于自</a:t>
            </a:r>
            <a:r>
              <a:rPr lang="en-US" altLang="zh-CN" smtClean="0"/>
              <a:t>2000</a:t>
            </a:r>
            <a:r>
              <a:rPr lang="zh-CN" altLang="en-US" smtClean="0"/>
              <a:t>年起开始研制</a:t>
            </a:r>
            <a:r>
              <a:rPr lang="en-US" altLang="zh-CN" smtClean="0"/>
              <a:t>SGS/TGS</a:t>
            </a:r>
            <a:r>
              <a:rPr lang="zh-CN" altLang="en-US" smtClean="0"/>
              <a:t>样机。</a:t>
            </a:r>
            <a:endParaRPr lang="en-US" altLang="zh-CN" smtClean="0"/>
          </a:p>
          <a:p>
            <a:pPr eaLnBrk="1" hangingPunct="1"/>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r>
              <a:rPr lang="zh-CN" altLang="en-US" b="1" smtClean="0"/>
              <a:t>-改进型方法</a:t>
            </a:r>
            <a:endParaRPr lang="en-US" altLang="zh-CN" b="1" smtClean="0"/>
          </a:p>
        </p:txBody>
      </p:sp>
      <p:sp>
        <p:nvSpPr>
          <p:cNvPr id="24578" name="内容占位符 2"/>
          <p:cNvSpPr>
            <a:spLocks noGrp="1"/>
          </p:cNvSpPr>
          <p:nvPr>
            <p:ph idx="1"/>
          </p:nvPr>
        </p:nvSpPr>
        <p:spPr>
          <a:xfrm>
            <a:off x="457200" y="1333500"/>
            <a:ext cx="8229600" cy="4314825"/>
          </a:xfrm>
        </p:spPr>
        <p:txBody>
          <a:bodyPr/>
          <a:lstStyle/>
          <a:p>
            <a:pPr marL="609600" indent="-609600" eaLnBrk="1" hangingPunct="1">
              <a:buFont typeface="Arial" charset="0"/>
              <a:buAutoNum type="arabicPeriod"/>
            </a:pPr>
            <a:r>
              <a:rPr lang="zh-CN" altLang="en-US" smtClean="0"/>
              <a:t>改进型</a:t>
            </a:r>
            <a:r>
              <a:rPr lang="en-US" altLang="zh-CN" smtClean="0"/>
              <a:t>SGS</a:t>
            </a:r>
            <a:r>
              <a:rPr lang="zh-CN" altLang="en-US" smtClean="0"/>
              <a:t>方法，假设无层间串扰，每层径向划分、探测器在不同距离的位置测量</a:t>
            </a:r>
            <a:r>
              <a:rPr lang="en-US" altLang="zh-CN" smtClean="0"/>
              <a:t>【</a:t>
            </a:r>
            <a:r>
              <a:rPr lang="zh-CN" altLang="zh-CN" smtClean="0"/>
              <a:t>Tran Ha Anh</a:t>
            </a:r>
            <a:r>
              <a:rPr lang="en-US" altLang="zh-CN" smtClean="0"/>
              <a:t>】</a:t>
            </a:r>
          </a:p>
          <a:p>
            <a:pPr marL="609600" indent="-609600" eaLnBrk="1" hangingPunct="1">
              <a:buFont typeface="Arial" charset="0"/>
              <a:buAutoNum type="arabicPeriod"/>
            </a:pPr>
            <a:r>
              <a:rPr lang="zh-CN" altLang="en-US" smtClean="0"/>
              <a:t>假设核素主要以热点形式存在，每层周向步进扫描，定位热点位置和活度，对有限热点情况有效</a:t>
            </a:r>
            <a:r>
              <a:rPr lang="en-US" altLang="zh-CN" smtClean="0"/>
              <a:t>【Y.F.Bai】</a:t>
            </a:r>
          </a:p>
          <a:p>
            <a:pPr marL="609600" indent="-609600" eaLnBrk="1" hangingPunct="1">
              <a:buFont typeface="Arial" charset="0"/>
              <a:buAutoNum type="arabicPeriod"/>
            </a:pPr>
            <a:r>
              <a:rPr lang="zh-CN" altLang="en-US" smtClean="0"/>
              <a:t>改进型</a:t>
            </a:r>
            <a:r>
              <a:rPr lang="en-US" altLang="zh-CN" smtClean="0"/>
              <a:t>SGS</a:t>
            </a:r>
            <a:r>
              <a:rPr lang="zh-CN" altLang="en-US" smtClean="0"/>
              <a:t>方法，在废物桶竖直轴向上下足够远距离</a:t>
            </a:r>
            <a:r>
              <a:rPr lang="en-US" altLang="zh-CN" smtClean="0"/>
              <a:t>,</a:t>
            </a:r>
            <a:r>
              <a:rPr lang="zh-CN" altLang="en-US" smtClean="0"/>
              <a:t>增加两个探测器优化</a:t>
            </a:r>
            <a:r>
              <a:rPr lang="en-US" altLang="zh-CN" smtClean="0"/>
              <a:t>SGS</a:t>
            </a:r>
            <a:r>
              <a:rPr lang="zh-CN" altLang="en-US" smtClean="0"/>
              <a:t>测量精度</a:t>
            </a:r>
            <a:r>
              <a:rPr lang="en-US" altLang="zh-CN" smtClean="0"/>
              <a:t>【Tran Quoc Dung】</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r>
              <a:rPr lang="zh-CN" altLang="en-US" b="1" smtClean="0"/>
              <a:t>-改进型方法</a:t>
            </a:r>
          </a:p>
        </p:txBody>
      </p:sp>
      <p:sp>
        <p:nvSpPr>
          <p:cNvPr id="25602" name="内容占位符 2"/>
          <p:cNvSpPr>
            <a:spLocks noGrp="1"/>
          </p:cNvSpPr>
          <p:nvPr>
            <p:ph idx="1"/>
          </p:nvPr>
        </p:nvSpPr>
        <p:spPr>
          <a:xfrm>
            <a:off x="457200" y="1333500"/>
            <a:ext cx="8229600" cy="4681538"/>
          </a:xfrm>
        </p:spPr>
        <p:txBody>
          <a:bodyPr/>
          <a:lstStyle/>
          <a:p>
            <a:pPr marL="609600" indent="-609600" eaLnBrk="1" hangingPunct="1">
              <a:buFont typeface="Calibri" pitchFamily="34" charset="0"/>
              <a:buAutoNum type="arabicPeriod" startAt="4"/>
            </a:pPr>
            <a:r>
              <a:rPr lang="zh-CN" altLang="en-US" sz="2800" smtClean="0"/>
              <a:t>双探测器</a:t>
            </a:r>
            <a:r>
              <a:rPr lang="en-US" altLang="zh-CN" sz="2800" smtClean="0"/>
              <a:t>SGS</a:t>
            </a:r>
            <a:r>
              <a:rPr lang="zh-CN" altLang="en-US" sz="2800" smtClean="0"/>
              <a:t>技术，假设放射性核素集中在某等效环源上，根据探测器计数率之比求得</a:t>
            </a:r>
            <a:r>
              <a:rPr lang="zh-CN" altLang="zh-CN" sz="2800" smtClean="0"/>
              <a:t>等效环源的半径，用这个等效环源的自吸收修正因子校正</a:t>
            </a:r>
            <a:r>
              <a:rPr lang="en-US" altLang="zh-CN" sz="2800" smtClean="0"/>
              <a:t>SGS</a:t>
            </a:r>
            <a:r>
              <a:rPr lang="zh-CN" altLang="zh-CN" sz="2800" smtClean="0"/>
              <a:t>结果</a:t>
            </a:r>
            <a:r>
              <a:rPr lang="zh-CN" altLang="en-US" sz="2800" smtClean="0"/>
              <a:t>【上海交大，刘诚</a:t>
            </a:r>
            <a:r>
              <a:rPr lang="en-US" altLang="zh-CN" sz="2800" smtClean="0"/>
              <a:t>】</a:t>
            </a:r>
          </a:p>
          <a:p>
            <a:pPr marL="609600" indent="-609600" eaLnBrk="1" hangingPunct="1">
              <a:buFont typeface="Arial" charset="0"/>
              <a:buAutoNum type="arabicPeriod" startAt="5"/>
            </a:pPr>
            <a:r>
              <a:rPr lang="zh-CN" altLang="zh-CN" sz="2800" smtClean="0"/>
              <a:t>自适应动网格</a:t>
            </a:r>
            <a:r>
              <a:rPr lang="en-US" altLang="zh-CN" sz="2800" smtClean="0"/>
              <a:t>TGS</a:t>
            </a:r>
            <a:r>
              <a:rPr lang="zh-CN" altLang="zh-CN" sz="2800" smtClean="0"/>
              <a:t>技术</a:t>
            </a:r>
            <a:r>
              <a:rPr lang="zh-CN" altLang="en-US" sz="2800" smtClean="0"/>
              <a:t>，假设放射性核素主要以热点形式存在，</a:t>
            </a:r>
            <a:r>
              <a:rPr lang="zh-CN" altLang="zh-CN" sz="2800" smtClean="0"/>
              <a:t>将探测到热点的粗网格细分，更精确的定位热点的位置和活度，</a:t>
            </a:r>
            <a:r>
              <a:rPr lang="zh-CN" altLang="en-US" sz="2800" smtClean="0"/>
              <a:t>减少了测量时间</a:t>
            </a:r>
            <a:r>
              <a:rPr lang="en-US" altLang="zh-CN" sz="2800" smtClean="0"/>
              <a:t>【</a:t>
            </a:r>
            <a:r>
              <a:rPr lang="zh-CN" altLang="en-US" sz="2800" smtClean="0"/>
              <a:t>上海交大，刘诚</a:t>
            </a:r>
            <a:r>
              <a:rPr lang="en-US" altLang="zh-CN" sz="2800" smtClean="0"/>
              <a:t>】</a:t>
            </a:r>
          </a:p>
          <a:p>
            <a:pPr marL="609600" indent="-609600" eaLnBrk="1" hangingPunct="1">
              <a:buFont typeface="Arial" charset="0"/>
              <a:buAutoNum type="arabicPeriod" startAt="5"/>
            </a:pPr>
            <a:r>
              <a:rPr lang="en-US" altLang="zh-CN" sz="2800" smtClean="0"/>
              <a:t>STGS</a:t>
            </a:r>
            <a:r>
              <a:rPr lang="zh-CN" altLang="en-US" sz="2800" smtClean="0"/>
              <a:t>技术，在</a:t>
            </a:r>
            <a:r>
              <a:rPr lang="en-US" altLang="zh-CN" sz="2800" smtClean="0"/>
              <a:t>SGS</a:t>
            </a:r>
            <a:r>
              <a:rPr lang="zh-CN" altLang="en-US" sz="2800" smtClean="0"/>
              <a:t>基础上每层环状划分，假设环状体素内分布均匀，利用拓扑层析技术重建</a:t>
            </a:r>
          </a:p>
          <a:p>
            <a:pPr marL="609600" indent="-609600" eaLnBrk="1" hangingPunct="1">
              <a:buFont typeface="Arial" charset="0"/>
              <a:buAutoNum type="arabicPeriod" startAt="5"/>
            </a:pPr>
            <a:endParaRPr lang="en-US" altLang="zh-CN" sz="2800" smtClean="0"/>
          </a:p>
          <a:p>
            <a:pPr marL="609600" indent="-609600" eaLnBrk="1" hangingPunct="1">
              <a:buFont typeface="Arial" charset="0"/>
              <a:buAutoNum type="arabicPeriod" startAt="5"/>
            </a:pPr>
            <a:endParaRPr lang="zh-CN" altLang="en-US"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20210</TotalTime>
  <Words>2266</Words>
  <Application>Microsoft Office PowerPoint</Application>
  <PresentationFormat>全屏显示(4:3)</PresentationFormat>
  <Paragraphs>123</Paragraphs>
  <Slides>19</Slides>
  <Notes>7</Notes>
  <HiddenSlides>0</HiddenSlides>
  <MMClips>0</MMClips>
  <ScaleCrop>false</ScaleCrop>
  <HeadingPairs>
    <vt:vector size="8" baseType="variant">
      <vt:variant>
        <vt:lpstr>已用的字体</vt:lpstr>
      </vt:variant>
      <vt:variant>
        <vt:i4>5</vt:i4>
      </vt:variant>
      <vt:variant>
        <vt:lpstr>演示文稿设计模板</vt:lpstr>
      </vt:variant>
      <vt:variant>
        <vt:i4>10</vt:i4>
      </vt:variant>
      <vt:variant>
        <vt:lpstr>嵌入 OLE 服务器</vt:lpstr>
      </vt:variant>
      <vt:variant>
        <vt:i4>1</vt:i4>
      </vt:variant>
      <vt:variant>
        <vt:lpstr>幻灯片标题</vt:lpstr>
      </vt:variant>
      <vt:variant>
        <vt:i4>19</vt:i4>
      </vt:variant>
    </vt:vector>
  </HeadingPairs>
  <TitlesOfParts>
    <vt:vector size="35" baseType="lpstr">
      <vt:lpstr>Arial</vt:lpstr>
      <vt:lpstr>宋体</vt:lpstr>
      <vt:lpstr>Calibri</vt:lpstr>
      <vt:lpstr>Heiti SC Light</vt:lpstr>
      <vt:lpstr>Wingdings</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Equation</vt:lpstr>
      <vt:lpstr>核电厂400L低中水平放射性废物桶改进型层析伽马扫描技术研究</vt:lpstr>
      <vt:lpstr>开题报告的内容</vt:lpstr>
      <vt:lpstr>研究背景</vt:lpstr>
      <vt:lpstr>研究背景</vt:lpstr>
      <vt:lpstr>研究背景</vt:lpstr>
      <vt:lpstr>国内外研究现状</vt:lpstr>
      <vt:lpstr>国内外研究现状</vt:lpstr>
      <vt:lpstr>国内外研究现状-改进型方法</vt:lpstr>
      <vt:lpstr>国内外研究现状-改进型方法</vt:lpstr>
      <vt:lpstr>研究现状总结</vt:lpstr>
      <vt:lpstr>研究目标</vt:lpstr>
      <vt:lpstr>研究内容</vt:lpstr>
      <vt:lpstr>拟解决的关键问题</vt:lpstr>
      <vt:lpstr>研究方法与技术路线-STGS方法 </vt:lpstr>
      <vt:lpstr>研究方法与技术路线-重建矩阵条件数</vt:lpstr>
      <vt:lpstr>研究方法与技术路线-重建矩阵条件数</vt:lpstr>
      <vt:lpstr>400L废物桶的实验测量 </vt:lpstr>
      <vt:lpstr>课题计划进度 </vt:lpstr>
      <vt:lpstr>谢谢！</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微软用户</cp:lastModifiedBy>
  <cp:revision>192</cp:revision>
  <dcterms:created xsi:type="dcterms:W3CDTF">2016-01-19T11:19:18Z</dcterms:created>
  <dcterms:modified xsi:type="dcterms:W3CDTF">2017-07-03T23:11:23Z</dcterms:modified>
  <cp:category/>
</cp:coreProperties>
</file>