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  <p:sldMasterId id="2147483684" r:id="rId2"/>
    <p:sldMasterId id="2147483698" r:id="rId3"/>
  </p:sldMasterIdLst>
  <p:notesMasterIdLst>
    <p:notesMasterId r:id="rId33"/>
  </p:notesMasterIdLst>
  <p:handoutMasterIdLst>
    <p:handoutMasterId r:id="rId34"/>
  </p:handoutMasterIdLst>
  <p:sldIdLst>
    <p:sldId id="260" r:id="rId4"/>
    <p:sldId id="257" r:id="rId5"/>
    <p:sldId id="313" r:id="rId6"/>
    <p:sldId id="284" r:id="rId7"/>
    <p:sldId id="315" r:id="rId8"/>
    <p:sldId id="316" r:id="rId9"/>
    <p:sldId id="314" r:id="rId10"/>
    <p:sldId id="291" r:id="rId11"/>
    <p:sldId id="275" r:id="rId12"/>
    <p:sldId id="312" r:id="rId13"/>
    <p:sldId id="319" r:id="rId14"/>
    <p:sldId id="320" r:id="rId15"/>
    <p:sldId id="318" r:id="rId16"/>
    <p:sldId id="317" r:id="rId17"/>
    <p:sldId id="296" r:id="rId18"/>
    <p:sldId id="304" r:id="rId19"/>
    <p:sldId id="305" r:id="rId20"/>
    <p:sldId id="298" r:id="rId21"/>
    <p:sldId id="310" r:id="rId22"/>
    <p:sldId id="297" r:id="rId23"/>
    <p:sldId id="299" r:id="rId24"/>
    <p:sldId id="300" r:id="rId25"/>
    <p:sldId id="301" r:id="rId26"/>
    <p:sldId id="321" r:id="rId27"/>
    <p:sldId id="311" r:id="rId28"/>
    <p:sldId id="322" r:id="rId29"/>
    <p:sldId id="307" r:id="rId30"/>
    <p:sldId id="302" r:id="rId31"/>
    <p:sldId id="261" r:id="rId32"/>
  </p:sldIdLst>
  <p:sldSz cx="9144000" cy="6858000" type="screen4x3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98"/>
    <a:srgbClr val="004195"/>
    <a:srgbClr val="00401E"/>
    <a:srgbClr val="4F6288"/>
    <a:srgbClr val="2E5092"/>
    <a:srgbClr val="004094"/>
    <a:srgbClr val="C9151E"/>
    <a:srgbClr val="951620"/>
    <a:srgbClr val="C81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094" autoAdjust="0"/>
    <p:restoredTop sz="50000" autoAdjust="0"/>
  </p:normalViewPr>
  <p:slideViewPr>
    <p:cSldViewPr snapToGrid="0" snapToObjects="1">
      <p:cViewPr varScale="1">
        <p:scale>
          <a:sx n="74" d="100"/>
          <a:sy n="74" d="100"/>
        </p:scale>
        <p:origin x="7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81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Sheet1!$B$2:$B$7</c:f>
              <c:strCache>
                <c:ptCount val="6"/>
                <c:pt idx="0">
                  <c:v>Cs-137 0.3</c:v>
                </c:pt>
                <c:pt idx="1">
                  <c:v>Co-60 0.3</c:v>
                </c:pt>
                <c:pt idx="2">
                  <c:v>Cs-137 0.7</c:v>
                </c:pt>
                <c:pt idx="3">
                  <c:v>Co-60 0.7</c:v>
                </c:pt>
                <c:pt idx="4">
                  <c:v>Cs-137 1.2</c:v>
                </c:pt>
                <c:pt idx="5">
                  <c:v>Co-60 1.2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10.53</c:v>
                </c:pt>
                <c:pt idx="1">
                  <c:v>10.37</c:v>
                </c:pt>
                <c:pt idx="2">
                  <c:v>5.84</c:v>
                </c:pt>
                <c:pt idx="3">
                  <c:v>7.43</c:v>
                </c:pt>
                <c:pt idx="4">
                  <c:v>4.6499999999999977</c:v>
                </c:pt>
                <c:pt idx="5">
                  <c:v>3.49</c:v>
                </c:pt>
              </c:numCache>
            </c:numRef>
          </c:val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STGS4ER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Sheet1!$B$2:$B$7</c:f>
              <c:strCache>
                <c:ptCount val="6"/>
                <c:pt idx="0">
                  <c:v>Cs-137 0.3</c:v>
                </c:pt>
                <c:pt idx="1">
                  <c:v>Co-60 0.3</c:v>
                </c:pt>
                <c:pt idx="2">
                  <c:v>Cs-137 0.7</c:v>
                </c:pt>
                <c:pt idx="3">
                  <c:v>Co-60 0.7</c:v>
                </c:pt>
                <c:pt idx="4">
                  <c:v>Cs-137 1.2</c:v>
                </c:pt>
                <c:pt idx="5">
                  <c:v>Co-60 1.2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2.1</c:v>
                </c:pt>
                <c:pt idx="1">
                  <c:v>1.84</c:v>
                </c:pt>
                <c:pt idx="2">
                  <c:v>2.58</c:v>
                </c:pt>
                <c:pt idx="3">
                  <c:v>2.1800000000000002</c:v>
                </c:pt>
                <c:pt idx="4">
                  <c:v>3.28</c:v>
                </c:pt>
                <c:pt idx="5">
                  <c:v>2.64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132729200"/>
        <c:axId val="-2132727568"/>
      </c:barChart>
      <c:catAx>
        <c:axId val="-2132729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32727568"/>
        <c:crosses val="autoZero"/>
        <c:auto val="1"/>
        <c:lblAlgn val="ctr"/>
        <c:lblOffset val="100"/>
        <c:noMultiLvlLbl val="0"/>
      </c:catAx>
      <c:valAx>
        <c:axId val="-2132727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32729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8828740157480301"/>
          <c:y val="0.90792519685039397"/>
          <c:w val="0.26305282152231002"/>
          <c:h val="6.63636811023621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形式1 Cs-137</c:v>
                </c:pt>
                <c:pt idx="1">
                  <c:v>形式1 Co-60</c:v>
                </c:pt>
                <c:pt idx="2">
                  <c:v>形式2 Cs-137</c:v>
                </c:pt>
                <c:pt idx="3">
                  <c:v>形式2 Co-60</c:v>
                </c:pt>
                <c:pt idx="4">
                  <c:v>形式3 Cs-137</c:v>
                </c:pt>
                <c:pt idx="5">
                  <c:v>形式3 Co-60</c:v>
                </c:pt>
                <c:pt idx="6">
                  <c:v>形式4 Cs-137</c:v>
                </c:pt>
                <c:pt idx="7">
                  <c:v>形式4 Co-60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15.39</c:v>
                </c:pt>
                <c:pt idx="1">
                  <c:v>15.15</c:v>
                </c:pt>
                <c:pt idx="2">
                  <c:v>12.4</c:v>
                </c:pt>
                <c:pt idx="3">
                  <c:v>20.23</c:v>
                </c:pt>
                <c:pt idx="4">
                  <c:v>11.65</c:v>
                </c:pt>
                <c:pt idx="5">
                  <c:v>16.91</c:v>
                </c:pt>
                <c:pt idx="6">
                  <c:v>7.8599999999999977</c:v>
                </c:pt>
                <c:pt idx="7">
                  <c:v>18.899999999999999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STGS4ER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1.17131252716442E-2"/>
                  <c:y val="-1.38348484035593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形式1 Cs-137</c:v>
                </c:pt>
                <c:pt idx="1">
                  <c:v>形式1 Co-60</c:v>
                </c:pt>
                <c:pt idx="2">
                  <c:v>形式2 Cs-137</c:v>
                </c:pt>
                <c:pt idx="3">
                  <c:v>形式2 Co-60</c:v>
                </c:pt>
                <c:pt idx="4">
                  <c:v>形式3 Cs-137</c:v>
                </c:pt>
                <c:pt idx="5">
                  <c:v>形式3 Co-60</c:v>
                </c:pt>
                <c:pt idx="6">
                  <c:v>形式4 Cs-137</c:v>
                </c:pt>
                <c:pt idx="7">
                  <c:v>形式4 Co-60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14.16</c:v>
                </c:pt>
                <c:pt idx="1">
                  <c:v>10.16</c:v>
                </c:pt>
                <c:pt idx="2">
                  <c:v>4.24</c:v>
                </c:pt>
                <c:pt idx="3">
                  <c:v>3.15</c:v>
                </c:pt>
                <c:pt idx="4">
                  <c:v>9.09</c:v>
                </c:pt>
                <c:pt idx="5">
                  <c:v>6.95</c:v>
                </c:pt>
                <c:pt idx="6">
                  <c:v>7.3199999999999976</c:v>
                </c:pt>
                <c:pt idx="7">
                  <c:v>5.13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132721040"/>
        <c:axId val="-2132720496"/>
      </c:barChart>
      <c:catAx>
        <c:axId val="-21327210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32720496"/>
        <c:crosses val="autoZero"/>
        <c:auto val="1"/>
        <c:lblAlgn val="ctr"/>
        <c:lblOffset val="100"/>
        <c:noMultiLvlLbl val="0"/>
      </c:catAx>
      <c:valAx>
        <c:axId val="-2132720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32721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Sheet1!$F$1</c:f>
              <c:strCache>
                <c:ptCount val="1"/>
                <c:pt idx="0">
                  <c:v>SGS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Cs-137 0cm</c:v>
                </c:pt>
                <c:pt idx="1">
                  <c:v>Cs-137 8cm</c:v>
                </c:pt>
                <c:pt idx="2">
                  <c:v>Cs-137 24cm</c:v>
                </c:pt>
                <c:pt idx="3">
                  <c:v>Co-60 0cm</c:v>
                </c:pt>
                <c:pt idx="4">
                  <c:v>Co-60 8cm</c:v>
                </c:pt>
                <c:pt idx="5">
                  <c:v>Co-60 24cm</c:v>
                </c:pt>
              </c:strCache>
            </c:strRef>
          </c:cat>
          <c:val>
            <c:numRef>
              <c:f>Sheet1!$F$2:$F$7</c:f>
              <c:numCache>
                <c:formatCode>0.00</c:formatCode>
                <c:ptCount val="6"/>
                <c:pt idx="0">
                  <c:v>0.58730158730158699</c:v>
                </c:pt>
                <c:pt idx="1">
                  <c:v>0.44927536231884102</c:v>
                </c:pt>
                <c:pt idx="2">
                  <c:v>0.14000000000000001</c:v>
                </c:pt>
                <c:pt idx="3">
                  <c:v>0.17647058823529399</c:v>
                </c:pt>
                <c:pt idx="4">
                  <c:v>0.13636363636363599</c:v>
                </c:pt>
                <c:pt idx="5">
                  <c:v>0.03</c:v>
                </c:pt>
              </c:numCache>
            </c:numRef>
          </c:val>
        </c:ser>
        <c:ser>
          <c:idx val="0"/>
          <c:order val="1"/>
          <c:tx>
            <c:strRef>
              <c:f>Sheet1!$G$1</c:f>
              <c:strCache>
                <c:ptCount val="1"/>
                <c:pt idx="0">
                  <c:v>IM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Cs-137 0cm</c:v>
                </c:pt>
                <c:pt idx="1">
                  <c:v>Cs-137 8cm</c:v>
                </c:pt>
                <c:pt idx="2">
                  <c:v>Cs-137 24cm</c:v>
                </c:pt>
                <c:pt idx="3">
                  <c:v>Co-60 0cm</c:v>
                </c:pt>
                <c:pt idx="4">
                  <c:v>Co-60 8cm</c:v>
                </c:pt>
                <c:pt idx="5">
                  <c:v>Co-60 24cm</c:v>
                </c:pt>
              </c:strCache>
            </c:strRef>
          </c:cat>
          <c:val>
            <c:numRef>
              <c:f>Sheet1!$G$2:$G$7</c:f>
              <c:numCache>
                <c:formatCode>0.00</c:formatCode>
                <c:ptCount val="6"/>
                <c:pt idx="0">
                  <c:v>6.3829787234042507E-2</c:v>
                </c:pt>
                <c:pt idx="1">
                  <c:v>5.2631578947368397E-2</c:v>
                </c:pt>
                <c:pt idx="2">
                  <c:v>3.09278350515465E-2</c:v>
                </c:pt>
                <c:pt idx="3">
                  <c:v>9.8901098901098702E-2</c:v>
                </c:pt>
                <c:pt idx="4">
                  <c:v>8.6956521739130405E-2</c:v>
                </c:pt>
                <c:pt idx="5">
                  <c:v>6.3829787234042507E-2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26199936"/>
        <c:axId val="-1935122608"/>
      </c:barChart>
      <c:catAx>
        <c:axId val="-226199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935122608"/>
        <c:crosses val="autoZero"/>
        <c:auto val="1"/>
        <c:lblAlgn val="ctr"/>
        <c:lblOffset val="100"/>
        <c:noMultiLvlLbl val="0"/>
      </c:catAx>
      <c:valAx>
        <c:axId val="-1935122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26199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1.5 SGS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Max. Cs-137</c:v>
                </c:pt>
                <c:pt idx="1">
                  <c:v>Mean. Cs-137</c:v>
                </c:pt>
                <c:pt idx="2">
                  <c:v>Max. Co-60</c:v>
                </c:pt>
                <c:pt idx="3">
                  <c:v>Mean. Co-60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0.64</c:v>
                </c:pt>
                <c:pt idx="1">
                  <c:v>0.14000000000000001</c:v>
                </c:pt>
                <c:pt idx="2">
                  <c:v>0.32</c:v>
                </c:pt>
                <c:pt idx="3">
                  <c:v>8.0000000000000099E-2</c:v>
                </c:pt>
              </c:numCache>
            </c:numRef>
          </c:val>
        </c:ser>
        <c:ser>
          <c:idx val="1"/>
          <c:order val="1"/>
          <c:tx>
            <c:strRef>
              <c:f>Sheet1!$G$1</c:f>
              <c:strCache>
                <c:ptCount val="1"/>
                <c:pt idx="0">
                  <c:v>1.5 IM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Max. Cs-137</c:v>
                </c:pt>
                <c:pt idx="1">
                  <c:v>Mean. Cs-137</c:v>
                </c:pt>
                <c:pt idx="2">
                  <c:v>Max. Co-60</c:v>
                </c:pt>
                <c:pt idx="3">
                  <c:v>Mean. Co-60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0.3</c:v>
                </c:pt>
                <c:pt idx="1">
                  <c:v>8.0000000000000099E-2</c:v>
                </c:pt>
                <c:pt idx="2">
                  <c:v>0.15</c:v>
                </c:pt>
                <c:pt idx="3">
                  <c:v>0.04</c:v>
                </c:pt>
              </c:numCache>
            </c:numRef>
          </c:val>
        </c:ser>
        <c:ser>
          <c:idx val="2"/>
          <c:order val="2"/>
          <c:tx>
            <c:strRef>
              <c:f>Sheet1!$H$1</c:f>
              <c:strCache>
                <c:ptCount val="1"/>
                <c:pt idx="0">
                  <c:v>2.5 SGS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Max. Cs-137</c:v>
                </c:pt>
                <c:pt idx="1">
                  <c:v>Mean. Cs-137</c:v>
                </c:pt>
                <c:pt idx="2">
                  <c:v>Max. Co-60</c:v>
                </c:pt>
                <c:pt idx="3">
                  <c:v>Mean. Co-60</c:v>
                </c:pt>
              </c:strCache>
            </c:strRef>
          </c:cat>
          <c:val>
            <c:numRef>
              <c:f>Sheet1!$H$2:$H$5</c:f>
              <c:numCache>
                <c:formatCode>General</c:formatCode>
                <c:ptCount val="4"/>
                <c:pt idx="0">
                  <c:v>1.48</c:v>
                </c:pt>
                <c:pt idx="1">
                  <c:v>0.28000000000000003</c:v>
                </c:pt>
                <c:pt idx="2">
                  <c:v>0.89</c:v>
                </c:pt>
                <c:pt idx="3">
                  <c:v>0.19</c:v>
                </c:pt>
              </c:numCache>
            </c:numRef>
          </c:val>
        </c:ser>
        <c:ser>
          <c:idx val="3"/>
          <c:order val="3"/>
          <c:tx>
            <c:strRef>
              <c:f>Sheet1!$I$1</c:f>
              <c:strCache>
                <c:ptCount val="1"/>
                <c:pt idx="0">
                  <c:v>2.5 IM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Max. Cs-137</c:v>
                </c:pt>
                <c:pt idx="1">
                  <c:v>Mean. Cs-137</c:v>
                </c:pt>
                <c:pt idx="2">
                  <c:v>Max. Co-60</c:v>
                </c:pt>
                <c:pt idx="3">
                  <c:v>Mean. Co-60</c:v>
                </c:pt>
              </c:strCache>
            </c:strRef>
          </c:cat>
          <c:val>
            <c:numRef>
              <c:f>Sheet1!$I$2:$I$5</c:f>
              <c:numCache>
                <c:formatCode>General</c:formatCode>
                <c:ptCount val="4"/>
                <c:pt idx="0">
                  <c:v>0.87</c:v>
                </c:pt>
                <c:pt idx="1">
                  <c:v>0.21</c:v>
                </c:pt>
                <c:pt idx="2">
                  <c:v>0.45</c:v>
                </c:pt>
                <c:pt idx="3">
                  <c:v>0.12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-1935132944"/>
        <c:axId val="-1935129680"/>
        <c:axId val="-2061802352"/>
      </c:bar3DChart>
      <c:catAx>
        <c:axId val="-19351329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935129680"/>
        <c:crosses val="autoZero"/>
        <c:auto val="1"/>
        <c:lblAlgn val="ctr"/>
        <c:lblOffset val="100"/>
        <c:noMultiLvlLbl val="0"/>
      </c:catAx>
      <c:valAx>
        <c:axId val="-1935129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935132944"/>
        <c:crosses val="autoZero"/>
        <c:crossBetween val="between"/>
      </c:valAx>
      <c:serAx>
        <c:axId val="-206180235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935129680"/>
        <c:crosses val="autoZero"/>
      </c:ser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1.5 SGS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Max. Cs-137</c:v>
                </c:pt>
                <c:pt idx="1">
                  <c:v>Mean. Cs-137</c:v>
                </c:pt>
                <c:pt idx="2">
                  <c:v>Max. Co-60</c:v>
                </c:pt>
                <c:pt idx="3">
                  <c:v>Mean. Co-60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1.03</c:v>
                </c:pt>
                <c:pt idx="1">
                  <c:v>0.23</c:v>
                </c:pt>
                <c:pt idx="2">
                  <c:v>0.51</c:v>
                </c:pt>
                <c:pt idx="3">
                  <c:v>0.14000000000000001</c:v>
                </c:pt>
              </c:numCache>
            </c:numRef>
          </c:val>
        </c:ser>
        <c:ser>
          <c:idx val="1"/>
          <c:order val="1"/>
          <c:tx>
            <c:strRef>
              <c:f>Sheet1!$G$1</c:f>
              <c:strCache>
                <c:ptCount val="1"/>
                <c:pt idx="0">
                  <c:v>1.5 IM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Max. Cs-137</c:v>
                </c:pt>
                <c:pt idx="1">
                  <c:v>Mean. Cs-137</c:v>
                </c:pt>
                <c:pt idx="2">
                  <c:v>Max. Co-60</c:v>
                </c:pt>
                <c:pt idx="3">
                  <c:v>Mean. Co-60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0.57999999999999996</c:v>
                </c:pt>
                <c:pt idx="1">
                  <c:v>0.1</c:v>
                </c:pt>
                <c:pt idx="2">
                  <c:v>0.4</c:v>
                </c:pt>
                <c:pt idx="3">
                  <c:v>0.05</c:v>
                </c:pt>
              </c:numCache>
            </c:numRef>
          </c:val>
        </c:ser>
        <c:ser>
          <c:idx val="2"/>
          <c:order val="2"/>
          <c:tx>
            <c:strRef>
              <c:f>Sheet1!$H$1</c:f>
              <c:strCache>
                <c:ptCount val="1"/>
                <c:pt idx="0">
                  <c:v>2.5 SGS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Max. Cs-137</c:v>
                </c:pt>
                <c:pt idx="1">
                  <c:v>Mean. Cs-137</c:v>
                </c:pt>
                <c:pt idx="2">
                  <c:v>Max. Co-60</c:v>
                </c:pt>
                <c:pt idx="3">
                  <c:v>Mean. Co-60</c:v>
                </c:pt>
              </c:strCache>
            </c:strRef>
          </c:cat>
          <c:val>
            <c:numRef>
              <c:f>Sheet1!$H$2:$H$5</c:f>
              <c:numCache>
                <c:formatCode>General</c:formatCode>
                <c:ptCount val="4"/>
                <c:pt idx="0">
                  <c:v>3.13</c:v>
                </c:pt>
                <c:pt idx="1">
                  <c:v>0.46</c:v>
                </c:pt>
                <c:pt idx="2">
                  <c:v>1.56</c:v>
                </c:pt>
                <c:pt idx="3">
                  <c:v>0.3</c:v>
                </c:pt>
              </c:numCache>
            </c:numRef>
          </c:val>
        </c:ser>
        <c:ser>
          <c:idx val="3"/>
          <c:order val="3"/>
          <c:tx>
            <c:strRef>
              <c:f>Sheet1!$I$1</c:f>
              <c:strCache>
                <c:ptCount val="1"/>
                <c:pt idx="0">
                  <c:v>2.5 IM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Max. Cs-137</c:v>
                </c:pt>
                <c:pt idx="1">
                  <c:v>Mean. Cs-137</c:v>
                </c:pt>
                <c:pt idx="2">
                  <c:v>Max. Co-60</c:v>
                </c:pt>
                <c:pt idx="3">
                  <c:v>Mean. Co-60</c:v>
                </c:pt>
              </c:strCache>
            </c:strRef>
          </c:cat>
          <c:val>
            <c:numRef>
              <c:f>Sheet1!$I$2:$I$5</c:f>
              <c:numCache>
                <c:formatCode>General</c:formatCode>
                <c:ptCount val="4"/>
                <c:pt idx="0">
                  <c:v>1.53</c:v>
                </c:pt>
                <c:pt idx="1">
                  <c:v>0.28999999999999998</c:v>
                </c:pt>
                <c:pt idx="2">
                  <c:v>0.91</c:v>
                </c:pt>
                <c:pt idx="3">
                  <c:v>0.15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-1935127504"/>
        <c:axId val="-1935121520"/>
        <c:axId val="-2061801728"/>
      </c:bar3DChart>
      <c:catAx>
        <c:axId val="-19351275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935121520"/>
        <c:crosses val="autoZero"/>
        <c:auto val="1"/>
        <c:lblAlgn val="ctr"/>
        <c:lblOffset val="100"/>
        <c:noMultiLvlLbl val="0"/>
      </c:catAx>
      <c:valAx>
        <c:axId val="-1935121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935127504"/>
        <c:crosses val="autoZero"/>
        <c:crossBetween val="between"/>
      </c:valAx>
      <c:serAx>
        <c:axId val="-206180172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935121520"/>
        <c:crosses val="autoZero"/>
      </c:ser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5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0CECE-AC3B-E14E-8AC6-4A1B8AE0ACC8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B4580-3886-6E44-B0A2-ADFFEC4E0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441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E2FDF60-57B2-4607-BBC6-14B6AA1A9F7D}" type="datetimeFigureOut">
              <a:rPr lang="zh-CN" altLang="en-US"/>
              <a:pPr>
                <a:defRPr/>
              </a:pPr>
              <a:t>2018/1/11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F6C4AA2-D5B3-4212-867F-E265BBCBB5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7613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TGS</a:t>
            </a:r>
            <a:r>
              <a:rPr lang="zh-CN" altLang="en-US" smtClean="0"/>
              <a:t>误差远远小于</a:t>
            </a:r>
            <a:r>
              <a:rPr lang="en-US" altLang="zh-CN" smtClean="0"/>
              <a:t>SGS</a:t>
            </a:r>
          </a:p>
          <a:p>
            <a:pPr eaLnBrk="1" hangingPunct="1"/>
            <a:r>
              <a:rPr lang="zh-CN" altLang="en-US" smtClean="0"/>
              <a:t>这是由于</a:t>
            </a:r>
            <a:r>
              <a:rPr lang="en-US" altLang="zh-CN" smtClean="0"/>
              <a:t>TGS</a:t>
            </a:r>
            <a:r>
              <a:rPr lang="zh-CN" altLang="en-US" smtClean="0"/>
              <a:t>采用了三维划分的方法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4AA2-D5B3-4212-867F-E265BBCBB5FC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757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4AA2-D5B3-4212-867F-E265BBCBB5FC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908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层内存在一个或数个放射性点源，旋转后等效为数个环源，将其视为一个等效环源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4AA2-D5B3-4212-867F-E265BBCBB5FC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066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2000" dirty="0" smtClean="0"/>
              <a:t>将桶内的放射性核素投影在</a:t>
            </a:r>
            <a:r>
              <a:rPr lang="zh-CN" altLang="en-US" sz="2000" dirty="0" smtClean="0"/>
              <a:t>一个</a:t>
            </a:r>
            <a:r>
              <a:rPr lang="zh-CN" altLang="zh-CN" sz="2000" dirty="0" smtClean="0">
                <a:solidFill>
                  <a:srgbClr val="C00000"/>
                </a:solidFill>
              </a:rPr>
              <a:t>等效层</a:t>
            </a:r>
            <a:r>
              <a:rPr lang="zh-CN" altLang="zh-CN" sz="2000" dirty="0" smtClean="0"/>
              <a:t>内，以避免发射重建过程中迭代残差的放大</a:t>
            </a:r>
            <a:endParaRPr lang="zh-CN" altLang="en-US" sz="2000" dirty="0" smtClean="0"/>
          </a:p>
          <a:p>
            <a:endParaRPr lang="zh-CN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4AA2-D5B3-4212-867F-E265BBCBB5FC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094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4AA2-D5B3-4212-867F-E265BBCBB5FC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989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多点源测量精度也有一定程度的提高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4AA2-D5B3-4212-867F-E265BBCBB5FC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595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多点源测量精度也有一定程度的提高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4AA2-D5B3-4212-867F-E265BBCBB5FC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3395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4AA2-D5B3-4212-867F-E265BBCBB5FC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8531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4AA2-D5B3-4212-867F-E265BBCBB5FC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4434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系统参数变化：</a:t>
            </a:r>
            <a:r>
              <a:rPr lang="zh-CN" altLang="zh-CN" dirty="0" smtClean="0"/>
              <a:t>准直器尺寸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分层高度、探测器</a:t>
            </a:r>
            <a:r>
              <a:rPr lang="zh-CN" altLang="en-US" dirty="0" smtClean="0"/>
              <a:t>位置、</a:t>
            </a:r>
            <a:r>
              <a:rPr lang="zh-CN" altLang="zh-CN" dirty="0" smtClean="0"/>
              <a:t>探测器偏心步长</a:t>
            </a:r>
            <a:endParaRPr lang="en-US" altLang="zh-CN" dirty="0" smtClean="0"/>
          </a:p>
          <a:p>
            <a:r>
              <a:rPr lang="zh-CN" altLang="zh-CN" dirty="0" smtClean="0"/>
              <a:t>不同噪声水平下最佳统计迭代算法的选择</a:t>
            </a:r>
            <a:endParaRPr lang="en-US" altLang="zh-CN" dirty="0" smtClean="0"/>
          </a:p>
          <a:p>
            <a:r>
              <a:rPr lang="zh-CN" altLang="zh-CN" dirty="0" smtClean="0"/>
              <a:t>将废物桶中不同层的全部核素都投影在一个等效层内的策略推广</a:t>
            </a:r>
          </a:p>
          <a:p>
            <a:r>
              <a:rPr lang="zh-CN" altLang="zh-CN" dirty="0" smtClean="0"/>
              <a:t>全面充分的实验工作</a:t>
            </a:r>
            <a:r>
              <a:rPr lang="zh-CN" altLang="en-US" dirty="0" smtClean="0"/>
              <a:t>，</a:t>
            </a:r>
            <a:r>
              <a:rPr lang="zh-CN" altLang="zh-CN" dirty="0" smtClean="0"/>
              <a:t>不同种类的中低放废物进行测量</a:t>
            </a:r>
            <a:r>
              <a:rPr lang="zh-CN" altLang="en-US" dirty="0" smtClean="0"/>
              <a:t>，以及对</a:t>
            </a:r>
            <a:r>
              <a:rPr lang="zh-CN" altLang="zh-CN" dirty="0" smtClean="0"/>
              <a:t>测量不确定度和可探测限进行分析</a:t>
            </a:r>
            <a:endParaRPr lang="en-US" altLang="zh-CN" dirty="0" smtClean="0"/>
          </a:p>
          <a:p>
            <a:r>
              <a:rPr lang="en-US" altLang="zh-CN" dirty="0" smtClean="0"/>
              <a:t>400L</a:t>
            </a:r>
            <a:r>
              <a:rPr lang="zh-CN" altLang="zh-CN" dirty="0" smtClean="0"/>
              <a:t>高密度废物桶的最佳测量技术标准</a:t>
            </a:r>
            <a:endParaRPr lang="zh-CN" alt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4AA2-D5B3-4212-867F-E265BBCBB5FC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62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2492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6867" name="文本占位符 124930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Positron Emission Tomography-Computed Tomography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4AA2-D5B3-4212-867F-E265BBCBB5FC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10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改进型优化的技术路线</a:t>
            </a:r>
            <a:endParaRPr lang="en-US" altLang="zh-CN" dirty="0" smtClean="0"/>
          </a:p>
          <a:p>
            <a:r>
              <a:rPr lang="zh-CN" altLang="en-US" dirty="0" smtClean="0"/>
              <a:t>考虑的因素更为全面</a:t>
            </a:r>
            <a:endParaRPr lang="en-US" altLang="zh-CN" dirty="0" smtClean="0"/>
          </a:p>
          <a:p>
            <a:r>
              <a:rPr lang="zh-CN" altLang="en-US" dirty="0" smtClean="0"/>
              <a:t>减少网格数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4AA2-D5B3-4212-867F-E265BBCBB5FC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239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SGS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TGS方法</a:t>
            </a:r>
            <a:r>
              <a:rPr lang="zh-CN" altLang="en-US" dirty="0" smtClean="0"/>
              <a:t>在快速准确的测量低中放废物桶上都存在一定的局限性，尤其是针对</a:t>
            </a:r>
            <a:r>
              <a:rPr lang="en-US" altLang="zh-CN" dirty="0" smtClean="0"/>
              <a:t>400L</a:t>
            </a:r>
            <a:r>
              <a:rPr lang="zh-CN" altLang="en-US" dirty="0" smtClean="0"/>
              <a:t>、密度大及放射性核素不均匀分布的情况；</a:t>
            </a:r>
          </a:p>
          <a:p>
            <a:pPr eaLnBrk="1" hangingPunct="1"/>
            <a:r>
              <a:rPr lang="zh-CN" altLang="en-US" dirty="0" smtClean="0"/>
              <a:t>前述的改进型测量技术都基于一定的假设，难以满足各种类型废物桶准确测量的需要；</a:t>
            </a:r>
          </a:p>
          <a:p>
            <a:pPr eaLnBrk="1" hangingPunct="1"/>
            <a:r>
              <a:rPr lang="zh-CN" altLang="en-US" dirty="0" smtClean="0"/>
              <a:t>一种在精度保证的情况下、进行快速测量的改进型方法，是低中放废物桶测量所迫切需要的技术。</a:t>
            </a:r>
            <a:endParaRPr lang="en-US" altLang="zh-CN" dirty="0" smtClean="0"/>
          </a:p>
          <a:p>
            <a:r>
              <a:rPr lang="zh-CN" altLang="zh-CN" sz="1400" dirty="0" smtClean="0"/>
              <a:t>基于现有系统进行了低放废物桶层析扫描系统的改造和再设计，</a:t>
            </a:r>
            <a:r>
              <a:rPr lang="zh-CN" altLang="en-US" sz="1400" dirty="0" smtClean="0"/>
              <a:t>主要包括</a:t>
            </a:r>
            <a:r>
              <a:rPr lang="zh-CN" altLang="zh-CN" sz="1400" dirty="0" smtClean="0"/>
              <a:t>机电控制</a:t>
            </a:r>
            <a:r>
              <a:rPr lang="zh-CN" altLang="en-US" sz="1400" dirty="0" smtClean="0"/>
              <a:t>模块、</a:t>
            </a:r>
            <a:r>
              <a:rPr lang="zh-CN" altLang="zh-CN" sz="1400" dirty="0" smtClean="0"/>
              <a:t>数据采集和用户交互模块</a:t>
            </a:r>
            <a:r>
              <a:rPr lang="zh-CN" altLang="en-US" sz="1400" dirty="0" smtClean="0"/>
              <a:t>等</a:t>
            </a:r>
            <a:endParaRPr lang="en-US" altLang="zh-CN" sz="1400" dirty="0" smtClean="0"/>
          </a:p>
          <a:p>
            <a:r>
              <a:rPr lang="zh-CN" altLang="zh-CN" sz="1400" dirty="0" smtClean="0"/>
              <a:t>提出了一种叫做半层析伽马扫描（STGS）方法的改进型方法</a:t>
            </a:r>
            <a:r>
              <a:rPr lang="zh-CN" altLang="en-US" sz="1400" dirty="0" smtClean="0"/>
              <a:t>并验证了测量效果</a:t>
            </a:r>
            <a:endParaRPr lang="en-US" altLang="zh-CN" sz="1400" dirty="0" smtClean="0"/>
          </a:p>
          <a:p>
            <a:r>
              <a:rPr lang="zh-CN" altLang="zh-CN" sz="1400" dirty="0" smtClean="0"/>
              <a:t>提出了一种</a:t>
            </a:r>
            <a:r>
              <a:rPr lang="zh-CN" altLang="en-US" sz="1400" dirty="0" smtClean="0"/>
              <a:t>双探测器的</a:t>
            </a:r>
            <a:r>
              <a:rPr lang="zh-CN" altLang="zh-CN" sz="1400" dirty="0" smtClean="0"/>
              <a:t>改进型分层伽马扫描方法</a:t>
            </a:r>
            <a:r>
              <a:rPr lang="zh-CN" altLang="en-US" sz="1400" dirty="0" smtClean="0"/>
              <a:t>并验证了测量效果</a:t>
            </a:r>
          </a:p>
          <a:p>
            <a:pPr eaLnBrk="1" hangingPunct="1"/>
            <a:endParaRPr lang="zh-CN" altLang="en-US" sz="1400" dirty="0" smtClean="0"/>
          </a:p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4AA2-D5B3-4212-867F-E265BBCBB5FC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863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系统的技术指标，以及创新点</a:t>
            </a:r>
            <a:endParaRPr lang="en-US" altLang="zh-CN" dirty="0" smtClean="0"/>
          </a:p>
          <a:p>
            <a:r>
              <a:rPr lang="zh-CN" altLang="en-US" dirty="0" smtClean="0"/>
              <a:t>包括紧凑化、模块化的再设计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4AA2-D5B3-4212-867F-E265BBCBB5FC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37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4AA2-D5B3-4212-867F-E265BBCBB5FC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73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证明了我们的仿真方法是可靠的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4AA2-D5B3-4212-867F-E265BBCBB5FC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028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4AA2-D5B3-4212-867F-E265BBCBB5FC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657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随着密度的，点源的变化</a:t>
            </a:r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密度增加，不均匀性增加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导致</a:t>
            </a:r>
            <a:r>
              <a:rPr lang="en-US" altLang="zh-CN" smtClean="0"/>
              <a:t>SGS</a:t>
            </a:r>
            <a:r>
              <a:rPr lang="zh-CN" altLang="en-US" smtClean="0"/>
              <a:t>误差增大，适应性降低</a:t>
            </a:r>
          </a:p>
        </p:txBody>
      </p:sp>
      <p:sp>
        <p:nvSpPr>
          <p:cNvPr id="9421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A5E911D-252C-4FB2-A0FE-BD5698161935}" type="slidenum">
              <a:rPr lang="zh-CN" altLang="en-US" sz="1200"/>
              <a:pPr algn="r"/>
              <a:t>19</a:t>
            </a:fld>
            <a:endParaRPr lang="en-US" altLang="zh-CN" sz="12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4AA2-D5B3-4212-867F-E265BBCBB5FC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531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85155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5209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4000" y="179388"/>
            <a:ext cx="2057400" cy="60293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1800" y="179388"/>
            <a:ext cx="6052930" cy="60293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536920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 descr="SJTU ppt template-10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75750" cy="68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1-11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026275" y="176213"/>
            <a:ext cx="1997075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685800" y="1644348"/>
            <a:ext cx="7828999" cy="148334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85800" y="3400121"/>
            <a:ext cx="7828999" cy="109153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9949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4" descr="1-08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77338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630173"/>
            <a:ext cx="8229600" cy="1143000"/>
          </a:xfrm>
          <a:prstGeom prst="rect">
            <a:avLst/>
          </a:prstGeom>
        </p:spPr>
        <p:txBody>
          <a:bodyPr vert="horz"/>
          <a:lstStyle>
            <a:lvl1pPr algn="ctr">
              <a:defRPr sz="6000" b="1" spc="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1154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-06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75750" cy="68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1-11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026275" y="176213"/>
            <a:ext cx="1997075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685800" y="1644348"/>
            <a:ext cx="7828999" cy="174202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85800" y="3799902"/>
            <a:ext cx="7828999" cy="12091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5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82950"/>
            <a:ext cx="4038600" cy="4716764"/>
          </a:xfrm>
        </p:spPr>
        <p:txBody>
          <a:bodyPr/>
          <a:lstStyle>
            <a:lvl1pPr>
              <a:defRPr sz="2800">
                <a:latin typeface="Heiti SC Light"/>
                <a:ea typeface="Heiti SC Light"/>
                <a:cs typeface="Heiti SC Light"/>
              </a:defRPr>
            </a:lvl1pPr>
            <a:lvl2pPr>
              <a:defRPr sz="2400">
                <a:latin typeface="Heiti SC Light"/>
                <a:ea typeface="Heiti SC Light"/>
                <a:cs typeface="Heiti SC Light"/>
              </a:defRPr>
            </a:lvl2pPr>
            <a:lvl3pPr>
              <a:defRPr sz="2000">
                <a:latin typeface="Heiti SC Light"/>
                <a:ea typeface="Heiti SC Light"/>
                <a:cs typeface="Heiti SC Light"/>
              </a:defRPr>
            </a:lvl3pPr>
            <a:lvl4pPr>
              <a:defRPr sz="1800">
                <a:latin typeface="Heiti SC Light"/>
                <a:ea typeface="Heiti SC Light"/>
                <a:cs typeface="Heiti SC Light"/>
              </a:defRPr>
            </a:lvl4pPr>
            <a:lvl5pPr>
              <a:defRPr sz="1800">
                <a:latin typeface="Heiti SC Light"/>
                <a:ea typeface="Heiti SC Light"/>
                <a:cs typeface="Heiti SC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82950"/>
            <a:ext cx="4038600" cy="4716764"/>
          </a:xfrm>
        </p:spPr>
        <p:txBody>
          <a:bodyPr/>
          <a:lstStyle>
            <a:lvl1pPr>
              <a:defRPr sz="2800">
                <a:latin typeface="Heiti SC Light"/>
                <a:ea typeface="Heiti SC Light"/>
                <a:cs typeface="Heiti SC Light"/>
              </a:defRPr>
            </a:lvl1pPr>
            <a:lvl2pPr>
              <a:defRPr sz="2400">
                <a:latin typeface="Heiti SC Light"/>
                <a:ea typeface="Heiti SC Light"/>
                <a:cs typeface="Heiti SC Light"/>
              </a:defRPr>
            </a:lvl2pPr>
            <a:lvl3pPr>
              <a:defRPr sz="2000">
                <a:latin typeface="Heiti SC Light"/>
                <a:ea typeface="Heiti SC Light"/>
                <a:cs typeface="Heiti SC Light"/>
              </a:defRPr>
            </a:lvl3pPr>
            <a:lvl4pPr>
              <a:defRPr sz="1800">
                <a:latin typeface="Heiti SC Light"/>
                <a:ea typeface="Heiti SC Light"/>
                <a:cs typeface="Heiti SC Light"/>
              </a:defRPr>
            </a:lvl4pPr>
            <a:lvl5pPr>
              <a:defRPr sz="1800">
                <a:latin typeface="Heiti SC Light"/>
                <a:ea typeface="Heiti SC Light"/>
                <a:cs typeface="Heiti SC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17005" cy="75684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17005" cy="75684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6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301409"/>
            <a:ext cx="5111750" cy="4824754"/>
          </a:xfrm>
        </p:spPr>
        <p:txBody>
          <a:bodyPr/>
          <a:lstStyle>
            <a:lvl1pPr>
              <a:defRPr sz="3200">
                <a:latin typeface="Heiti SC Light"/>
                <a:ea typeface="Heiti SC Light"/>
                <a:cs typeface="Heiti SC Light"/>
              </a:defRPr>
            </a:lvl1pPr>
            <a:lvl2pPr>
              <a:defRPr sz="2800">
                <a:latin typeface="Heiti SC Light"/>
                <a:ea typeface="Heiti SC Light"/>
                <a:cs typeface="Heiti SC Light"/>
              </a:defRPr>
            </a:lvl2pPr>
            <a:lvl3pPr>
              <a:defRPr sz="2400">
                <a:latin typeface="Heiti SC Light"/>
                <a:ea typeface="Heiti SC Light"/>
                <a:cs typeface="Heiti SC Light"/>
              </a:defRPr>
            </a:lvl3pPr>
            <a:lvl4pPr>
              <a:defRPr sz="2000">
                <a:latin typeface="Heiti SC Light"/>
                <a:ea typeface="Heiti SC Light"/>
                <a:cs typeface="Heiti SC Light"/>
              </a:defRPr>
            </a:lvl4pPr>
            <a:lvl5pPr>
              <a:defRPr sz="2000">
                <a:latin typeface="Heiti SC Light"/>
                <a:ea typeface="Heiti SC Light"/>
                <a:cs typeface="Heiti SC Ligh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301409"/>
            <a:ext cx="3008313" cy="42955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17005" cy="75684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 userDrawn="1"/>
        </p:nvSpPr>
        <p:spPr>
          <a:xfrm>
            <a:off x="457200" y="274638"/>
            <a:ext cx="6316663" cy="757237"/>
          </a:xfrm>
          <a:prstGeom prst="rect">
            <a:avLst/>
          </a:prstGeom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366238"/>
            <a:ext cx="8229600" cy="4525963"/>
          </a:xfrm>
        </p:spPr>
        <p:txBody>
          <a:bodyPr vert="eaVert"/>
          <a:lstStyle>
            <a:lvl1pPr algn="l">
              <a:defRPr>
                <a:latin typeface="Heiti SC Light"/>
                <a:ea typeface="Heiti SC Light"/>
                <a:cs typeface="Heiti SC Light"/>
              </a:defRPr>
            </a:lvl1pPr>
            <a:lvl2pPr algn="l">
              <a:defRPr>
                <a:latin typeface="Heiti SC Light"/>
                <a:ea typeface="Heiti SC Light"/>
                <a:cs typeface="Heiti SC Light"/>
              </a:defRPr>
            </a:lvl2pPr>
            <a:lvl3pPr algn="l">
              <a:defRPr>
                <a:latin typeface="Heiti SC Light"/>
                <a:ea typeface="Heiti SC Light"/>
                <a:cs typeface="Heiti SC Light"/>
              </a:defRPr>
            </a:lvl3pPr>
            <a:lvl4pPr algn="l">
              <a:defRPr>
                <a:latin typeface="Heiti SC Light"/>
                <a:ea typeface="Heiti SC Light"/>
                <a:cs typeface="Heiti SC Light"/>
              </a:defRPr>
            </a:lvl4pPr>
            <a:lvl5pPr algn="l">
              <a:defRPr>
                <a:latin typeface="Heiti SC Light"/>
                <a:ea typeface="Heiti SC Light"/>
                <a:cs typeface="Heiti SC Light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69746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矩形 10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33006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矩形 10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5545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95466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143000"/>
            <a:ext cx="4032504" cy="506571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8896" y="1143000"/>
            <a:ext cx="4032504" cy="506571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0403982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6425975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矩形 3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11329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51460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矩形 6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68543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1" smtClean="0">
                <a:sym typeface="Arial" panose="020B0604020202020204" pitchFamily="34" charset="0"/>
              </a:rPr>
              <a:t>单击图标添加图片</a:t>
            </a:r>
            <a:endParaRPr lang="zh-CN" altLang="en-US" noProof="1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584322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5748725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4000" y="179388"/>
            <a:ext cx="2057400" cy="60293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1800" y="179388"/>
            <a:ext cx="6052930" cy="60293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1041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467540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 descr="SJTU ppt template-10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75750" cy="68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1-11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026275" y="176213"/>
            <a:ext cx="1997075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685800" y="1644348"/>
            <a:ext cx="7828999" cy="148334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85800" y="3400121"/>
            <a:ext cx="7828999" cy="109153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06127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4" descr="1-08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77338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630173"/>
            <a:ext cx="8229600" cy="1143000"/>
          </a:xfrm>
          <a:prstGeom prst="rect">
            <a:avLst/>
          </a:prstGeom>
        </p:spPr>
        <p:txBody>
          <a:bodyPr vert="horz"/>
          <a:lstStyle>
            <a:lvl1pPr algn="ctr">
              <a:defRPr sz="6000" b="1" spc="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68658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7459767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矩形 10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36711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738027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143000"/>
            <a:ext cx="4032504" cy="506571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8896" y="1143000"/>
            <a:ext cx="4032504" cy="506571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6733192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4182511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矩形 3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3464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4999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矩形 6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294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143000"/>
            <a:ext cx="4032504" cy="506571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8896" y="1143000"/>
            <a:ext cx="4032504" cy="506571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7764331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1" smtClean="0">
                <a:sym typeface="Arial" panose="020B0604020202020204" pitchFamily="34" charset="0"/>
              </a:rPr>
              <a:t>单击图标添加图片</a:t>
            </a:r>
            <a:endParaRPr lang="zh-CN" altLang="en-US" noProof="1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312366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1870360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4000" y="179388"/>
            <a:ext cx="2057400" cy="60293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1800" y="179388"/>
            <a:ext cx="6052930" cy="60293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64691123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 descr="SJTU ppt template-10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75750" cy="68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1-11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026275" y="176213"/>
            <a:ext cx="1997075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685800" y="1644348"/>
            <a:ext cx="7828999" cy="148334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85800" y="3400121"/>
            <a:ext cx="7828999" cy="109153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664206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4" descr="1-08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77338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630173"/>
            <a:ext cx="8229600" cy="1143000"/>
          </a:xfrm>
          <a:prstGeom prst="rect">
            <a:avLst/>
          </a:prstGeom>
        </p:spPr>
        <p:txBody>
          <a:bodyPr vert="horz"/>
          <a:lstStyle>
            <a:lvl1pPr algn="ctr">
              <a:defRPr sz="6000" b="1" spc="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341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375002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矩形 3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300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51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矩形 6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437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1" smtClean="0">
                <a:sym typeface="Arial" panose="020B0604020202020204" pitchFamily="34" charset="0"/>
              </a:rPr>
              <a:t>单击图标添加图片</a:t>
            </a:r>
            <a:endParaRPr lang="zh-CN" altLang="en-US" noProof="1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2856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ppt底板白-英文大写40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>
              <a:solidFill>
                <a:srgbClr val="000000"/>
              </a:solidFill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>
              <a:solidFill>
                <a:srgbClr val="000000"/>
              </a:solidFill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446338" y="179388"/>
            <a:ext cx="621506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31800" y="1143000"/>
            <a:ext cx="8229600" cy="506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</a:p>
        </p:txBody>
      </p:sp>
      <p:sp>
        <p:nvSpPr>
          <p:cNvPr id="1031" name="TextBox 2"/>
          <p:cNvSpPr>
            <a:spLocks noChangeArrowheads="1"/>
          </p:cNvSpPr>
          <p:nvPr/>
        </p:nvSpPr>
        <p:spPr bwMode="auto">
          <a:xfrm>
            <a:off x="7764463" y="6488113"/>
            <a:ext cx="781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fld id="{8276C35D-EB44-4B71-8663-A2B8FAF07726}" type="slidenum">
              <a:rPr lang="zh-CN" altLang="en-US" smtClean="0">
                <a:solidFill>
                  <a:srgbClr val="132584"/>
                </a:solidFill>
                <a:ea typeface="黑体" panose="02010609060101010101" pitchFamily="49" charset="-122"/>
                <a:sym typeface="+mn-ea"/>
              </a:rPr>
              <a:pPr>
                <a:buFontTx/>
                <a:buNone/>
                <a:defRPr/>
              </a:pPr>
              <a:t>‹#›</a:t>
            </a:fld>
            <a:r>
              <a:rPr lang="en-US" altLang="zh-CN">
                <a:solidFill>
                  <a:srgbClr val="132584"/>
                </a:solidFill>
                <a:ea typeface="黑体" panose="02010609060101010101" pitchFamily="49" charset="-122"/>
                <a:sym typeface="+mn-ea"/>
              </a:rPr>
              <a:t>/43</a:t>
            </a:r>
            <a:endParaRPr lang="zh-CN" altLang="en-US">
              <a:sym typeface="+mn-ea"/>
            </a:endParaRPr>
          </a:p>
        </p:txBody>
      </p:sp>
      <p:pic>
        <p:nvPicPr>
          <p:cNvPr id="9" name="图片 8" descr="1-11.png"/>
          <p:cNvPicPr>
            <a:picLocks noChangeAspect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158750" y="6172200"/>
            <a:ext cx="199548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8313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60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133984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9pPr>
    </p:titleStyle>
    <p:bodyStyle>
      <a:lvl1pPr marL="449263" indent="-449263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defRPr sz="2800" kern="1200">
          <a:solidFill>
            <a:srgbClr val="133984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914400" lvl="1" indent="-285750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•"/>
        <a:defRPr sz="2400" kern="1200">
          <a:solidFill>
            <a:srgbClr val="133984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322388" lvl="2" indent="-227013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3pPr>
      <a:lvl4pPr marL="1730375" lvl="3" indent="-228600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4pPr>
      <a:lvl5pPr marL="2138363" lvl="4" indent="-227013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5pPr>
      <a:lvl6pPr marL="2514600" lvl="5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6pPr>
      <a:lvl7pPr marL="2971800" lvl="6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7pPr>
      <a:lvl8pPr marL="3429000" lvl="7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8pPr>
      <a:lvl9pPr marL="3886200" lvl="8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ppt底板白-英文大写4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>
              <a:solidFill>
                <a:srgbClr val="000000"/>
              </a:solidFill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>
              <a:solidFill>
                <a:srgbClr val="000000"/>
              </a:solidFill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446338" y="179388"/>
            <a:ext cx="621506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31800" y="1143000"/>
            <a:ext cx="8229600" cy="506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</a:p>
        </p:txBody>
      </p:sp>
      <p:sp>
        <p:nvSpPr>
          <p:cNvPr id="1031" name="TextBox 2"/>
          <p:cNvSpPr>
            <a:spLocks noChangeArrowheads="1"/>
          </p:cNvSpPr>
          <p:nvPr/>
        </p:nvSpPr>
        <p:spPr bwMode="auto">
          <a:xfrm>
            <a:off x="7764463" y="6488113"/>
            <a:ext cx="781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fld id="{8276C35D-EB44-4B71-8663-A2B8FAF07726}" type="slidenum">
              <a:rPr lang="zh-CN" altLang="en-US" smtClean="0">
                <a:solidFill>
                  <a:srgbClr val="132584"/>
                </a:solidFill>
                <a:ea typeface="黑体" panose="02010609060101010101" pitchFamily="49" charset="-122"/>
                <a:sym typeface="+mn-ea"/>
              </a:rPr>
              <a:pPr>
                <a:buFontTx/>
                <a:buNone/>
                <a:defRPr/>
              </a:pPr>
              <a:t>‹#›</a:t>
            </a:fld>
            <a:r>
              <a:rPr lang="en-US" altLang="zh-CN">
                <a:solidFill>
                  <a:srgbClr val="132584"/>
                </a:solidFill>
                <a:ea typeface="黑体" panose="02010609060101010101" pitchFamily="49" charset="-122"/>
                <a:sym typeface="+mn-ea"/>
              </a:rPr>
              <a:t>/43</a:t>
            </a:r>
            <a:endParaRPr lang="zh-CN" altLang="en-US">
              <a:sym typeface="+mn-ea"/>
            </a:endParaRPr>
          </a:p>
        </p:txBody>
      </p:sp>
      <p:pic>
        <p:nvPicPr>
          <p:cNvPr id="9" name="图片 8" descr="1-11.png"/>
          <p:cNvPicPr>
            <a:picLocks noChangeAspect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158750" y="6172200"/>
            <a:ext cx="199548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92772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133984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9pPr>
    </p:titleStyle>
    <p:bodyStyle>
      <a:lvl1pPr marL="449263" indent="-449263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defRPr sz="2800" kern="1200">
          <a:solidFill>
            <a:srgbClr val="133984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914400" lvl="1" indent="-285750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•"/>
        <a:defRPr sz="2400" kern="1200">
          <a:solidFill>
            <a:srgbClr val="133984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322388" lvl="2" indent="-227013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3pPr>
      <a:lvl4pPr marL="1730375" lvl="3" indent="-228600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4pPr>
      <a:lvl5pPr marL="2138363" lvl="4" indent="-227013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5pPr>
      <a:lvl6pPr marL="2514600" lvl="5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6pPr>
      <a:lvl7pPr marL="2971800" lvl="6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7pPr>
      <a:lvl8pPr marL="3429000" lvl="7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8pPr>
      <a:lvl9pPr marL="3886200" lvl="8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ppt底板白-英文大写4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>
              <a:solidFill>
                <a:srgbClr val="000000"/>
              </a:solidFill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>
              <a:solidFill>
                <a:srgbClr val="000000"/>
              </a:solidFill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446338" y="179388"/>
            <a:ext cx="621506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31800" y="1143000"/>
            <a:ext cx="8229600" cy="506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</a:p>
        </p:txBody>
      </p:sp>
      <p:sp>
        <p:nvSpPr>
          <p:cNvPr id="1031" name="TextBox 2"/>
          <p:cNvSpPr>
            <a:spLocks noChangeArrowheads="1"/>
          </p:cNvSpPr>
          <p:nvPr/>
        </p:nvSpPr>
        <p:spPr bwMode="auto">
          <a:xfrm>
            <a:off x="7764463" y="6488113"/>
            <a:ext cx="781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fld id="{8276C35D-EB44-4B71-8663-A2B8FAF07726}" type="slidenum">
              <a:rPr lang="zh-CN" altLang="en-US" smtClean="0">
                <a:solidFill>
                  <a:srgbClr val="132584"/>
                </a:solidFill>
                <a:ea typeface="黑体" panose="02010609060101010101" pitchFamily="49" charset="-122"/>
                <a:sym typeface="+mn-ea"/>
              </a:rPr>
              <a:pPr>
                <a:buFontTx/>
                <a:buNone/>
                <a:defRPr/>
              </a:pPr>
              <a:t>‹#›</a:t>
            </a:fld>
            <a:r>
              <a:rPr lang="en-US" altLang="zh-CN">
                <a:solidFill>
                  <a:srgbClr val="132584"/>
                </a:solidFill>
                <a:ea typeface="黑体" panose="02010609060101010101" pitchFamily="49" charset="-122"/>
                <a:sym typeface="+mn-ea"/>
              </a:rPr>
              <a:t>/43</a:t>
            </a:r>
            <a:endParaRPr lang="zh-CN" altLang="en-US">
              <a:sym typeface="+mn-ea"/>
            </a:endParaRPr>
          </a:p>
        </p:txBody>
      </p:sp>
      <p:pic>
        <p:nvPicPr>
          <p:cNvPr id="9" name="图片 8" descr="1-11.png"/>
          <p:cNvPicPr>
            <a:picLocks noChangeAspect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158750" y="6172200"/>
            <a:ext cx="199548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3852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133984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9pPr>
    </p:titleStyle>
    <p:bodyStyle>
      <a:lvl1pPr marL="449263" indent="-449263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defRPr sz="2800" kern="1200">
          <a:solidFill>
            <a:srgbClr val="133984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914400" lvl="1" indent="-285750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•"/>
        <a:defRPr sz="2400" kern="1200">
          <a:solidFill>
            <a:srgbClr val="133984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322388" lvl="2" indent="-227013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3pPr>
      <a:lvl4pPr marL="1730375" lvl="3" indent="-228600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4pPr>
      <a:lvl5pPr marL="2138363" lvl="4" indent="-227013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5pPr>
      <a:lvl6pPr marL="2514600" lvl="5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6pPr>
      <a:lvl7pPr marL="2971800" lvl="6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7pPr>
      <a:lvl8pPr marL="3429000" lvl="7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8pPr>
      <a:lvl9pPr marL="3886200" lvl="8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33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Visio___1.vsdx"/><Relationship Id="rId5" Type="http://schemas.openxmlformats.org/officeDocument/2006/relationships/oleObject" Target="../embeddings/oleObject1.bin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3.xml"/><Relationship Id="rId6" Type="http://schemas.openxmlformats.org/officeDocument/2006/relationships/chart" Target="../charts/char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image" Target="../media/image57.wmf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5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3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54.wmf"/><Relationship Id="rId4" Type="http://schemas.openxmlformats.org/officeDocument/2006/relationships/image" Target="../media/image56.png"/><Relationship Id="rId9" Type="http://schemas.openxmlformats.org/officeDocument/2006/relationships/oleObject" Target="../embeddings/oleObject6.bin"/><Relationship Id="rId14" Type="http://schemas.openxmlformats.org/officeDocument/2006/relationships/image" Target="../media/image5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3.xml"/><Relationship Id="rId4" Type="http://schemas.openxmlformats.org/officeDocument/2006/relationships/chart" Target="../charts/chart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1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62.png"/><Relationship Id="rId5" Type="http://schemas.openxmlformats.org/officeDocument/2006/relationships/image" Target="../media/image21.png"/><Relationship Id="rId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ctr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</a:rPr>
              <a:t>核电厂低中放</a:t>
            </a:r>
            <a:r>
              <a:rPr lang="zh-CN" altLang="zh-CN" dirty="0" smtClean="0">
                <a:solidFill>
                  <a:schemeClr val="tx1"/>
                </a:solidFill>
              </a:rPr>
              <a:t>废物桶</a:t>
            </a:r>
            <a:r>
              <a:rPr lang="zh-CN" altLang="en-US" dirty="0" smtClean="0">
                <a:solidFill>
                  <a:schemeClr val="tx1"/>
                </a:solidFill>
              </a:rPr>
              <a:t>改进型伽马扫描技术研究</a:t>
            </a:r>
            <a:endParaRPr kumimoji="1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4338" name="副标题 2"/>
          <p:cNvSpPr>
            <a:spLocks noGrp="1"/>
          </p:cNvSpPr>
          <p:nvPr>
            <p:ph type="subTitle" idx="1"/>
          </p:nvPr>
        </p:nvSpPr>
        <p:spPr>
          <a:xfrm>
            <a:off x="685800" y="3400425"/>
            <a:ext cx="7829550" cy="15367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kumimoji="1" lang="zh-CN" altLang="en-US" sz="2800" dirty="0" smtClean="0">
                <a:solidFill>
                  <a:srgbClr val="004195"/>
                </a:solidFill>
              </a:rPr>
              <a:t>学生：饶开源</a:t>
            </a:r>
            <a:endParaRPr kumimoji="1" lang="en-US" altLang="zh-CN" sz="2800" dirty="0" smtClean="0">
              <a:solidFill>
                <a:srgbClr val="004195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kumimoji="1" lang="zh-CN" altLang="en-US" sz="2800" dirty="0" smtClean="0">
                <a:solidFill>
                  <a:srgbClr val="004195"/>
                </a:solidFill>
              </a:rPr>
              <a:t>指导老师：顾卫国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CN" sz="2800" dirty="0" smtClean="0">
                <a:solidFill>
                  <a:srgbClr val="004195"/>
                </a:solidFill>
              </a:rPr>
              <a:t>2018</a:t>
            </a:r>
            <a:r>
              <a:rPr kumimoji="1" lang="zh-CN" altLang="en-US" sz="2800" dirty="0" smtClean="0">
                <a:solidFill>
                  <a:srgbClr val="004195"/>
                </a:solidFill>
              </a:rPr>
              <a:t>年</a:t>
            </a:r>
            <a:r>
              <a:rPr kumimoji="1" lang="en-US" altLang="zh-CN" sz="2800" dirty="0" smtClean="0">
                <a:solidFill>
                  <a:srgbClr val="004195"/>
                </a:solidFill>
              </a:rPr>
              <a:t>1</a:t>
            </a:r>
            <a:r>
              <a:rPr kumimoji="1" lang="zh-CN" altLang="en-US" sz="2800" dirty="0" smtClean="0">
                <a:solidFill>
                  <a:srgbClr val="004195"/>
                </a:solidFill>
              </a:rPr>
              <a:t>月</a:t>
            </a:r>
            <a:r>
              <a:rPr kumimoji="1" lang="en-US" altLang="zh-CN" sz="2800" dirty="0" smtClean="0">
                <a:solidFill>
                  <a:srgbClr val="004195"/>
                </a:solidFill>
              </a:rPr>
              <a:t>12</a:t>
            </a:r>
            <a:r>
              <a:rPr kumimoji="1" lang="zh-CN" altLang="en-US" sz="2800" dirty="0" smtClean="0">
                <a:solidFill>
                  <a:srgbClr val="004195"/>
                </a:solidFill>
              </a:rPr>
              <a:t>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研究目标和主要内容</a:t>
            </a:r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b="1" dirty="0">
                <a:ea typeface="宋体" panose="02010600030101010101" pitchFamily="2" charset="-122"/>
              </a:rPr>
              <a:t>研究目标：</a:t>
            </a:r>
          </a:p>
          <a:p>
            <a:pPr marL="0" indent="0"/>
            <a:r>
              <a:rPr lang="zh-CN" altLang="en-US" b="1" dirty="0">
                <a:ea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rgbClr val="00401E"/>
                </a:solidFill>
                <a:latin typeface="+mn-ea"/>
              </a:rPr>
              <a:t>更加</a:t>
            </a:r>
            <a:r>
              <a:rPr lang="zh-CN" altLang="en-US" b="1" dirty="0" smtClean="0">
                <a:solidFill>
                  <a:srgbClr val="00401E"/>
                </a:solidFill>
                <a:latin typeface="+mn-ea"/>
              </a:rPr>
              <a:t>快速准确</a:t>
            </a:r>
            <a:r>
              <a:rPr lang="zh-CN" altLang="en-US" b="1" dirty="0">
                <a:solidFill>
                  <a:srgbClr val="00401E"/>
                </a:solidFill>
                <a:latin typeface="+mn-ea"/>
              </a:rPr>
              <a:t>的非</a:t>
            </a:r>
            <a:r>
              <a:rPr lang="zh-CN" altLang="en-US" b="1" dirty="0" smtClean="0">
                <a:solidFill>
                  <a:srgbClr val="00401E"/>
                </a:solidFill>
                <a:latin typeface="+mn-ea"/>
              </a:rPr>
              <a:t>均匀</a:t>
            </a:r>
            <a:r>
              <a:rPr lang="zh-CN" altLang="en-US" b="1" dirty="0">
                <a:solidFill>
                  <a:srgbClr val="00401E"/>
                </a:solidFill>
                <a:latin typeface="+mn-ea"/>
              </a:rPr>
              <a:t>低中</a:t>
            </a:r>
            <a:r>
              <a:rPr lang="zh-CN" altLang="en-US" b="1" dirty="0" smtClean="0">
                <a:solidFill>
                  <a:srgbClr val="00401E"/>
                </a:solidFill>
                <a:latin typeface="+mn-ea"/>
              </a:rPr>
              <a:t>放废物</a:t>
            </a:r>
            <a:r>
              <a:rPr lang="zh-CN" altLang="en-US" b="1" dirty="0">
                <a:solidFill>
                  <a:srgbClr val="00401E"/>
                </a:solidFill>
                <a:latin typeface="+mn-ea"/>
              </a:rPr>
              <a:t>活度探测技术 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b="1" dirty="0">
              <a:ea typeface="宋体" panose="0201060003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b="1" dirty="0">
                <a:ea typeface="宋体" panose="02010600030101010101" pitchFamily="2" charset="-122"/>
              </a:rPr>
              <a:t>研究</a:t>
            </a:r>
            <a:r>
              <a:rPr lang="zh-CN" altLang="en-US" b="1" dirty="0" smtClean="0">
                <a:ea typeface="宋体" panose="02010600030101010101" pitchFamily="2" charset="-122"/>
              </a:rPr>
              <a:t>内容：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marL="922337" lvl="1" indent="-4572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zh-CN" sz="2800" dirty="0" smtClean="0">
                <a:solidFill>
                  <a:srgbClr val="C00000"/>
                </a:solidFill>
              </a:rPr>
              <a:t>低</a:t>
            </a:r>
            <a:r>
              <a:rPr lang="zh-CN" altLang="en-US" sz="2800" dirty="0" smtClean="0">
                <a:solidFill>
                  <a:srgbClr val="C00000"/>
                </a:solidFill>
              </a:rPr>
              <a:t>中</a:t>
            </a:r>
            <a:r>
              <a:rPr lang="zh-CN" altLang="zh-CN" sz="2800" dirty="0" smtClean="0">
                <a:solidFill>
                  <a:srgbClr val="C00000"/>
                </a:solidFill>
              </a:rPr>
              <a:t>放废物桶</a:t>
            </a:r>
            <a:r>
              <a:rPr lang="zh-CN" altLang="en-US" sz="2800" dirty="0" smtClean="0">
                <a:solidFill>
                  <a:srgbClr val="C00000"/>
                </a:solidFill>
              </a:rPr>
              <a:t>伽马</a:t>
            </a:r>
            <a:r>
              <a:rPr lang="zh-CN" altLang="zh-CN" sz="2800" dirty="0" smtClean="0">
                <a:solidFill>
                  <a:srgbClr val="C00000"/>
                </a:solidFill>
              </a:rPr>
              <a:t>扫描</a:t>
            </a:r>
            <a:r>
              <a:rPr lang="zh-CN" altLang="zh-CN" sz="2800" dirty="0">
                <a:solidFill>
                  <a:srgbClr val="C00000"/>
                </a:solidFill>
              </a:rPr>
              <a:t>系统</a:t>
            </a:r>
            <a:r>
              <a:rPr lang="zh-CN" altLang="zh-CN" sz="2800" dirty="0" smtClean="0">
                <a:solidFill>
                  <a:srgbClr val="C00000"/>
                </a:solidFill>
              </a:rPr>
              <a:t>的设计</a:t>
            </a:r>
            <a:r>
              <a:rPr lang="zh-CN" altLang="en-US" sz="2800" dirty="0" smtClean="0">
                <a:solidFill>
                  <a:srgbClr val="C00000"/>
                </a:solidFill>
              </a:rPr>
              <a:t>和优化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pPr marL="922337" lvl="1" indent="-4572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zh-CN" sz="2800" dirty="0" smtClean="0">
                <a:solidFill>
                  <a:srgbClr val="C00000"/>
                </a:solidFill>
              </a:rPr>
              <a:t>半</a:t>
            </a:r>
            <a:r>
              <a:rPr lang="zh-CN" altLang="zh-CN" sz="2800" dirty="0">
                <a:solidFill>
                  <a:srgbClr val="C00000"/>
                </a:solidFill>
              </a:rPr>
              <a:t>层析伽马扫描（STGS</a:t>
            </a:r>
            <a:r>
              <a:rPr lang="zh-CN" altLang="zh-CN" sz="2800" dirty="0" smtClean="0">
                <a:solidFill>
                  <a:srgbClr val="C00000"/>
                </a:solidFill>
              </a:rPr>
              <a:t>）</a:t>
            </a:r>
            <a:r>
              <a:rPr lang="zh-CN" altLang="en-US" sz="2800" dirty="0" smtClean="0">
                <a:solidFill>
                  <a:srgbClr val="C00000"/>
                </a:solidFill>
              </a:rPr>
              <a:t>技术研究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pPr marL="922337" lvl="1" indent="-4572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C00000"/>
                </a:solidFill>
              </a:rPr>
              <a:t>双探测器</a:t>
            </a:r>
            <a:r>
              <a:rPr lang="en-US" altLang="zh-CN" sz="2800" dirty="0" smtClean="0">
                <a:solidFill>
                  <a:srgbClr val="C00000"/>
                </a:solidFill>
              </a:rPr>
              <a:t>SGS</a:t>
            </a:r>
            <a:r>
              <a:rPr lang="zh-CN" altLang="en-US" sz="2800" dirty="0" smtClean="0">
                <a:solidFill>
                  <a:srgbClr val="C00000"/>
                </a:solidFill>
              </a:rPr>
              <a:t>（</a:t>
            </a:r>
            <a:r>
              <a:rPr lang="en-US" altLang="zh-CN" sz="2800" dirty="0" smtClean="0">
                <a:solidFill>
                  <a:srgbClr val="C00000"/>
                </a:solidFill>
              </a:rPr>
              <a:t>ISGS</a:t>
            </a:r>
            <a:r>
              <a:rPr lang="zh-CN" altLang="en-US" sz="2800" dirty="0" smtClean="0">
                <a:solidFill>
                  <a:srgbClr val="C00000"/>
                </a:solidFill>
              </a:rPr>
              <a:t>）技术研究</a:t>
            </a:r>
            <a:endParaRPr lang="zh-CN" altLang="en-US" sz="2800" b="1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655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3" name="图片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286" y="1031483"/>
            <a:ext cx="5049572" cy="317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33506" y="154431"/>
            <a:ext cx="5617029" cy="756845"/>
          </a:xfrm>
        </p:spPr>
        <p:txBody>
          <a:bodyPr/>
          <a:lstStyle/>
          <a:p>
            <a:r>
              <a:rPr lang="zh-CN" altLang="en-US" b="1" dirty="0" smtClean="0"/>
              <a:t>系统设计与优化</a:t>
            </a:r>
            <a:r>
              <a:rPr lang="zh-CN" altLang="en-US" sz="3600" dirty="0"/>
              <a:t/>
            </a:r>
            <a:br>
              <a:rPr lang="zh-CN" altLang="en-US" sz="3600" dirty="0"/>
            </a:br>
            <a:endParaRPr lang="zh-CN" altLang="en-US" sz="3600" b="1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70021" y="15560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150608" y="1143777"/>
          <a:ext cx="2999873" cy="51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5" name="Visio" r:id="rId6" imgW="3000258" imgH="5191270" progId="Visio.Drawing.15">
                  <p:embed/>
                </p:oleObj>
              </mc:Choice>
              <mc:Fallback>
                <p:oleObj name="Visio" r:id="rId6" imgW="3000258" imgH="519127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08" y="1143777"/>
                        <a:ext cx="2999873" cy="51778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3147501" y="4195078"/>
            <a:ext cx="599351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kern="100" dirty="0">
                <a:latin typeface="+mn-ea"/>
                <a:ea typeface="+mn-ea"/>
              </a:rPr>
              <a:t>废物桶旋转</a:t>
            </a:r>
            <a:r>
              <a:rPr lang="zh-CN" altLang="zh-CN" sz="2000" kern="100" dirty="0" smtClean="0">
                <a:latin typeface="+mn-ea"/>
                <a:ea typeface="+mn-ea"/>
              </a:rPr>
              <a:t>平台</a:t>
            </a:r>
            <a:r>
              <a:rPr lang="zh-CN" altLang="zh-CN" sz="2000" kern="100" dirty="0" smtClean="0">
                <a:solidFill>
                  <a:srgbClr val="002060"/>
                </a:solidFill>
                <a:latin typeface="+mn-ea"/>
                <a:ea typeface="+mn-ea"/>
              </a:rPr>
              <a:t>，兼容</a:t>
            </a:r>
            <a:r>
              <a:rPr lang="en-US" altLang="zh-CN" sz="2000" kern="100" dirty="0">
                <a:solidFill>
                  <a:srgbClr val="002060"/>
                </a:solidFill>
                <a:latin typeface="+mn-ea"/>
                <a:ea typeface="+mn-ea"/>
              </a:rPr>
              <a:t>200L</a:t>
            </a:r>
            <a:r>
              <a:rPr lang="zh-CN" altLang="zh-CN" sz="2000" kern="100" dirty="0">
                <a:solidFill>
                  <a:srgbClr val="002060"/>
                </a:solidFill>
                <a:latin typeface="+mn-ea"/>
                <a:ea typeface="+mn-ea"/>
              </a:rPr>
              <a:t>和</a:t>
            </a:r>
            <a:r>
              <a:rPr lang="en-US" altLang="zh-CN" sz="2000" kern="100" dirty="0">
                <a:solidFill>
                  <a:srgbClr val="002060"/>
                </a:solidFill>
                <a:latin typeface="+mn-ea"/>
                <a:ea typeface="+mn-ea"/>
              </a:rPr>
              <a:t>400L</a:t>
            </a:r>
            <a:r>
              <a:rPr lang="zh-CN" altLang="zh-CN" sz="2000" kern="100" dirty="0">
                <a:solidFill>
                  <a:srgbClr val="002060"/>
                </a:solidFill>
                <a:latin typeface="+mn-ea"/>
                <a:ea typeface="+mn-ea"/>
              </a:rPr>
              <a:t>废物桶的测量</a:t>
            </a:r>
            <a:r>
              <a:rPr lang="zh-CN" altLang="zh-CN" sz="2000" kern="100" dirty="0" smtClean="0">
                <a:solidFill>
                  <a:srgbClr val="002060"/>
                </a:solidFill>
                <a:latin typeface="+mn-ea"/>
                <a:ea typeface="+mn-ea"/>
              </a:rPr>
              <a:t>需要</a:t>
            </a:r>
            <a:endParaRPr lang="en-US" altLang="zh-CN" sz="2000" kern="100" dirty="0" smtClean="0">
              <a:solidFill>
                <a:srgbClr val="002060"/>
              </a:solidFill>
              <a:latin typeface="+mn-ea"/>
              <a:ea typeface="+mn-ea"/>
            </a:endParaRPr>
          </a:p>
          <a:p>
            <a:pPr marL="17145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kern="100" dirty="0" smtClean="0">
                <a:latin typeface="+mn-ea"/>
                <a:ea typeface="+mn-ea"/>
              </a:rPr>
              <a:t>废物</a:t>
            </a:r>
            <a:r>
              <a:rPr lang="zh-CN" altLang="zh-CN" sz="2000" kern="100" dirty="0">
                <a:latin typeface="+mn-ea"/>
                <a:ea typeface="+mn-ea"/>
              </a:rPr>
              <a:t>桶平移</a:t>
            </a:r>
            <a:r>
              <a:rPr lang="zh-CN" altLang="zh-CN" sz="2000" kern="100" dirty="0" smtClean="0">
                <a:latin typeface="+mn-ea"/>
                <a:ea typeface="+mn-ea"/>
              </a:rPr>
              <a:t>平台</a:t>
            </a:r>
            <a:endParaRPr lang="en-US" altLang="zh-CN" sz="2000" kern="100" dirty="0" smtClean="0">
              <a:latin typeface="+mn-ea"/>
              <a:ea typeface="+mn-ea"/>
            </a:endParaRPr>
          </a:p>
          <a:p>
            <a:pPr marL="17145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kern="100" dirty="0" smtClean="0">
                <a:latin typeface="+mn-ea"/>
                <a:ea typeface="+mn-ea"/>
              </a:rPr>
              <a:t>探测器</a:t>
            </a:r>
            <a:r>
              <a:rPr lang="zh-CN" altLang="zh-CN" sz="2000" kern="100" dirty="0">
                <a:latin typeface="+mn-ea"/>
                <a:ea typeface="+mn-ea"/>
              </a:rPr>
              <a:t>前后滑移</a:t>
            </a:r>
            <a:r>
              <a:rPr lang="zh-CN" altLang="zh-CN" sz="2000" kern="100" dirty="0" smtClean="0">
                <a:latin typeface="+mn-ea"/>
                <a:ea typeface="+mn-ea"/>
              </a:rPr>
              <a:t>平台</a:t>
            </a:r>
            <a:endParaRPr lang="en-US" altLang="zh-CN" sz="2000" kern="100" dirty="0" smtClean="0">
              <a:latin typeface="+mn-ea"/>
              <a:ea typeface="+mn-ea"/>
            </a:endParaRPr>
          </a:p>
          <a:p>
            <a:pPr marL="17145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kern="100" dirty="0" smtClean="0">
                <a:latin typeface="+mn-ea"/>
                <a:ea typeface="+mn-ea"/>
              </a:rPr>
              <a:t>探测器</a:t>
            </a:r>
            <a:r>
              <a:rPr lang="zh-CN" altLang="zh-CN" sz="2000" kern="100" dirty="0">
                <a:latin typeface="+mn-ea"/>
                <a:ea typeface="+mn-ea"/>
              </a:rPr>
              <a:t>、透射源垂直移动</a:t>
            </a:r>
            <a:r>
              <a:rPr lang="zh-CN" altLang="zh-CN" sz="2000" kern="100" dirty="0" smtClean="0">
                <a:latin typeface="+mn-ea"/>
                <a:ea typeface="+mn-ea"/>
              </a:rPr>
              <a:t>平台</a:t>
            </a:r>
            <a:r>
              <a:rPr lang="zh-CN" altLang="zh-CN" sz="2000" kern="100" dirty="0" smtClean="0">
                <a:solidFill>
                  <a:srgbClr val="002060"/>
                </a:solidFill>
                <a:latin typeface="+mn-ea"/>
                <a:ea typeface="+mn-ea"/>
              </a:rPr>
              <a:t>，</a:t>
            </a:r>
            <a:r>
              <a:rPr lang="zh-CN" altLang="en-US" sz="2000" kern="100" dirty="0" smtClean="0">
                <a:solidFill>
                  <a:srgbClr val="002060"/>
                </a:solidFill>
                <a:latin typeface="+mn-ea"/>
                <a:ea typeface="+mn-ea"/>
              </a:rPr>
              <a:t>整体紧凑化，</a:t>
            </a:r>
            <a:r>
              <a:rPr lang="zh-CN" altLang="zh-CN" sz="2000" kern="100" dirty="0" smtClean="0">
                <a:solidFill>
                  <a:srgbClr val="002060"/>
                </a:solidFill>
                <a:latin typeface="+mn-ea"/>
                <a:ea typeface="+mn-ea"/>
              </a:rPr>
              <a:t>总</a:t>
            </a:r>
            <a:r>
              <a:rPr lang="zh-CN" altLang="zh-CN" sz="2000" kern="100" dirty="0">
                <a:solidFill>
                  <a:srgbClr val="002060"/>
                </a:solidFill>
                <a:latin typeface="+mn-ea"/>
                <a:ea typeface="+mn-ea"/>
              </a:rPr>
              <a:t>高度控制在</a:t>
            </a:r>
            <a:r>
              <a:rPr lang="en-US" altLang="zh-CN" sz="2000" kern="100" dirty="0">
                <a:solidFill>
                  <a:srgbClr val="002060"/>
                </a:solidFill>
                <a:latin typeface="+mn-ea"/>
                <a:ea typeface="+mn-ea"/>
              </a:rPr>
              <a:t>1.8m</a:t>
            </a:r>
            <a:r>
              <a:rPr lang="zh-CN" altLang="zh-CN" sz="2000" kern="100" dirty="0" smtClean="0">
                <a:solidFill>
                  <a:srgbClr val="002060"/>
                </a:solidFill>
                <a:latin typeface="+mn-ea"/>
                <a:ea typeface="+mn-ea"/>
              </a:rPr>
              <a:t>以下</a:t>
            </a:r>
            <a:endParaRPr lang="en-US" altLang="zh-CN" sz="2000" kern="100" dirty="0" smtClean="0">
              <a:solidFill>
                <a:srgbClr val="002060"/>
              </a:solidFill>
              <a:latin typeface="+mn-ea"/>
              <a:ea typeface="+mn-ea"/>
            </a:endParaRPr>
          </a:p>
          <a:p>
            <a:pPr marL="17145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kern="100" dirty="0" smtClean="0">
                <a:latin typeface="+mn-ea"/>
                <a:ea typeface="+mn-ea"/>
                <a:cs typeface="Times New Roman" panose="02020603050405020304" pitchFamily="18" charset="0"/>
              </a:rPr>
              <a:t>流水线</a:t>
            </a:r>
            <a:r>
              <a:rPr lang="zh-CN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系统</a:t>
            </a:r>
            <a:r>
              <a:rPr lang="zh-CN" altLang="zh-CN" sz="2000" kern="100" dirty="0" smtClean="0">
                <a:solidFill>
                  <a:srgbClr val="002060"/>
                </a:solidFill>
                <a:latin typeface="+mn-ea"/>
                <a:ea typeface="+mn-ea"/>
                <a:cs typeface="Times New Roman" panose="02020603050405020304" pitchFamily="18" charset="0"/>
              </a:rPr>
              <a:t>，实现</a:t>
            </a:r>
            <a:r>
              <a:rPr lang="zh-CN" altLang="zh-CN" sz="2000" kern="100" dirty="0">
                <a:solidFill>
                  <a:srgbClr val="002060"/>
                </a:solidFill>
                <a:latin typeface="+mn-ea"/>
                <a:ea typeface="+mn-ea"/>
                <a:cs typeface="Times New Roman" panose="02020603050405020304" pitchFamily="18" charset="0"/>
              </a:rPr>
              <a:t>无人干预的自动化</a:t>
            </a:r>
            <a:r>
              <a:rPr lang="zh-CN" altLang="zh-CN" sz="2000" kern="100" dirty="0" smtClean="0">
                <a:solidFill>
                  <a:srgbClr val="002060"/>
                </a:solidFill>
                <a:latin typeface="+mn-ea"/>
                <a:ea typeface="+mn-ea"/>
                <a:cs typeface="Times New Roman" panose="02020603050405020304" pitchFamily="18" charset="0"/>
              </a:rPr>
              <a:t>测量</a:t>
            </a:r>
            <a:endParaRPr lang="zh-CN" altLang="en-US" sz="2000" dirty="0">
              <a:solidFill>
                <a:srgbClr val="0020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047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9971" y="124076"/>
            <a:ext cx="7004029" cy="756845"/>
          </a:xfrm>
        </p:spPr>
        <p:txBody>
          <a:bodyPr/>
          <a:lstStyle/>
          <a:p>
            <a:r>
              <a:rPr lang="zh-CN" altLang="en-US" b="1" dirty="0"/>
              <a:t>系统设计与</a:t>
            </a:r>
            <a:r>
              <a:rPr lang="zh-CN" altLang="en-US" b="1" dirty="0" smtClean="0"/>
              <a:t>优化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17867"/>
            <a:ext cx="8229600" cy="110137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</a:rPr>
              <a:t>系统所有模块的设计与开发都严格遵循了简单易用，紧凑、隔离、可扩展的创新原则，是改进型方法的基础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0" y="1526421"/>
            <a:ext cx="404812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5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725" y="1459747"/>
            <a:ext cx="4867275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36996" y="973488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系统软件模块设计逻辑图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21879" y="970279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系统软件模块交互界面图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863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文本框 55"/>
          <p:cNvSpPr txBox="1">
            <a:spLocks noChangeArrowheads="1"/>
          </p:cNvSpPr>
          <p:nvPr/>
        </p:nvSpPr>
        <p:spPr bwMode="auto">
          <a:xfrm>
            <a:off x="250825" y="6021388"/>
            <a:ext cx="30337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Ring-shape Sources</a:t>
            </a:r>
          </a:p>
        </p:txBody>
      </p:sp>
      <p:sp>
        <p:nvSpPr>
          <p:cNvPr id="54275" name="矩形 24"/>
          <p:cNvSpPr>
            <a:spLocks noChangeArrowheads="1"/>
          </p:cNvSpPr>
          <p:nvPr/>
        </p:nvSpPr>
        <p:spPr bwMode="auto">
          <a:xfrm>
            <a:off x="3325811" y="1062067"/>
            <a:ext cx="5646737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4098"/>
                </a:solidFill>
                <a:latin typeface="SimHei" charset="0"/>
                <a:ea typeface="SimHei" charset="0"/>
                <a:cs typeface="SimHei" charset="0"/>
              </a:rPr>
              <a:t>废物桶匀速旋转时，点源可视为环源</a:t>
            </a:r>
            <a:endParaRPr lang="en-US" altLang="zh-CN" sz="2400" dirty="0" smtClean="0">
              <a:solidFill>
                <a:srgbClr val="004098"/>
              </a:solidFill>
              <a:latin typeface="SimHei" charset="0"/>
              <a:ea typeface="SimHei" charset="0"/>
              <a:cs typeface="SimHei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4098"/>
                </a:solidFill>
                <a:latin typeface="SimHei" charset="0"/>
                <a:ea typeface="SimHei" charset="0"/>
                <a:cs typeface="SimHei" charset="0"/>
              </a:rPr>
              <a:t>在每层中，放射性核素的二维分布可视为径向的一维分布</a:t>
            </a:r>
            <a:endParaRPr lang="en-US" altLang="zh-CN" sz="2400" dirty="0" smtClean="0">
              <a:solidFill>
                <a:srgbClr val="004098"/>
              </a:solidFill>
              <a:latin typeface="SimHei" charset="0"/>
              <a:ea typeface="SimHei" charset="0"/>
              <a:cs typeface="SimHei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SimHei" charset="0"/>
              <a:ea typeface="SimHei" charset="0"/>
              <a:cs typeface="SimHei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SimHei" charset="0"/>
              <a:ea typeface="SimHei" charset="0"/>
              <a:cs typeface="SimHei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SimHei" charset="0"/>
              <a:ea typeface="SimHei" charset="0"/>
              <a:cs typeface="SimHei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SimHei" charset="0"/>
              <a:ea typeface="SimHei" charset="0"/>
              <a:cs typeface="SimHei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每层测量时，避免了旋转步进测量</a:t>
            </a:r>
            <a:endParaRPr lang="en-US" altLang="zh-CN" sz="2400" dirty="0">
              <a:latin typeface="SimHei" charset="0"/>
              <a:ea typeface="SimHei" charset="0"/>
              <a:cs typeface="SimHei" charset="0"/>
            </a:endParaRPr>
          </a:p>
        </p:txBody>
      </p:sp>
      <p:pic>
        <p:nvPicPr>
          <p:cNvPr id="54276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644900"/>
            <a:ext cx="2287588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7" name="图片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979488"/>
            <a:ext cx="2125663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8" name="矩形 80899"/>
          <p:cNvSpPr>
            <a:spLocks noChangeArrowheads="1"/>
          </p:cNvSpPr>
          <p:nvPr/>
        </p:nvSpPr>
        <p:spPr bwMode="auto">
          <a:xfrm>
            <a:off x="1762125" y="187325"/>
            <a:ext cx="73818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54000" anchorCtr="1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1" dirty="0" smtClean="0">
                <a:solidFill>
                  <a:srgbClr val="133984"/>
                </a:solidFill>
                <a:ea typeface="华文新魏" panose="02010800040101010101" pitchFamily="2" charset="-122"/>
                <a:sym typeface="Arial" panose="020B0604020202020204" pitchFamily="34" charset="0"/>
              </a:rPr>
              <a:t>STGS</a:t>
            </a:r>
            <a:r>
              <a:rPr lang="zh-CN" altLang="en-US" sz="3200" b="1" dirty="0" smtClean="0">
                <a:solidFill>
                  <a:srgbClr val="133984"/>
                </a:solidFill>
                <a:ea typeface="华文新魏" panose="02010800040101010101" pitchFamily="2" charset="-122"/>
                <a:sym typeface="Arial" panose="020B0604020202020204" pitchFamily="34" charset="0"/>
              </a:rPr>
              <a:t>技术原理</a:t>
            </a:r>
            <a:endParaRPr lang="zh-CN" altLang="en-US" sz="3200" b="1" dirty="0">
              <a:solidFill>
                <a:srgbClr val="133984"/>
              </a:solidFill>
              <a:ea typeface="华文新魏" panose="02010800040101010101" pitchFamily="2" charset="-122"/>
              <a:sym typeface="Arial" panose="020B0604020202020204" pitchFamily="34" charset="0"/>
            </a:endParaRPr>
          </a:p>
        </p:txBody>
      </p:sp>
      <p:sp>
        <p:nvSpPr>
          <p:cNvPr id="54279" name="文本框 55"/>
          <p:cNvSpPr txBox="1">
            <a:spLocks noChangeArrowheads="1"/>
          </p:cNvSpPr>
          <p:nvPr/>
        </p:nvSpPr>
        <p:spPr bwMode="auto">
          <a:xfrm>
            <a:off x="395288" y="3140075"/>
            <a:ext cx="30337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Point Sources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074316" y="3084513"/>
            <a:ext cx="4149725" cy="1549400"/>
            <a:chOff x="3995738" y="4870450"/>
            <a:chExt cx="4149725" cy="1549400"/>
          </a:xfrm>
        </p:grpSpPr>
        <p:pic>
          <p:nvPicPr>
            <p:cNvPr id="54280" name="图片 7987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738" y="4870450"/>
              <a:ext cx="1525587" cy="154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281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688" y="4870450"/>
              <a:ext cx="1628775" cy="1533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4282" name="Line 13"/>
            <p:cNvSpPr>
              <a:spLocks noChangeShapeType="1"/>
            </p:cNvSpPr>
            <p:nvPr/>
          </p:nvSpPr>
          <p:spPr bwMode="auto">
            <a:xfrm>
              <a:off x="5795963" y="5589588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0761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1484313"/>
            <a:ext cx="272415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2" name="矩形 24"/>
          <p:cNvSpPr>
            <a:spLocks noChangeArrowheads="1"/>
          </p:cNvSpPr>
          <p:nvPr/>
        </p:nvSpPr>
        <p:spPr bwMode="auto">
          <a:xfrm>
            <a:off x="3352800" y="4867057"/>
            <a:ext cx="5791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3300"/>
                </a:solidFill>
              </a:rPr>
              <a:t>STGS</a:t>
            </a:r>
            <a:r>
              <a:rPr lang="zh-CN" altLang="en-US" sz="2400" dirty="0" smtClean="0">
                <a:solidFill>
                  <a:srgbClr val="003300"/>
                </a:solidFill>
              </a:rPr>
              <a:t>发射重建公式如下</a:t>
            </a:r>
            <a:r>
              <a:rPr lang="en-US" altLang="zh-CN" sz="2400" dirty="0" smtClean="0">
                <a:solidFill>
                  <a:srgbClr val="003300"/>
                </a:solidFill>
              </a:rPr>
              <a:t>: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55304" name="矩形 80899"/>
          <p:cNvSpPr>
            <a:spLocks noChangeArrowheads="1"/>
          </p:cNvSpPr>
          <p:nvPr/>
        </p:nvSpPr>
        <p:spPr bwMode="auto">
          <a:xfrm>
            <a:off x="1762125" y="187325"/>
            <a:ext cx="73818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54000" anchorCtr="1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1" dirty="0" smtClean="0">
                <a:solidFill>
                  <a:srgbClr val="133984"/>
                </a:solidFill>
                <a:ea typeface="华文新魏" panose="02010800040101010101" pitchFamily="2" charset="-122"/>
                <a:sym typeface="Arial" panose="020B0604020202020204" pitchFamily="34" charset="0"/>
              </a:rPr>
              <a:t>STGS</a:t>
            </a:r>
            <a:r>
              <a:rPr lang="zh-CN" altLang="en-US" sz="3200" b="1" dirty="0" smtClean="0">
                <a:solidFill>
                  <a:srgbClr val="133984"/>
                </a:solidFill>
                <a:ea typeface="华文新魏" panose="02010800040101010101" pitchFamily="2" charset="-122"/>
                <a:sym typeface="Arial" panose="020B0604020202020204" pitchFamily="34" charset="0"/>
              </a:rPr>
              <a:t>技术原理</a:t>
            </a:r>
            <a:endParaRPr lang="zh-CN" altLang="en-US" sz="3200" b="1" dirty="0">
              <a:solidFill>
                <a:srgbClr val="133984"/>
              </a:solidFill>
              <a:ea typeface="华文新魏" panose="02010800040101010101" pitchFamily="2" charset="-122"/>
              <a:sym typeface="Arial" panose="020B0604020202020204" pitchFamily="34" charset="0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3352800" y="973477"/>
            <a:ext cx="5791200" cy="3696494"/>
          </a:xfrm>
          <a:prstGeom prst="rect">
            <a:avLst/>
          </a:prstGeom>
        </p:spPr>
        <p:txBody>
          <a:bodyPr/>
          <a:lstStyle>
            <a:lvl1pPr marL="449263" indent="-44926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914400" lvl="1" indent="-28575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322388" lvl="2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3pPr>
            <a:lvl4pPr marL="1730375" lvl="3" indent="-22860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4pPr>
            <a:lvl5pPr marL="2138363" lvl="4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5pPr>
            <a:lvl6pPr marL="2514600" lvl="5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6pPr>
            <a:lvl7pPr marL="2971800" lvl="6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7pPr>
            <a:lvl8pPr marL="3429000" lvl="7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8pPr>
            <a:lvl9pPr marL="3886200" lvl="8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9pPr>
          </a:lstStyle>
          <a:p>
            <a:r>
              <a:rPr lang="zh-CN" altLang="en-US" sz="2400" dirty="0" smtClean="0">
                <a:solidFill>
                  <a:schemeClr val="tx1"/>
                </a:solidFill>
              </a:rPr>
              <a:t>半层析扫描方法（</a:t>
            </a:r>
            <a:r>
              <a:rPr lang="en-US" altLang="zh-CN" sz="2400" dirty="0" smtClean="0">
                <a:solidFill>
                  <a:schemeClr val="tx1"/>
                </a:solidFill>
              </a:rPr>
              <a:t>Semi-tomographic gamma scanning</a:t>
            </a:r>
            <a:r>
              <a:rPr lang="zh-CN" altLang="en-US" sz="2400" dirty="0" smtClean="0">
                <a:solidFill>
                  <a:schemeClr val="tx1"/>
                </a:solidFill>
              </a:rPr>
              <a:t>）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每层径向划分为数个环状网格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与</a:t>
            </a:r>
            <a:r>
              <a:rPr lang="en-US" altLang="zh-CN" sz="2400" dirty="0" smtClean="0"/>
              <a:t>SGS</a:t>
            </a:r>
            <a:r>
              <a:rPr lang="zh-CN" altLang="en-US" sz="2400" dirty="0" smtClean="0"/>
              <a:t>一致旋转测量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使用</a:t>
            </a:r>
            <a:r>
              <a:rPr lang="en-US" altLang="zh-CN" sz="2400" dirty="0" smtClean="0"/>
              <a:t>TGS</a:t>
            </a:r>
            <a:r>
              <a:rPr lang="zh-CN" altLang="en-US" sz="2400" dirty="0" smtClean="0"/>
              <a:t>层析技术进行重建</a:t>
            </a:r>
          </a:p>
        </p:txBody>
      </p:sp>
      <p:sp>
        <p:nvSpPr>
          <p:cNvPr id="11" name="矩形 24"/>
          <p:cNvSpPr>
            <a:spLocks noChangeArrowheads="1"/>
          </p:cNvSpPr>
          <p:nvPr/>
        </p:nvSpPr>
        <p:spPr bwMode="auto">
          <a:xfrm>
            <a:off x="3352800" y="3258748"/>
            <a:ext cx="5791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3300"/>
                </a:solidFill>
              </a:rPr>
              <a:t>TGS</a:t>
            </a:r>
            <a:r>
              <a:rPr lang="zh-CN" altLang="en-US" sz="2400" dirty="0" smtClean="0">
                <a:solidFill>
                  <a:srgbClr val="003300"/>
                </a:solidFill>
              </a:rPr>
              <a:t>发射重建公式如下</a:t>
            </a:r>
            <a:r>
              <a:rPr lang="en-US" altLang="zh-CN" sz="2400" dirty="0" smtClean="0">
                <a:solidFill>
                  <a:srgbClr val="003300"/>
                </a:solidFill>
              </a:rPr>
              <a:t>: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56089" y="5726961"/>
            <a:ext cx="1119958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5243"/>
              </p:ext>
            </p:extLst>
          </p:nvPr>
        </p:nvGraphicFramePr>
        <p:xfrm>
          <a:off x="3352800" y="5531694"/>
          <a:ext cx="4970462" cy="858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r:id="rId4" imgW="2628900" imgH="482600" progId="Equation.DSMT4">
                  <p:embed/>
                </p:oleObj>
              </mc:Choice>
              <mc:Fallback>
                <p:oleObj r:id="rId4" imgW="2628900" imgH="482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531694"/>
                        <a:ext cx="4970462" cy="8587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419477" y="4018396"/>
            <a:ext cx="150189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230608"/>
              </p:ext>
            </p:extLst>
          </p:nvPr>
        </p:nvGraphicFramePr>
        <p:xfrm>
          <a:off x="3419476" y="3905079"/>
          <a:ext cx="4970462" cy="943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r:id="rId6" imgW="2627759" imgH="482391" progId="Equation.KSEE3">
                  <p:embed/>
                </p:oleObj>
              </mc:Choice>
              <mc:Fallback>
                <p:oleObj r:id="rId6" imgW="2627759" imgH="482391" progId="Equation.KSEE3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6" y="3905079"/>
                        <a:ext cx="4970462" cy="9436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416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标题 1"/>
          <p:cNvSpPr>
            <a:spLocks noGrp="1"/>
          </p:cNvSpPr>
          <p:nvPr>
            <p:ph type="title"/>
          </p:nvPr>
        </p:nvSpPr>
        <p:spPr bwMode="auto">
          <a:xfrm>
            <a:off x="2109019" y="141848"/>
            <a:ext cx="7034981" cy="7572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1" dirty="0" err="1" smtClean="0"/>
              <a:t>STGS技术</a:t>
            </a:r>
            <a:r>
              <a:rPr lang="zh-CN" altLang="en-US" b="1" dirty="0" smtClean="0"/>
              <a:t>验证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单点源模拟</a:t>
            </a:r>
            <a:r>
              <a:rPr lang="zh-CN" altLang="zh-CN" sz="3600" dirty="0" smtClean="0"/>
              <a:t/>
            </a:r>
            <a:br>
              <a:rPr lang="zh-CN" altLang="zh-CN" sz="3600" dirty="0" smtClean="0"/>
            </a:br>
            <a:endParaRPr lang="zh-CN" altLang="en-US" sz="36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229388"/>
              </p:ext>
            </p:extLst>
          </p:nvPr>
        </p:nvGraphicFramePr>
        <p:xfrm>
          <a:off x="155916" y="1561990"/>
          <a:ext cx="8832168" cy="38127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63386"/>
                <a:gridCol w="2612571"/>
                <a:gridCol w="2677886"/>
                <a:gridCol w="2578325"/>
              </a:tblGrid>
              <a:tr h="47340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密度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1.2</a:t>
                      </a:r>
                      <a:endParaRPr lang="zh-CN" altLang="en-US" dirty="0"/>
                    </a:p>
                  </a:txBody>
                  <a:tcPr/>
                </a:tc>
              </a:tr>
              <a:tr h="1669660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altLang="zh-CN" dirty="0" smtClean="0"/>
                        <a:t>Cs-137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1669660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altLang="zh-CN" dirty="0" smtClean="0"/>
                        <a:t>Co-60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7199" y="1024605"/>
            <a:ext cx="6955971" cy="521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914400" lvl="1" indent="-28575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322388" lvl="2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3pPr>
            <a:lvl4pPr marL="1730375" lvl="3" indent="-22860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4pPr>
            <a:lvl5pPr marL="2138363" lvl="4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5pPr>
            <a:lvl6pPr marL="2514600" lvl="5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6pPr>
            <a:lvl7pPr marL="2971800" lvl="6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7pPr>
            <a:lvl8pPr marL="3429000" lvl="7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8pPr>
            <a:lvl9pPr marL="3886200" lvl="8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200L</a:t>
            </a:r>
            <a:r>
              <a:rPr lang="zh-CN" altLang="en-US" sz="24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废物桶单点源均匀介质蒙卡模拟</a:t>
            </a:r>
            <a:endParaRPr lang="en-US" altLang="zh-CN" sz="240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26671" y="2025560"/>
            <a:ext cx="7861413" cy="3357089"/>
            <a:chOff x="1126671" y="2025560"/>
            <a:chExt cx="7861413" cy="3357089"/>
          </a:xfrm>
        </p:grpSpPr>
        <p:pic>
          <p:nvPicPr>
            <p:cNvPr id="8" name="图表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7284" y="2039814"/>
              <a:ext cx="2590800" cy="163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图表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7284" y="3736412"/>
              <a:ext cx="2560637" cy="1646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图表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1977" y="3736412"/>
              <a:ext cx="2590800" cy="163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图表 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1977" y="2025560"/>
              <a:ext cx="2590800" cy="163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图表 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671" y="3728475"/>
              <a:ext cx="2560637" cy="1646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图表 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671" y="2039814"/>
              <a:ext cx="2590800" cy="163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矩形 3"/>
          <p:cNvSpPr/>
          <p:nvPr/>
        </p:nvSpPr>
        <p:spPr>
          <a:xfrm>
            <a:off x="457199" y="5455201"/>
            <a:ext cx="82622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相比于</a:t>
            </a:r>
            <a:r>
              <a:rPr lang="en-US" altLang="zh-CN" sz="2400" dirty="0">
                <a:latin typeface="SimHei" charset="0"/>
                <a:ea typeface="SimHei" charset="0"/>
                <a:cs typeface="SimHei" charset="0"/>
              </a:rPr>
              <a:t>SGS</a:t>
            </a: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方法，</a:t>
            </a:r>
            <a:r>
              <a:rPr lang="en-US" altLang="zh-CN" sz="2400" dirty="0" smtClean="0">
                <a:latin typeface="SimHei" charset="0"/>
                <a:ea typeface="SimHei" charset="0"/>
                <a:cs typeface="SimHei" charset="0"/>
              </a:rPr>
              <a:t>STGS</a:t>
            </a: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方法的重建</a:t>
            </a: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误差</a:t>
            </a: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是</a:t>
            </a:r>
            <a:r>
              <a:rPr lang="zh-CN" altLang="en-US" sz="2400" dirty="0" smtClean="0">
                <a:solidFill>
                  <a:srgbClr val="C00000"/>
                </a:solidFill>
                <a:latin typeface="SimHei" charset="0"/>
                <a:ea typeface="SimHei" charset="0"/>
                <a:cs typeface="SimHei" charset="0"/>
              </a:rPr>
              <a:t>三分之一</a:t>
            </a: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或更低</a:t>
            </a:r>
            <a:endParaRPr lang="en-US" altLang="zh-CN" sz="2400" dirty="0">
              <a:latin typeface="SimHei" charset="0"/>
              <a:ea typeface="SimHei" charset="0"/>
              <a:cs typeface="SimHe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69792"/>
              </p:ext>
            </p:extLst>
          </p:nvPr>
        </p:nvGraphicFramePr>
        <p:xfrm>
          <a:off x="155916" y="1561990"/>
          <a:ext cx="8832168" cy="38127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63386"/>
                <a:gridCol w="2612571"/>
                <a:gridCol w="2677886"/>
                <a:gridCol w="2578325"/>
              </a:tblGrid>
              <a:tr h="47340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密度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1.2</a:t>
                      </a:r>
                      <a:endParaRPr lang="zh-CN" altLang="en-US" dirty="0"/>
                    </a:p>
                  </a:txBody>
                  <a:tcPr/>
                </a:tc>
              </a:tr>
              <a:tr h="1669660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altLang="zh-CN" dirty="0" smtClean="0"/>
                        <a:t>Cs-137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1669660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altLang="zh-CN" dirty="0" smtClean="0"/>
                        <a:t>Co-60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513" name="标题 1"/>
          <p:cNvSpPr>
            <a:spLocks noGrp="1"/>
          </p:cNvSpPr>
          <p:nvPr>
            <p:ph type="title"/>
          </p:nvPr>
        </p:nvSpPr>
        <p:spPr bwMode="auto">
          <a:xfrm>
            <a:off x="2064774" y="174812"/>
            <a:ext cx="7079226" cy="67790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1" dirty="0" err="1" smtClean="0"/>
              <a:t>STGS技术</a:t>
            </a:r>
            <a:r>
              <a:rPr lang="zh-CN" altLang="en-US" b="1" dirty="0" smtClean="0"/>
              <a:t>验证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单点源实验</a:t>
            </a:r>
            <a:r>
              <a:rPr lang="zh-CN" altLang="zh-CN" sz="3600" dirty="0" smtClean="0"/>
              <a:t/>
            </a:r>
            <a:br>
              <a:rPr lang="zh-CN" altLang="zh-CN" sz="3600" dirty="0" smtClean="0"/>
            </a:br>
            <a:endParaRPr lang="zh-CN" altLang="en-US" sz="3600" dirty="0" smtClean="0"/>
          </a:p>
        </p:txBody>
      </p:sp>
      <p:sp>
        <p:nvSpPr>
          <p:cNvPr id="64514" name="内容占位符 2"/>
          <p:cNvSpPr>
            <a:spLocks noGrp="1"/>
          </p:cNvSpPr>
          <p:nvPr>
            <p:ph idx="1"/>
          </p:nvPr>
        </p:nvSpPr>
        <p:spPr>
          <a:xfrm>
            <a:off x="457200" y="1024605"/>
            <a:ext cx="8229600" cy="521058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200L</a:t>
            </a:r>
            <a:r>
              <a:rPr lang="zh-CN" altLang="en-US" sz="24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废物桶单点源均匀介质实验验证</a:t>
            </a:r>
            <a:endParaRPr lang="en-US" altLang="zh-CN" sz="240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77686" y="2060013"/>
            <a:ext cx="7953267" cy="3314700"/>
            <a:chOff x="891601" y="3203013"/>
            <a:chExt cx="7953267" cy="3314700"/>
          </a:xfrm>
        </p:grpSpPr>
        <p:pic>
          <p:nvPicPr>
            <p:cNvPr id="5" name="图表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130" y="3203013"/>
              <a:ext cx="2638425" cy="165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5318" y="3203013"/>
              <a:ext cx="2638425" cy="165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3743" y="3203013"/>
              <a:ext cx="2638425" cy="165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图片 4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601" y="4860363"/>
              <a:ext cx="2638425" cy="165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2618" y="4871476"/>
              <a:ext cx="2651125" cy="1646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3743" y="4871476"/>
              <a:ext cx="2651125" cy="1646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14"/>
          <p:cNvSpPr/>
          <p:nvPr/>
        </p:nvSpPr>
        <p:spPr>
          <a:xfrm>
            <a:off x="424542" y="5484677"/>
            <a:ext cx="82622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SimHei" charset="0"/>
                <a:ea typeface="SimHei" charset="0"/>
                <a:cs typeface="SimHei" charset="0"/>
              </a:rPr>
              <a:t>STGS</a:t>
            </a: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方法的重建</a:t>
            </a: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误</a:t>
            </a: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差与模拟数据相吻合</a:t>
            </a:r>
            <a:endParaRPr lang="en-US" altLang="zh-CN" sz="2400" dirty="0">
              <a:latin typeface="SimHei" charset="0"/>
              <a:ea typeface="SimHei" charset="0"/>
              <a:cs typeface="SimHe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 bwMode="auto">
          <a:xfrm>
            <a:off x="2057400" y="174812"/>
            <a:ext cx="7086600" cy="7427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dirty="0" err="1" smtClean="0"/>
              <a:t>STGS技术</a:t>
            </a:r>
            <a:r>
              <a:rPr lang="zh-CN" altLang="en-US" b="1" dirty="0" smtClean="0"/>
              <a:t>验证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多点源</a:t>
            </a:r>
            <a:endParaRPr lang="zh-CN" altLang="en-US" dirty="0" smtClean="0"/>
          </a:p>
        </p:txBody>
      </p:sp>
      <p:sp>
        <p:nvSpPr>
          <p:cNvPr id="65688" name="矩形 5"/>
          <p:cNvSpPr>
            <a:spLocks noChangeArrowheads="1"/>
          </p:cNvSpPr>
          <p:nvPr/>
        </p:nvSpPr>
        <p:spPr bwMode="auto">
          <a:xfrm>
            <a:off x="1574554" y="1029385"/>
            <a:ext cx="58785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hangingPunct="0"/>
            <a:r>
              <a:rPr lang="zh-CN" altLang="en-US" sz="2400" dirty="0">
                <a:latin typeface="楷体"/>
                <a:ea typeface="楷体"/>
                <a:cs typeface="Arial" charset="0"/>
              </a:rPr>
              <a:t>均匀介质中多点源的统计结果（单位：</a:t>
            </a:r>
            <a:r>
              <a:rPr lang="en-US" altLang="zh-CN" sz="2400" dirty="0">
                <a:latin typeface="楷体"/>
                <a:ea typeface="楷体"/>
                <a:cs typeface="Arial" charset="0"/>
              </a:rPr>
              <a:t>%</a:t>
            </a:r>
            <a:r>
              <a:rPr lang="zh-CN" altLang="en-US" sz="2400" dirty="0">
                <a:latin typeface="楷体"/>
                <a:ea typeface="楷体"/>
                <a:cs typeface="Arial" charset="0"/>
              </a:rPr>
              <a:t>）</a:t>
            </a:r>
            <a:endParaRPr lang="zh-CN" altLang="en-US" sz="2400" dirty="0">
              <a:ea typeface="楷体"/>
              <a:cs typeface="Arial" charset="0"/>
            </a:endParaRPr>
          </a:p>
        </p:txBody>
      </p:sp>
      <p:graphicFrame>
        <p:nvGraphicFramePr>
          <p:cNvPr id="12" name="图表 11"/>
          <p:cNvGraphicFramePr/>
          <p:nvPr>
            <p:extLst>
              <p:ext uri="{D42A27DB-BD31-4B8C-83A1-F6EECF244321}">
                <p14:modId xmlns:p14="http://schemas.microsoft.com/office/powerpoint/2010/main" val="1178527612"/>
              </p:ext>
            </p:extLst>
          </p:nvPr>
        </p:nvGraphicFramePr>
        <p:xfrm>
          <a:off x="1357086" y="14910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矩形 4"/>
          <p:cNvSpPr/>
          <p:nvPr/>
        </p:nvSpPr>
        <p:spPr>
          <a:xfrm>
            <a:off x="1012699" y="5555050"/>
            <a:ext cx="82622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相比于</a:t>
            </a:r>
            <a:r>
              <a:rPr lang="en-US" altLang="zh-CN" sz="2400" dirty="0">
                <a:latin typeface="SimHei" charset="0"/>
                <a:ea typeface="SimHei" charset="0"/>
                <a:cs typeface="SimHei" charset="0"/>
              </a:rPr>
              <a:t>SGS</a:t>
            </a: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方法，</a:t>
            </a:r>
            <a:r>
              <a:rPr lang="en-US" altLang="zh-CN" sz="2400" dirty="0" smtClean="0">
                <a:latin typeface="SimHei" charset="0"/>
                <a:ea typeface="SimHei" charset="0"/>
                <a:cs typeface="SimHei" charset="0"/>
              </a:rPr>
              <a:t>STGS</a:t>
            </a: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方法的重建误差显著降低</a:t>
            </a:r>
            <a:endParaRPr lang="en-US" altLang="zh-CN" sz="2400" dirty="0">
              <a:latin typeface="SimHei" charset="0"/>
              <a:ea typeface="SimHei" charset="0"/>
              <a:cs typeface="SimHe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 bwMode="auto">
          <a:xfrm>
            <a:off x="2364519" y="161365"/>
            <a:ext cx="6710829" cy="66974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dirty="0" err="1" smtClean="0"/>
              <a:t>STGS技术</a:t>
            </a:r>
            <a:r>
              <a:rPr lang="zh-CN" altLang="en-US" b="1" dirty="0" smtClean="0"/>
              <a:t>验证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非均匀</a:t>
            </a:r>
            <a:endParaRPr lang="zh-CN" altLang="en-US" dirty="0" smtClean="0"/>
          </a:p>
        </p:txBody>
      </p:sp>
      <p:sp>
        <p:nvSpPr>
          <p:cNvPr id="66656" name="Rectangle 1"/>
          <p:cNvSpPr>
            <a:spLocks noChangeArrowheads="1"/>
          </p:cNvSpPr>
          <p:nvPr/>
        </p:nvSpPr>
        <p:spPr bwMode="auto">
          <a:xfrm>
            <a:off x="368640" y="2870281"/>
            <a:ext cx="58785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914400" eaLnBrk="0" hangingPunct="0"/>
            <a:r>
              <a:rPr lang="zh-CN" altLang="en-US" sz="2400" dirty="0">
                <a:latin typeface="楷体"/>
                <a:ea typeface="楷体"/>
                <a:cs typeface="Arial" charset="0"/>
              </a:rPr>
              <a:t>非均匀介质中点源的统计结果（单位：</a:t>
            </a:r>
            <a:r>
              <a:rPr lang="en-US" altLang="zh-CN" sz="2400" dirty="0">
                <a:latin typeface="楷体"/>
                <a:ea typeface="楷体"/>
                <a:cs typeface="Arial" charset="0"/>
              </a:rPr>
              <a:t>%</a:t>
            </a:r>
            <a:r>
              <a:rPr lang="zh-CN" altLang="en-US" sz="2400" dirty="0">
                <a:latin typeface="楷体"/>
                <a:ea typeface="楷体"/>
                <a:cs typeface="Arial" charset="0"/>
              </a:rPr>
              <a:t>）</a:t>
            </a:r>
            <a:endParaRPr lang="zh-CN" altLang="en-US" sz="2400" dirty="0">
              <a:cs typeface="Arial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57200" y="1567717"/>
            <a:ext cx="5899355" cy="1212850"/>
            <a:chOff x="457200" y="1031875"/>
            <a:chExt cx="5516563" cy="1212850"/>
          </a:xfrm>
        </p:grpSpPr>
        <p:pic>
          <p:nvPicPr>
            <p:cNvPr id="66658" name="图片 3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57200" y="1047750"/>
              <a:ext cx="1171575" cy="1181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6659" name="图片 3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84363" y="1031875"/>
              <a:ext cx="1190625" cy="1181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6660" name="图片 3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36925" y="1031875"/>
              <a:ext cx="1190625" cy="1181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6661" name="图片 3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783138" y="1063625"/>
              <a:ext cx="1190625" cy="1181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矩形 2"/>
          <p:cNvSpPr/>
          <p:nvPr/>
        </p:nvSpPr>
        <p:spPr>
          <a:xfrm>
            <a:off x="368640" y="1016338"/>
            <a:ext cx="8398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种非均匀的</a:t>
            </a:r>
            <a:r>
              <a:rPr lang="zh-CN" altLang="zh-CN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填充</a:t>
            </a:r>
            <a:r>
              <a:rPr lang="zh-CN" altLang="zh-CN" sz="2400" kern="100" dirty="0">
                <a:ea typeface="楷体" panose="02010609060101010101" pitchFamily="49" charset="-122"/>
                <a:cs typeface="Times New Roman" panose="02020603050405020304" pitchFamily="18" charset="0"/>
              </a:rPr>
              <a:t>形式（</a:t>
            </a:r>
            <a:r>
              <a:rPr lang="en-US" altLang="zh-CN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密度</a:t>
            </a:r>
            <a:r>
              <a:rPr lang="zh-CN" altLang="zh-CN" sz="2400" kern="100" dirty="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0.7</a:t>
            </a:r>
            <a:r>
              <a:rPr lang="zh-CN" altLang="en-US" sz="2400" kern="100" dirty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kern="100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2g/cm</a:t>
            </a:r>
            <a:r>
              <a:rPr lang="en-US" altLang="zh-CN" sz="2400" kern="100" baseline="30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2400" dirty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251527440"/>
              </p:ext>
            </p:extLst>
          </p:nvPr>
        </p:nvGraphicFramePr>
        <p:xfrm>
          <a:off x="162754" y="3331946"/>
          <a:ext cx="8674030" cy="2395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1" name="矩形 10"/>
          <p:cNvSpPr/>
          <p:nvPr/>
        </p:nvSpPr>
        <p:spPr>
          <a:xfrm>
            <a:off x="368640" y="5791811"/>
            <a:ext cx="82622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相比于</a:t>
            </a:r>
            <a:r>
              <a:rPr lang="en-US" altLang="zh-CN" sz="2400" dirty="0">
                <a:latin typeface="SimHei" charset="0"/>
                <a:ea typeface="SimHei" charset="0"/>
                <a:cs typeface="SimHei" charset="0"/>
              </a:rPr>
              <a:t>SGS</a:t>
            </a: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方法，</a:t>
            </a:r>
            <a:r>
              <a:rPr lang="en-US" altLang="zh-CN" sz="2400" dirty="0" smtClean="0">
                <a:latin typeface="SimHei" charset="0"/>
                <a:ea typeface="SimHei" charset="0"/>
                <a:cs typeface="SimHei" charset="0"/>
              </a:rPr>
              <a:t>STGS</a:t>
            </a: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方法重建误差有不同程度的降低</a:t>
            </a:r>
            <a:endParaRPr lang="en-US" altLang="zh-CN" sz="2400" dirty="0">
              <a:latin typeface="SimHei" charset="0"/>
              <a:ea typeface="SimHei" charset="0"/>
              <a:cs typeface="SimHe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标题 1"/>
          <p:cNvSpPr>
            <a:spLocks noGrp="1"/>
          </p:cNvSpPr>
          <p:nvPr>
            <p:ph type="title"/>
          </p:nvPr>
        </p:nvSpPr>
        <p:spPr bwMode="auto">
          <a:xfrm>
            <a:off x="2070847" y="193014"/>
            <a:ext cx="7073154" cy="7572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 err="1" smtClean="0"/>
              <a:t>STGS</a:t>
            </a:r>
            <a:r>
              <a:rPr lang="en-US" altLang="zh-CN" b="1" dirty="0" err="1"/>
              <a:t>技术</a:t>
            </a:r>
            <a:r>
              <a:rPr lang="zh-CN" altLang="en-US" b="1" dirty="0" smtClean="0"/>
              <a:t>验证</a:t>
            </a:r>
            <a:r>
              <a:rPr lang="en-US" altLang="zh-CN" b="1" dirty="0" smtClean="0"/>
              <a:t>-400L</a:t>
            </a:r>
            <a:r>
              <a:rPr lang="zh-CN" altLang="en-US" b="1" dirty="0" smtClean="0"/>
              <a:t>特点</a:t>
            </a:r>
            <a:endParaRPr kumimoji="1" lang="zh-CN" altLang="en-US" b="1" dirty="0" smtClean="0"/>
          </a:p>
        </p:txBody>
      </p:sp>
      <p:sp>
        <p:nvSpPr>
          <p:cNvPr id="93187" name="内容占位符 2"/>
          <p:cNvSpPr>
            <a:spLocks noGrp="1"/>
          </p:cNvSpPr>
          <p:nvPr>
            <p:ph idx="1"/>
          </p:nvPr>
        </p:nvSpPr>
        <p:spPr>
          <a:xfrm>
            <a:off x="554885" y="1216013"/>
            <a:ext cx="7875588" cy="669921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zh-CN" sz="2400" dirty="0" smtClean="0"/>
              <a:t>此后，中低放废物将采用</a:t>
            </a:r>
            <a:r>
              <a:rPr lang="en-US" altLang="zh-CN" sz="2400" dirty="0" smtClean="0"/>
              <a:t>400L</a:t>
            </a:r>
            <a:r>
              <a:rPr lang="zh-CN" altLang="zh-CN" sz="2400" dirty="0" smtClean="0"/>
              <a:t>废物桶处置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4294967295"/>
          </p:nvPr>
        </p:nvSpPr>
        <p:spPr>
          <a:xfrm>
            <a:off x="554885" y="4746486"/>
            <a:ext cx="7875587" cy="1824914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 smtClean="0"/>
              <a:t>与</a:t>
            </a:r>
            <a:r>
              <a:rPr kumimoji="1" lang="en-US" altLang="zh-CN" sz="2400" dirty="0" smtClean="0"/>
              <a:t>200L</a:t>
            </a:r>
            <a:r>
              <a:rPr kumimoji="1" lang="zh-CN" altLang="en-US" sz="2400" dirty="0" smtClean="0"/>
              <a:t>废物桶相比</a:t>
            </a:r>
            <a:r>
              <a:rPr kumimoji="1" lang="en-US" altLang="zh-CN" sz="2400" dirty="0" smtClean="0"/>
              <a:t>400L</a:t>
            </a:r>
            <a:r>
              <a:rPr kumimoji="1" lang="zh-CN" altLang="en-US" sz="2400" dirty="0" smtClean="0"/>
              <a:t>具有的特点：</a:t>
            </a:r>
            <a:endParaRPr kumimoji="1" lang="en-US" altLang="zh-CN" sz="2400" dirty="0" smtClean="0"/>
          </a:p>
          <a:p>
            <a:pPr lvl="1">
              <a:lnSpc>
                <a:spcPct val="90000"/>
              </a:lnSpc>
            </a:pPr>
            <a:r>
              <a:rPr lang="zh-CN" altLang="zh-CN" sz="2000" dirty="0" smtClean="0"/>
              <a:t>几何尺寸的增大</a:t>
            </a:r>
            <a:endParaRPr lang="en-US" altLang="zh-CN" sz="2000" dirty="0" smtClean="0"/>
          </a:p>
          <a:p>
            <a:pPr lvl="1">
              <a:lnSpc>
                <a:spcPct val="90000"/>
              </a:lnSpc>
            </a:pPr>
            <a:r>
              <a:rPr lang="zh-CN" altLang="en-US" sz="2000" dirty="0" smtClean="0"/>
              <a:t>采用</a:t>
            </a:r>
            <a:r>
              <a:rPr lang="zh-CN" altLang="zh-CN" sz="2000" dirty="0" smtClean="0"/>
              <a:t>超压缩等大减容比方法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 smtClean="0"/>
              <a:t>以上特点都增强了自吸收效应，不均匀性可能</a:t>
            </a:r>
            <a:endParaRPr kumimoji="1" lang="en-US" altLang="zh-CN" sz="2400" dirty="0" smtClean="0"/>
          </a:p>
        </p:txBody>
      </p:sp>
      <p:grpSp>
        <p:nvGrpSpPr>
          <p:cNvPr id="93188" name="组合 1"/>
          <p:cNvGrpSpPr>
            <a:grpSpLocks/>
          </p:cNvGrpSpPr>
          <p:nvPr/>
        </p:nvGrpSpPr>
        <p:grpSpPr bwMode="auto">
          <a:xfrm>
            <a:off x="928522" y="1869577"/>
            <a:ext cx="2651110" cy="2717244"/>
            <a:chOff x="1191426" y="3557588"/>
            <a:chExt cx="2651110" cy="2717244"/>
          </a:xfrm>
        </p:grpSpPr>
        <p:pic>
          <p:nvPicPr>
            <p:cNvPr id="93189" name="图片 1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63663" y="3557588"/>
              <a:ext cx="2306637" cy="2238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3190" name="文本框 5"/>
            <p:cNvSpPr txBox="1">
              <a:spLocks noChangeArrowheads="1"/>
            </p:cNvSpPr>
            <p:nvPr/>
          </p:nvSpPr>
          <p:spPr bwMode="auto">
            <a:xfrm>
              <a:off x="1191426" y="5905500"/>
              <a:ext cx="265111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/>
                <a:t>200L </a:t>
              </a:r>
              <a:r>
                <a:rPr kumimoji="1" lang="en-US" altLang="zh-CN" dirty="0"/>
                <a:t>400L</a:t>
              </a:r>
              <a:r>
                <a:rPr kumimoji="1" lang="zh-CN" altLang="en-US" dirty="0"/>
                <a:t>废物桶图</a:t>
              </a:r>
              <a:r>
                <a:rPr kumimoji="1" lang="zh-CN" altLang="en-US" dirty="0" smtClean="0"/>
                <a:t>对比</a:t>
              </a:r>
              <a:endParaRPr lang="zh-CN" altLang="en-US" dirty="0"/>
            </a:p>
          </p:txBody>
        </p:sp>
      </p:grpSp>
      <p:grpSp>
        <p:nvGrpSpPr>
          <p:cNvPr id="93191" name="组合 8"/>
          <p:cNvGrpSpPr>
            <a:grpSpLocks/>
          </p:cNvGrpSpPr>
          <p:nvPr/>
        </p:nvGrpSpPr>
        <p:grpSpPr bwMode="auto">
          <a:xfrm>
            <a:off x="4050955" y="1906088"/>
            <a:ext cx="3760787" cy="2665295"/>
            <a:chOff x="1274577" y="3456971"/>
            <a:chExt cx="3760336" cy="2666413"/>
          </a:xfrm>
        </p:grpSpPr>
        <p:pic>
          <p:nvPicPr>
            <p:cNvPr id="93192" name="图片 4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74577" y="3456971"/>
              <a:ext cx="3760336" cy="2292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3193" name="文本框 7"/>
            <p:cNvSpPr txBox="1">
              <a:spLocks noChangeArrowheads="1"/>
            </p:cNvSpPr>
            <p:nvPr/>
          </p:nvSpPr>
          <p:spPr bwMode="auto">
            <a:xfrm>
              <a:off x="2010979" y="5753897"/>
              <a:ext cx="2287532" cy="369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/>
                <a:t>SGS</a:t>
              </a:r>
              <a:r>
                <a:rPr kumimoji="1" lang="zh-CN" altLang="en-US" dirty="0"/>
                <a:t>误差随密度</a:t>
              </a:r>
              <a:r>
                <a:rPr kumimoji="1" lang="zh-CN" altLang="en-US" dirty="0" smtClean="0"/>
                <a:t>变化</a:t>
              </a:r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zh-CN" altLang="en-US" b="1" dirty="0" smtClean="0"/>
              <a:t>报告内容</a:t>
            </a:r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kumimoji="1" lang="zh-CN" altLang="en-US" dirty="0" smtClean="0">
                <a:solidFill>
                  <a:schemeClr val="tx1"/>
                </a:solidFill>
                <a:latin typeface="SimHei" charset="0"/>
                <a:ea typeface="SimHei" charset="0"/>
                <a:cs typeface="SimHei" charset="0"/>
              </a:rPr>
              <a:t>研究背景</a:t>
            </a:r>
            <a:r>
              <a:rPr kumimoji="1" lang="zh-CN" altLang="en-US" dirty="0">
                <a:solidFill>
                  <a:schemeClr val="tx1"/>
                </a:solidFill>
                <a:latin typeface="SimHei" charset="0"/>
                <a:ea typeface="SimHei" charset="0"/>
                <a:cs typeface="SimHei" charset="0"/>
              </a:rPr>
              <a:t>与</a:t>
            </a:r>
            <a:r>
              <a:rPr kumimoji="1" lang="zh-CN" altLang="en-US" dirty="0" smtClean="0">
                <a:solidFill>
                  <a:schemeClr val="tx1"/>
                </a:solidFill>
                <a:latin typeface="SimHei" charset="0"/>
                <a:ea typeface="SimHei" charset="0"/>
                <a:cs typeface="SimHei" charset="0"/>
              </a:rPr>
              <a:t>国内外研究的历史与现状</a:t>
            </a:r>
            <a:endParaRPr kumimoji="1" lang="en-US" altLang="zh-CN" dirty="0" smtClean="0">
              <a:solidFill>
                <a:schemeClr val="tx1"/>
              </a:solidFill>
              <a:latin typeface="SimHei" charset="0"/>
              <a:ea typeface="SimHei" charset="0"/>
              <a:cs typeface="SimHei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kumimoji="1" lang="zh-CN" altLang="en-US" dirty="0" smtClean="0">
                <a:solidFill>
                  <a:schemeClr val="tx1"/>
                </a:solidFill>
                <a:latin typeface="SimHei" charset="0"/>
                <a:ea typeface="SimHei" charset="0"/>
                <a:cs typeface="SimHei" charset="0"/>
              </a:rPr>
              <a:t>研究目标、内容</a:t>
            </a:r>
            <a:endParaRPr kumimoji="1" lang="en-US" altLang="zh-CN" dirty="0" smtClean="0">
              <a:solidFill>
                <a:schemeClr val="tx1"/>
              </a:solidFill>
              <a:latin typeface="SimHei" charset="0"/>
              <a:ea typeface="SimHei" charset="0"/>
              <a:cs typeface="SimHei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kumimoji="1" lang="zh-CN" altLang="en-US" sz="2800" dirty="0">
                <a:solidFill>
                  <a:schemeClr val="tx1"/>
                </a:solidFill>
                <a:latin typeface="SimHei" charset="0"/>
                <a:ea typeface="SimHei" charset="0"/>
                <a:cs typeface="SimHei" charset="0"/>
              </a:rPr>
              <a:t>系统设计与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SimHei" charset="0"/>
                <a:ea typeface="SimHei" charset="0"/>
                <a:cs typeface="SimHei" charset="0"/>
              </a:rPr>
              <a:t>优化</a:t>
            </a:r>
            <a:endParaRPr kumimoji="1" lang="en-US" altLang="zh-CN" sz="2800" dirty="0" smtClean="0">
              <a:solidFill>
                <a:schemeClr val="tx1"/>
              </a:solidFill>
              <a:latin typeface="SimHei" charset="0"/>
              <a:ea typeface="SimHei" charset="0"/>
              <a:cs typeface="SimHei" charset="0"/>
            </a:endParaRP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kumimoji="1" lang="en-US" altLang="zh-CN" sz="2800" dirty="0" smtClean="0">
                <a:solidFill>
                  <a:schemeClr val="tx1"/>
                </a:solidFill>
                <a:latin typeface="SimHei" charset="0"/>
                <a:ea typeface="SimHei" charset="0"/>
                <a:cs typeface="SimHei" charset="0"/>
              </a:rPr>
              <a:t>STGS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SimHei" charset="0"/>
                <a:ea typeface="SimHei" charset="0"/>
                <a:cs typeface="SimHei" charset="0"/>
              </a:rPr>
              <a:t>技术研究与验证</a:t>
            </a:r>
            <a:endParaRPr kumimoji="1" lang="en-US" altLang="zh-CN" sz="2800" dirty="0" smtClean="0">
              <a:solidFill>
                <a:schemeClr val="tx1"/>
              </a:solidFill>
              <a:latin typeface="SimHei" charset="0"/>
              <a:ea typeface="SimHei" charset="0"/>
              <a:cs typeface="SimHei" charset="0"/>
            </a:endParaRP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kumimoji="1" lang="zh-CN" altLang="en-US" sz="2800" dirty="0" smtClean="0">
                <a:solidFill>
                  <a:schemeClr val="tx1"/>
                </a:solidFill>
                <a:latin typeface="SimHei" charset="0"/>
                <a:ea typeface="SimHei" charset="0"/>
                <a:cs typeface="SimHei" charset="0"/>
              </a:rPr>
              <a:t>改进型双探测器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SimHei" charset="0"/>
                <a:ea typeface="SimHei" charset="0"/>
                <a:cs typeface="SimHei" charset="0"/>
              </a:rPr>
              <a:t>SGS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SimHei" charset="0"/>
                <a:ea typeface="SimHei" charset="0"/>
                <a:cs typeface="SimHei" charset="0"/>
              </a:rPr>
              <a:t>方法研究与验证</a:t>
            </a:r>
            <a:endParaRPr kumimoji="1" lang="en-US" altLang="zh-CN" sz="2800" dirty="0" smtClean="0">
              <a:solidFill>
                <a:schemeClr val="tx1"/>
              </a:solidFill>
              <a:latin typeface="SimHei" charset="0"/>
              <a:ea typeface="SimHei" charset="0"/>
              <a:cs typeface="SimHei" charset="0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/>
                </a:solidFill>
                <a:latin typeface="SimHei" charset="0"/>
                <a:ea typeface="SimHei" charset="0"/>
                <a:cs typeface="SimHei" charset="0"/>
              </a:rPr>
              <a:t>研究</a:t>
            </a:r>
            <a:r>
              <a:rPr lang="zh-CN" altLang="en-US" dirty="0">
                <a:solidFill>
                  <a:schemeClr val="tx1"/>
                </a:solidFill>
                <a:latin typeface="SimHei" charset="0"/>
                <a:ea typeface="SimHei" charset="0"/>
                <a:cs typeface="SimHei" charset="0"/>
              </a:rPr>
              <a:t>总结及创新点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标题 1"/>
          <p:cNvSpPr>
            <a:spLocks noGrp="1"/>
          </p:cNvSpPr>
          <p:nvPr>
            <p:ph type="title"/>
          </p:nvPr>
        </p:nvSpPr>
        <p:spPr bwMode="auto">
          <a:xfrm>
            <a:off x="1888893" y="185955"/>
            <a:ext cx="7255108" cy="7572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1" dirty="0" err="1" smtClean="0"/>
              <a:t>STGS技术</a:t>
            </a:r>
            <a:r>
              <a:rPr lang="zh-CN" altLang="en-US" b="1" dirty="0" smtClean="0"/>
              <a:t>验证</a:t>
            </a:r>
            <a:r>
              <a:rPr lang="en-US" altLang="zh-CN" b="1" dirty="0" smtClean="0"/>
              <a:t>-400L</a:t>
            </a:r>
            <a:r>
              <a:rPr lang="zh-CN" altLang="en-US" b="1" dirty="0" smtClean="0"/>
              <a:t>单点源</a:t>
            </a:r>
            <a:r>
              <a:rPr lang="zh-CN" altLang="zh-CN" sz="3600" dirty="0" smtClean="0"/>
              <a:t/>
            </a:r>
            <a:br>
              <a:rPr lang="zh-CN" altLang="zh-CN" sz="3600" dirty="0" smtClean="0"/>
            </a:br>
            <a:endParaRPr lang="zh-CN" altLang="en-US" sz="3600" dirty="0" smtClean="0"/>
          </a:p>
        </p:txBody>
      </p:sp>
      <p:sp>
        <p:nvSpPr>
          <p:cNvPr id="67586" name="内容占位符 2"/>
          <p:cNvSpPr>
            <a:spLocks noGrp="1"/>
          </p:cNvSpPr>
          <p:nvPr>
            <p:ph idx="1"/>
          </p:nvPr>
        </p:nvSpPr>
        <p:spPr>
          <a:xfrm>
            <a:off x="457200" y="1029461"/>
            <a:ext cx="8229600" cy="546815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400L</a:t>
            </a:r>
            <a:r>
              <a:rPr lang="zh-CN" altLang="en-US" sz="24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高密度</a:t>
            </a:r>
            <a:r>
              <a:rPr lang="zh-CN" altLang="en-US" sz="24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废物桶单点源均匀介质蒙卡计算</a:t>
            </a:r>
            <a:endParaRPr lang="en-US" altLang="zh-CN" sz="240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967937"/>
              </p:ext>
            </p:extLst>
          </p:nvPr>
        </p:nvGraphicFramePr>
        <p:xfrm>
          <a:off x="155916" y="1561990"/>
          <a:ext cx="8832168" cy="38127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63386"/>
                <a:gridCol w="2612571"/>
                <a:gridCol w="2677886"/>
                <a:gridCol w="2578325"/>
              </a:tblGrid>
              <a:tr h="47340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密度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2.5</a:t>
                      </a:r>
                      <a:endParaRPr lang="zh-CN" altLang="en-US" dirty="0"/>
                    </a:p>
                  </a:txBody>
                  <a:tcPr/>
                </a:tc>
              </a:tr>
              <a:tr h="1669660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altLang="zh-CN" dirty="0" smtClean="0"/>
                        <a:t>Cs-137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1669660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altLang="zh-CN" dirty="0" smtClean="0"/>
                        <a:t>Co-60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1121448" y="2013462"/>
            <a:ext cx="7866636" cy="3361250"/>
            <a:chOff x="1121448" y="2013462"/>
            <a:chExt cx="7866636" cy="3361250"/>
          </a:xfrm>
        </p:grpSpPr>
        <p:pic>
          <p:nvPicPr>
            <p:cNvPr id="6" name="图片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1448" y="2056326"/>
              <a:ext cx="2627459" cy="166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图片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1449" y="3670897"/>
              <a:ext cx="2627458" cy="167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图片 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8908" y="2013462"/>
              <a:ext cx="2671073" cy="1657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图片 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8907" y="3670897"/>
              <a:ext cx="2621254" cy="1703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图片 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9980" y="2056326"/>
              <a:ext cx="2568103" cy="160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图片 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9981" y="3670898"/>
              <a:ext cx="2568103" cy="167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矩形 2"/>
          <p:cNvSpPr/>
          <p:nvPr/>
        </p:nvSpPr>
        <p:spPr>
          <a:xfrm>
            <a:off x="457200" y="5547249"/>
            <a:ext cx="83928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相比于</a:t>
            </a:r>
            <a:r>
              <a:rPr lang="en-US" altLang="zh-CN" sz="2400" dirty="0">
                <a:latin typeface="SimHei" charset="0"/>
                <a:ea typeface="SimHei" charset="0"/>
                <a:cs typeface="SimHei" charset="0"/>
              </a:rPr>
              <a:t>SGS</a:t>
            </a: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方法，</a:t>
            </a:r>
            <a:r>
              <a:rPr lang="en-US" altLang="zh-CN" sz="2400" dirty="0">
                <a:latin typeface="SimHei" charset="0"/>
                <a:ea typeface="SimHei" charset="0"/>
                <a:cs typeface="SimHei" charset="0"/>
              </a:rPr>
              <a:t>STGS</a:t>
            </a: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对于</a:t>
            </a:r>
            <a:r>
              <a:rPr lang="en-US" altLang="zh-CN" sz="2400" dirty="0">
                <a:latin typeface="SimHei" charset="0"/>
                <a:ea typeface="SimHei" charset="0"/>
                <a:cs typeface="SimHei" charset="0"/>
              </a:rPr>
              <a:t>400L</a:t>
            </a: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高密度废物桶</a:t>
            </a:r>
            <a:r>
              <a:rPr lang="zh-CN" altLang="zh-CN" sz="2400" dirty="0">
                <a:latin typeface="SimHei" charset="0"/>
                <a:ea typeface="SimHei" charset="0"/>
                <a:cs typeface="SimHei" charset="0"/>
              </a:rPr>
              <a:t>的</a:t>
            </a: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重建误差</a:t>
            </a:r>
            <a:r>
              <a:rPr lang="zh-CN" altLang="zh-CN" sz="2400" dirty="0">
                <a:latin typeface="SimHei" charset="0"/>
                <a:ea typeface="SimHei" charset="0"/>
                <a:cs typeface="SimHei" charset="0"/>
              </a:rPr>
              <a:t>是</a:t>
            </a:r>
            <a:r>
              <a:rPr lang="zh-CN" altLang="zh-CN" sz="2400" dirty="0" smtClean="0">
                <a:solidFill>
                  <a:srgbClr val="C00000"/>
                </a:solidFill>
                <a:latin typeface="SimHei" charset="0"/>
                <a:ea typeface="SimHei" charset="0"/>
                <a:cs typeface="SimHei" charset="0"/>
              </a:rPr>
              <a:t>二分之一</a:t>
            </a: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或</a:t>
            </a:r>
            <a:r>
              <a:rPr lang="zh-CN" altLang="zh-CN" sz="2400" dirty="0" smtClean="0">
                <a:latin typeface="SimHei" charset="0"/>
                <a:ea typeface="SimHei" charset="0"/>
                <a:cs typeface="SimHei" charset="0"/>
              </a:rPr>
              <a:t>更低</a:t>
            </a:r>
            <a:endParaRPr lang="zh-CN" altLang="en-US" sz="2400" dirty="0">
              <a:latin typeface="SimHei" charset="0"/>
              <a:ea typeface="SimHei" charset="0"/>
              <a:cs typeface="SimHe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标题 1"/>
          <p:cNvSpPr>
            <a:spLocks noGrp="1"/>
          </p:cNvSpPr>
          <p:nvPr>
            <p:ph type="title"/>
          </p:nvPr>
        </p:nvSpPr>
        <p:spPr bwMode="auto">
          <a:xfrm>
            <a:off x="1226350" y="247981"/>
            <a:ext cx="8229600" cy="7572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1" dirty="0" err="1" smtClean="0"/>
              <a:t>STGS技术</a:t>
            </a:r>
            <a:r>
              <a:rPr lang="zh-CN" altLang="en-US" b="1" dirty="0" smtClean="0"/>
              <a:t>验证结论与缺陷</a:t>
            </a:r>
            <a:r>
              <a:rPr lang="zh-CN" altLang="zh-CN" sz="3600" dirty="0" smtClean="0"/>
              <a:t/>
            </a:r>
            <a:br>
              <a:rPr lang="zh-CN" altLang="zh-CN" sz="3600" dirty="0" smtClean="0"/>
            </a:br>
            <a:endParaRPr lang="zh-CN" altLang="en-US" sz="3600" dirty="0" smtClean="0"/>
          </a:p>
        </p:txBody>
      </p:sp>
      <p:sp>
        <p:nvSpPr>
          <p:cNvPr id="69784" name="内容占位符 3"/>
          <p:cNvSpPr>
            <a:spLocks noGrp="1"/>
          </p:cNvSpPr>
          <p:nvPr>
            <p:ph idx="1"/>
          </p:nvPr>
        </p:nvSpPr>
        <p:spPr>
          <a:xfrm>
            <a:off x="292100" y="1273629"/>
            <a:ext cx="8229600" cy="484383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相比于</a:t>
            </a:r>
            <a:r>
              <a:rPr lang="en-US" altLang="zh-CN" sz="2400" dirty="0" smtClean="0"/>
              <a:t>SGS</a:t>
            </a:r>
            <a:r>
              <a:rPr lang="zh-CN" altLang="en-US" sz="2400" dirty="0"/>
              <a:t>方法，</a:t>
            </a:r>
            <a:r>
              <a:rPr lang="en-US" altLang="zh-CN" sz="2400" dirty="0" smtClean="0"/>
              <a:t>STGS</a:t>
            </a:r>
            <a:r>
              <a:rPr lang="zh-CN" altLang="en-US" sz="2400" dirty="0" smtClean="0"/>
              <a:t>对于</a:t>
            </a:r>
            <a:r>
              <a:rPr lang="en-US" altLang="zh-CN" sz="2400" dirty="0" smtClean="0"/>
              <a:t>200L</a:t>
            </a:r>
            <a:r>
              <a:rPr lang="zh-CN" altLang="en-US" sz="2400" dirty="0" smtClean="0"/>
              <a:t>低密度废物桶重建误差是</a:t>
            </a:r>
            <a:r>
              <a:rPr lang="zh-CN" altLang="en-US" sz="2400" dirty="0">
                <a:solidFill>
                  <a:srgbClr val="C00000"/>
                </a:solidFill>
              </a:rPr>
              <a:t>四分之一</a:t>
            </a:r>
            <a:r>
              <a:rPr lang="zh-CN" altLang="en-US" sz="2400" dirty="0"/>
              <a:t>到</a:t>
            </a:r>
            <a:r>
              <a:rPr lang="zh-CN" altLang="en-US" sz="2400" dirty="0">
                <a:solidFill>
                  <a:srgbClr val="C00000"/>
                </a:solidFill>
              </a:rPr>
              <a:t>三分之一</a:t>
            </a:r>
            <a:r>
              <a:rPr lang="zh-CN" altLang="en-US" sz="2400" dirty="0"/>
              <a:t>，而时间是</a:t>
            </a:r>
            <a:r>
              <a:rPr lang="en-US" altLang="zh-CN" sz="2400" dirty="0">
                <a:solidFill>
                  <a:srgbClr val="C00000"/>
                </a:solidFill>
              </a:rPr>
              <a:t>2-4</a:t>
            </a:r>
            <a:r>
              <a:rPr lang="zh-CN" altLang="en-US" sz="2400" dirty="0" smtClean="0"/>
              <a:t>倍</a:t>
            </a:r>
            <a:endParaRPr lang="en-US" altLang="zh-CN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相比于</a:t>
            </a:r>
            <a:r>
              <a:rPr lang="en-US" altLang="zh-CN" sz="2400" dirty="0" smtClean="0"/>
              <a:t>SGS</a:t>
            </a:r>
            <a:r>
              <a:rPr lang="zh-CN" altLang="en-US" sz="2400" dirty="0" smtClean="0"/>
              <a:t>方法，</a:t>
            </a:r>
            <a:r>
              <a:rPr lang="en-US" altLang="zh-CN" sz="2400" dirty="0" smtClean="0"/>
              <a:t>STGS</a:t>
            </a:r>
            <a:r>
              <a:rPr lang="zh-CN" altLang="en-US" sz="2400" dirty="0" smtClean="0"/>
              <a:t>对于</a:t>
            </a:r>
            <a:r>
              <a:rPr lang="en-US" altLang="zh-CN" sz="2400" dirty="0" smtClean="0"/>
              <a:t>400L</a:t>
            </a:r>
            <a:r>
              <a:rPr lang="zh-CN" altLang="en-US" sz="2400" dirty="0" smtClean="0"/>
              <a:t>高密度废物桶</a:t>
            </a:r>
            <a:r>
              <a:rPr lang="zh-CN" altLang="zh-CN" sz="2400" dirty="0" smtClean="0"/>
              <a:t>的</a:t>
            </a:r>
            <a:r>
              <a:rPr lang="zh-CN" altLang="en-US" sz="2400" dirty="0" smtClean="0"/>
              <a:t>重建误差</a:t>
            </a:r>
            <a:r>
              <a:rPr lang="zh-CN" altLang="zh-CN" sz="2400" dirty="0" smtClean="0"/>
              <a:t>是</a:t>
            </a:r>
            <a:r>
              <a:rPr lang="zh-CN" altLang="zh-CN" sz="2400" dirty="0" smtClean="0">
                <a:solidFill>
                  <a:srgbClr val="C00000"/>
                </a:solidFill>
              </a:rPr>
              <a:t>二分之一</a:t>
            </a:r>
            <a:r>
              <a:rPr lang="zh-CN" altLang="en-US" sz="2400" dirty="0" smtClean="0"/>
              <a:t>或</a:t>
            </a:r>
            <a:r>
              <a:rPr lang="zh-CN" altLang="zh-CN" sz="2400" dirty="0" smtClean="0"/>
              <a:t>更低</a:t>
            </a:r>
            <a:r>
              <a:rPr lang="zh-CN" altLang="en-US" sz="2400" dirty="0" smtClean="0"/>
              <a:t>，时间为</a:t>
            </a:r>
            <a:r>
              <a:rPr lang="en-US" altLang="zh-CN" sz="2400" dirty="0" smtClean="0">
                <a:solidFill>
                  <a:srgbClr val="C00000"/>
                </a:solidFill>
              </a:rPr>
              <a:t>4-8</a:t>
            </a:r>
            <a:r>
              <a:rPr lang="zh-CN" altLang="en-US" sz="2400" dirty="0" smtClean="0"/>
              <a:t>倍</a:t>
            </a:r>
          </a:p>
          <a:p>
            <a:pPr>
              <a:buFont typeface="Arial" panose="020B0604020202020204" pitchFamily="34" charset="0"/>
              <a:buChar char="•"/>
            </a:pPr>
            <a:endParaRPr lang="zh-CN" alt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</a:rPr>
              <a:t>针对时间耗费比较长的问题，进一步提出了双探测器改进型</a:t>
            </a:r>
            <a:r>
              <a:rPr lang="en-US" altLang="zh-CN" sz="2400" dirty="0" smtClean="0">
                <a:solidFill>
                  <a:schemeClr val="tx1"/>
                </a:solidFill>
              </a:rPr>
              <a:t>SGS</a:t>
            </a:r>
            <a:r>
              <a:rPr lang="zh-CN" altLang="en-US" sz="2400" dirty="0" smtClean="0">
                <a:solidFill>
                  <a:schemeClr val="tx1"/>
                </a:solidFill>
              </a:rPr>
              <a:t>技术（</a:t>
            </a:r>
            <a:r>
              <a:rPr lang="en-US" altLang="zh-CN" sz="2400" dirty="0" smtClean="0">
                <a:solidFill>
                  <a:schemeClr val="tx1"/>
                </a:solidFill>
              </a:rPr>
              <a:t>ISGS</a:t>
            </a:r>
            <a:r>
              <a:rPr lang="zh-CN" altLang="en-US" sz="2400" dirty="0" smtClean="0">
                <a:solidFill>
                  <a:schemeClr val="tx1"/>
                </a:solidFill>
              </a:rPr>
              <a:t>）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685180" y="4427999"/>
            <a:ext cx="5011681" cy="1957877"/>
            <a:chOff x="103188" y="4422320"/>
            <a:chExt cx="5945067" cy="2359645"/>
          </a:xfrm>
        </p:grpSpPr>
        <p:sp>
          <p:nvSpPr>
            <p:cNvPr id="5" name="文本框 65545"/>
            <p:cNvSpPr txBox="1">
              <a:spLocks noChangeArrowheads="1"/>
            </p:cNvSpPr>
            <p:nvPr/>
          </p:nvSpPr>
          <p:spPr bwMode="auto">
            <a:xfrm>
              <a:off x="484584" y="6295570"/>
              <a:ext cx="902532" cy="445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dirty="0" smtClean="0">
                  <a:sym typeface="Arial" panose="020B0604020202020204" pitchFamily="34" charset="0"/>
                </a:rPr>
                <a:t>点源</a:t>
              </a:r>
              <a:endParaRPr lang="en-US" altLang="zh-CN" dirty="0">
                <a:sym typeface="Arial" panose="020B0604020202020204" pitchFamily="34" charset="0"/>
              </a:endParaRPr>
            </a:p>
          </p:txBody>
        </p:sp>
        <p:sp>
          <p:nvSpPr>
            <p:cNvPr id="6" name="文本框 65546"/>
            <p:cNvSpPr txBox="1">
              <a:spLocks noChangeArrowheads="1"/>
            </p:cNvSpPr>
            <p:nvPr/>
          </p:nvSpPr>
          <p:spPr bwMode="auto">
            <a:xfrm>
              <a:off x="2419178" y="6336844"/>
              <a:ext cx="1335087" cy="445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dirty="0" smtClean="0">
                  <a:sym typeface="Arial" panose="020B0604020202020204" pitchFamily="34" charset="0"/>
                </a:rPr>
                <a:t>旋转成环</a:t>
              </a:r>
              <a:endParaRPr lang="en-US" altLang="zh-CN" dirty="0">
                <a:sym typeface="Arial" panose="020B0604020202020204" pitchFamily="34" charset="0"/>
              </a:endParaRPr>
            </a:p>
          </p:txBody>
        </p:sp>
        <p:sp>
          <p:nvSpPr>
            <p:cNvPr id="7" name="文本框 65547"/>
            <p:cNvSpPr txBox="1">
              <a:spLocks noChangeArrowheads="1"/>
            </p:cNvSpPr>
            <p:nvPr/>
          </p:nvSpPr>
          <p:spPr bwMode="auto">
            <a:xfrm>
              <a:off x="4104487" y="6336844"/>
              <a:ext cx="1943768" cy="445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mtClean="0">
                  <a:sym typeface="Arial" panose="020B0604020202020204" pitchFamily="34" charset="0"/>
                </a:rPr>
                <a:t>一个等效</a:t>
              </a:r>
              <a:r>
                <a:rPr lang="zh-CN" altLang="en-US" dirty="0" smtClean="0">
                  <a:sym typeface="Arial" panose="020B0604020202020204" pitchFamily="34" charset="0"/>
                </a:rPr>
                <a:t>环源</a:t>
              </a:r>
              <a:endParaRPr lang="en-US" altLang="zh-CN" dirty="0">
                <a:sym typeface="Arial" panose="020B0604020202020204" pitchFamily="34" charset="0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03188" y="4422320"/>
              <a:ext cx="5920922" cy="1914524"/>
              <a:chOff x="103188" y="4422320"/>
              <a:chExt cx="5920922" cy="1914524"/>
            </a:xfrm>
          </p:grpSpPr>
          <p:pic>
            <p:nvPicPr>
              <p:cNvPr id="9" name="Picture 1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7563" y="4469945"/>
                <a:ext cx="1876425" cy="18383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图片 6554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188" y="4422320"/>
                <a:ext cx="1762125" cy="1885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图片 6554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8635" y="4479469"/>
                <a:ext cx="1895475" cy="1857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右箭头 65543"/>
              <p:cNvSpPr>
                <a:spLocks noChangeArrowheads="1"/>
              </p:cNvSpPr>
              <p:nvPr/>
            </p:nvSpPr>
            <p:spPr bwMode="auto">
              <a:xfrm>
                <a:off x="1812924" y="5285920"/>
                <a:ext cx="360363" cy="360363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sym typeface="Arial" panose="020B0604020202020204" pitchFamily="34" charset="0"/>
                </a:endParaRPr>
              </a:p>
            </p:txBody>
          </p:sp>
          <p:sp>
            <p:nvSpPr>
              <p:cNvPr id="13" name="右箭头 65544"/>
              <p:cNvSpPr>
                <a:spLocks noChangeArrowheads="1"/>
              </p:cNvSpPr>
              <p:nvPr/>
            </p:nvSpPr>
            <p:spPr bwMode="auto">
              <a:xfrm>
                <a:off x="3894931" y="5285920"/>
                <a:ext cx="360363" cy="360363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sym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标题 1"/>
          <p:cNvSpPr>
            <a:spLocks noGrp="1"/>
          </p:cNvSpPr>
          <p:nvPr>
            <p:ph type="title"/>
          </p:nvPr>
        </p:nvSpPr>
        <p:spPr bwMode="auto">
          <a:xfrm>
            <a:off x="2060046" y="228601"/>
            <a:ext cx="7083953" cy="7572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1" dirty="0" smtClean="0"/>
              <a:t>ISGS</a:t>
            </a:r>
            <a:r>
              <a:rPr lang="zh-CN" altLang="en-US" b="1" dirty="0" smtClean="0"/>
              <a:t>技术原理</a:t>
            </a:r>
            <a:r>
              <a:rPr lang="zh-CN" altLang="zh-CN" sz="3600" dirty="0" smtClean="0"/>
              <a:t/>
            </a:r>
            <a:br>
              <a:rPr lang="zh-CN" altLang="zh-CN" sz="3600" dirty="0" smtClean="0"/>
            </a:br>
            <a:endParaRPr lang="zh-CN" altLang="en-US" sz="3600" dirty="0" smtClean="0"/>
          </a:p>
        </p:txBody>
      </p:sp>
      <p:sp>
        <p:nvSpPr>
          <p:cNvPr id="71682" name="内容占位符 4"/>
          <p:cNvSpPr>
            <a:spLocks noGrp="1"/>
          </p:cNvSpPr>
          <p:nvPr>
            <p:ph idx="1"/>
          </p:nvPr>
        </p:nvSpPr>
        <p:spPr>
          <a:xfrm>
            <a:off x="4465638" y="1235534"/>
            <a:ext cx="4221162" cy="5165266"/>
          </a:xfrm>
        </p:spPr>
        <p:txBody>
          <a:bodyPr/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双探测器改进型</a:t>
            </a:r>
            <a:r>
              <a:rPr lang="en-US" altLang="zh-CN" sz="2400" dirty="0" smtClean="0">
                <a:solidFill>
                  <a:schemeClr val="tx1"/>
                </a:solidFill>
              </a:rPr>
              <a:t>SGS</a:t>
            </a:r>
            <a:r>
              <a:rPr lang="zh-CN" altLang="en-US" sz="2400" dirty="0" smtClean="0">
                <a:solidFill>
                  <a:schemeClr val="tx1"/>
                </a:solidFill>
              </a:rPr>
              <a:t>技术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000" dirty="0" smtClean="0"/>
              <a:t>假设放射性核素集中在某等效环线源上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根据两计数率之比求</a:t>
            </a:r>
            <a:r>
              <a:rPr lang="zh-CN" altLang="zh-CN" sz="2000" dirty="0" smtClean="0"/>
              <a:t>等效环源的半径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得出准确的效率刻度</a:t>
            </a:r>
            <a:endParaRPr lang="en-US" altLang="zh-CN" sz="2000" dirty="0" smtClean="0"/>
          </a:p>
          <a:p>
            <a:r>
              <a:rPr lang="zh-CN" altLang="en-US" sz="2400" dirty="0">
                <a:solidFill>
                  <a:schemeClr val="tx1"/>
                </a:solidFill>
              </a:rPr>
              <a:t>创新点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000" dirty="0" smtClean="0"/>
              <a:t>考虑到</a:t>
            </a:r>
            <a:r>
              <a:rPr lang="zh-CN" altLang="en-US" sz="2000" dirty="0" smtClean="0">
                <a:solidFill>
                  <a:srgbClr val="C00000"/>
                </a:solidFill>
              </a:rPr>
              <a:t>双探测器等效半径间的误差</a:t>
            </a:r>
            <a:r>
              <a:rPr lang="zh-CN" altLang="en-US" sz="2000" dirty="0" smtClean="0"/>
              <a:t>，改进了计数率之比推导等效半径的公式</a:t>
            </a:r>
            <a:endParaRPr lang="en-US" altLang="zh-CN" sz="2000" dirty="0" smtClean="0"/>
          </a:p>
          <a:p>
            <a:pPr lvl="1"/>
            <a:r>
              <a:rPr lang="zh-CN" altLang="zh-CN" sz="2000" dirty="0" smtClean="0"/>
              <a:t>将桶内核素投影</a:t>
            </a:r>
            <a:r>
              <a:rPr lang="zh-CN" altLang="en-US" sz="2000" dirty="0" smtClean="0"/>
              <a:t>于</a:t>
            </a:r>
            <a:r>
              <a:rPr lang="zh-CN" altLang="zh-CN" sz="2000" dirty="0" smtClean="0">
                <a:solidFill>
                  <a:srgbClr val="C00000"/>
                </a:solidFill>
              </a:rPr>
              <a:t>等效层</a:t>
            </a:r>
            <a:r>
              <a:rPr lang="zh-CN" altLang="zh-CN" sz="2000" dirty="0" smtClean="0"/>
              <a:t>内，以避免重建</a:t>
            </a:r>
            <a:r>
              <a:rPr lang="zh-CN" altLang="en-US" sz="2000" dirty="0" smtClean="0"/>
              <a:t>迭代</a:t>
            </a:r>
          </a:p>
        </p:txBody>
      </p:sp>
      <p:pic>
        <p:nvPicPr>
          <p:cNvPr id="15" name="图片 6758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65" y="1235534"/>
            <a:ext cx="4071459" cy="2513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163465" y="3968057"/>
            <a:ext cx="3793163" cy="1989330"/>
            <a:chOff x="3995738" y="1890713"/>
            <a:chExt cx="4317999" cy="1989330"/>
          </a:xfrm>
        </p:grpSpPr>
        <p:graphicFrame>
          <p:nvGraphicFramePr>
            <p:cNvPr id="16" name="对象 675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0035904"/>
                </p:ext>
              </p:extLst>
            </p:nvPr>
          </p:nvGraphicFramePr>
          <p:xfrm>
            <a:off x="3995738" y="1890713"/>
            <a:ext cx="21590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76" r:id="rId5" imgW="1079500" imgH="228600" progId="Equation.DSMT4">
                    <p:embed/>
                  </p:oleObj>
                </mc:Choice>
                <mc:Fallback>
                  <p:oleObj r:id="rId5" imgW="10795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5738" y="1890713"/>
                          <a:ext cx="21590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6759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736606"/>
                </p:ext>
              </p:extLst>
            </p:nvPr>
          </p:nvGraphicFramePr>
          <p:xfrm>
            <a:off x="6802438" y="1937545"/>
            <a:ext cx="1511299" cy="893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77" r:id="rId7" imgW="748975" imgH="444307" progId="Equation.DSMT4">
                    <p:embed/>
                  </p:oleObj>
                </mc:Choice>
                <mc:Fallback>
                  <p:oleObj r:id="rId7" imgW="748975" imgH="44430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2438" y="1937545"/>
                          <a:ext cx="1511299" cy="8937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右箭头 67593"/>
            <p:cNvSpPr>
              <a:spLocks noChangeArrowheads="1"/>
            </p:cNvSpPr>
            <p:nvPr/>
          </p:nvSpPr>
          <p:spPr bwMode="auto">
            <a:xfrm>
              <a:off x="6154738" y="2204245"/>
              <a:ext cx="576264" cy="360362"/>
            </a:xfrm>
            <a:prstGeom prst="rightArrow">
              <a:avLst>
                <a:gd name="adj1" fmla="val 50000"/>
                <a:gd name="adj2" fmla="val 3994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>
                <a:sym typeface="Arial" panose="020B0604020202020204" pitchFamily="34" charset="0"/>
              </a:endParaRPr>
            </a:p>
          </p:txBody>
        </p:sp>
        <p:graphicFrame>
          <p:nvGraphicFramePr>
            <p:cNvPr id="19" name="对象 6759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254918"/>
                </p:ext>
              </p:extLst>
            </p:nvPr>
          </p:nvGraphicFramePr>
          <p:xfrm>
            <a:off x="4181821" y="2986280"/>
            <a:ext cx="1689099" cy="893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78" r:id="rId9" imgW="837836" imgH="444307" progId="Equation.DSMT4">
                    <p:embed/>
                  </p:oleObj>
                </mc:Choice>
                <mc:Fallback>
                  <p:oleObj r:id="rId9" imgW="837836" imgH="44430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1821" y="2986280"/>
                          <a:ext cx="1689099" cy="893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6759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642548"/>
                </p:ext>
              </p:extLst>
            </p:nvPr>
          </p:nvGraphicFramePr>
          <p:xfrm>
            <a:off x="3995738" y="2420938"/>
            <a:ext cx="21590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79" r:id="rId11" imgW="1079500" imgH="228600" progId="Equation.DSMT4">
                    <p:embed/>
                  </p:oleObj>
                </mc:Choice>
                <mc:Fallback>
                  <p:oleObj r:id="rId11" imgW="10795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5738" y="2420938"/>
                          <a:ext cx="21590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1" name="图片 4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661" y="5063624"/>
            <a:ext cx="1978921" cy="79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4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563" y="5956577"/>
            <a:ext cx="1547238" cy="789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标题 1"/>
          <p:cNvSpPr>
            <a:spLocks noGrp="1"/>
          </p:cNvSpPr>
          <p:nvPr>
            <p:ph type="title"/>
          </p:nvPr>
        </p:nvSpPr>
        <p:spPr bwMode="auto">
          <a:xfrm>
            <a:off x="1078089" y="220171"/>
            <a:ext cx="8462963" cy="7572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dirty="0" smtClean="0"/>
              <a:t>ISGS</a:t>
            </a:r>
            <a:r>
              <a:rPr lang="zh-CN" altLang="en-US" b="1" dirty="0" smtClean="0"/>
              <a:t>技术验证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单点源模拟</a:t>
            </a:r>
            <a:endParaRPr lang="zh-CN" altLang="en-US" dirty="0" smtClean="0"/>
          </a:p>
        </p:txBody>
      </p:sp>
      <p:sp>
        <p:nvSpPr>
          <p:cNvPr id="73730" name="内容占位符 2"/>
          <p:cNvSpPr>
            <a:spLocks noGrp="1"/>
          </p:cNvSpPr>
          <p:nvPr>
            <p:ph idx="1"/>
          </p:nvPr>
        </p:nvSpPr>
        <p:spPr>
          <a:xfrm>
            <a:off x="457200" y="1208853"/>
            <a:ext cx="8229600" cy="433888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单点源</a:t>
            </a:r>
            <a:r>
              <a:rPr lang="en-US" altLang="zh-CN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SGS</a:t>
            </a:r>
            <a:r>
              <a:rPr lang="zh-CN" altLang="zh-CN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和</a:t>
            </a:r>
            <a:r>
              <a:rPr lang="en-US" altLang="zh-CN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IM</a:t>
            </a:r>
            <a:r>
              <a:rPr lang="zh-CN" altLang="en-US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（</a:t>
            </a:r>
            <a:r>
              <a:rPr lang="en-US" altLang="zh-CN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ISGS</a:t>
            </a:r>
            <a:r>
              <a:rPr lang="zh-CN" altLang="en-US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）</a:t>
            </a:r>
            <a:r>
              <a:rPr lang="zh-CN" altLang="zh-CN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方法中</a:t>
            </a:r>
            <a:r>
              <a:rPr lang="en-US" altLang="zh-CN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A</a:t>
            </a:r>
            <a:r>
              <a:rPr lang="en-US" altLang="zh-CN" sz="2400" baseline="-250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rc</a:t>
            </a:r>
            <a:r>
              <a:rPr lang="en-US" altLang="zh-CN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/A</a:t>
            </a:r>
            <a:r>
              <a:rPr lang="en-US" altLang="zh-CN" sz="2400" baseline="-250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real</a:t>
            </a:r>
            <a:r>
              <a:rPr lang="en-US" altLang="zh-CN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 </a:t>
            </a:r>
            <a:r>
              <a:rPr lang="zh-CN" altLang="zh-CN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随着半径</a:t>
            </a:r>
            <a:r>
              <a:rPr lang="en-US" altLang="zh-CN" sz="2400" dirty="0" err="1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R</a:t>
            </a:r>
            <a:r>
              <a:rPr lang="en-US" altLang="zh-CN" sz="2400" baseline="-25000" dirty="0" err="1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real</a:t>
            </a:r>
            <a:r>
              <a:rPr lang="zh-CN" altLang="zh-CN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的变化</a:t>
            </a:r>
          </a:p>
        </p:txBody>
      </p:sp>
      <p:pic>
        <p:nvPicPr>
          <p:cNvPr id="73731" name="图片 4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728462"/>
            <a:ext cx="4372318" cy="3047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2" name="图片 4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55816" y="1744101"/>
            <a:ext cx="4382499" cy="3016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3857" name="Rectangle 5"/>
          <p:cNvSpPr>
            <a:spLocks noChangeArrowheads="1"/>
          </p:cNvSpPr>
          <p:nvPr/>
        </p:nvSpPr>
        <p:spPr bwMode="auto">
          <a:xfrm>
            <a:off x="457200" y="5449247"/>
            <a:ext cx="8462963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 defTabSz="914400" eaLnBrk="0" hangingPunct="0">
              <a:buFont typeface="Arial" charset="0"/>
              <a:buChar char="•"/>
            </a:pP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与</a:t>
            </a:r>
            <a:r>
              <a:rPr lang="en-US" altLang="zh-CN" sz="2400" dirty="0">
                <a:latin typeface="SimHei" charset="0"/>
                <a:ea typeface="SimHei" charset="0"/>
                <a:cs typeface="SimHei" charset="0"/>
              </a:rPr>
              <a:t>SGS</a:t>
            </a: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相比</a:t>
            </a: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，</a:t>
            </a:r>
            <a:r>
              <a:rPr lang="en-US" altLang="zh-CN" sz="2400" dirty="0" smtClean="0">
                <a:latin typeface="SimHei" charset="0"/>
                <a:ea typeface="SimHei" charset="0"/>
                <a:cs typeface="SimHei" charset="0"/>
              </a:rPr>
              <a:t>ISGS</a:t>
            </a: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技术</a:t>
            </a:r>
            <a:r>
              <a:rPr lang="zh-CN" altLang="zh-CN" sz="2400" dirty="0" smtClean="0">
                <a:latin typeface="SimHei" charset="0"/>
                <a:ea typeface="SimHei" charset="0"/>
                <a:cs typeface="SimHei" charset="0"/>
              </a:rPr>
              <a:t>最大误差</a:t>
            </a:r>
            <a:r>
              <a:rPr lang="zh-CN" altLang="zh-CN" sz="2400" dirty="0">
                <a:latin typeface="SimHei" charset="0"/>
                <a:ea typeface="SimHei" charset="0"/>
                <a:cs typeface="SimHei" charset="0"/>
              </a:rPr>
              <a:t>降低为</a:t>
            </a:r>
            <a:r>
              <a:rPr lang="zh-CN" altLang="zh-CN" sz="2400" dirty="0">
                <a:solidFill>
                  <a:srgbClr val="C00000"/>
                </a:solidFill>
                <a:latin typeface="SimHei" charset="0"/>
                <a:ea typeface="SimHei" charset="0"/>
                <a:cs typeface="SimHei" charset="0"/>
              </a:rPr>
              <a:t>几分之一</a:t>
            </a:r>
            <a:r>
              <a:rPr lang="zh-CN" altLang="zh-CN" sz="2400" dirty="0">
                <a:latin typeface="SimHei" charset="0"/>
                <a:ea typeface="SimHei" charset="0"/>
                <a:cs typeface="SimHei" charset="0"/>
              </a:rPr>
              <a:t>，而平均误差降低了接近</a:t>
            </a:r>
            <a:r>
              <a:rPr lang="zh-CN" altLang="zh-CN" sz="2400" dirty="0" smtClean="0">
                <a:solidFill>
                  <a:srgbClr val="C00000"/>
                </a:solidFill>
                <a:latin typeface="SimHei" charset="0"/>
                <a:ea typeface="SimHei" charset="0"/>
                <a:cs typeface="SimHei" charset="0"/>
              </a:rPr>
              <a:t>一半</a:t>
            </a:r>
            <a:endParaRPr lang="zh-CN" altLang="en-US" sz="2400" dirty="0">
              <a:latin typeface="SimHei" charset="0"/>
              <a:ea typeface="SimHei" charset="0"/>
              <a:cs typeface="SimHe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7200" y="4760194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Font typeface="Arial" charset="0"/>
              <a:buNone/>
            </a:pPr>
            <a:r>
              <a:rPr lang="en-US" altLang="zh-CN" sz="2000" dirty="0">
                <a:latin typeface="楷体"/>
                <a:ea typeface="楷体"/>
                <a:cs typeface="楷体"/>
              </a:rPr>
              <a:t>(a) </a:t>
            </a:r>
            <a:r>
              <a:rPr lang="zh-CN" altLang="zh-CN" sz="2000" dirty="0">
                <a:latin typeface="楷体"/>
                <a:ea typeface="楷体"/>
                <a:cs typeface="楷体"/>
              </a:rPr>
              <a:t>密度为</a:t>
            </a:r>
            <a:r>
              <a:rPr lang="en-US" altLang="zh-CN" sz="2000" dirty="0">
                <a:latin typeface="楷体"/>
                <a:ea typeface="楷体"/>
                <a:cs typeface="楷体"/>
              </a:rPr>
              <a:t>1.5 g/cm</a:t>
            </a:r>
            <a:r>
              <a:rPr lang="en-US" altLang="zh-CN" sz="2000" baseline="30000" dirty="0">
                <a:latin typeface="楷体"/>
                <a:ea typeface="楷体"/>
                <a:cs typeface="楷体"/>
              </a:rPr>
              <a:t>3</a:t>
            </a:r>
            <a:r>
              <a:rPr lang="en-US" altLang="zh-CN" sz="2000" dirty="0">
                <a:latin typeface="楷体"/>
                <a:ea typeface="楷体"/>
                <a:cs typeface="楷体"/>
              </a:rPr>
              <a:t> </a:t>
            </a:r>
            <a:r>
              <a:rPr lang="en-US" altLang="zh-CN" dirty="0">
                <a:latin typeface="楷体"/>
                <a:ea typeface="楷体"/>
                <a:cs typeface="楷体"/>
              </a:rPr>
              <a:t>	</a:t>
            </a:r>
            <a:endParaRPr lang="zh-CN" altLang="zh-CN" dirty="0">
              <a:latin typeface="楷体"/>
              <a:ea typeface="楷体"/>
              <a:cs typeface="楷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90563" y="4765959"/>
            <a:ext cx="25779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Font typeface="Arial" charset="0"/>
              <a:buNone/>
            </a:pPr>
            <a:r>
              <a:rPr lang="en-US" altLang="zh-CN" sz="2000" dirty="0">
                <a:latin typeface="楷体"/>
                <a:ea typeface="楷体"/>
                <a:cs typeface="楷体"/>
              </a:rPr>
              <a:t>(b) </a:t>
            </a:r>
            <a:r>
              <a:rPr lang="zh-CN" altLang="zh-CN" sz="2000" dirty="0">
                <a:latin typeface="楷体"/>
                <a:ea typeface="楷体"/>
                <a:cs typeface="楷体"/>
              </a:rPr>
              <a:t>密度为</a:t>
            </a:r>
            <a:r>
              <a:rPr lang="en-US" altLang="zh-CN" sz="2000" dirty="0">
                <a:latin typeface="楷体"/>
                <a:ea typeface="楷体"/>
                <a:cs typeface="楷体"/>
              </a:rPr>
              <a:t>2.5 g/cm</a:t>
            </a:r>
            <a:r>
              <a:rPr lang="en-US" altLang="zh-CN" sz="2000" baseline="30000" dirty="0">
                <a:latin typeface="楷体"/>
                <a:ea typeface="楷体"/>
                <a:cs typeface="楷体"/>
              </a:rPr>
              <a:t>3</a:t>
            </a:r>
            <a:endParaRPr lang="zh-CN" altLang="zh-CN" sz="2000" dirty="0">
              <a:latin typeface="楷体"/>
              <a:ea typeface="楷体"/>
              <a:cs typeface="楷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5842" y="150460"/>
            <a:ext cx="7798158" cy="756845"/>
          </a:xfrm>
        </p:spPr>
        <p:txBody>
          <a:bodyPr/>
          <a:lstStyle/>
          <a:p>
            <a:r>
              <a:rPr lang="en-US" altLang="zh-CN" b="1" dirty="0" smtClean="0"/>
              <a:t>ISGS</a:t>
            </a:r>
            <a:r>
              <a:rPr lang="zh-CN" altLang="en-US" b="1" dirty="0"/>
              <a:t>技术</a:t>
            </a:r>
            <a:r>
              <a:rPr lang="zh-CN" altLang="en-US" b="1" dirty="0" smtClean="0"/>
              <a:t>验证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单点源实验</a:t>
            </a:r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16193" y="1112115"/>
            <a:ext cx="78726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914400" eaLnBrk="0" hangingPunct="0"/>
            <a:r>
              <a:rPr lang="zh-CN" altLang="en-US" sz="2400" dirty="0" smtClean="0">
                <a:latin typeface="楷体"/>
                <a:ea typeface="楷体"/>
                <a:cs typeface="Arial" charset="0"/>
              </a:rPr>
              <a:t>废物桶中单点源活度实验测量误差对比</a:t>
            </a:r>
            <a:endParaRPr lang="zh-CN" altLang="en-US" sz="2400" dirty="0">
              <a:cs typeface="Arial" charset="0"/>
            </a:endParaRPr>
          </a:p>
        </p:txBody>
      </p:sp>
      <p:graphicFrame>
        <p:nvGraphicFramePr>
          <p:cNvPr id="19" name="图表 18"/>
          <p:cNvGraphicFramePr/>
          <p:nvPr>
            <p:extLst>
              <p:ext uri="{D42A27DB-BD31-4B8C-83A1-F6EECF244321}">
                <p14:modId xmlns:p14="http://schemas.microsoft.com/office/powerpoint/2010/main" val="1205588474"/>
              </p:ext>
            </p:extLst>
          </p:nvPr>
        </p:nvGraphicFramePr>
        <p:xfrm>
          <a:off x="516194" y="1778591"/>
          <a:ext cx="7872621" cy="3689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516194" y="5468003"/>
            <a:ext cx="787262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 defTabSz="914400" eaLnBrk="0" hangingPunct="0">
              <a:buFont typeface="Arial" charset="0"/>
              <a:buChar char="•"/>
            </a:pP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与</a:t>
            </a:r>
            <a:r>
              <a:rPr lang="en-US" altLang="zh-CN" sz="2400" dirty="0">
                <a:latin typeface="SimHei" charset="0"/>
                <a:ea typeface="SimHei" charset="0"/>
                <a:cs typeface="SimHei" charset="0"/>
              </a:rPr>
              <a:t>SGS</a:t>
            </a: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相比</a:t>
            </a: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，</a:t>
            </a:r>
            <a:r>
              <a:rPr lang="en-US" altLang="zh-CN" sz="2400" dirty="0" smtClean="0">
                <a:latin typeface="SimHei" charset="0"/>
                <a:ea typeface="SimHei" charset="0"/>
                <a:cs typeface="SimHei" charset="0"/>
              </a:rPr>
              <a:t>ISGS</a:t>
            </a: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技术的实验测量</a:t>
            </a:r>
            <a:r>
              <a:rPr lang="zh-CN" altLang="zh-CN" sz="2400" dirty="0" smtClean="0">
                <a:latin typeface="SimHei" charset="0"/>
                <a:ea typeface="SimHei" charset="0"/>
                <a:cs typeface="SimHei" charset="0"/>
              </a:rPr>
              <a:t>误差</a:t>
            </a: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有不同程度的降低，与模拟结果相吻合</a:t>
            </a:r>
            <a:endParaRPr lang="zh-CN" altLang="en-US" sz="2400" dirty="0">
              <a:latin typeface="SimHei" charset="0"/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59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图表 20"/>
          <p:cNvGraphicFramePr/>
          <p:nvPr>
            <p:extLst>
              <p:ext uri="{D42A27DB-BD31-4B8C-83A1-F6EECF244321}">
                <p14:modId xmlns:p14="http://schemas.microsoft.com/office/powerpoint/2010/main" val="903583568"/>
              </p:ext>
            </p:extLst>
          </p:nvPr>
        </p:nvGraphicFramePr>
        <p:xfrm>
          <a:off x="4359729" y="1567779"/>
          <a:ext cx="4784271" cy="4102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5842" y="150460"/>
            <a:ext cx="7798158" cy="756845"/>
          </a:xfrm>
        </p:spPr>
        <p:txBody>
          <a:bodyPr/>
          <a:lstStyle/>
          <a:p>
            <a:r>
              <a:rPr lang="en-US" altLang="zh-CN" b="1" dirty="0" smtClean="0"/>
              <a:t>ISGS</a:t>
            </a:r>
            <a:r>
              <a:rPr lang="zh-CN" altLang="en-US" b="1" dirty="0"/>
              <a:t>技术</a:t>
            </a:r>
            <a:r>
              <a:rPr lang="zh-CN" altLang="en-US" b="1" dirty="0" smtClean="0"/>
              <a:t>验证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多点源</a:t>
            </a:r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19852" y="1031483"/>
            <a:ext cx="39036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914400" eaLnBrk="0" hangingPunct="0"/>
            <a:r>
              <a:rPr lang="zh-CN" altLang="en-US" sz="2000" dirty="0" smtClean="0">
                <a:latin typeface="楷体"/>
                <a:ea typeface="楷体"/>
                <a:cs typeface="Arial" charset="0"/>
              </a:rPr>
              <a:t>桶中</a:t>
            </a:r>
            <a:r>
              <a:rPr lang="en-US" altLang="zh-CN" sz="2000" dirty="0" smtClean="0">
                <a:latin typeface="楷体"/>
                <a:ea typeface="楷体"/>
                <a:cs typeface="Arial" charset="0"/>
              </a:rPr>
              <a:t>7</a:t>
            </a:r>
            <a:r>
              <a:rPr lang="zh-CN" altLang="en-US" sz="2000" dirty="0" smtClean="0">
                <a:latin typeface="楷体"/>
                <a:ea typeface="楷体"/>
                <a:cs typeface="Arial" charset="0"/>
              </a:rPr>
              <a:t>个点源最大</a:t>
            </a:r>
            <a:r>
              <a:rPr lang="zh-CN" altLang="en-US" sz="2000" dirty="0">
                <a:latin typeface="楷体"/>
                <a:ea typeface="楷体"/>
                <a:cs typeface="Arial" charset="0"/>
              </a:rPr>
              <a:t>和平均重建误差</a:t>
            </a:r>
            <a:endParaRPr lang="zh-CN" altLang="en-US" sz="2000" dirty="0">
              <a:cs typeface="Arial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873793" y="1031483"/>
            <a:ext cx="40318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914400" eaLnBrk="0" hangingPunct="0"/>
            <a:r>
              <a:rPr lang="zh-CN" altLang="en-US" sz="2000" dirty="0" smtClean="0">
                <a:latin typeface="楷体"/>
                <a:ea typeface="楷体"/>
                <a:cs typeface="Arial" charset="0"/>
              </a:rPr>
              <a:t>桶中</a:t>
            </a:r>
            <a:r>
              <a:rPr lang="en-US" altLang="zh-CN" sz="2000" dirty="0" smtClean="0">
                <a:latin typeface="楷体"/>
                <a:ea typeface="楷体"/>
                <a:cs typeface="Arial" charset="0"/>
              </a:rPr>
              <a:t>14</a:t>
            </a:r>
            <a:r>
              <a:rPr lang="zh-CN" altLang="en-US" sz="2000" dirty="0">
                <a:latin typeface="楷体"/>
                <a:ea typeface="楷体"/>
                <a:cs typeface="Arial" charset="0"/>
              </a:rPr>
              <a:t>个</a:t>
            </a:r>
            <a:r>
              <a:rPr lang="zh-CN" altLang="en-US" sz="2000" dirty="0" smtClean="0">
                <a:latin typeface="楷体"/>
                <a:ea typeface="楷体"/>
                <a:cs typeface="Arial" charset="0"/>
              </a:rPr>
              <a:t>点源最大</a:t>
            </a:r>
            <a:r>
              <a:rPr lang="zh-CN" altLang="en-US" sz="2000" dirty="0">
                <a:latin typeface="楷体"/>
                <a:ea typeface="楷体"/>
                <a:cs typeface="Arial" charset="0"/>
              </a:rPr>
              <a:t>和平均重建误差</a:t>
            </a:r>
            <a:endParaRPr lang="zh-CN" altLang="en-US" sz="2000" dirty="0">
              <a:cs typeface="Arial" charset="0"/>
            </a:endParaRPr>
          </a:p>
        </p:txBody>
      </p:sp>
      <p:graphicFrame>
        <p:nvGraphicFramePr>
          <p:cNvPr id="19" name="图表 18"/>
          <p:cNvGraphicFramePr/>
          <p:nvPr>
            <p:extLst>
              <p:ext uri="{D42A27DB-BD31-4B8C-83A1-F6EECF244321}">
                <p14:modId xmlns:p14="http://schemas.microsoft.com/office/powerpoint/2010/main" val="195163391"/>
              </p:ext>
            </p:extLst>
          </p:nvPr>
        </p:nvGraphicFramePr>
        <p:xfrm>
          <a:off x="-1" y="1556770"/>
          <a:ext cx="4620211" cy="411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334753" y="5735747"/>
            <a:ext cx="85709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42900" indent="-342900" defTabSz="914400" eaLnBrk="0" hangingPunct="0">
              <a:buFont typeface="Arial" charset="0"/>
              <a:buChar char="•"/>
            </a:pP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与</a:t>
            </a:r>
            <a:r>
              <a:rPr lang="en-US" altLang="zh-CN" sz="2400" dirty="0">
                <a:latin typeface="SimHei" charset="0"/>
                <a:ea typeface="SimHei" charset="0"/>
                <a:cs typeface="SimHei" charset="0"/>
              </a:rPr>
              <a:t>SGS</a:t>
            </a: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相比</a:t>
            </a: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，</a:t>
            </a:r>
            <a:r>
              <a:rPr lang="en-US" altLang="zh-CN" sz="2400" dirty="0" smtClean="0">
                <a:latin typeface="SimHei" charset="0"/>
                <a:ea typeface="SimHei" charset="0"/>
                <a:cs typeface="SimHei" charset="0"/>
              </a:rPr>
              <a:t>ISGS</a:t>
            </a: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技术的</a:t>
            </a:r>
            <a:r>
              <a:rPr lang="zh-CN" altLang="zh-CN" sz="2400" dirty="0" smtClean="0">
                <a:latin typeface="SimHei" charset="0"/>
                <a:ea typeface="SimHei" charset="0"/>
                <a:cs typeface="SimHei" charset="0"/>
              </a:rPr>
              <a:t>最大误差</a:t>
            </a: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和</a:t>
            </a:r>
            <a:r>
              <a:rPr lang="zh-CN" altLang="zh-CN" sz="2400" dirty="0" smtClean="0">
                <a:latin typeface="SimHei" charset="0"/>
                <a:ea typeface="SimHei" charset="0"/>
                <a:cs typeface="SimHei" charset="0"/>
              </a:rPr>
              <a:t>平均误差</a:t>
            </a: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都</a:t>
            </a: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有不同程度的降低</a:t>
            </a:r>
            <a:endParaRPr lang="zh-CN" altLang="en-US" sz="2400" dirty="0">
              <a:latin typeface="SimHei" charset="0"/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77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8" y="979488"/>
            <a:ext cx="6351587" cy="357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7" name="图片 6758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4797425"/>
            <a:ext cx="2665413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8" name="图片 7987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2924175"/>
            <a:ext cx="1525588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4870450"/>
            <a:ext cx="162877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735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1123950"/>
            <a:ext cx="16573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1" name="文本框 55"/>
          <p:cNvSpPr txBox="1">
            <a:spLocks noChangeArrowheads="1"/>
          </p:cNvSpPr>
          <p:nvPr/>
        </p:nvSpPr>
        <p:spPr bwMode="auto">
          <a:xfrm>
            <a:off x="0" y="2636838"/>
            <a:ext cx="30337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b="1" dirty="0"/>
              <a:t>TGS</a:t>
            </a:r>
          </a:p>
        </p:txBody>
      </p:sp>
      <p:sp>
        <p:nvSpPr>
          <p:cNvPr id="57352" name="文本框 55"/>
          <p:cNvSpPr txBox="1">
            <a:spLocks noChangeArrowheads="1"/>
          </p:cNvSpPr>
          <p:nvPr/>
        </p:nvSpPr>
        <p:spPr bwMode="auto">
          <a:xfrm>
            <a:off x="0" y="908050"/>
            <a:ext cx="30337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b="1" dirty="0"/>
              <a:t>SGS</a:t>
            </a:r>
          </a:p>
        </p:txBody>
      </p:sp>
      <p:pic>
        <p:nvPicPr>
          <p:cNvPr id="57353" name="图片 7577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4870450"/>
            <a:ext cx="1624013" cy="166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4" name="文本框 55"/>
          <p:cNvSpPr txBox="1">
            <a:spLocks noChangeArrowheads="1"/>
          </p:cNvSpPr>
          <p:nvPr/>
        </p:nvSpPr>
        <p:spPr bwMode="auto">
          <a:xfrm>
            <a:off x="2698750" y="4941888"/>
            <a:ext cx="30337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b="1"/>
              <a:t>ISGS</a:t>
            </a:r>
          </a:p>
        </p:txBody>
      </p:sp>
      <p:sp>
        <p:nvSpPr>
          <p:cNvPr id="57355" name="文本框 55"/>
          <p:cNvSpPr txBox="1">
            <a:spLocks noChangeArrowheads="1"/>
          </p:cNvSpPr>
          <p:nvPr/>
        </p:nvSpPr>
        <p:spPr bwMode="auto">
          <a:xfrm>
            <a:off x="0" y="4581525"/>
            <a:ext cx="30337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b="1"/>
              <a:t>Dynamic Grids</a:t>
            </a:r>
          </a:p>
        </p:txBody>
      </p:sp>
      <p:sp>
        <p:nvSpPr>
          <p:cNvPr id="57356" name="文本框 55"/>
          <p:cNvSpPr txBox="1">
            <a:spLocks noChangeArrowheads="1"/>
          </p:cNvSpPr>
          <p:nvPr/>
        </p:nvSpPr>
        <p:spPr bwMode="auto">
          <a:xfrm>
            <a:off x="6372225" y="4941888"/>
            <a:ext cx="30337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b="1"/>
              <a:t>STGS</a:t>
            </a:r>
          </a:p>
        </p:txBody>
      </p:sp>
      <p:sp>
        <p:nvSpPr>
          <p:cNvPr id="57357" name="矩形 80899"/>
          <p:cNvSpPr>
            <a:spLocks noChangeArrowheads="1"/>
          </p:cNvSpPr>
          <p:nvPr/>
        </p:nvSpPr>
        <p:spPr bwMode="auto">
          <a:xfrm>
            <a:off x="2122488" y="187325"/>
            <a:ext cx="702151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54000" anchorCtr="1"/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rgbClr val="133984"/>
                </a:solidFill>
                <a:ea typeface="华文新魏" charset="0"/>
                <a:sym typeface="Arial" charset="0"/>
              </a:rPr>
              <a:t>多种探测技术精度效率对比</a:t>
            </a:r>
            <a:endParaRPr lang="zh-CN" altLang="en-US" sz="3200" b="1" dirty="0">
              <a:solidFill>
                <a:srgbClr val="133984"/>
              </a:solidFill>
              <a:ea typeface="华文新魏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23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/>
              <a:t>主要工作与创新点</a:t>
            </a:r>
          </a:p>
        </p:txBody>
      </p:sp>
      <p:sp>
        <p:nvSpPr>
          <p:cNvPr id="75778" name="内容占位符 2"/>
          <p:cNvSpPr>
            <a:spLocks noGrp="1"/>
          </p:cNvSpPr>
          <p:nvPr>
            <p:ph idx="1"/>
          </p:nvPr>
        </p:nvSpPr>
        <p:spPr>
          <a:xfrm>
            <a:off x="457200" y="1333499"/>
            <a:ext cx="8229600" cy="5141043"/>
          </a:xfrm>
        </p:spPr>
        <p:txBody>
          <a:bodyPr/>
          <a:lstStyle/>
          <a:p>
            <a:r>
              <a:rPr lang="zh-CN" altLang="zh-CN" sz="2400" dirty="0">
                <a:solidFill>
                  <a:schemeClr val="tx1"/>
                </a:solidFill>
              </a:rPr>
              <a:t>低中放废物探测系统的设计与优化</a:t>
            </a:r>
          </a:p>
          <a:p>
            <a:pPr>
              <a:buFont typeface="Arial" charset="0"/>
              <a:buChar char="•"/>
            </a:pPr>
            <a:r>
              <a:rPr lang="zh-CN" altLang="en-US" sz="1800" dirty="0" smtClean="0"/>
              <a:t>本系统的设计应遵循了</a:t>
            </a:r>
            <a:r>
              <a:rPr lang="zh-CN" altLang="zh-CN" sz="1800" dirty="0" smtClean="0"/>
              <a:t>系统</a:t>
            </a:r>
            <a:r>
              <a:rPr lang="zh-CN" altLang="zh-CN" sz="1800" dirty="0"/>
              <a:t>模块化、紧凑化、可</a:t>
            </a:r>
            <a:r>
              <a:rPr lang="zh-CN" altLang="zh-CN" sz="1800" dirty="0" smtClean="0"/>
              <a:t>扩展性</a:t>
            </a:r>
            <a:r>
              <a:rPr lang="zh-CN" altLang="en-US" sz="1800" dirty="0" smtClean="0"/>
              <a:t>等原则</a:t>
            </a:r>
            <a:r>
              <a:rPr lang="zh-CN" altLang="zh-CN" sz="1800" dirty="0" smtClean="0"/>
              <a:t>。</a:t>
            </a:r>
            <a:endParaRPr lang="en-US" altLang="zh-CN" sz="1800" dirty="0"/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对</a:t>
            </a:r>
            <a:r>
              <a:rPr lang="zh-CN" altLang="zh-CN" sz="2400" dirty="0" smtClean="0">
                <a:solidFill>
                  <a:schemeClr val="tx1"/>
                </a:solidFill>
              </a:rPr>
              <a:t>半层析伽马扫描技术（</a:t>
            </a:r>
            <a:r>
              <a:rPr lang="en-US" altLang="zh-CN" sz="2400" dirty="0" smtClean="0">
                <a:solidFill>
                  <a:schemeClr val="tx1"/>
                </a:solidFill>
              </a:rPr>
              <a:t>STGS</a:t>
            </a:r>
            <a:r>
              <a:rPr lang="zh-CN" altLang="zh-CN" sz="2400" dirty="0" smtClean="0">
                <a:solidFill>
                  <a:schemeClr val="tx1"/>
                </a:solidFill>
              </a:rPr>
              <a:t>）</a:t>
            </a:r>
            <a:r>
              <a:rPr lang="zh-CN" altLang="en-US" sz="2400" dirty="0" smtClean="0">
                <a:solidFill>
                  <a:schemeClr val="tx1"/>
                </a:solidFill>
              </a:rPr>
              <a:t>进行深入</a:t>
            </a:r>
            <a:r>
              <a:rPr lang="zh-CN" altLang="zh-CN" sz="2400" dirty="0" smtClean="0">
                <a:solidFill>
                  <a:schemeClr val="tx1"/>
                </a:solidFill>
              </a:rPr>
              <a:t>研究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>
              <a:buFont typeface="Arial" charset="0"/>
              <a:buChar char="•"/>
            </a:pPr>
            <a:r>
              <a:rPr lang="zh-CN" altLang="zh-CN" sz="1800" dirty="0" smtClean="0"/>
              <a:t>对于</a:t>
            </a:r>
            <a:r>
              <a:rPr lang="en-US" altLang="zh-CN" sz="1800" dirty="0" smtClean="0"/>
              <a:t>200L</a:t>
            </a:r>
            <a:r>
              <a:rPr lang="zh-CN" altLang="zh-CN" sz="1800" dirty="0" smtClean="0"/>
              <a:t>低密度桶</a:t>
            </a:r>
            <a:r>
              <a:rPr lang="zh-CN" altLang="zh-CN" sz="1800" dirty="0"/>
              <a:t>最大误差为</a:t>
            </a:r>
            <a:r>
              <a:rPr lang="en-US" altLang="zh-CN" sz="1800" dirty="0" smtClean="0"/>
              <a:t>SGS</a:t>
            </a:r>
            <a:r>
              <a:rPr lang="zh-CN" altLang="zh-CN" sz="1800" dirty="0" smtClean="0"/>
              <a:t>方法的三分之一或更低，</a:t>
            </a:r>
            <a:r>
              <a:rPr lang="zh-CN" altLang="en-US" sz="1800" dirty="0" smtClean="0"/>
              <a:t>时间为</a:t>
            </a:r>
            <a:r>
              <a:rPr lang="en-US" altLang="zh-CN" sz="1800" dirty="0" smtClean="0"/>
              <a:t>2-4</a:t>
            </a:r>
            <a:r>
              <a:rPr lang="zh-CN" altLang="en-US" sz="1800" dirty="0" smtClean="0"/>
              <a:t>倍。最优网格划分方式为</a:t>
            </a:r>
            <a:r>
              <a:rPr lang="en-US" altLang="zh-CN" sz="1800" dirty="0" smtClean="0"/>
              <a:t>2ER</a:t>
            </a:r>
            <a:r>
              <a:rPr lang="zh-CN" altLang="en-US" sz="1800" dirty="0" smtClean="0"/>
              <a:t>或</a:t>
            </a:r>
            <a:r>
              <a:rPr lang="en-US" altLang="zh-CN" sz="1800" dirty="0" smtClean="0"/>
              <a:t>4ER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>
              <a:buFont typeface="Arial" charset="0"/>
              <a:buChar char="•"/>
            </a:pPr>
            <a:r>
              <a:rPr lang="zh-CN" altLang="zh-CN" sz="1800" dirty="0" smtClean="0"/>
              <a:t>对于</a:t>
            </a:r>
            <a:r>
              <a:rPr lang="en-US" altLang="zh-CN" sz="1800" dirty="0" smtClean="0"/>
              <a:t>400L</a:t>
            </a:r>
            <a:r>
              <a:rPr lang="zh-CN" altLang="zh-CN" sz="1800" dirty="0" smtClean="0"/>
              <a:t>高密度桶</a:t>
            </a:r>
            <a:r>
              <a:rPr lang="zh-CN" altLang="zh-CN" sz="1800" dirty="0"/>
              <a:t>最大误差为</a:t>
            </a:r>
            <a:r>
              <a:rPr lang="en-US" altLang="zh-CN" sz="1800" dirty="0" smtClean="0"/>
              <a:t>SGS</a:t>
            </a:r>
            <a:r>
              <a:rPr lang="zh-CN" altLang="zh-CN" sz="1800" dirty="0" smtClean="0"/>
              <a:t>方法的二分之一或更低</a:t>
            </a:r>
            <a:r>
              <a:rPr lang="zh-CN" altLang="en-US" sz="1800" dirty="0" smtClean="0"/>
              <a:t>，时间为</a:t>
            </a:r>
            <a:r>
              <a:rPr lang="en-US" altLang="zh-CN" sz="1800" dirty="0" smtClean="0"/>
              <a:t>4-8</a:t>
            </a:r>
            <a:r>
              <a:rPr lang="zh-CN" altLang="en-US" sz="1800" dirty="0" smtClean="0"/>
              <a:t>倍。</a:t>
            </a:r>
          </a:p>
          <a:p>
            <a:pPr>
              <a:buFont typeface="Arial" charset="0"/>
              <a:buChar char="•"/>
            </a:pPr>
            <a:r>
              <a:rPr lang="zh-CN" altLang="en-US" sz="1800" dirty="0" smtClean="0"/>
              <a:t>最优网格划分方式为</a:t>
            </a:r>
            <a:r>
              <a:rPr lang="en-US" altLang="zh-CN" sz="1800" dirty="0" smtClean="0"/>
              <a:t>4ER</a:t>
            </a:r>
            <a:r>
              <a:rPr lang="zh-CN" altLang="en-US" sz="1800" dirty="0" smtClean="0"/>
              <a:t>或</a:t>
            </a:r>
            <a:r>
              <a:rPr lang="en-US" altLang="zh-CN" sz="1800" dirty="0" smtClean="0"/>
              <a:t>8ER</a:t>
            </a:r>
            <a:r>
              <a:rPr lang="zh-CN" altLang="en-US" sz="1800" dirty="0" smtClean="0"/>
              <a:t>。</a:t>
            </a:r>
          </a:p>
          <a:p>
            <a:pPr>
              <a:buFont typeface="Arial" charset="0"/>
              <a:buChar char="•"/>
            </a:pPr>
            <a:r>
              <a:rPr lang="zh-CN" altLang="en-US" sz="1800" dirty="0" smtClean="0"/>
              <a:t>是一种介于</a:t>
            </a:r>
            <a:r>
              <a:rPr lang="en-US" altLang="zh-CN" sz="1800" dirty="0" smtClean="0"/>
              <a:t>SGS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TGS</a:t>
            </a:r>
            <a:r>
              <a:rPr lang="zh-CN" altLang="en-US" sz="1800" dirty="0" smtClean="0"/>
              <a:t>技术之间的，精度和效率平衡性良好的改进型方法。</a:t>
            </a:r>
            <a:endParaRPr lang="zh-CN" altLang="zh-CN" sz="1800" dirty="0" smtClean="0"/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改进了</a:t>
            </a:r>
            <a:r>
              <a:rPr lang="zh-CN" altLang="zh-CN" sz="2400" dirty="0" smtClean="0">
                <a:solidFill>
                  <a:schemeClr val="tx1"/>
                </a:solidFill>
              </a:rPr>
              <a:t>双探测器</a:t>
            </a:r>
            <a:r>
              <a:rPr lang="en-US" altLang="zh-CN" sz="2400" dirty="0" smtClean="0">
                <a:solidFill>
                  <a:schemeClr val="tx1"/>
                </a:solidFill>
              </a:rPr>
              <a:t>ISGS</a:t>
            </a:r>
            <a:r>
              <a:rPr lang="zh-CN" altLang="en-US" sz="2400" dirty="0" smtClean="0">
                <a:solidFill>
                  <a:schemeClr val="tx1"/>
                </a:solidFill>
              </a:rPr>
              <a:t>技术</a:t>
            </a:r>
          </a:p>
          <a:p>
            <a:pPr>
              <a:buFont typeface="Arial" charset="0"/>
              <a:buChar char="•"/>
            </a:pPr>
            <a:r>
              <a:rPr lang="zh-CN" altLang="en-US" sz="1800" dirty="0" smtClean="0"/>
              <a:t>采用等效半径误差修正、等效层投影的改进策略，可显著提高测量精度，尤其是对</a:t>
            </a:r>
            <a:r>
              <a:rPr lang="en-US" altLang="zh-CN" sz="1800" dirty="0"/>
              <a:t>400L</a:t>
            </a:r>
            <a:r>
              <a:rPr lang="zh-CN" altLang="en-US" sz="1800" dirty="0"/>
              <a:t>高密度桶</a:t>
            </a:r>
            <a:r>
              <a:rPr lang="zh-CN" altLang="en-US" sz="1800" dirty="0" smtClean="0"/>
              <a:t>。</a:t>
            </a:r>
          </a:p>
          <a:p>
            <a:pPr>
              <a:buFont typeface="Arial" charset="0"/>
              <a:buChar char="•"/>
            </a:pPr>
            <a:r>
              <a:rPr lang="zh-CN" altLang="zh-CN" sz="1800" dirty="0" smtClean="0"/>
              <a:t>与</a:t>
            </a:r>
            <a:r>
              <a:rPr lang="en-US" altLang="zh-CN" sz="1800" dirty="0" smtClean="0"/>
              <a:t>SGS</a:t>
            </a:r>
            <a:r>
              <a:rPr lang="zh-CN" altLang="zh-CN" sz="1800" dirty="0" smtClean="0"/>
              <a:t>方法相比，改进型方法的最大误差降低为几分之一，而平均误差降低了接近一半</a:t>
            </a:r>
            <a:r>
              <a:rPr lang="zh-CN" altLang="en-US" sz="1800" dirty="0" smtClean="0"/>
              <a:t>，时间为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倍</a:t>
            </a:r>
            <a:r>
              <a:rPr lang="zh-CN" altLang="zh-CN" sz="1800" dirty="0" smtClean="0"/>
              <a:t>。</a:t>
            </a:r>
            <a:endParaRPr lang="zh-CN" altLang="en-US" sz="1800" dirty="0" smtClean="0"/>
          </a:p>
          <a:p>
            <a:pPr>
              <a:buFont typeface="Arial" charset="0"/>
              <a:buChar char="•"/>
            </a:pPr>
            <a:r>
              <a:rPr lang="zh-CN" altLang="en-US" sz="1800" dirty="0" smtClean="0"/>
              <a:t>比</a:t>
            </a:r>
            <a:r>
              <a:rPr lang="en-US" altLang="zh-CN" sz="1800" dirty="0" smtClean="0"/>
              <a:t>STGS</a:t>
            </a:r>
            <a:r>
              <a:rPr lang="zh-CN" altLang="en-US" sz="1800" dirty="0" smtClean="0"/>
              <a:t>测量时间更短而精度接近。</a:t>
            </a:r>
            <a:endParaRPr lang="en-US" altLang="zh-CN" sz="1800" dirty="0" smtClean="0"/>
          </a:p>
          <a:p>
            <a:pPr marL="457200" lvl="1" indent="0">
              <a:buNone/>
            </a:pPr>
            <a:endParaRPr lang="zh-CN" alt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/>
              <a:t>展望</a:t>
            </a:r>
          </a:p>
        </p:txBody>
      </p:sp>
      <p:sp>
        <p:nvSpPr>
          <p:cNvPr id="76802" name="内容占位符 2"/>
          <p:cNvSpPr>
            <a:spLocks noGrp="1"/>
          </p:cNvSpPr>
          <p:nvPr>
            <p:ph idx="1"/>
          </p:nvPr>
        </p:nvSpPr>
        <p:spPr>
          <a:xfrm>
            <a:off x="431800" y="1622989"/>
            <a:ext cx="8229600" cy="3715927"/>
          </a:xfrm>
        </p:spPr>
        <p:txBody>
          <a:bodyPr/>
          <a:lstStyle/>
          <a:p>
            <a:pPr marL="457200" indent="-457200">
              <a:buFont typeface="Wingdings" charset="2"/>
              <a:buChar char="v"/>
            </a:pPr>
            <a:r>
              <a:rPr lang="zh-CN" altLang="en-US" dirty="0" smtClean="0"/>
              <a:t>系统各项参数的优化</a:t>
            </a:r>
          </a:p>
          <a:p>
            <a:pPr marL="457200" indent="-457200">
              <a:buFont typeface="Wingdings" charset="2"/>
              <a:buChar char="v"/>
            </a:pPr>
            <a:r>
              <a:rPr lang="zh-CN" altLang="zh-CN" dirty="0" smtClean="0"/>
              <a:t>迭代算法的</a:t>
            </a:r>
            <a:r>
              <a:rPr lang="zh-CN" altLang="en-US" dirty="0" smtClean="0"/>
              <a:t>优化</a:t>
            </a:r>
          </a:p>
          <a:p>
            <a:pPr marL="457200" indent="-457200">
              <a:buFont typeface="Wingdings" charset="2"/>
              <a:buChar char="v"/>
            </a:pPr>
            <a:r>
              <a:rPr lang="zh-CN" altLang="en-US" dirty="0" smtClean="0"/>
              <a:t>优化</a:t>
            </a:r>
            <a:r>
              <a:rPr lang="zh-CN" altLang="zh-CN" dirty="0" smtClean="0"/>
              <a:t>策略</a:t>
            </a:r>
            <a:r>
              <a:rPr lang="zh-CN" altLang="en-US" dirty="0" smtClean="0"/>
              <a:t>的</a:t>
            </a:r>
            <a:r>
              <a:rPr lang="zh-CN" altLang="zh-CN" dirty="0" smtClean="0"/>
              <a:t>推广</a:t>
            </a:r>
          </a:p>
          <a:p>
            <a:pPr marL="457200" indent="-457200">
              <a:buFont typeface="Wingdings" charset="2"/>
              <a:buChar char="v"/>
            </a:pPr>
            <a:r>
              <a:rPr lang="zh-CN" altLang="zh-CN" dirty="0" smtClean="0"/>
              <a:t>全面充分的实验工作</a:t>
            </a:r>
            <a:endParaRPr lang="zh-CN" altLang="en-US" dirty="0" smtClean="0"/>
          </a:p>
          <a:p>
            <a:pPr marL="457200" indent="-457200">
              <a:buFont typeface="Wingdings" charset="2"/>
              <a:buChar char="v"/>
            </a:pPr>
            <a:r>
              <a:rPr lang="zh-CN" altLang="en-US" dirty="0"/>
              <a:t>测量不确定度和可探测限</a:t>
            </a:r>
          </a:p>
          <a:p>
            <a:pPr marL="457200" indent="-457200">
              <a:buFont typeface="Wingdings" charset="2"/>
              <a:buChar char="v"/>
            </a:pPr>
            <a:r>
              <a:rPr lang="en-US" altLang="zh-CN" dirty="0" smtClean="0"/>
              <a:t>400L</a:t>
            </a:r>
            <a:r>
              <a:rPr lang="zh-CN" altLang="zh-CN" dirty="0" smtClean="0"/>
              <a:t>高密度废物桶的最佳测量技术标准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522663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1" lang="zh-CN" altLang="en-US" dirty="0" smtClean="0">
                <a:solidFill>
                  <a:srgbClr val="004195"/>
                </a:solidFill>
              </a:rPr>
              <a:t>谢谢！</a:t>
            </a:r>
            <a:endParaRPr kumimoji="1" lang="zh-CN" altLang="en-US" dirty="0">
              <a:solidFill>
                <a:srgbClr val="00419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137" y="3099729"/>
            <a:ext cx="3046413" cy="193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DSC042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94" b="25317"/>
          <a:stretch>
            <a:fillRect/>
          </a:stretch>
        </p:blipFill>
        <p:spPr bwMode="auto">
          <a:xfrm>
            <a:off x="457200" y="3096554"/>
            <a:ext cx="2441575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6" descr="abfaelle_star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35"/>
          <a:stretch>
            <a:fillRect/>
          </a:stretch>
        </p:blipFill>
        <p:spPr bwMode="auto">
          <a:xfrm>
            <a:off x="6132512" y="3099729"/>
            <a:ext cx="2560638" cy="194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/>
          <p:cNvSpPr txBox="1">
            <a:spLocks/>
          </p:cNvSpPr>
          <p:nvPr/>
        </p:nvSpPr>
        <p:spPr bwMode="auto">
          <a:xfrm>
            <a:off x="2446338" y="179388"/>
            <a:ext cx="6215062" cy="6540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133984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9pPr>
          </a:lstStyle>
          <a:p>
            <a:pPr defTabSz="914400"/>
            <a:r>
              <a:rPr kumimoji="1" lang="zh-CN" altLang="en-US" dirty="0" smtClean="0">
                <a:solidFill>
                  <a:srgbClr val="004195"/>
                </a:solidFill>
              </a:rPr>
              <a:t>研究背景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457200" y="1331291"/>
            <a:ext cx="8300967" cy="5230902"/>
          </a:xfrm>
          <a:prstGeom prst="rect">
            <a:avLst/>
          </a:prstGeom>
        </p:spPr>
        <p:txBody>
          <a:bodyPr/>
          <a:lstStyle>
            <a:lvl1pPr marL="449263" indent="-44926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914400" lvl="1" indent="-28575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322388" lvl="2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3pPr>
            <a:lvl4pPr marL="1730375" lvl="3" indent="-22860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4pPr>
            <a:lvl5pPr marL="2138363" lvl="4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5pPr>
            <a:lvl6pPr marL="2514600" lvl="5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6pPr>
            <a:lvl7pPr marL="2971800" lvl="6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7pPr>
            <a:lvl8pPr marL="3429000" lvl="7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8pPr>
            <a:lvl9pPr marL="3886200" lvl="8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9pPr>
          </a:lstStyle>
          <a:p>
            <a:pPr marL="334963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</a:rPr>
              <a:t>随着</a:t>
            </a:r>
            <a:r>
              <a:rPr lang="zh-CN" altLang="en-US" sz="2400" dirty="0">
                <a:solidFill>
                  <a:schemeClr val="tx1"/>
                </a:solidFill>
              </a:rPr>
              <a:t>核能工业发展，放射性废物大量产生和堆积。</a:t>
            </a:r>
          </a:p>
          <a:p>
            <a:pPr marL="334963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一个</a:t>
            </a:r>
            <a:r>
              <a:rPr lang="en-US" altLang="zh-CN" sz="2400" dirty="0">
                <a:solidFill>
                  <a:schemeClr val="tx1"/>
                </a:solidFill>
              </a:rPr>
              <a:t>100</a:t>
            </a:r>
            <a:r>
              <a:rPr lang="zh-CN" altLang="en-US" sz="2400" dirty="0">
                <a:solidFill>
                  <a:schemeClr val="tx1"/>
                </a:solidFill>
              </a:rPr>
              <a:t>万千瓦级的核电站：</a:t>
            </a:r>
            <a:r>
              <a:rPr lang="en-US" altLang="zh-CN" sz="2400" dirty="0">
                <a:solidFill>
                  <a:schemeClr val="tx1"/>
                </a:solidFill>
              </a:rPr>
              <a:t>70-100</a:t>
            </a:r>
            <a:r>
              <a:rPr lang="zh-CN" altLang="en-US" sz="2400" dirty="0">
                <a:solidFill>
                  <a:schemeClr val="tx1"/>
                </a:solidFill>
              </a:rPr>
              <a:t>立方米</a:t>
            </a:r>
            <a:r>
              <a:rPr lang="en-US" altLang="zh-CN" sz="2400" dirty="0">
                <a:solidFill>
                  <a:schemeClr val="tx1"/>
                </a:solidFill>
              </a:rPr>
              <a:t>/</a:t>
            </a:r>
            <a:r>
              <a:rPr lang="zh-CN" altLang="en-US" sz="2400" dirty="0">
                <a:solidFill>
                  <a:schemeClr val="tx1"/>
                </a:solidFill>
              </a:rPr>
              <a:t>年</a:t>
            </a:r>
          </a:p>
          <a:p>
            <a:pPr marL="457200" lvl="1" indent="0"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根据核电中长期发展规划，到</a:t>
            </a:r>
            <a:r>
              <a:rPr lang="en-US" altLang="zh-CN" sz="2000" dirty="0">
                <a:solidFill>
                  <a:schemeClr val="tx1"/>
                </a:solidFill>
              </a:rPr>
              <a:t>2020</a:t>
            </a:r>
            <a:r>
              <a:rPr lang="zh-CN" altLang="en-US" sz="2000" dirty="0" smtClean="0">
                <a:solidFill>
                  <a:schemeClr val="tx1"/>
                </a:solidFill>
              </a:rPr>
              <a:t>年，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zh-CN" altLang="en-US" sz="2000" dirty="0" smtClean="0">
                <a:solidFill>
                  <a:schemeClr val="tx1"/>
                </a:solidFill>
              </a:rPr>
              <a:t>总</a:t>
            </a:r>
            <a:r>
              <a:rPr lang="zh-CN" altLang="en-US" sz="2000" dirty="0">
                <a:solidFill>
                  <a:schemeClr val="tx1"/>
                </a:solidFill>
              </a:rPr>
              <a:t>装机容量将达到</a:t>
            </a:r>
            <a:r>
              <a:rPr lang="en-US" altLang="zh-CN" sz="2000" dirty="0">
                <a:solidFill>
                  <a:schemeClr val="tx1"/>
                </a:solidFill>
              </a:rPr>
              <a:t>5800</a:t>
            </a:r>
            <a:r>
              <a:rPr lang="zh-CN" altLang="en-US" sz="2000" dirty="0">
                <a:solidFill>
                  <a:schemeClr val="tx1"/>
                </a:solidFill>
              </a:rPr>
              <a:t>万千瓦：</a:t>
            </a:r>
            <a:r>
              <a:rPr lang="en-US" altLang="zh-CN" sz="2000" dirty="0">
                <a:solidFill>
                  <a:schemeClr val="tx1"/>
                </a:solidFill>
              </a:rPr>
              <a:t>5800</a:t>
            </a:r>
            <a:r>
              <a:rPr lang="zh-CN" altLang="en-US" sz="2000" dirty="0">
                <a:solidFill>
                  <a:schemeClr val="tx1"/>
                </a:solidFill>
              </a:rPr>
              <a:t>立方米</a:t>
            </a:r>
            <a:r>
              <a:rPr lang="en-US" altLang="zh-CN" sz="2000" dirty="0">
                <a:solidFill>
                  <a:schemeClr val="tx1"/>
                </a:solidFill>
              </a:rPr>
              <a:t>/</a:t>
            </a:r>
            <a:r>
              <a:rPr lang="zh-CN" altLang="en-US" sz="2000" dirty="0">
                <a:solidFill>
                  <a:schemeClr val="tx1"/>
                </a:solidFill>
              </a:rPr>
              <a:t>年</a:t>
            </a:r>
          </a:p>
          <a:p>
            <a:pPr marL="0" indent="-7937"/>
            <a:endParaRPr lang="zh-CN" altLang="en-US" sz="2400" dirty="0">
              <a:solidFill>
                <a:schemeClr val="tx1"/>
              </a:solidFill>
            </a:endParaRPr>
          </a:p>
          <a:p>
            <a:pPr marL="0" indent="-7937"/>
            <a:endParaRPr lang="zh-CN" altLang="en-US" sz="2400" dirty="0">
              <a:solidFill>
                <a:schemeClr val="tx1"/>
              </a:solidFill>
            </a:endParaRPr>
          </a:p>
          <a:p>
            <a:pPr marL="0" indent="-7937"/>
            <a:endParaRPr lang="zh-CN" altLang="en-US" sz="2400" dirty="0">
              <a:solidFill>
                <a:schemeClr val="tx1"/>
              </a:solidFill>
            </a:endParaRPr>
          </a:p>
          <a:p>
            <a:pPr marL="0" indent="-7937"/>
            <a:endParaRPr lang="zh-CN" altLang="en-US" sz="2400" dirty="0">
              <a:solidFill>
                <a:schemeClr val="tx1"/>
              </a:solidFill>
            </a:endParaRPr>
          </a:p>
          <a:p>
            <a:pPr marL="334963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在对这些废物进行处置之前，必须对其准确鉴别与测量，为其暂存、运输和最终处置的方案的制定提供科学依据</a:t>
            </a:r>
            <a:r>
              <a:rPr lang="zh-CN" altLang="en-US" sz="2400" dirty="0" smtClean="0">
                <a:solidFill>
                  <a:schemeClr val="tx1"/>
                </a:solidFill>
              </a:rPr>
              <a:t>。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334963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tx1"/>
                </a:solidFill>
              </a:rPr>
              <a:t>废物检测技术的研究有很大的</a:t>
            </a:r>
            <a:r>
              <a:rPr kumimoji="1" lang="zh-CN" altLang="en-US" sz="2400" dirty="0">
                <a:solidFill>
                  <a:srgbClr val="C00000"/>
                </a:solidFill>
              </a:rPr>
              <a:t>应用</a:t>
            </a:r>
            <a:r>
              <a:rPr kumimoji="1" lang="zh-CN" altLang="en-US" sz="2400" dirty="0" smtClean="0">
                <a:solidFill>
                  <a:srgbClr val="C00000"/>
                </a:solidFill>
              </a:rPr>
              <a:t>价值</a:t>
            </a:r>
            <a:endParaRPr lang="zh-CN" altLang="en-US" sz="2400" dirty="0">
              <a:solidFill>
                <a:srgbClr val="C00000"/>
              </a:solidFill>
            </a:endParaRPr>
          </a:p>
          <a:p>
            <a:pPr marL="457200" lvl="1" indent="0">
              <a:buFontTx/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37384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 bwMode="auto">
          <a:xfrm>
            <a:off x="2497015" y="125075"/>
            <a:ext cx="6316663" cy="7572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kumimoji="1" lang="zh-CN" altLang="en-US" b="1" dirty="0" smtClean="0"/>
              <a:t>研究背景</a:t>
            </a:r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>
          <a:xfrm>
            <a:off x="356432" y="1045825"/>
            <a:ext cx="8540430" cy="832485"/>
          </a:xfrm>
        </p:spPr>
        <p:txBody>
          <a:bodyPr/>
          <a:lstStyle/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SimHei" charset="0"/>
                <a:ea typeface="SimHei" charset="0"/>
                <a:cs typeface="SimHei" charset="0"/>
              </a:rPr>
              <a:t>低中放废物</a:t>
            </a:r>
            <a:r>
              <a:rPr lang="zh-CN" altLang="en-US" dirty="0">
                <a:solidFill>
                  <a:schemeClr val="tx1"/>
                </a:solidFill>
                <a:latin typeface="SimHei" charset="0"/>
                <a:ea typeface="SimHei" charset="0"/>
                <a:cs typeface="SimHei" charset="0"/>
              </a:rPr>
              <a:t>桶特点：非均匀、大体积</a:t>
            </a:r>
          </a:p>
        </p:txBody>
      </p:sp>
      <p:grpSp>
        <p:nvGrpSpPr>
          <p:cNvPr id="14" name="Group 30"/>
          <p:cNvGrpSpPr>
            <a:grpSpLocks/>
          </p:cNvGrpSpPr>
          <p:nvPr/>
        </p:nvGrpSpPr>
        <p:grpSpPr bwMode="auto">
          <a:xfrm>
            <a:off x="473747" y="1949961"/>
            <a:ext cx="8305800" cy="3548063"/>
            <a:chOff x="288" y="1296"/>
            <a:chExt cx="5232" cy="2235"/>
          </a:xfrm>
        </p:grpSpPr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288" y="1632"/>
              <a:ext cx="1296" cy="507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低中放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废物</a:t>
              </a:r>
            </a:p>
            <a:p>
              <a:pPr algn="ctr"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活度测量方法</a:t>
              </a:r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1680" y="1296"/>
              <a:ext cx="1296" cy="247"/>
            </a:xfrm>
            <a:prstGeom prst="rect">
              <a:avLst/>
            </a:prstGeom>
            <a:solidFill>
              <a:srgbClr val="CCFFCC">
                <a:alpha val="48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破坏性取样分析法</a:t>
              </a:r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1680" y="2160"/>
              <a:ext cx="1296" cy="247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无损检测法</a:t>
              </a:r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3072" y="1728"/>
              <a:ext cx="1056" cy="247"/>
            </a:xfrm>
            <a:prstGeom prst="rect">
              <a:avLst/>
            </a:prstGeom>
            <a:solidFill>
              <a:srgbClr val="99CCFF">
                <a:alpha val="41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中子分析法</a:t>
              </a:r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3072" y="2592"/>
              <a:ext cx="1056" cy="247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γ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射线分析法</a:t>
              </a:r>
            </a:p>
          </p:txBody>
        </p:sp>
        <p:sp>
          <p:nvSpPr>
            <p:cNvPr id="20" name="Text Box 23"/>
            <p:cNvSpPr txBox="1">
              <a:spLocks noChangeArrowheads="1"/>
            </p:cNvSpPr>
            <p:nvPr/>
          </p:nvSpPr>
          <p:spPr bwMode="auto">
            <a:xfrm>
              <a:off x="3072" y="2160"/>
              <a:ext cx="1056" cy="247"/>
            </a:xfrm>
            <a:prstGeom prst="rect">
              <a:avLst/>
            </a:prstGeom>
            <a:solidFill>
              <a:srgbClr val="99CCFF">
                <a:alpha val="41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量热法</a:t>
              </a:r>
            </a:p>
          </p:txBody>
        </p:sp>
        <p:sp>
          <p:nvSpPr>
            <p:cNvPr id="21" name="左大括号 26"/>
            <p:cNvSpPr>
              <a:spLocks/>
            </p:cNvSpPr>
            <p:nvPr/>
          </p:nvSpPr>
          <p:spPr bwMode="auto">
            <a:xfrm>
              <a:off x="1584" y="1440"/>
              <a:ext cx="96" cy="864"/>
            </a:xfrm>
            <a:prstGeom prst="leftBrace">
              <a:avLst>
                <a:gd name="adj1" fmla="val 625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左大括号 9"/>
            <p:cNvSpPr>
              <a:spLocks/>
            </p:cNvSpPr>
            <p:nvPr/>
          </p:nvSpPr>
          <p:spPr bwMode="auto">
            <a:xfrm>
              <a:off x="2976" y="1824"/>
              <a:ext cx="96" cy="912"/>
            </a:xfrm>
            <a:prstGeom prst="leftBrace">
              <a:avLst>
                <a:gd name="adj1" fmla="val 6905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左大括号 26"/>
            <p:cNvSpPr>
              <a:spLocks/>
            </p:cNvSpPr>
            <p:nvPr/>
          </p:nvSpPr>
          <p:spPr bwMode="auto">
            <a:xfrm rot="5400000">
              <a:off x="3456" y="1968"/>
              <a:ext cx="192" cy="1920"/>
            </a:xfrm>
            <a:prstGeom prst="leftBrace">
              <a:avLst>
                <a:gd name="adj1" fmla="val 6944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Text Box 28"/>
            <p:cNvSpPr txBox="1">
              <a:spLocks noChangeArrowheads="1"/>
            </p:cNvSpPr>
            <p:nvPr/>
          </p:nvSpPr>
          <p:spPr bwMode="auto">
            <a:xfrm>
              <a:off x="768" y="3024"/>
              <a:ext cx="2208" cy="507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分段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γ</a:t>
              </a: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扫描（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SGS</a:t>
              </a: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Segmented gamma scanning</a:t>
              </a:r>
            </a:p>
          </p:txBody>
        </p:sp>
        <p:sp>
          <p:nvSpPr>
            <p:cNvPr id="25" name="Text Box 29"/>
            <p:cNvSpPr txBox="1">
              <a:spLocks noChangeArrowheads="1"/>
            </p:cNvSpPr>
            <p:nvPr/>
          </p:nvSpPr>
          <p:spPr bwMode="auto">
            <a:xfrm>
              <a:off x="3216" y="3024"/>
              <a:ext cx="2304" cy="507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层析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γ</a:t>
              </a: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扫描（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TGS</a:t>
              </a: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Tomographic gamma scanning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charset="0"/>
              <a:buChar char="•"/>
            </a:pPr>
            <a:r>
              <a:rPr lang="en-US" altLang="zh-CN" sz="2400" dirty="0">
                <a:solidFill>
                  <a:srgbClr val="004098"/>
                </a:solidFill>
                <a:latin typeface="SimHei" charset="0"/>
                <a:ea typeface="SimHei" charset="0"/>
                <a:cs typeface="SimHei" charset="0"/>
              </a:rPr>
              <a:t>SGS</a:t>
            </a:r>
            <a:r>
              <a:rPr lang="zh-CN" altLang="en-US" sz="2400" dirty="0">
                <a:solidFill>
                  <a:srgbClr val="004098"/>
                </a:solidFill>
                <a:latin typeface="SimHei" charset="0"/>
                <a:ea typeface="SimHei" charset="0"/>
                <a:cs typeface="SimHei" charset="0"/>
              </a:rPr>
              <a:t>技术假设每层物质与放射性核素都均匀分布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2895600" y="563880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0" dirty="0">
                <a:ea typeface="宋体" panose="02010600030101010101" pitchFamily="2" charset="-122"/>
              </a:rPr>
              <a:t>SGS</a:t>
            </a:r>
            <a:r>
              <a:rPr lang="zh-CN" altLang="en-US" sz="2400" b="0" dirty="0">
                <a:ea typeface="宋体" panose="02010600030101010101" pitchFamily="2" charset="-122"/>
              </a:rPr>
              <a:t>扫描示意图</a:t>
            </a:r>
          </a:p>
        </p:txBody>
      </p:sp>
      <p:pic>
        <p:nvPicPr>
          <p:cNvPr id="5326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38400"/>
            <a:ext cx="7848600" cy="319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标题 1"/>
          <p:cNvSpPr txBox="1">
            <a:spLocks/>
          </p:cNvSpPr>
          <p:nvPr/>
        </p:nvSpPr>
        <p:spPr bwMode="auto">
          <a:xfrm>
            <a:off x="2597944" y="209550"/>
            <a:ext cx="6215062" cy="65405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133984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9pPr>
          </a:lstStyle>
          <a:p>
            <a:pPr defTabSz="914400"/>
            <a:r>
              <a:rPr lang="zh-CN" altLang="zh-CN" dirty="0" smtClean="0"/>
              <a:t>国</a:t>
            </a:r>
            <a:r>
              <a:rPr lang="zh-CN" altLang="en-US" dirty="0" smtClean="0"/>
              <a:t>内</a:t>
            </a:r>
            <a:r>
              <a:rPr lang="zh-CN" altLang="zh-CN" dirty="0" smtClean="0"/>
              <a:t>外研究现状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52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文本占位符 57346"/>
          <p:cNvSpPr>
            <a:spLocks noGrp="1" noChangeArrowheads="1"/>
          </p:cNvSpPr>
          <p:nvPr>
            <p:ph idx="1"/>
          </p:nvPr>
        </p:nvSpPr>
        <p:spPr>
          <a:xfrm>
            <a:off x="4500563" y="1585912"/>
            <a:ext cx="4551964" cy="3581401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altLang="zh-CN" sz="2400" dirty="0" smtClean="0"/>
              <a:t>TGS</a:t>
            </a:r>
            <a:r>
              <a:rPr lang="zh-CN" altLang="en-US" sz="2400" dirty="0" smtClean="0"/>
              <a:t>将废物桶每层再划分为若干网格。</a:t>
            </a:r>
          </a:p>
        </p:txBody>
      </p:sp>
      <p:pic>
        <p:nvPicPr>
          <p:cNvPr id="35844" name="图片 5734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1944"/>
            <a:ext cx="4500563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矩形 57348"/>
          <p:cNvSpPr>
            <a:spLocks noChangeArrowheads="1"/>
          </p:cNvSpPr>
          <p:nvPr/>
        </p:nvSpPr>
        <p:spPr bwMode="auto">
          <a:xfrm>
            <a:off x="302418" y="5167313"/>
            <a:ext cx="89662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defTabSz="17938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7938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7938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7938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7938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7938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7938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7938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7938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10000"/>
              </a:lnSpc>
              <a:spcBef>
                <a:spcPct val="20000"/>
              </a:spcBef>
              <a:buSzPct val="120000"/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000066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CT</a:t>
            </a:r>
            <a:r>
              <a:rPr lang="zh-CN" altLang="en-US" sz="2400" dirty="0" smtClean="0">
                <a:solidFill>
                  <a:srgbClr val="000066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技术应用于透射探测，以便于重建每层的密度分布</a:t>
            </a:r>
            <a:endParaRPr lang="en-US" altLang="zh-CN" sz="2400" dirty="0" smtClean="0">
              <a:solidFill>
                <a:srgbClr val="000066"/>
              </a:solidFill>
              <a:ea typeface="黑体" panose="02010609060101010101" pitchFamily="49" charset="-122"/>
              <a:sym typeface="Arial" panose="020B0604020202020204" pitchFamily="34" charset="0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SzPct val="120000"/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000066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CT</a:t>
            </a:r>
            <a:r>
              <a:rPr lang="zh-CN" altLang="en-US" sz="2400" dirty="0" smtClean="0">
                <a:solidFill>
                  <a:srgbClr val="000066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技术应用于发射探测，以便于重建每层放射性分布</a:t>
            </a:r>
            <a:endParaRPr lang="zh-CN" altLang="en-US" sz="2400" dirty="0">
              <a:solidFill>
                <a:srgbClr val="000066"/>
              </a:solidFill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pic>
        <p:nvPicPr>
          <p:cNvPr id="35846" name="图片 57349" descr="G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06"/>
          <a:stretch>
            <a:fillRect/>
          </a:stretch>
        </p:blipFill>
        <p:spPr bwMode="auto">
          <a:xfrm>
            <a:off x="5705475" y="2522537"/>
            <a:ext cx="215265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1"/>
          <p:cNvSpPr txBox="1">
            <a:spLocks/>
          </p:cNvSpPr>
          <p:nvPr/>
        </p:nvSpPr>
        <p:spPr bwMode="auto">
          <a:xfrm>
            <a:off x="2597944" y="209550"/>
            <a:ext cx="6215062" cy="65405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133984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9pPr>
          </a:lstStyle>
          <a:p>
            <a:pPr defTabSz="914400"/>
            <a:r>
              <a:rPr lang="zh-CN" altLang="zh-CN" dirty="0" smtClean="0"/>
              <a:t>国</a:t>
            </a:r>
            <a:r>
              <a:rPr lang="zh-CN" altLang="en-US" dirty="0" smtClean="0"/>
              <a:t>内</a:t>
            </a:r>
            <a:r>
              <a:rPr lang="zh-CN" altLang="zh-CN" dirty="0" smtClean="0"/>
              <a:t>外研究现状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497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610" name="Group 2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439776"/>
              </p:ext>
            </p:extLst>
          </p:nvPr>
        </p:nvGraphicFramePr>
        <p:xfrm>
          <a:off x="1219200" y="1835150"/>
          <a:ext cx="7010400" cy="2743200"/>
        </p:xfrm>
        <a:graphic>
          <a:graphicData uri="http://schemas.openxmlformats.org/drawingml/2006/table">
            <a:tbl>
              <a:tblPr firstRow="1"/>
              <a:tblGrid>
                <a:gridCol w="1981200"/>
                <a:gridCol w="2133600"/>
                <a:gridCol w="2895600"/>
              </a:tblGrid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划分方式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垂直分段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三维划分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9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运动方式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转动、升降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转动、升降、平动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测量耗时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长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286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测量精度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较低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较高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9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应用现状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广泛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不广泛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7461" name="Text Box 117"/>
          <p:cNvSpPr txBox="1">
            <a:spLocks noChangeArrowheads="1"/>
          </p:cNvSpPr>
          <p:nvPr/>
        </p:nvSpPr>
        <p:spPr bwMode="auto">
          <a:xfrm>
            <a:off x="3276600" y="12192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SGS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400" dirty="0">
                <a:latin typeface="KaiTi" charset="0"/>
                <a:ea typeface="KaiTi" charset="0"/>
                <a:cs typeface="KaiTi" charset="0"/>
              </a:rPr>
              <a:t>TGS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技术的对比</a:t>
            </a:r>
          </a:p>
        </p:txBody>
      </p:sp>
      <p:sp>
        <p:nvSpPr>
          <p:cNvPr id="57599" name="Rectangle 255"/>
          <p:cNvSpPr>
            <a:spLocks noChangeArrowheads="1"/>
          </p:cNvSpPr>
          <p:nvPr/>
        </p:nvSpPr>
        <p:spPr bwMode="auto">
          <a:xfrm>
            <a:off x="1600200" y="4638606"/>
            <a:ext cx="668644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42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 smtClean="0">
                <a:latin typeface="SimHei" charset="0"/>
                <a:ea typeface="SimHei" charset="0"/>
                <a:cs typeface="SimHei" charset="0"/>
              </a:rPr>
              <a:t>有效平衡精度、效率的</a:t>
            </a:r>
            <a:r>
              <a:rPr kumimoji="1" lang="zh-CN" altLang="en-US" sz="2400" dirty="0">
                <a:latin typeface="SimHei" charset="0"/>
                <a:ea typeface="SimHei" charset="0"/>
                <a:cs typeface="SimHei" charset="0"/>
              </a:rPr>
              <a:t>技术具有</a:t>
            </a:r>
            <a:r>
              <a:rPr kumimoji="1" lang="zh-CN" altLang="en-US" sz="2400" dirty="0">
                <a:solidFill>
                  <a:srgbClr val="C00000"/>
                </a:solidFill>
                <a:latin typeface="SimHei" charset="0"/>
                <a:ea typeface="SimHei" charset="0"/>
                <a:cs typeface="SimHei" charset="0"/>
              </a:rPr>
              <a:t>理论研究价值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近年来</a:t>
            </a: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，有学者开始研究改进型</a:t>
            </a:r>
            <a:r>
              <a:rPr lang="en-US" altLang="zh-CN" sz="2400" dirty="0">
                <a:latin typeface="SimHei" charset="0"/>
                <a:ea typeface="SimHei" charset="0"/>
                <a:cs typeface="SimHei" charset="0"/>
              </a:rPr>
              <a:t>SGS</a:t>
            </a: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技术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 bwMode="auto">
          <a:xfrm>
            <a:off x="2124635" y="207997"/>
            <a:ext cx="7019365" cy="654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zh-CN" b="1" dirty="0" smtClean="0"/>
              <a:t>国</a:t>
            </a:r>
            <a:r>
              <a:rPr lang="zh-CN" altLang="en-US" b="1" dirty="0" smtClean="0"/>
              <a:t>内</a:t>
            </a:r>
            <a:r>
              <a:rPr lang="zh-CN" altLang="zh-CN" b="1" dirty="0" smtClean="0"/>
              <a:t>外研究现状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960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356" y="1238335"/>
            <a:ext cx="4237636" cy="3214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10041" r="11639"/>
          <a:stretch/>
        </p:blipFill>
        <p:spPr>
          <a:xfrm>
            <a:off x="454998" y="1054212"/>
            <a:ext cx="2859702" cy="3454750"/>
          </a:xfrm>
          <a:prstGeom prst="rect">
            <a:avLst/>
          </a:prstGeom>
        </p:spPr>
      </p:pic>
      <p:sp>
        <p:nvSpPr>
          <p:cNvPr id="25601" name="标题 1"/>
          <p:cNvSpPr>
            <a:spLocks noGrp="1"/>
          </p:cNvSpPr>
          <p:nvPr>
            <p:ph type="title"/>
          </p:nvPr>
        </p:nvSpPr>
        <p:spPr bwMode="auto">
          <a:xfrm>
            <a:off x="2238375" y="174812"/>
            <a:ext cx="6905625" cy="71430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b="1" dirty="0" smtClean="0"/>
              <a:t>国</a:t>
            </a:r>
            <a:r>
              <a:rPr lang="zh-CN" altLang="en-US" b="1" dirty="0" smtClean="0"/>
              <a:t>内</a:t>
            </a:r>
            <a:r>
              <a:rPr lang="zh-CN" altLang="zh-CN" b="1" dirty="0" smtClean="0"/>
              <a:t>外研究现状</a:t>
            </a:r>
            <a:endParaRPr lang="zh-CN" altLang="en-US" dirty="0" smtClean="0"/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490356" y="4452781"/>
            <a:ext cx="4653644" cy="2405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914400" lvl="1" indent="-28575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322388" lvl="2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3pPr>
            <a:lvl4pPr marL="1730375" lvl="3" indent="-22860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4pPr>
            <a:lvl5pPr marL="2138363" lvl="4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5pPr>
            <a:lvl6pPr marL="2514600" lvl="5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6pPr>
            <a:lvl7pPr marL="2971800" lvl="6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7pPr>
            <a:lvl8pPr marL="3429000" lvl="7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8pPr>
            <a:lvl9pPr marL="3886200" lvl="8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9pPr>
          </a:lstStyle>
          <a:p>
            <a:pPr marL="0" indent="0"/>
            <a:r>
              <a:rPr lang="zh-CN" altLang="en-US" sz="2400" dirty="0" smtClean="0">
                <a:solidFill>
                  <a:schemeClr val="tx1"/>
                </a:solidFill>
              </a:rPr>
              <a:t>步进扫描法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lphaLcParenR"/>
            </a:pPr>
            <a:r>
              <a:rPr lang="zh-CN" altLang="en-US" sz="2000" dirty="0" smtClean="0">
                <a:solidFill>
                  <a:srgbClr val="004195"/>
                </a:solidFill>
                <a:latin typeface="SimHei" charset="0"/>
                <a:ea typeface="SimHei" charset="0"/>
                <a:cs typeface="SimHei" charset="0"/>
              </a:rPr>
              <a:t>假设核素主要以热点形式存在</a:t>
            </a:r>
            <a:endParaRPr lang="en-US" altLang="zh-CN" sz="2000" dirty="0" smtClean="0">
              <a:solidFill>
                <a:srgbClr val="004195"/>
              </a:solidFill>
              <a:latin typeface="SimHei" charset="0"/>
              <a:ea typeface="SimHei" charset="0"/>
              <a:cs typeface="SimHei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zh-CN" altLang="en-US" sz="2000" dirty="0" smtClean="0">
                <a:solidFill>
                  <a:srgbClr val="004195"/>
                </a:solidFill>
                <a:latin typeface="SimHei" charset="0"/>
                <a:ea typeface="SimHei" charset="0"/>
                <a:cs typeface="SimHei" charset="0"/>
              </a:rPr>
              <a:t>每层周向</a:t>
            </a:r>
            <a:r>
              <a:rPr lang="en-US" altLang="zh-CN" sz="2000" dirty="0">
                <a:solidFill>
                  <a:srgbClr val="004195"/>
                </a:solidFill>
                <a:latin typeface="SimHei" charset="0"/>
                <a:ea typeface="SimHei" charset="0"/>
                <a:cs typeface="SimHei" charset="0"/>
              </a:rPr>
              <a:t>30</a:t>
            </a:r>
            <a:r>
              <a:rPr lang="en-US" altLang="zh-CN" sz="2000" dirty="0" smtClean="0">
                <a:solidFill>
                  <a:srgbClr val="004195"/>
                </a:solidFill>
                <a:latin typeface="SimHei" charset="0"/>
                <a:ea typeface="SimHei" charset="0"/>
                <a:cs typeface="SimHei" charset="0"/>
              </a:rPr>
              <a:t>°</a:t>
            </a:r>
            <a:r>
              <a:rPr lang="zh-CN" altLang="en-US" sz="2000" dirty="0" smtClean="0">
                <a:solidFill>
                  <a:srgbClr val="004195"/>
                </a:solidFill>
                <a:latin typeface="SimHei" charset="0"/>
                <a:ea typeface="SimHei" charset="0"/>
                <a:cs typeface="SimHei" charset="0"/>
              </a:rPr>
              <a:t>为步长，进行步进扫描，确定热点位置</a:t>
            </a:r>
            <a:endParaRPr lang="en-US" altLang="zh-CN" sz="2000" dirty="0" smtClean="0">
              <a:solidFill>
                <a:srgbClr val="004195"/>
              </a:solidFill>
              <a:latin typeface="SimHei" charset="0"/>
              <a:ea typeface="SimHei" charset="0"/>
              <a:cs typeface="SimHei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zh-CN" altLang="en-US" sz="2000" dirty="0" smtClean="0">
                <a:solidFill>
                  <a:srgbClr val="004195"/>
                </a:solidFill>
                <a:latin typeface="SimHei" charset="0"/>
                <a:ea typeface="SimHei" charset="0"/>
                <a:cs typeface="SimHei" charset="0"/>
              </a:rPr>
              <a:t>对有限热点情况有效</a:t>
            </a:r>
            <a:endParaRPr lang="en-US" altLang="zh-CN" sz="2000" dirty="0" smtClean="0">
              <a:solidFill>
                <a:srgbClr val="004195"/>
              </a:solidFill>
              <a:latin typeface="SimHei" charset="0"/>
              <a:ea typeface="SimHei" charset="0"/>
              <a:cs typeface="SimHei" charset="0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310243" y="4452781"/>
            <a:ext cx="4180113" cy="2405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914400" lvl="1" indent="-28575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322388" lvl="2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3pPr>
            <a:lvl4pPr marL="1730375" lvl="3" indent="-22860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4pPr>
            <a:lvl5pPr marL="2138363" lvl="4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5pPr>
            <a:lvl6pPr marL="2514600" lvl="5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6pPr>
            <a:lvl7pPr marL="2971800" lvl="6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7pPr>
            <a:lvl8pPr marL="3429000" lvl="7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8pPr>
            <a:lvl9pPr marL="3886200" lvl="8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9pPr>
          </a:lstStyle>
          <a:p>
            <a:pPr marL="0" indent="0">
              <a:defRPr/>
            </a:pPr>
            <a:r>
              <a:rPr lang="zh-CN" altLang="zh-CN" sz="2400" dirty="0" smtClean="0">
                <a:solidFill>
                  <a:schemeClr val="tx1"/>
                </a:solidFill>
              </a:rPr>
              <a:t>自适应动网格</a:t>
            </a:r>
            <a:r>
              <a:rPr lang="en-US" altLang="zh-CN" sz="2400" dirty="0" smtClean="0">
                <a:solidFill>
                  <a:schemeClr val="tx1"/>
                </a:solidFill>
              </a:rPr>
              <a:t>TGS</a:t>
            </a:r>
            <a:r>
              <a:rPr lang="zh-CN" altLang="zh-CN" sz="2400" dirty="0" smtClean="0">
                <a:solidFill>
                  <a:schemeClr val="tx1"/>
                </a:solidFill>
              </a:rPr>
              <a:t>技术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lphaLcParenR"/>
              <a:defRPr/>
            </a:pPr>
            <a:r>
              <a:rPr lang="zh-CN" altLang="en-US" sz="2000" dirty="0" smtClean="0">
                <a:solidFill>
                  <a:srgbClr val="004195"/>
                </a:solidFill>
                <a:latin typeface="SimHei" charset="0"/>
                <a:ea typeface="SimHei" charset="0"/>
                <a:cs typeface="SimHei" charset="0"/>
              </a:rPr>
              <a:t>假设核素主要以热点形式存在</a:t>
            </a:r>
            <a:endParaRPr lang="en-US" altLang="zh-CN" sz="2000" dirty="0" smtClean="0">
              <a:solidFill>
                <a:srgbClr val="004195"/>
              </a:solidFill>
              <a:latin typeface="SimHei" charset="0"/>
              <a:ea typeface="SimHei" charset="0"/>
              <a:cs typeface="SimHei" charset="0"/>
            </a:endParaRPr>
          </a:p>
          <a:p>
            <a:pPr marL="457200" indent="-457200">
              <a:buFont typeface="+mj-lt"/>
              <a:buAutoNum type="alphaLcParenR"/>
              <a:defRPr/>
            </a:pPr>
            <a:r>
              <a:rPr lang="zh-CN" altLang="en-US" sz="2000" dirty="0" smtClean="0">
                <a:solidFill>
                  <a:srgbClr val="004195"/>
                </a:solidFill>
                <a:latin typeface="SimHei" charset="0"/>
                <a:ea typeface="SimHei" charset="0"/>
                <a:cs typeface="SimHei" charset="0"/>
              </a:rPr>
              <a:t>细分目标</a:t>
            </a:r>
            <a:r>
              <a:rPr lang="zh-CN" altLang="zh-CN" sz="2000" dirty="0" smtClean="0">
                <a:solidFill>
                  <a:srgbClr val="004195"/>
                </a:solidFill>
                <a:latin typeface="SimHei" charset="0"/>
                <a:ea typeface="SimHei" charset="0"/>
                <a:cs typeface="SimHei" charset="0"/>
              </a:rPr>
              <a:t>网格，精确的定位热点</a:t>
            </a:r>
            <a:endParaRPr lang="en-US" altLang="zh-CN" sz="2000" dirty="0" smtClean="0">
              <a:solidFill>
                <a:srgbClr val="004195"/>
              </a:solidFill>
              <a:latin typeface="SimHei" charset="0"/>
              <a:ea typeface="SimHei" charset="0"/>
              <a:cs typeface="SimHei" charset="0"/>
            </a:endParaRPr>
          </a:p>
          <a:p>
            <a:pPr marL="457200" indent="-457200">
              <a:buFont typeface="+mj-lt"/>
              <a:buAutoNum type="alphaLcParenR"/>
              <a:defRPr/>
            </a:pPr>
            <a:r>
              <a:rPr lang="zh-CN" altLang="en-US" sz="2000" dirty="0" smtClean="0">
                <a:solidFill>
                  <a:srgbClr val="004195"/>
                </a:solidFill>
                <a:latin typeface="SimHei" charset="0"/>
                <a:ea typeface="SimHei" charset="0"/>
                <a:cs typeface="SimHei" charset="0"/>
              </a:rPr>
              <a:t>精度不变，测量时间减半</a:t>
            </a:r>
            <a:endParaRPr lang="en-US" altLang="zh-CN" sz="2000" dirty="0" smtClean="0">
              <a:solidFill>
                <a:srgbClr val="004195"/>
              </a:solidFill>
              <a:latin typeface="SimHei" charset="0"/>
              <a:ea typeface="SimHei" charset="0"/>
              <a:cs typeface="SimHei" charset="0"/>
            </a:endParaRPr>
          </a:p>
          <a:p>
            <a:pPr marL="457200" lvl="1" indent="0">
              <a:buFontTx/>
              <a:buNone/>
            </a:pPr>
            <a:endParaRPr lang="en-US" altLang="zh-CN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1188" y="179388"/>
            <a:ext cx="7032812" cy="654050"/>
          </a:xfrm>
        </p:spPr>
        <p:txBody>
          <a:bodyPr/>
          <a:lstStyle/>
          <a:p>
            <a:r>
              <a:rPr lang="zh-CN" altLang="zh-CN" dirty="0"/>
              <a:t>国</a:t>
            </a:r>
            <a:r>
              <a:rPr lang="zh-CN" altLang="en-US" dirty="0"/>
              <a:t>内</a:t>
            </a:r>
            <a:r>
              <a:rPr lang="zh-CN" altLang="zh-CN" dirty="0"/>
              <a:t>外研究现状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1371600"/>
            <a:ext cx="7975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914400" lvl="1" indent="-28575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322388" lvl="2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3pPr>
            <a:lvl4pPr marL="1730375" lvl="3" indent="-22860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4pPr>
            <a:lvl5pPr marL="2138363" lvl="4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5pPr>
            <a:lvl6pPr marL="2514600" lvl="5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6pPr>
            <a:lvl7pPr marL="2971800" lvl="6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7pPr>
            <a:lvl8pPr marL="3429000" lvl="7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8pPr>
            <a:lvl9pPr marL="3886200" lvl="8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SGS</a:t>
            </a:r>
            <a:r>
              <a:rPr lang="zh-CN" altLang="en-US" sz="2400" dirty="0">
                <a:solidFill>
                  <a:schemeClr val="tx1"/>
                </a:solidFill>
              </a:rPr>
              <a:t>和</a:t>
            </a:r>
            <a:r>
              <a:rPr lang="en-US" altLang="zh-CN" sz="2400" dirty="0" err="1">
                <a:solidFill>
                  <a:schemeClr val="tx1"/>
                </a:solidFill>
              </a:rPr>
              <a:t>TGS方法</a:t>
            </a:r>
            <a:r>
              <a:rPr lang="zh-CN" altLang="en-US" sz="2400" dirty="0">
                <a:solidFill>
                  <a:schemeClr val="tx1"/>
                </a:solidFill>
              </a:rPr>
              <a:t>在快速准确的测量低中放废物桶上都存在一定的</a:t>
            </a:r>
            <a:r>
              <a:rPr lang="zh-CN" altLang="en-US" sz="2400" dirty="0" smtClean="0">
                <a:solidFill>
                  <a:schemeClr val="tx1"/>
                </a:solidFill>
              </a:rPr>
              <a:t>局限性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0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</a:rPr>
              <a:t>极端情况</a:t>
            </a:r>
          </a:p>
          <a:p>
            <a:pPr marL="922337" lvl="1" indent="-4572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400L</a:t>
            </a:r>
            <a:r>
              <a:rPr lang="zh-CN" altLang="en-US" sz="2000" dirty="0" smtClean="0"/>
              <a:t>大尺寸废物桶</a:t>
            </a:r>
          </a:p>
          <a:p>
            <a:pPr marL="922337" lvl="1" indent="-4572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密度大</a:t>
            </a:r>
          </a:p>
          <a:p>
            <a:pPr marL="922337" lvl="1" indent="-4572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放射性</a:t>
            </a:r>
            <a:r>
              <a:rPr lang="zh-CN" altLang="en-US" sz="2000" dirty="0"/>
              <a:t>核素不均匀</a:t>
            </a:r>
            <a:r>
              <a:rPr lang="zh-CN" altLang="en-US" sz="2000" dirty="0" smtClean="0"/>
              <a:t>分布</a:t>
            </a:r>
          </a:p>
          <a:p>
            <a:pPr marL="922337" lvl="1" indent="-45720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922337" lvl="1" indent="-457200">
              <a:buFont typeface="Arial" panose="020B0604020202020204" pitchFamily="34" charset="0"/>
              <a:buChar char="•"/>
            </a:pPr>
            <a:endParaRPr lang="zh-CN" alt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前述的改进型测量技术都基于一定</a:t>
            </a:r>
            <a:r>
              <a:rPr lang="zh-CN" altLang="en-US" sz="2400" dirty="0" smtClean="0">
                <a:solidFill>
                  <a:schemeClr val="tx1"/>
                </a:solidFill>
              </a:rPr>
              <a:t>的前提假设</a:t>
            </a:r>
            <a:r>
              <a:rPr lang="zh-CN" altLang="en-US" sz="2400" dirty="0">
                <a:solidFill>
                  <a:schemeClr val="tx1"/>
                </a:solidFill>
              </a:rPr>
              <a:t>，难以满足各种类型废物桶准确测量的</a:t>
            </a:r>
            <a:r>
              <a:rPr lang="zh-CN" altLang="en-US" sz="2400" dirty="0" smtClean="0">
                <a:solidFill>
                  <a:schemeClr val="tx1"/>
                </a:solidFill>
              </a:rPr>
              <a:t>需要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6" name="图片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3600" y="2515393"/>
            <a:ext cx="2306637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交大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交大" id="{8859E88A-405E-48A1-82CD-3A2AE1E716CB}" vid="{E5FBE85B-2B86-4A43-9C68-D372A4B3AEAC}"/>
    </a:ext>
  </a:extLst>
</a:theme>
</file>

<file path=ppt/theme/theme2.xml><?xml version="1.0" encoding="utf-8"?>
<a:theme xmlns:a="http://schemas.openxmlformats.org/drawingml/2006/main" name="1_主题交大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交大" id="{8859E88A-405E-48A1-82CD-3A2AE1E716CB}" vid="{E5FBE85B-2B86-4A43-9C68-D372A4B3AEAC}"/>
    </a:ext>
  </a:extLst>
</a:theme>
</file>

<file path=ppt/theme/theme3.xml><?xml version="1.0" encoding="utf-8"?>
<a:theme xmlns:a="http://schemas.openxmlformats.org/drawingml/2006/main" name="2_主题交大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交大" id="{0A1DEF1C-308B-444D-AF4D-45B83B30C993}" vid="{3C901A98-D4AF-4313-AE34-BB50BD605051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主题交大</Template>
  <TotalTime>29716</TotalTime>
  <Words>1835</Words>
  <Application>Microsoft Office PowerPoint</Application>
  <PresentationFormat>全屏显示(4:3)</PresentationFormat>
  <Paragraphs>260</Paragraphs>
  <Slides>29</Slides>
  <Notes>18</Notes>
  <HiddenSlides>2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29</vt:i4>
      </vt:variant>
    </vt:vector>
  </HeadingPairs>
  <TitlesOfParts>
    <vt:vector size="46" baseType="lpstr">
      <vt:lpstr>Heiti SC Light</vt:lpstr>
      <vt:lpstr>KaiTi</vt:lpstr>
      <vt:lpstr>黑体</vt:lpstr>
      <vt:lpstr>黑体</vt:lpstr>
      <vt:lpstr>华文新魏</vt:lpstr>
      <vt:lpstr>楷体</vt:lpstr>
      <vt:lpstr>宋体</vt:lpstr>
      <vt:lpstr>Arial</vt:lpstr>
      <vt:lpstr>Calibri</vt:lpstr>
      <vt:lpstr>Times New Roman</vt:lpstr>
      <vt:lpstr>Wingdings</vt:lpstr>
      <vt:lpstr>主题交大</vt:lpstr>
      <vt:lpstr>1_主题交大</vt:lpstr>
      <vt:lpstr>2_主题交大</vt:lpstr>
      <vt:lpstr>Visio</vt:lpstr>
      <vt:lpstr>MathType 6.0 Equation</vt:lpstr>
      <vt:lpstr>Equation.KSEE3</vt:lpstr>
      <vt:lpstr>核电厂低中放废物桶改进型伽马扫描技术研究</vt:lpstr>
      <vt:lpstr>报告内容</vt:lpstr>
      <vt:lpstr>PowerPoint 演示文稿</vt:lpstr>
      <vt:lpstr>研究背景</vt:lpstr>
      <vt:lpstr>PowerPoint 演示文稿</vt:lpstr>
      <vt:lpstr>PowerPoint 演示文稿</vt:lpstr>
      <vt:lpstr>国内外研究现状</vt:lpstr>
      <vt:lpstr>国内外研究现状</vt:lpstr>
      <vt:lpstr>国内外研究现状</vt:lpstr>
      <vt:lpstr>研究目标和主要内容</vt:lpstr>
      <vt:lpstr>系统设计与优化 </vt:lpstr>
      <vt:lpstr>系统设计与优化</vt:lpstr>
      <vt:lpstr>PowerPoint 演示文稿</vt:lpstr>
      <vt:lpstr>PowerPoint 演示文稿</vt:lpstr>
      <vt:lpstr>STGS技术验证-单点源模拟 </vt:lpstr>
      <vt:lpstr>STGS技术验证-单点源实验 </vt:lpstr>
      <vt:lpstr>STGS技术验证-多点源</vt:lpstr>
      <vt:lpstr>STGS技术验证-非均匀</vt:lpstr>
      <vt:lpstr>STGS技术验证-400L特点</vt:lpstr>
      <vt:lpstr>STGS技术验证-400L单点源 </vt:lpstr>
      <vt:lpstr>STGS技术验证结论与缺陷 </vt:lpstr>
      <vt:lpstr>ISGS技术原理 </vt:lpstr>
      <vt:lpstr>ISGS技术验证-单点源模拟</vt:lpstr>
      <vt:lpstr>ISGS技术验证-单点源实验</vt:lpstr>
      <vt:lpstr>ISGS技术验证-多点源</vt:lpstr>
      <vt:lpstr>PowerPoint 演示文稿</vt:lpstr>
      <vt:lpstr>主要工作与创新点</vt:lpstr>
      <vt:lpstr>展望</vt:lpstr>
      <vt:lpstr>谢谢！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陈 丹娃</dc:creator>
  <cp:keywords/>
  <dc:description/>
  <cp:lastModifiedBy>xibao dan</cp:lastModifiedBy>
  <cp:revision>496</cp:revision>
  <dcterms:created xsi:type="dcterms:W3CDTF">2016-01-19T11:19:18Z</dcterms:created>
  <dcterms:modified xsi:type="dcterms:W3CDTF">2018-01-11T06:27:24Z</dcterms:modified>
  <cp:category/>
</cp:coreProperties>
</file>