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57" r:id="rId4"/>
    <p:sldId id="262" r:id="rId5"/>
    <p:sldId id="264" r:id="rId6"/>
    <p:sldId id="266" r:id="rId7"/>
    <p:sldId id="267" r:id="rId8"/>
    <p:sldId id="268" r:id="rId9"/>
    <p:sldId id="269" r:id="rId10"/>
    <p:sldId id="270" r:id="rId11"/>
    <p:sldId id="261" r:id="rId12"/>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195"/>
    <a:srgbClr val="004098"/>
    <a:srgbClr val="004094"/>
    <a:srgbClr val="00401E"/>
    <a:srgbClr val="C9151E"/>
    <a:srgbClr val="951620"/>
    <a:srgbClr val="C8150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404" autoAdjust="0"/>
  </p:normalViewPr>
  <p:slideViewPr>
    <p:cSldViewPr snapToGrid="0" snapToObjects="1">
      <p:cViewPr varScale="1">
        <p:scale>
          <a:sx n="66" d="100"/>
          <a:sy n="66" d="100"/>
        </p:scale>
        <p:origin x="18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pic>
        <p:nvPicPr>
          <p:cNvPr id="4" name="图片 3" descr="1-0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77867" cy="6883400"/>
          </a:xfrm>
          <a:prstGeom prst="rect">
            <a:avLst/>
          </a:prstGeom>
        </p:spPr>
      </p:pic>
      <p:sp>
        <p:nvSpPr>
          <p:cNvPr id="2" name="标题 1"/>
          <p:cNvSpPr>
            <a:spLocks noGrp="1"/>
          </p:cNvSpPr>
          <p:nvPr>
            <p:ph type="ctrTitle"/>
          </p:nvPr>
        </p:nvSpPr>
        <p:spPr>
          <a:xfrm>
            <a:off x="685800" y="1644348"/>
            <a:ext cx="5147543" cy="2094776"/>
          </a:xfrm>
          <a:prstGeom prst="rect">
            <a:avLst/>
          </a:prstGeom>
        </p:spPr>
        <p:txBody>
          <a:bodyPr/>
          <a:lstStyle>
            <a:lvl1pPr algn="l">
              <a:defRPr/>
            </a:lvl1pPr>
          </a:lstStyle>
          <a:p>
            <a:r>
              <a:rPr kumimoji="1" lang="zh-CN" altLang="en-US" dirty="0" smtClean="0"/>
              <a:t>单击此处编辑母版标题样式</a:t>
            </a:r>
            <a:endParaRPr kumimoji="1" lang="zh-CN" altLang="en-US" dirty="0"/>
          </a:p>
        </p:txBody>
      </p:sp>
      <p:sp>
        <p:nvSpPr>
          <p:cNvPr id="3" name="副标题 2"/>
          <p:cNvSpPr>
            <a:spLocks noGrp="1"/>
          </p:cNvSpPr>
          <p:nvPr>
            <p:ph type="subTitle" idx="1"/>
          </p:nvPr>
        </p:nvSpPr>
        <p:spPr>
          <a:xfrm>
            <a:off x="685800" y="4058584"/>
            <a:ext cx="5147543" cy="2008673"/>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dirty="0" smtClean="0"/>
              <a:t>单击此处编辑母版副标题样式</a:t>
            </a:r>
            <a:endParaRPr kumimoji="1" lang="zh-CN" altLang="en-US" dirty="0"/>
          </a:p>
        </p:txBody>
      </p:sp>
      <p:pic>
        <p:nvPicPr>
          <p:cNvPr id="8" name="图片 7" descr="1-08.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54400" y="3124200"/>
            <a:ext cx="2232660" cy="594360"/>
          </a:xfrm>
          <a:prstGeom prst="rect">
            <a:avLst/>
          </a:prstGeom>
        </p:spPr>
      </p:pic>
      <p:pic>
        <p:nvPicPr>
          <p:cNvPr id="12" name="图片 11" descr="1-1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8076" y="175706"/>
            <a:ext cx="1996440" cy="525780"/>
          </a:xfrm>
          <a:prstGeom prst="rect">
            <a:avLst/>
          </a:prstGeom>
        </p:spPr>
      </p:pic>
    </p:spTree>
    <p:extLst>
      <p:ext uri="{BB962C8B-B14F-4D97-AF65-F5344CB8AC3E}">
        <p14:creationId xmlns:p14="http://schemas.microsoft.com/office/powerpoint/2010/main" val="736059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本">
    <p:spTree>
      <p:nvGrpSpPr>
        <p:cNvPr id="1" name=""/>
        <p:cNvGrpSpPr/>
        <p:nvPr/>
      </p:nvGrpSpPr>
      <p:grpSpPr>
        <a:xfrm>
          <a:off x="0" y="0"/>
          <a:ext cx="0" cy="0"/>
          <a:chOff x="0" y="0"/>
          <a:chExt cx="0" cy="0"/>
        </a:xfrm>
      </p:grpSpPr>
      <p:sp>
        <p:nvSpPr>
          <p:cNvPr id="3" name="竖排文本占位符 2"/>
          <p:cNvSpPr>
            <a:spLocks noGrp="1"/>
          </p:cNvSpPr>
          <p:nvPr>
            <p:ph type="body" orient="vert" idx="1"/>
          </p:nvPr>
        </p:nvSpPr>
        <p:spPr>
          <a:xfrm>
            <a:off x="457200" y="1366238"/>
            <a:ext cx="8229600" cy="4525963"/>
          </a:xfrm>
        </p:spPr>
        <p:txBody>
          <a:bodyPr vert="eaVert"/>
          <a:lstStyle>
            <a:lvl1pPr algn="l">
              <a:defRPr>
                <a:latin typeface="Heiti SC Light"/>
                <a:ea typeface="Heiti SC Light"/>
                <a:cs typeface="Heiti SC Light"/>
              </a:defRPr>
            </a:lvl1pPr>
            <a:lvl2pPr algn="l">
              <a:defRPr>
                <a:latin typeface="Heiti SC Light"/>
                <a:ea typeface="Heiti SC Light"/>
                <a:cs typeface="Heiti SC Light"/>
              </a:defRPr>
            </a:lvl2pPr>
            <a:lvl3pPr algn="l">
              <a:defRPr>
                <a:latin typeface="Heiti SC Light"/>
                <a:ea typeface="Heiti SC Light"/>
                <a:cs typeface="Heiti SC Light"/>
              </a:defRPr>
            </a:lvl3pPr>
            <a:lvl4pPr algn="l">
              <a:defRPr>
                <a:latin typeface="Heiti SC Light"/>
                <a:ea typeface="Heiti SC Light"/>
                <a:cs typeface="Heiti SC Light"/>
              </a:defRPr>
            </a:lvl4pPr>
            <a:lvl5pPr algn="l">
              <a:defRPr>
                <a:latin typeface="Heiti SC Light"/>
                <a:ea typeface="Heiti SC Light"/>
                <a:cs typeface="Heiti SC Light"/>
              </a:defRPr>
            </a:lvl5p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8" name="标题 1"/>
          <p:cNvSpPr txBox="1">
            <a:spLocks/>
          </p:cNvSpPr>
          <p:nvPr userDrawn="1"/>
        </p:nvSpPr>
        <p:spPr>
          <a:xfrm>
            <a:off x="457200" y="274638"/>
            <a:ext cx="6317005" cy="7568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4000" kern="1200">
                <a:solidFill>
                  <a:schemeClr val="tx1"/>
                </a:solidFill>
                <a:latin typeface="+mj-lt"/>
                <a:ea typeface="+mj-ea"/>
                <a:cs typeface="+mj-cs"/>
              </a:defRPr>
            </a:lvl1pPr>
          </a:lstStyle>
          <a:p>
            <a:r>
              <a:rPr kumimoji="1" lang="zh-CN" altLang="en-US" dirty="0" smtClean="0"/>
              <a:t>单击此处编辑母版标题样式</a:t>
            </a:r>
            <a:endParaRPr kumimoji="1" lang="zh-CN" altLang="en-US" dirty="0"/>
          </a:p>
        </p:txBody>
      </p:sp>
      <p:sp>
        <p:nvSpPr>
          <p:cNvPr id="5" name="矩形 4"/>
          <p:cNvSpPr/>
          <p:nvPr userDrawn="1"/>
        </p:nvSpPr>
        <p:spPr>
          <a:xfrm>
            <a:off x="0" y="376516"/>
            <a:ext cx="104259" cy="533584"/>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450318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832556"/>
            <a:ext cx="1710267" cy="5577704"/>
          </a:xfrm>
          <a:prstGeom prst="rect">
            <a:avLst/>
          </a:prstGeom>
        </p:spPr>
        <p:txBody>
          <a:bodyPr vert="eaVert">
            <a:normAutofit/>
          </a:bodyPr>
          <a:lstStyle>
            <a:lvl1pPr>
              <a:defRPr sz="4000"/>
            </a:lvl1pPr>
          </a:lstStyle>
          <a:p>
            <a:r>
              <a:rPr kumimoji="1" lang="zh-CN" altLang="en-US" dirty="0" smtClean="0"/>
              <a:t>单击此处编辑母版标题样式</a:t>
            </a:r>
            <a:endParaRPr kumimoji="1" lang="zh-CN" altLang="en-US" dirty="0"/>
          </a:p>
        </p:txBody>
      </p:sp>
      <p:sp>
        <p:nvSpPr>
          <p:cNvPr id="3" name="竖排文本占位符 2"/>
          <p:cNvSpPr>
            <a:spLocks noGrp="1"/>
          </p:cNvSpPr>
          <p:nvPr>
            <p:ph type="body" orient="vert" idx="1"/>
          </p:nvPr>
        </p:nvSpPr>
        <p:spPr>
          <a:xfrm>
            <a:off x="457200" y="558735"/>
            <a:ext cx="6019800" cy="5851525"/>
          </a:xfrm>
        </p:spPr>
        <p:txBody>
          <a:bodyPr vert="eaVert"/>
          <a:lstStyle>
            <a:lvl1pPr>
              <a:defRPr>
                <a:latin typeface="Heiti SC Light"/>
                <a:ea typeface="Heiti SC Light"/>
                <a:cs typeface="Heiti SC Light"/>
              </a:defRPr>
            </a:lvl1pPr>
            <a:lvl2pPr>
              <a:defRPr>
                <a:latin typeface="Heiti SC Light"/>
                <a:ea typeface="Heiti SC Light"/>
                <a:cs typeface="Heiti SC Light"/>
              </a:defRPr>
            </a:lvl2pPr>
            <a:lvl3pPr>
              <a:defRPr>
                <a:latin typeface="Heiti SC Light"/>
                <a:ea typeface="Heiti SC Light"/>
                <a:cs typeface="Heiti SC Light"/>
              </a:defRPr>
            </a:lvl3pPr>
            <a:lvl4pPr>
              <a:defRPr>
                <a:latin typeface="Heiti SC Light"/>
                <a:ea typeface="Heiti SC Light"/>
                <a:cs typeface="Heiti SC Light"/>
              </a:defRPr>
            </a:lvl4pPr>
            <a:lvl5pPr>
              <a:defRPr>
                <a:latin typeface="Heiti SC Light"/>
                <a:ea typeface="Heiti SC Light"/>
                <a:cs typeface="Heiti SC Light"/>
              </a:defRPr>
            </a:lvl5p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5" name="矩形 4"/>
          <p:cNvSpPr/>
          <p:nvPr userDrawn="1"/>
        </p:nvSpPr>
        <p:spPr>
          <a:xfrm rot="5400000">
            <a:off x="7876661" y="591178"/>
            <a:ext cx="104259" cy="533584"/>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2806629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谢谢">
    <p:spTree>
      <p:nvGrpSpPr>
        <p:cNvPr id="1" name=""/>
        <p:cNvGrpSpPr/>
        <p:nvPr/>
      </p:nvGrpSpPr>
      <p:grpSpPr>
        <a:xfrm>
          <a:off x="0" y="0"/>
          <a:ext cx="0" cy="0"/>
          <a:chOff x="0" y="0"/>
          <a:chExt cx="0" cy="0"/>
        </a:xfrm>
      </p:grpSpPr>
      <p:pic>
        <p:nvPicPr>
          <p:cNvPr id="5" name="图片 4" descr="1-08.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77867" cy="6883400"/>
          </a:xfrm>
          <a:prstGeom prst="rect">
            <a:avLst/>
          </a:prstGeom>
        </p:spPr>
      </p:pic>
      <p:sp>
        <p:nvSpPr>
          <p:cNvPr id="2" name="标题 1"/>
          <p:cNvSpPr>
            <a:spLocks noGrp="1"/>
          </p:cNvSpPr>
          <p:nvPr>
            <p:ph type="title" hasCustomPrompt="1"/>
          </p:nvPr>
        </p:nvSpPr>
        <p:spPr>
          <a:xfrm>
            <a:off x="457200" y="3630173"/>
            <a:ext cx="8229600" cy="1143000"/>
          </a:xfrm>
          <a:prstGeom prst="rect">
            <a:avLst/>
          </a:prstGeom>
        </p:spPr>
        <p:txBody>
          <a:bodyPr vert="horz"/>
          <a:lstStyle>
            <a:lvl1pPr algn="ctr">
              <a:defRPr sz="6000" b="1" spc="600"/>
            </a:lvl1pPr>
          </a:lstStyle>
          <a:p>
            <a:r>
              <a:rPr kumimoji="1" lang="zh-CN" altLang="en-US" dirty="0" smtClean="0"/>
              <a:t>单击此处编辑标题样式</a:t>
            </a:r>
            <a:endParaRPr kumimoji="1" lang="zh-CN" altLang="en-US" dirty="0"/>
          </a:p>
        </p:txBody>
      </p:sp>
    </p:spTree>
    <p:extLst>
      <p:ext uri="{BB962C8B-B14F-4D97-AF65-F5344CB8AC3E}">
        <p14:creationId xmlns:p14="http://schemas.microsoft.com/office/powerpoint/2010/main" val="2347519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pic>
        <p:nvPicPr>
          <p:cNvPr id="4" name="图片 3" descr="1-06.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75356" cy="6881517"/>
          </a:xfrm>
          <a:prstGeom prst="rect">
            <a:avLst/>
          </a:prstGeom>
        </p:spPr>
      </p:pic>
      <p:sp>
        <p:nvSpPr>
          <p:cNvPr id="5" name="标题 1"/>
          <p:cNvSpPr>
            <a:spLocks noGrp="1"/>
          </p:cNvSpPr>
          <p:nvPr>
            <p:ph type="ctrTitle"/>
          </p:nvPr>
        </p:nvSpPr>
        <p:spPr>
          <a:xfrm>
            <a:off x="685800" y="1644348"/>
            <a:ext cx="7828999" cy="1742028"/>
          </a:xfrm>
          <a:prstGeom prst="rect">
            <a:avLst/>
          </a:prstGeom>
        </p:spPr>
        <p:txBody>
          <a:bodyPr/>
          <a:lstStyle>
            <a:lvl1pPr algn="ctr">
              <a:defRPr/>
            </a:lvl1pPr>
          </a:lstStyle>
          <a:p>
            <a:r>
              <a:rPr kumimoji="1" lang="zh-CN" altLang="en-US" dirty="0" smtClean="0"/>
              <a:t>单击此处编辑母版标题样式</a:t>
            </a:r>
            <a:endParaRPr kumimoji="1" lang="zh-CN" altLang="en-US" dirty="0"/>
          </a:p>
        </p:txBody>
      </p:sp>
      <p:sp>
        <p:nvSpPr>
          <p:cNvPr id="6" name="副标题 2"/>
          <p:cNvSpPr>
            <a:spLocks noGrp="1"/>
          </p:cNvSpPr>
          <p:nvPr>
            <p:ph type="subTitle" idx="1"/>
          </p:nvPr>
        </p:nvSpPr>
        <p:spPr>
          <a:xfrm>
            <a:off x="685800" y="3799902"/>
            <a:ext cx="7828999" cy="120911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dirty="0" smtClean="0"/>
              <a:t>单击此处编辑母版副标题样式</a:t>
            </a:r>
            <a:endParaRPr kumimoji="1" lang="zh-CN" altLang="en-US" dirty="0"/>
          </a:p>
        </p:txBody>
      </p:sp>
      <p:pic>
        <p:nvPicPr>
          <p:cNvPr id="7" name="图片 6" descr="1-1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26368" y="175706"/>
            <a:ext cx="1996440" cy="525780"/>
          </a:xfrm>
          <a:prstGeom prst="rect">
            <a:avLst/>
          </a:prstGeom>
        </p:spPr>
      </p:pic>
    </p:spTree>
    <p:extLst>
      <p:ext uri="{BB962C8B-B14F-4D97-AF65-F5344CB8AC3E}">
        <p14:creationId xmlns:p14="http://schemas.microsoft.com/office/powerpoint/2010/main" val="937076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标题幻灯片">
    <p:spTree>
      <p:nvGrpSpPr>
        <p:cNvPr id="1" name=""/>
        <p:cNvGrpSpPr/>
        <p:nvPr/>
      </p:nvGrpSpPr>
      <p:grpSpPr>
        <a:xfrm>
          <a:off x="0" y="0"/>
          <a:ext cx="0" cy="0"/>
          <a:chOff x="0" y="0"/>
          <a:chExt cx="0" cy="0"/>
        </a:xfrm>
      </p:grpSpPr>
      <p:pic>
        <p:nvPicPr>
          <p:cNvPr id="9" name="图片 8" descr="SJTU ppt template-10.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75356" cy="6881517"/>
          </a:xfrm>
          <a:prstGeom prst="rect">
            <a:avLst/>
          </a:prstGeom>
        </p:spPr>
      </p:pic>
      <p:sp>
        <p:nvSpPr>
          <p:cNvPr id="5" name="标题 1"/>
          <p:cNvSpPr>
            <a:spLocks noGrp="1"/>
          </p:cNvSpPr>
          <p:nvPr>
            <p:ph type="ctrTitle"/>
          </p:nvPr>
        </p:nvSpPr>
        <p:spPr>
          <a:xfrm>
            <a:off x="685800" y="1644348"/>
            <a:ext cx="7828999" cy="1483347"/>
          </a:xfrm>
          <a:prstGeom prst="rect">
            <a:avLst/>
          </a:prstGeom>
        </p:spPr>
        <p:txBody>
          <a:bodyPr/>
          <a:lstStyle>
            <a:lvl1pPr algn="ctr">
              <a:defRPr/>
            </a:lvl1pPr>
          </a:lstStyle>
          <a:p>
            <a:r>
              <a:rPr kumimoji="1" lang="zh-CN" altLang="en-US" dirty="0" smtClean="0"/>
              <a:t>单击此处编辑母版标题样式</a:t>
            </a:r>
            <a:endParaRPr kumimoji="1" lang="zh-CN" altLang="en-US" dirty="0"/>
          </a:p>
        </p:txBody>
      </p:sp>
      <p:sp>
        <p:nvSpPr>
          <p:cNvPr id="6" name="副标题 2"/>
          <p:cNvSpPr>
            <a:spLocks noGrp="1"/>
          </p:cNvSpPr>
          <p:nvPr>
            <p:ph type="subTitle" idx="1"/>
          </p:nvPr>
        </p:nvSpPr>
        <p:spPr>
          <a:xfrm>
            <a:off x="685800" y="3400121"/>
            <a:ext cx="7828999" cy="109153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dirty="0" smtClean="0"/>
              <a:t>单击此处编辑母版副标题样式</a:t>
            </a:r>
            <a:endParaRPr kumimoji="1" lang="zh-CN" altLang="en-US" dirty="0"/>
          </a:p>
        </p:txBody>
      </p:sp>
      <p:pic>
        <p:nvPicPr>
          <p:cNvPr id="7" name="图片 6" descr="1-1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26368" y="175706"/>
            <a:ext cx="1996440" cy="525780"/>
          </a:xfrm>
          <a:prstGeom prst="rect">
            <a:avLst/>
          </a:prstGeom>
        </p:spPr>
      </p:pic>
    </p:spTree>
    <p:extLst>
      <p:ext uri="{BB962C8B-B14F-4D97-AF65-F5344CB8AC3E}">
        <p14:creationId xmlns:p14="http://schemas.microsoft.com/office/powerpoint/2010/main" val="883323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6317005" cy="756845"/>
          </a:xfrm>
          <a:prstGeom prst="rect">
            <a:avLst/>
          </a:prstGeom>
        </p:spPr>
        <p:txBody>
          <a:bodyPr>
            <a:noAutofit/>
          </a:bodyPr>
          <a:lstStyle>
            <a:lvl1pPr algn="l">
              <a:defRPr sz="4000"/>
            </a:lvl1pPr>
          </a:lstStyle>
          <a:p>
            <a:r>
              <a:rPr kumimoji="1" lang="zh-CN" altLang="en-US" dirty="0" smtClean="0"/>
              <a:t>单击此处编辑母版标题样式</a:t>
            </a:r>
            <a:endParaRPr kumimoji="1" lang="zh-CN" altLang="en-US" dirty="0"/>
          </a:p>
        </p:txBody>
      </p:sp>
      <p:sp>
        <p:nvSpPr>
          <p:cNvPr id="3" name="内容占位符 2"/>
          <p:cNvSpPr>
            <a:spLocks noGrp="1"/>
          </p:cNvSpPr>
          <p:nvPr>
            <p:ph idx="1"/>
          </p:nvPr>
        </p:nvSpPr>
        <p:spPr>
          <a:xfrm>
            <a:off x="457200" y="1332815"/>
            <a:ext cx="8229600" cy="4315687"/>
          </a:xfrm>
        </p:spPr>
        <p:txBody>
          <a:bodyPr/>
          <a:lstStyle>
            <a:lvl1pPr>
              <a:defRPr>
                <a:latin typeface="Heiti SC Light"/>
                <a:ea typeface="Heiti SC Light"/>
                <a:cs typeface="Heiti SC Light"/>
              </a:defRPr>
            </a:lvl1pPr>
            <a:lvl2pPr>
              <a:defRPr>
                <a:latin typeface="Heiti SC Light"/>
                <a:ea typeface="Heiti SC Light"/>
                <a:cs typeface="Heiti SC Light"/>
              </a:defRPr>
            </a:lvl2pPr>
            <a:lvl3pPr>
              <a:defRPr>
                <a:latin typeface="Heiti SC Light"/>
                <a:ea typeface="Heiti SC Light"/>
                <a:cs typeface="Heiti SC Light"/>
              </a:defRPr>
            </a:lvl3pPr>
            <a:lvl4pPr>
              <a:defRPr>
                <a:latin typeface="Heiti SC Light"/>
                <a:ea typeface="Heiti SC Light"/>
                <a:cs typeface="Heiti SC Light"/>
              </a:defRPr>
            </a:lvl4pPr>
            <a:lvl5pPr>
              <a:defRPr>
                <a:latin typeface="Heiti SC Light"/>
                <a:ea typeface="Heiti SC Light"/>
                <a:cs typeface="Heiti SC Light"/>
              </a:defRPr>
            </a:lvl5p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11" name="矩形 10"/>
          <p:cNvSpPr/>
          <p:nvPr userDrawn="1"/>
        </p:nvSpPr>
        <p:spPr>
          <a:xfrm>
            <a:off x="0" y="376516"/>
            <a:ext cx="104259" cy="533584"/>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181974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889537"/>
            <a:ext cx="7772400" cy="1362075"/>
          </a:xfrm>
          <a:prstGeom prst="rect">
            <a:avLst/>
          </a:prstGeom>
        </p:spPr>
        <p:txBody>
          <a:bodyPr anchor="t"/>
          <a:lstStyle>
            <a:lvl1pPr algn="l">
              <a:defRPr sz="4000" b="1" cap="all"/>
            </a:lvl1pPr>
          </a:lstStyle>
          <a:p>
            <a:r>
              <a:rPr kumimoji="1" lang="zh-CN" altLang="en-US" dirty="0" smtClean="0"/>
              <a:t>单击此处编辑母版标题样式</a:t>
            </a:r>
            <a:endParaRPr kumimoji="1" lang="zh-CN" altLang="en-US" dirty="0"/>
          </a:p>
        </p:txBody>
      </p:sp>
      <p:sp>
        <p:nvSpPr>
          <p:cNvPr id="3" name="文本占位符 2"/>
          <p:cNvSpPr>
            <a:spLocks noGrp="1"/>
          </p:cNvSpPr>
          <p:nvPr>
            <p:ph type="body" idx="1"/>
          </p:nvPr>
        </p:nvSpPr>
        <p:spPr>
          <a:xfrm>
            <a:off x="722313" y="238935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dirty="0" smtClean="0"/>
              <a:t>单击此处编辑母版文本样式</a:t>
            </a:r>
          </a:p>
        </p:txBody>
      </p:sp>
    </p:spTree>
    <p:extLst>
      <p:ext uri="{BB962C8B-B14F-4D97-AF65-F5344CB8AC3E}">
        <p14:creationId xmlns:p14="http://schemas.microsoft.com/office/powerpoint/2010/main" val="4180720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382950"/>
            <a:ext cx="4038600" cy="4716764"/>
          </a:xfrm>
        </p:spPr>
        <p:txBody>
          <a:bodyPr/>
          <a:lstStyle>
            <a:lvl1pPr>
              <a:defRPr sz="2800">
                <a:latin typeface="Heiti SC Light"/>
                <a:ea typeface="Heiti SC Light"/>
                <a:cs typeface="Heiti SC Light"/>
              </a:defRPr>
            </a:lvl1pPr>
            <a:lvl2pPr>
              <a:defRPr sz="2400">
                <a:latin typeface="Heiti SC Light"/>
                <a:ea typeface="Heiti SC Light"/>
                <a:cs typeface="Heiti SC Light"/>
              </a:defRPr>
            </a:lvl2pPr>
            <a:lvl3pPr>
              <a:defRPr sz="2000">
                <a:latin typeface="Heiti SC Light"/>
                <a:ea typeface="Heiti SC Light"/>
                <a:cs typeface="Heiti SC Light"/>
              </a:defRPr>
            </a:lvl3pPr>
            <a:lvl4pPr>
              <a:defRPr sz="1800">
                <a:latin typeface="Heiti SC Light"/>
                <a:ea typeface="Heiti SC Light"/>
                <a:cs typeface="Heiti SC Light"/>
              </a:defRPr>
            </a:lvl4pPr>
            <a:lvl5pPr>
              <a:defRPr sz="1800">
                <a:latin typeface="Heiti SC Light"/>
                <a:ea typeface="Heiti SC Light"/>
                <a:cs typeface="Heiti SC Light"/>
              </a:defRPr>
            </a:lvl5pPr>
            <a:lvl6pPr>
              <a:defRPr sz="1800"/>
            </a:lvl6pPr>
            <a:lvl7pPr>
              <a:defRPr sz="1800"/>
            </a:lvl7pPr>
            <a:lvl8pPr>
              <a:defRPr sz="1800"/>
            </a:lvl8pPr>
            <a:lvl9pPr>
              <a:defRPr sz="1800"/>
            </a:lvl9p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4" name="内容占位符 3"/>
          <p:cNvSpPr>
            <a:spLocks noGrp="1"/>
          </p:cNvSpPr>
          <p:nvPr>
            <p:ph sz="half" idx="2"/>
          </p:nvPr>
        </p:nvSpPr>
        <p:spPr>
          <a:xfrm>
            <a:off x="4648200" y="1382950"/>
            <a:ext cx="4038600" cy="4716764"/>
          </a:xfrm>
        </p:spPr>
        <p:txBody>
          <a:bodyPr/>
          <a:lstStyle>
            <a:lvl1pPr>
              <a:defRPr sz="2800">
                <a:latin typeface="Heiti SC Light"/>
                <a:ea typeface="Heiti SC Light"/>
                <a:cs typeface="Heiti SC Light"/>
              </a:defRPr>
            </a:lvl1pPr>
            <a:lvl2pPr>
              <a:defRPr sz="2400">
                <a:latin typeface="Heiti SC Light"/>
                <a:ea typeface="Heiti SC Light"/>
                <a:cs typeface="Heiti SC Light"/>
              </a:defRPr>
            </a:lvl2pPr>
            <a:lvl3pPr>
              <a:defRPr sz="2000">
                <a:latin typeface="Heiti SC Light"/>
                <a:ea typeface="Heiti SC Light"/>
                <a:cs typeface="Heiti SC Light"/>
              </a:defRPr>
            </a:lvl3pPr>
            <a:lvl4pPr>
              <a:defRPr sz="1800">
                <a:latin typeface="Heiti SC Light"/>
                <a:ea typeface="Heiti SC Light"/>
                <a:cs typeface="Heiti SC Light"/>
              </a:defRPr>
            </a:lvl4pPr>
            <a:lvl5pPr>
              <a:defRPr sz="1800">
                <a:latin typeface="Heiti SC Light"/>
                <a:ea typeface="Heiti SC Light"/>
                <a:cs typeface="Heiti SC Light"/>
              </a:defRPr>
            </a:lvl5pPr>
            <a:lvl6pPr>
              <a:defRPr sz="1800"/>
            </a:lvl6pPr>
            <a:lvl7pPr>
              <a:defRPr sz="1800"/>
            </a:lvl7pPr>
            <a:lvl8pPr>
              <a:defRPr sz="1800"/>
            </a:lvl8pPr>
            <a:lvl9pPr>
              <a:defRPr sz="1800"/>
            </a:lvl9p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9" name="标题 1"/>
          <p:cNvSpPr>
            <a:spLocks noGrp="1"/>
          </p:cNvSpPr>
          <p:nvPr>
            <p:ph type="title"/>
          </p:nvPr>
        </p:nvSpPr>
        <p:spPr>
          <a:xfrm>
            <a:off x="457200" y="274638"/>
            <a:ext cx="6317005" cy="756845"/>
          </a:xfrm>
          <a:prstGeom prst="rect">
            <a:avLst/>
          </a:prstGeom>
        </p:spPr>
        <p:txBody>
          <a:bodyPr>
            <a:noAutofit/>
          </a:bodyPr>
          <a:lstStyle>
            <a:lvl1pPr algn="l">
              <a:defRPr sz="4000"/>
            </a:lvl1pPr>
          </a:lstStyle>
          <a:p>
            <a:r>
              <a:rPr kumimoji="1" lang="zh-CN" altLang="en-US" dirty="0" smtClean="0"/>
              <a:t>单击此处编辑母版标题样式</a:t>
            </a:r>
            <a:endParaRPr kumimoji="1" lang="zh-CN" altLang="en-US" dirty="0"/>
          </a:p>
        </p:txBody>
      </p:sp>
      <p:sp>
        <p:nvSpPr>
          <p:cNvPr id="6" name="矩形 5"/>
          <p:cNvSpPr/>
          <p:nvPr userDrawn="1"/>
        </p:nvSpPr>
        <p:spPr>
          <a:xfrm>
            <a:off x="0" y="376516"/>
            <a:ext cx="104259" cy="533584"/>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20205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7" name="标题 1"/>
          <p:cNvSpPr>
            <a:spLocks noGrp="1"/>
          </p:cNvSpPr>
          <p:nvPr>
            <p:ph type="title"/>
          </p:nvPr>
        </p:nvSpPr>
        <p:spPr>
          <a:xfrm>
            <a:off x="457200" y="274638"/>
            <a:ext cx="6317005" cy="756845"/>
          </a:xfrm>
          <a:prstGeom prst="rect">
            <a:avLst/>
          </a:prstGeom>
        </p:spPr>
        <p:txBody>
          <a:bodyPr>
            <a:noAutofit/>
          </a:bodyPr>
          <a:lstStyle>
            <a:lvl1pPr algn="l">
              <a:defRPr sz="4000"/>
            </a:lvl1pPr>
          </a:lstStyle>
          <a:p>
            <a:r>
              <a:rPr kumimoji="1" lang="zh-CN" altLang="en-US" dirty="0" smtClean="0"/>
              <a:t>单击此处编辑母版标题样式</a:t>
            </a:r>
            <a:endParaRPr kumimoji="1" lang="zh-CN" altLang="en-US" dirty="0"/>
          </a:p>
        </p:txBody>
      </p:sp>
      <p:sp>
        <p:nvSpPr>
          <p:cNvPr id="4" name="矩形 3"/>
          <p:cNvSpPr/>
          <p:nvPr userDrawn="1"/>
        </p:nvSpPr>
        <p:spPr>
          <a:xfrm>
            <a:off x="0" y="376516"/>
            <a:ext cx="104259" cy="533584"/>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43576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3575050" y="1301409"/>
            <a:ext cx="5111750" cy="4824754"/>
          </a:xfrm>
        </p:spPr>
        <p:txBody>
          <a:bodyPr/>
          <a:lstStyle>
            <a:lvl1pPr>
              <a:defRPr sz="3200">
                <a:latin typeface="Heiti SC Light"/>
                <a:ea typeface="Heiti SC Light"/>
                <a:cs typeface="Heiti SC Light"/>
              </a:defRPr>
            </a:lvl1pPr>
            <a:lvl2pPr>
              <a:defRPr sz="2800">
                <a:latin typeface="Heiti SC Light"/>
                <a:ea typeface="Heiti SC Light"/>
                <a:cs typeface="Heiti SC Light"/>
              </a:defRPr>
            </a:lvl2pPr>
            <a:lvl3pPr>
              <a:defRPr sz="2400">
                <a:latin typeface="Heiti SC Light"/>
                <a:ea typeface="Heiti SC Light"/>
                <a:cs typeface="Heiti SC Light"/>
              </a:defRPr>
            </a:lvl3pPr>
            <a:lvl4pPr>
              <a:defRPr sz="2000">
                <a:latin typeface="Heiti SC Light"/>
                <a:ea typeface="Heiti SC Light"/>
                <a:cs typeface="Heiti SC Light"/>
              </a:defRPr>
            </a:lvl4pPr>
            <a:lvl5pPr>
              <a:defRPr sz="2000">
                <a:latin typeface="Heiti SC Light"/>
                <a:ea typeface="Heiti SC Light"/>
                <a:cs typeface="Heiti SC Light"/>
              </a:defRPr>
            </a:lvl5pPr>
            <a:lvl6pPr>
              <a:defRPr sz="2000"/>
            </a:lvl6pPr>
            <a:lvl7pPr>
              <a:defRPr sz="2000"/>
            </a:lvl7pPr>
            <a:lvl8pPr>
              <a:defRPr sz="2000"/>
            </a:lvl8pPr>
            <a:lvl9pPr>
              <a:defRPr sz="2000"/>
            </a:lvl9p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4" name="文本占位符 3"/>
          <p:cNvSpPr>
            <a:spLocks noGrp="1"/>
          </p:cNvSpPr>
          <p:nvPr>
            <p:ph type="body" sz="half" idx="2"/>
          </p:nvPr>
        </p:nvSpPr>
        <p:spPr>
          <a:xfrm>
            <a:off x="457200" y="1301409"/>
            <a:ext cx="3008313" cy="42955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dirty="0" smtClean="0"/>
              <a:t>单击此处编辑母版文本样式</a:t>
            </a:r>
          </a:p>
        </p:txBody>
      </p:sp>
      <p:sp>
        <p:nvSpPr>
          <p:cNvPr id="6" name="标题 1"/>
          <p:cNvSpPr>
            <a:spLocks noGrp="1"/>
          </p:cNvSpPr>
          <p:nvPr>
            <p:ph type="title"/>
          </p:nvPr>
        </p:nvSpPr>
        <p:spPr>
          <a:xfrm>
            <a:off x="457200" y="274638"/>
            <a:ext cx="6317005" cy="756845"/>
          </a:xfrm>
          <a:prstGeom prst="rect">
            <a:avLst/>
          </a:prstGeom>
        </p:spPr>
        <p:txBody>
          <a:bodyPr>
            <a:noAutofit/>
          </a:bodyPr>
          <a:lstStyle>
            <a:lvl1pPr algn="l">
              <a:defRPr sz="4000"/>
            </a:lvl1pPr>
          </a:lstStyle>
          <a:p>
            <a:r>
              <a:rPr kumimoji="1" lang="zh-CN" altLang="en-US" dirty="0" smtClean="0"/>
              <a:t>单击此处编辑母版标题样式</a:t>
            </a:r>
            <a:endParaRPr kumimoji="1" lang="zh-CN" altLang="en-US" dirty="0"/>
          </a:p>
        </p:txBody>
      </p:sp>
      <p:sp>
        <p:nvSpPr>
          <p:cNvPr id="7" name="矩形 6"/>
          <p:cNvSpPr/>
          <p:nvPr userDrawn="1"/>
        </p:nvSpPr>
        <p:spPr>
          <a:xfrm>
            <a:off x="0" y="376516"/>
            <a:ext cx="104259" cy="533584"/>
          </a:xfrm>
          <a:prstGeom prst="rect">
            <a:avLst/>
          </a:prstGeom>
          <a:solidFill>
            <a:srgbClr val="00409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19045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565435"/>
            <a:ext cx="5486400" cy="566738"/>
          </a:xfrm>
          <a:prstGeom prst="rect">
            <a:avLst/>
          </a:prstGeom>
        </p:spPr>
        <p:txBody>
          <a:bodyPr anchor="b"/>
          <a:lstStyle>
            <a:lvl1pPr algn="l">
              <a:defRPr sz="2000" b="1"/>
            </a:lvl1pPr>
          </a:lstStyle>
          <a:p>
            <a:r>
              <a:rPr kumimoji="1" lang="zh-CN" altLang="en-US" dirty="0" smtClean="0"/>
              <a:t>单击此处编辑母版标题样式</a:t>
            </a:r>
            <a:endParaRPr kumimoji="1" lang="zh-CN" altLang="en-US" dirty="0"/>
          </a:p>
        </p:txBody>
      </p:sp>
      <p:sp>
        <p:nvSpPr>
          <p:cNvPr id="3" name="图片占位符 2"/>
          <p:cNvSpPr>
            <a:spLocks noGrp="1"/>
          </p:cNvSpPr>
          <p:nvPr>
            <p:ph type="pic" idx="1"/>
          </p:nvPr>
        </p:nvSpPr>
        <p:spPr>
          <a:xfrm>
            <a:off x="1792288" y="612775"/>
            <a:ext cx="5486400" cy="390239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132173"/>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dirty="0" smtClean="0"/>
              <a:t>单击此处编辑母版文本样式</a:t>
            </a:r>
          </a:p>
        </p:txBody>
      </p:sp>
    </p:spTree>
    <p:extLst>
      <p:ext uri="{BB962C8B-B14F-4D97-AF65-F5344CB8AC3E}">
        <p14:creationId xmlns:p14="http://schemas.microsoft.com/office/powerpoint/2010/main" val="2819591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1-07.jp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1"/>
            <a:ext cx="9175356" cy="6881517"/>
          </a:xfrm>
          <a:prstGeom prst="rect">
            <a:avLst/>
          </a:prstGeom>
        </p:spPr>
      </p:pic>
      <p:sp>
        <p:nvSpPr>
          <p:cNvPr id="3" name="文本占位符 2"/>
          <p:cNvSpPr>
            <a:spLocks noGrp="1"/>
          </p:cNvSpPr>
          <p:nvPr>
            <p:ph type="body" idx="1"/>
          </p:nvPr>
        </p:nvSpPr>
        <p:spPr>
          <a:xfrm>
            <a:off x="457200" y="1283447"/>
            <a:ext cx="8229600" cy="4518476"/>
          </a:xfrm>
          <a:prstGeom prst="rect">
            <a:avLst/>
          </a:prstGeom>
        </p:spPr>
        <p:txBody>
          <a:bodyPr vert="horz" lIns="91440" tIns="45720" rIns="91440" bIns="45720" rtlCol="0">
            <a:normAutofit/>
          </a:body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pic>
        <p:nvPicPr>
          <p:cNvPr id="9" name="图片 8" descr="1-11.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58076" y="6172415"/>
            <a:ext cx="1996440" cy="525780"/>
          </a:xfrm>
          <a:prstGeom prst="rect">
            <a:avLst/>
          </a:prstGeom>
        </p:spPr>
      </p:pic>
    </p:spTree>
    <p:extLst>
      <p:ext uri="{BB962C8B-B14F-4D97-AF65-F5344CB8AC3E}">
        <p14:creationId xmlns:p14="http://schemas.microsoft.com/office/powerpoint/2010/main" val="743818593"/>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50" r:id="rId4"/>
    <p:sldLayoutId id="2147483651" r:id="rId5"/>
    <p:sldLayoutId id="2147483652" r:id="rId6"/>
    <p:sldLayoutId id="2147483654"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iti SC Light"/>
          <a:ea typeface="Heiti SC Light"/>
          <a:cs typeface="Heiti SC Light"/>
        </a:defRPr>
      </a:lvl1pPr>
      <a:lvl2pPr marL="742950" indent="-285750" algn="l" defTabSz="457200" rtl="0" eaLnBrk="1" latinLnBrk="0" hangingPunct="1">
        <a:spcBef>
          <a:spcPct val="20000"/>
        </a:spcBef>
        <a:buFont typeface="Arial"/>
        <a:buChar char="–"/>
        <a:defRPr sz="2800" kern="1200">
          <a:solidFill>
            <a:schemeClr val="tx1"/>
          </a:solidFill>
          <a:latin typeface="Heiti SC Light"/>
          <a:ea typeface="Heiti SC Light"/>
          <a:cs typeface="Heiti SC Light"/>
        </a:defRPr>
      </a:lvl2pPr>
      <a:lvl3pPr marL="1143000" indent="-228600" algn="l" defTabSz="457200" rtl="0" eaLnBrk="1" latinLnBrk="0" hangingPunct="1">
        <a:spcBef>
          <a:spcPct val="20000"/>
        </a:spcBef>
        <a:buFont typeface="Arial"/>
        <a:buChar char="•"/>
        <a:defRPr sz="2400" kern="1200">
          <a:solidFill>
            <a:schemeClr val="tx1"/>
          </a:solidFill>
          <a:latin typeface="Heiti SC Light"/>
          <a:ea typeface="Heiti SC Light"/>
          <a:cs typeface="Heiti SC Light"/>
        </a:defRPr>
      </a:lvl3pPr>
      <a:lvl4pPr marL="1600200" indent="-228600" algn="l" defTabSz="457200" rtl="0" eaLnBrk="1" latinLnBrk="0" hangingPunct="1">
        <a:spcBef>
          <a:spcPct val="20000"/>
        </a:spcBef>
        <a:buFont typeface="Arial"/>
        <a:buChar char="–"/>
        <a:defRPr sz="2000" kern="1200">
          <a:solidFill>
            <a:schemeClr val="tx1"/>
          </a:solidFill>
          <a:latin typeface="Heiti SC Light"/>
          <a:ea typeface="Heiti SC Light"/>
          <a:cs typeface="Heiti SC Light"/>
        </a:defRPr>
      </a:lvl4pPr>
      <a:lvl5pPr marL="2057400" indent="-228600" algn="l" defTabSz="457200" rtl="0" eaLnBrk="1" latinLnBrk="0" hangingPunct="1">
        <a:spcBef>
          <a:spcPct val="20000"/>
        </a:spcBef>
        <a:buFont typeface="Arial"/>
        <a:buChar char="»"/>
        <a:defRPr sz="2000" kern="1200">
          <a:solidFill>
            <a:schemeClr val="tx1"/>
          </a:solidFill>
          <a:latin typeface="Heiti SC Light"/>
          <a:ea typeface="Heiti SC Light"/>
          <a:cs typeface="Heiti SC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4.xml"/><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中</a:t>
            </a:r>
            <a:r>
              <a:rPr lang="zh-CN" altLang="en-US" dirty="0" smtClean="0"/>
              <a:t>低放废物探测</a:t>
            </a:r>
            <a:r>
              <a:rPr lang="zh-CN" altLang="zh-CN" dirty="0" smtClean="0"/>
              <a:t>系统</a:t>
            </a:r>
            <a:r>
              <a:rPr lang="zh-CN" altLang="zh-CN" dirty="0"/>
              <a:t>研制</a:t>
            </a:r>
            <a:r>
              <a:rPr lang="zh-CN" altLang="zh-CN" dirty="0" smtClean="0"/>
              <a:t>与</a:t>
            </a:r>
            <a:r>
              <a:rPr lang="en-US" altLang="zh-CN" dirty="0" smtClean="0"/>
              <a:t>400L</a:t>
            </a:r>
            <a:r>
              <a:rPr lang="zh-CN" altLang="zh-CN" dirty="0"/>
              <a:t>废物桶</a:t>
            </a:r>
            <a:r>
              <a:rPr lang="en-US" altLang="zh-CN" dirty="0"/>
              <a:t>NDA</a:t>
            </a:r>
            <a:r>
              <a:rPr lang="zh-CN" altLang="zh-CN" dirty="0"/>
              <a:t>方法研究</a:t>
            </a:r>
            <a:endParaRPr kumimoji="1" lang="zh-CN" altLang="en-US" dirty="0"/>
          </a:p>
        </p:txBody>
      </p:sp>
      <p:sp>
        <p:nvSpPr>
          <p:cNvPr id="3" name="副标题 2"/>
          <p:cNvSpPr>
            <a:spLocks noGrp="1"/>
          </p:cNvSpPr>
          <p:nvPr>
            <p:ph type="subTitle" idx="1"/>
          </p:nvPr>
        </p:nvSpPr>
        <p:spPr/>
        <p:txBody>
          <a:bodyPr/>
          <a:lstStyle/>
          <a:p>
            <a:r>
              <a:rPr kumimoji="1" lang="zh-CN" altLang="en-US" dirty="0" smtClean="0"/>
              <a:t>学生：饶开源</a:t>
            </a:r>
            <a:endParaRPr kumimoji="1" lang="en-US" altLang="zh-CN" dirty="0" smtClean="0"/>
          </a:p>
          <a:p>
            <a:r>
              <a:rPr kumimoji="1" lang="zh-CN" altLang="en-US" dirty="0"/>
              <a:t>指导</a:t>
            </a:r>
            <a:r>
              <a:rPr kumimoji="1" lang="zh-CN" altLang="en-US" dirty="0" smtClean="0"/>
              <a:t>老师：顾卫国</a:t>
            </a:r>
            <a:endParaRPr kumimoji="1" lang="zh-CN" altLang="en-US" dirty="0"/>
          </a:p>
        </p:txBody>
      </p:sp>
    </p:spTree>
    <p:extLst>
      <p:ext uri="{BB962C8B-B14F-4D97-AF65-F5344CB8AC3E}">
        <p14:creationId xmlns:p14="http://schemas.microsoft.com/office/powerpoint/2010/main" val="1152926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国外</a:t>
            </a:r>
            <a:r>
              <a:rPr lang="zh-CN" altLang="en-US" b="1" dirty="0"/>
              <a:t>成熟产品</a:t>
            </a:r>
            <a:endParaRPr lang="zh-CN" altLang="en-US" dirty="0"/>
          </a:p>
        </p:txBody>
      </p:sp>
      <p:sp>
        <p:nvSpPr>
          <p:cNvPr id="3" name="内容占位符 2"/>
          <p:cNvSpPr>
            <a:spLocks noGrp="1"/>
          </p:cNvSpPr>
          <p:nvPr>
            <p:ph idx="1"/>
          </p:nvPr>
        </p:nvSpPr>
        <p:spPr/>
        <p:txBody>
          <a:bodyPr/>
          <a:lstStyle/>
          <a:p>
            <a:r>
              <a:rPr lang="zh-CN" altLang="zh-CN" dirty="0" smtClean="0"/>
              <a:t>美国</a:t>
            </a:r>
            <a:r>
              <a:rPr lang="en-US" altLang="zh-CN" smtClean="0"/>
              <a:t>canberra</a:t>
            </a:r>
            <a:r>
              <a:rPr lang="zh-CN" altLang="zh-CN" smtClean="0"/>
              <a:t>公司</a:t>
            </a:r>
            <a:r>
              <a:rPr lang="en-US" altLang="zh-CN" dirty="0"/>
              <a:t>SGS</a:t>
            </a:r>
            <a:r>
              <a:rPr lang="zh-CN" altLang="en-US" dirty="0"/>
              <a:t>系列产品</a:t>
            </a:r>
            <a:endParaRPr lang="en-US" altLang="zh-CN" dirty="0"/>
          </a:p>
          <a:p>
            <a:endParaRPr lang="zh-CN" altLang="en-US" dirty="0"/>
          </a:p>
        </p:txBody>
      </p:sp>
    </p:spTree>
    <p:extLst>
      <p:ext uri="{BB962C8B-B14F-4D97-AF65-F5344CB8AC3E}">
        <p14:creationId xmlns:p14="http://schemas.microsoft.com/office/powerpoint/2010/main" val="1806664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3522108"/>
            <a:ext cx="8229600" cy="1143000"/>
          </a:xfrm>
        </p:spPr>
        <p:txBody>
          <a:bodyPr/>
          <a:lstStyle/>
          <a:p>
            <a:r>
              <a:rPr kumimoji="1" lang="zh-CN" altLang="en-US" dirty="0" smtClean="0">
                <a:solidFill>
                  <a:srgbClr val="004195"/>
                </a:solidFill>
              </a:rPr>
              <a:t>谢谢！</a:t>
            </a:r>
            <a:endParaRPr kumimoji="1" lang="zh-CN" altLang="en-US" dirty="0">
              <a:solidFill>
                <a:srgbClr val="004195"/>
              </a:solidFill>
            </a:endParaRPr>
          </a:p>
        </p:txBody>
      </p:sp>
    </p:spTree>
    <p:extLst>
      <p:ext uri="{BB962C8B-B14F-4D97-AF65-F5344CB8AC3E}">
        <p14:creationId xmlns:p14="http://schemas.microsoft.com/office/powerpoint/2010/main" val="1447779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750470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t>开</a:t>
            </a:r>
            <a:r>
              <a:rPr kumimoji="1" lang="zh-CN" altLang="en-US" b="1" dirty="0" smtClean="0"/>
              <a:t>题报告的内容</a:t>
            </a:r>
            <a:endParaRPr kumimoji="1" lang="zh-CN" altLang="en-US" b="1" dirty="0"/>
          </a:p>
        </p:txBody>
      </p:sp>
      <p:sp>
        <p:nvSpPr>
          <p:cNvPr id="3" name="内容占位符 2"/>
          <p:cNvSpPr>
            <a:spLocks noGrp="1"/>
          </p:cNvSpPr>
          <p:nvPr>
            <p:ph idx="1"/>
          </p:nvPr>
        </p:nvSpPr>
        <p:spPr/>
        <p:txBody>
          <a:bodyPr/>
          <a:lstStyle/>
          <a:p>
            <a:r>
              <a:rPr kumimoji="1" lang="zh-CN" altLang="en-US" dirty="0" smtClean="0"/>
              <a:t>课题研究的意义</a:t>
            </a:r>
            <a:endParaRPr kumimoji="1" lang="en-US" altLang="zh-CN" dirty="0" smtClean="0"/>
          </a:p>
          <a:p>
            <a:r>
              <a:rPr kumimoji="1" lang="zh-CN" altLang="en-US" dirty="0" smtClean="0"/>
              <a:t>国内外研究的历史与现状</a:t>
            </a:r>
            <a:endParaRPr kumimoji="1" lang="en-US" altLang="zh-CN" dirty="0" smtClean="0"/>
          </a:p>
          <a:p>
            <a:r>
              <a:rPr kumimoji="1" lang="zh-CN" altLang="en-US" dirty="0"/>
              <a:t>课题</a:t>
            </a:r>
            <a:r>
              <a:rPr kumimoji="1" lang="zh-CN" altLang="en-US" dirty="0" smtClean="0"/>
              <a:t>研究目标</a:t>
            </a:r>
            <a:r>
              <a:rPr kumimoji="1" lang="zh-CN" altLang="en-US" dirty="0"/>
              <a:t>、</a:t>
            </a:r>
            <a:r>
              <a:rPr kumimoji="1" lang="zh-CN" altLang="en-US" dirty="0" smtClean="0"/>
              <a:t>内容</a:t>
            </a:r>
            <a:r>
              <a:rPr kumimoji="1" lang="zh-CN" altLang="en-US" dirty="0"/>
              <a:t>和</a:t>
            </a:r>
            <a:r>
              <a:rPr kumimoji="1" lang="zh-CN" altLang="en-US" dirty="0" smtClean="0"/>
              <a:t>拟解决的关键问题</a:t>
            </a:r>
            <a:endParaRPr kumimoji="1" lang="en-US" altLang="zh-CN" dirty="0" smtClean="0"/>
          </a:p>
          <a:p>
            <a:r>
              <a:rPr kumimoji="1" lang="zh-CN" altLang="en-US" dirty="0" smtClean="0"/>
              <a:t>研究</a:t>
            </a:r>
            <a:r>
              <a:rPr kumimoji="1" lang="zh-CN" altLang="en-US" dirty="0"/>
              <a:t>方法、设计及试验方案，</a:t>
            </a:r>
            <a:r>
              <a:rPr kumimoji="1" lang="zh-CN" altLang="en-US" dirty="0" smtClean="0"/>
              <a:t>可行性分析</a:t>
            </a:r>
            <a:endParaRPr kumimoji="1" lang="en-US" altLang="zh-CN" dirty="0" smtClean="0"/>
          </a:p>
          <a:p>
            <a:r>
              <a:rPr kumimoji="1" lang="zh-CN" altLang="en-US" dirty="0" smtClean="0"/>
              <a:t>课题创新</a:t>
            </a:r>
            <a:endParaRPr kumimoji="1" lang="en-US" altLang="zh-CN" dirty="0" smtClean="0"/>
          </a:p>
          <a:p>
            <a:r>
              <a:rPr kumimoji="1" lang="zh-CN" altLang="en-US" dirty="0" smtClean="0"/>
              <a:t>课题</a:t>
            </a:r>
            <a:r>
              <a:rPr kumimoji="1" lang="zh-CN" altLang="en-US" dirty="0"/>
              <a:t>计划进度和预期成果</a:t>
            </a:r>
            <a:endParaRPr kumimoji="1" lang="en-US" altLang="zh-CN" dirty="0" smtClean="0"/>
          </a:p>
          <a:p>
            <a:endParaRPr kumimoji="1" lang="zh-CN" altLang="en-US" dirty="0"/>
          </a:p>
        </p:txBody>
      </p:sp>
    </p:spTree>
    <p:extLst>
      <p:ext uri="{BB962C8B-B14F-4D97-AF65-F5344CB8AC3E}">
        <p14:creationId xmlns:p14="http://schemas.microsoft.com/office/powerpoint/2010/main" val="3158022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smtClean="0"/>
              <a:t>课题研究的意义</a:t>
            </a:r>
            <a:endParaRPr kumimoji="1" lang="zh-CN" altLang="en-US" b="1" dirty="0"/>
          </a:p>
        </p:txBody>
      </p:sp>
      <p:sp>
        <p:nvSpPr>
          <p:cNvPr id="3" name="内容占位符 2"/>
          <p:cNvSpPr>
            <a:spLocks noGrp="1"/>
          </p:cNvSpPr>
          <p:nvPr>
            <p:ph idx="1"/>
          </p:nvPr>
        </p:nvSpPr>
        <p:spPr/>
        <p:txBody>
          <a:bodyPr>
            <a:normAutofit/>
          </a:bodyPr>
          <a:lstStyle/>
          <a:p>
            <a:r>
              <a:rPr lang="zh-CN" altLang="zh-CN" dirty="0"/>
              <a:t>能源的需求量不断增加，核电事业快速发展，无可避免将会产生大量</a:t>
            </a:r>
            <a:r>
              <a:rPr lang="zh-CN" altLang="zh-CN" dirty="0" smtClean="0"/>
              <a:t>放射性废物</a:t>
            </a:r>
            <a:endParaRPr lang="en-US" altLang="zh-CN" dirty="0" smtClean="0"/>
          </a:p>
          <a:p>
            <a:r>
              <a:rPr kumimoji="1" lang="zh-CN" altLang="en-US" dirty="0" smtClean="0"/>
              <a:t>针对废物桶，主要采用</a:t>
            </a:r>
            <a:r>
              <a:rPr kumimoji="1" lang="en-US" altLang="zh-CN" dirty="0" smtClean="0"/>
              <a:t>NDA</a:t>
            </a:r>
            <a:r>
              <a:rPr kumimoji="1" lang="zh-CN" altLang="en-US" dirty="0" smtClean="0"/>
              <a:t>无损检测方法，主要包括</a:t>
            </a:r>
            <a:r>
              <a:rPr kumimoji="1" lang="en-US" altLang="zh-CN" dirty="0" smtClean="0"/>
              <a:t>SGS,TGS</a:t>
            </a:r>
            <a:r>
              <a:rPr kumimoji="1" lang="zh-CN" altLang="en-US" dirty="0" smtClean="0"/>
              <a:t>等技术</a:t>
            </a:r>
            <a:endParaRPr kumimoji="1" lang="en-US" altLang="zh-CN" dirty="0" smtClean="0"/>
          </a:p>
          <a:p>
            <a:r>
              <a:rPr lang="zh-CN" altLang="zh-CN" dirty="0"/>
              <a:t>国内建成的核电站主要采购的是</a:t>
            </a:r>
            <a:r>
              <a:rPr lang="zh-CN" altLang="zh-CN" dirty="0" smtClean="0"/>
              <a:t>国外</a:t>
            </a:r>
            <a:r>
              <a:rPr lang="en-US" altLang="zh-CN" dirty="0" smtClean="0"/>
              <a:t>NDA</a:t>
            </a:r>
            <a:r>
              <a:rPr lang="zh-CN" altLang="en-US" dirty="0" smtClean="0"/>
              <a:t>系统</a:t>
            </a:r>
            <a:r>
              <a:rPr lang="zh-CN" altLang="zh-CN" dirty="0" smtClean="0"/>
              <a:t>，</a:t>
            </a:r>
            <a:r>
              <a:rPr lang="zh-CN" altLang="zh-CN" dirty="0"/>
              <a:t>国内还缺乏一套具备独立知识产权的稳定成熟可靠的中低放射性废物桶测量系统</a:t>
            </a:r>
            <a:endParaRPr kumimoji="1" lang="zh-CN" altLang="en-US" dirty="0"/>
          </a:p>
        </p:txBody>
      </p:sp>
    </p:spTree>
    <p:extLst>
      <p:ext uri="{BB962C8B-B14F-4D97-AF65-F5344CB8AC3E}">
        <p14:creationId xmlns:p14="http://schemas.microsoft.com/office/powerpoint/2010/main" val="23063121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6700" y="1399489"/>
            <a:ext cx="136207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kumimoji="1" lang="zh-CN" altLang="en-US" b="1" dirty="0" smtClean="0"/>
              <a:t>课题研究的意义</a:t>
            </a:r>
            <a:endParaRPr kumimoji="1" lang="zh-CN" altLang="en-US" b="1" dirty="0"/>
          </a:p>
        </p:txBody>
      </p:sp>
      <p:sp>
        <p:nvSpPr>
          <p:cNvPr id="3" name="内容占位符 2"/>
          <p:cNvSpPr>
            <a:spLocks noGrp="1"/>
          </p:cNvSpPr>
          <p:nvPr>
            <p:ph idx="1"/>
          </p:nvPr>
        </p:nvSpPr>
        <p:spPr>
          <a:xfrm>
            <a:off x="457200" y="1332815"/>
            <a:ext cx="4619625" cy="4315687"/>
          </a:xfrm>
        </p:spPr>
        <p:txBody>
          <a:bodyPr>
            <a:normAutofit fontScale="85000" lnSpcReduction="10000"/>
          </a:bodyPr>
          <a:lstStyle/>
          <a:p>
            <a:r>
              <a:rPr lang="zh-CN" altLang="zh-CN" dirty="0" smtClean="0"/>
              <a:t>此后，中低放废物将采用</a:t>
            </a:r>
            <a:r>
              <a:rPr lang="en-US" altLang="zh-CN" dirty="0"/>
              <a:t>400L</a:t>
            </a:r>
            <a:r>
              <a:rPr lang="zh-CN" altLang="zh-CN" dirty="0"/>
              <a:t>废物桶</a:t>
            </a:r>
            <a:r>
              <a:rPr lang="zh-CN" altLang="zh-CN" dirty="0" smtClean="0"/>
              <a:t>处置</a:t>
            </a:r>
            <a:endParaRPr lang="en-US" altLang="zh-CN" dirty="0" smtClean="0"/>
          </a:p>
          <a:p>
            <a:r>
              <a:rPr kumimoji="1" lang="zh-CN" altLang="en-US" dirty="0" smtClean="0"/>
              <a:t>与</a:t>
            </a:r>
            <a:r>
              <a:rPr kumimoji="1" lang="en-US" altLang="zh-CN" dirty="0" smtClean="0"/>
              <a:t>200L</a:t>
            </a:r>
            <a:r>
              <a:rPr kumimoji="1" lang="zh-CN" altLang="en-US" dirty="0" smtClean="0"/>
              <a:t>废物桶相比</a:t>
            </a:r>
            <a:r>
              <a:rPr kumimoji="1" lang="en-US" altLang="zh-CN" dirty="0" smtClean="0"/>
              <a:t>400L</a:t>
            </a:r>
            <a:r>
              <a:rPr kumimoji="1" lang="zh-CN" altLang="en-US" dirty="0" smtClean="0"/>
              <a:t>具有的特点：</a:t>
            </a:r>
            <a:endParaRPr kumimoji="1" lang="en-US" altLang="zh-CN" dirty="0" smtClean="0"/>
          </a:p>
          <a:p>
            <a:pPr lvl="1"/>
            <a:r>
              <a:rPr lang="zh-CN" altLang="zh-CN" dirty="0"/>
              <a:t>几何尺寸的</a:t>
            </a:r>
            <a:r>
              <a:rPr lang="zh-CN" altLang="zh-CN" dirty="0" smtClean="0"/>
              <a:t>增大</a:t>
            </a:r>
            <a:endParaRPr lang="en-US" altLang="zh-CN" dirty="0" smtClean="0"/>
          </a:p>
          <a:p>
            <a:pPr lvl="1"/>
            <a:r>
              <a:rPr lang="zh-CN" altLang="zh-CN" dirty="0" smtClean="0"/>
              <a:t>水泥固化</a:t>
            </a:r>
            <a:r>
              <a:rPr lang="zh-CN" altLang="zh-CN" dirty="0"/>
              <a:t>而成的水泥</a:t>
            </a:r>
            <a:r>
              <a:rPr lang="zh-CN" altLang="zh-CN" dirty="0" smtClean="0"/>
              <a:t>桶</a:t>
            </a:r>
            <a:endParaRPr lang="en-US" altLang="zh-CN" dirty="0" smtClean="0"/>
          </a:p>
          <a:p>
            <a:pPr lvl="1"/>
            <a:r>
              <a:rPr lang="zh-CN" altLang="en-US" dirty="0" smtClean="0"/>
              <a:t>采用</a:t>
            </a:r>
            <a:r>
              <a:rPr lang="zh-CN" altLang="zh-CN" dirty="0" smtClean="0"/>
              <a:t>超</a:t>
            </a:r>
            <a:r>
              <a:rPr lang="zh-CN" altLang="zh-CN" dirty="0"/>
              <a:t>压缩等大减容比</a:t>
            </a:r>
            <a:r>
              <a:rPr lang="zh-CN" altLang="zh-CN" dirty="0" smtClean="0"/>
              <a:t>方法</a:t>
            </a:r>
            <a:endParaRPr lang="en-US" altLang="zh-CN" dirty="0" smtClean="0"/>
          </a:p>
          <a:p>
            <a:r>
              <a:rPr kumimoji="1" lang="zh-CN" altLang="en-US" dirty="0" smtClean="0"/>
              <a:t>以上特点都增强了自吸收效应</a:t>
            </a:r>
            <a:endParaRPr kumimoji="1" lang="en-US" altLang="zh-CN" dirty="0" smtClean="0"/>
          </a:p>
          <a:p>
            <a:r>
              <a:rPr kumimoji="1" lang="zh-CN" altLang="en-US" dirty="0"/>
              <a:t>新特</a:t>
            </a:r>
            <a:r>
              <a:rPr kumimoji="1" lang="zh-CN" altLang="en-US" dirty="0" smtClean="0"/>
              <a:t>点新方法</a:t>
            </a:r>
            <a:endParaRPr kumimoji="1" lang="en-US" altLang="zh-CN" dirty="0" smtClean="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1332815"/>
            <a:ext cx="2809875"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3860800"/>
            <a:ext cx="4067175"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9435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国内外研究的历史和现状</a:t>
            </a:r>
            <a:endParaRPr kumimoji="1" lang="zh-CN" altLang="en-US" dirty="0"/>
          </a:p>
        </p:txBody>
      </p:sp>
      <p:sp>
        <p:nvSpPr>
          <p:cNvPr id="3" name="内容占位符 2"/>
          <p:cNvSpPr>
            <a:spLocks noGrp="1"/>
          </p:cNvSpPr>
          <p:nvPr>
            <p:ph idx="1"/>
          </p:nvPr>
        </p:nvSpPr>
        <p:spPr/>
        <p:txBody>
          <a:bodyPr>
            <a:normAutofit/>
          </a:bodyPr>
          <a:lstStyle/>
          <a:p>
            <a:r>
              <a:rPr lang="zh-CN" altLang="zh-CN" dirty="0"/>
              <a:t>废物桶的</a:t>
            </a:r>
            <a:r>
              <a:rPr lang="en-US" altLang="zh-CN" dirty="0"/>
              <a:t>γ</a:t>
            </a:r>
            <a:r>
              <a:rPr lang="zh-CN" altLang="zh-CN" dirty="0"/>
              <a:t>射线扫描技术在二十世纪七十年代发展起来，经历</a:t>
            </a:r>
            <a:r>
              <a:rPr lang="zh-CN" altLang="zh-CN" dirty="0" smtClean="0"/>
              <a:t>了</a:t>
            </a:r>
            <a:r>
              <a:rPr lang="zh-CN" altLang="en-US" dirty="0" smtClean="0"/>
              <a:t>三个阶段：</a:t>
            </a:r>
            <a:endParaRPr lang="en-US" altLang="zh-CN" dirty="0" smtClean="0"/>
          </a:p>
          <a:p>
            <a:r>
              <a:rPr lang="zh-CN" altLang="zh-CN" dirty="0"/>
              <a:t>旋转γ扫描技术（</a:t>
            </a:r>
            <a:r>
              <a:rPr lang="en-US" altLang="zh-CN" dirty="0"/>
              <a:t>Rotating gamma scanning</a:t>
            </a:r>
            <a:r>
              <a:rPr lang="zh-CN" altLang="zh-CN" dirty="0"/>
              <a:t>，</a:t>
            </a:r>
            <a:r>
              <a:rPr lang="en-US" altLang="zh-CN" dirty="0"/>
              <a:t>RGS</a:t>
            </a:r>
            <a:r>
              <a:rPr lang="zh-CN" altLang="zh-CN" dirty="0"/>
              <a:t>）</a:t>
            </a:r>
            <a:endParaRPr lang="en-US" altLang="zh-CN" dirty="0" smtClean="0"/>
          </a:p>
          <a:p>
            <a:r>
              <a:rPr lang="zh-CN" altLang="zh-CN" dirty="0" smtClean="0"/>
              <a:t>分段</a:t>
            </a:r>
            <a:r>
              <a:rPr lang="en-US" altLang="zh-CN" dirty="0"/>
              <a:t>γ</a:t>
            </a:r>
            <a:r>
              <a:rPr lang="zh-CN" altLang="zh-CN" dirty="0"/>
              <a:t>扫描技术（</a:t>
            </a:r>
            <a:r>
              <a:rPr lang="en-US" altLang="zh-CN" dirty="0"/>
              <a:t>Segmented Gamma Scanning</a:t>
            </a:r>
            <a:r>
              <a:rPr lang="zh-CN" altLang="zh-CN" dirty="0"/>
              <a:t>，</a:t>
            </a:r>
            <a:r>
              <a:rPr lang="en-US" altLang="zh-CN" dirty="0"/>
              <a:t>SGS</a:t>
            </a:r>
            <a:r>
              <a:rPr lang="zh-CN" altLang="zh-CN" dirty="0" smtClean="0"/>
              <a:t>）</a:t>
            </a:r>
            <a:endParaRPr lang="en-US" altLang="zh-CN" dirty="0" smtClean="0"/>
          </a:p>
          <a:p>
            <a:r>
              <a:rPr lang="zh-CN" altLang="zh-CN" dirty="0" smtClean="0"/>
              <a:t>层析</a:t>
            </a:r>
            <a:r>
              <a:rPr lang="en-US" altLang="zh-CN" dirty="0"/>
              <a:t>γ</a:t>
            </a:r>
            <a:r>
              <a:rPr lang="zh-CN" altLang="zh-CN" dirty="0"/>
              <a:t>扫描技术（</a:t>
            </a:r>
            <a:r>
              <a:rPr lang="en-US" altLang="zh-CN" dirty="0"/>
              <a:t>Tomographic Gamma Scanning</a:t>
            </a:r>
            <a:r>
              <a:rPr lang="zh-CN" altLang="zh-CN" dirty="0"/>
              <a:t>，</a:t>
            </a:r>
            <a:r>
              <a:rPr lang="en-US" altLang="zh-CN" dirty="0"/>
              <a:t>TGS</a:t>
            </a:r>
            <a:r>
              <a:rPr lang="zh-CN" altLang="zh-CN" dirty="0" smtClean="0"/>
              <a:t>）</a:t>
            </a:r>
            <a:endParaRPr lang="en-US" altLang="zh-CN" dirty="0" smtClean="0"/>
          </a:p>
          <a:p>
            <a:endParaRPr kumimoji="1" lang="zh-CN" altLang="en-US" dirty="0"/>
          </a:p>
        </p:txBody>
      </p:sp>
    </p:spTree>
    <p:extLst>
      <p:ext uri="{BB962C8B-B14F-4D97-AF65-F5344CB8AC3E}">
        <p14:creationId xmlns:p14="http://schemas.microsoft.com/office/powerpoint/2010/main" val="3319025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smtClean="0"/>
              <a:t>国外</a:t>
            </a:r>
            <a:r>
              <a:rPr lang="zh-CN" altLang="zh-CN" b="1" dirty="0"/>
              <a:t>研究的历史和现状</a:t>
            </a:r>
            <a:endParaRPr kumimoji="1" lang="zh-CN" altLang="en-US" dirty="0"/>
          </a:p>
        </p:txBody>
      </p:sp>
      <p:sp>
        <p:nvSpPr>
          <p:cNvPr id="3" name="内容占位符 2"/>
          <p:cNvSpPr>
            <a:spLocks noGrp="1"/>
          </p:cNvSpPr>
          <p:nvPr>
            <p:ph idx="1"/>
          </p:nvPr>
        </p:nvSpPr>
        <p:spPr/>
        <p:txBody>
          <a:bodyPr>
            <a:normAutofit/>
          </a:bodyPr>
          <a:lstStyle/>
          <a:p>
            <a:r>
              <a:rPr lang="zh-CN" altLang="zh-CN" dirty="0" smtClean="0"/>
              <a:t>美国的洛斯阿拉莫斯国家实验室（</a:t>
            </a:r>
            <a:r>
              <a:rPr lang="en-US" altLang="zh-CN" dirty="0" smtClean="0"/>
              <a:t>Los Alamos National Laboratory</a:t>
            </a:r>
            <a:r>
              <a:rPr lang="zh-CN" altLang="zh-CN" dirty="0" smtClean="0"/>
              <a:t>，</a:t>
            </a:r>
            <a:r>
              <a:rPr lang="en-US" altLang="zh-CN" dirty="0" smtClean="0"/>
              <a:t>LANL</a:t>
            </a:r>
            <a:r>
              <a:rPr lang="zh-CN" altLang="zh-CN" dirty="0" smtClean="0"/>
              <a:t>）的</a:t>
            </a:r>
            <a:r>
              <a:rPr lang="en-US" altLang="zh-CN" dirty="0" err="1" smtClean="0"/>
              <a:t>J.L.Parker</a:t>
            </a:r>
            <a:r>
              <a:rPr lang="zh-CN" altLang="zh-CN" dirty="0" smtClean="0"/>
              <a:t>等人首先提出</a:t>
            </a:r>
            <a:r>
              <a:rPr lang="zh-CN" altLang="en-US" dirty="0" smtClean="0"/>
              <a:t>了</a:t>
            </a:r>
            <a:r>
              <a:rPr lang="en-US" altLang="zh-CN" dirty="0" smtClean="0"/>
              <a:t>SGS</a:t>
            </a:r>
          </a:p>
          <a:p>
            <a:r>
              <a:rPr lang="zh-CN" altLang="zh-CN" dirty="0"/>
              <a:t>在旋转扫描的基础上，将废物桶轴向分层并旋转测量每层的计数率，重建每层的平均核素活度，在一定程度上提高了对废物桶内活度不均匀性的测量精度。</a:t>
            </a:r>
            <a:endParaRPr lang="en-US" altLang="zh-CN" dirty="0" smtClean="0"/>
          </a:p>
          <a:p>
            <a:endParaRPr kumimoji="1" lang="zh-CN" altLang="en-US" dirty="0"/>
          </a:p>
        </p:txBody>
      </p:sp>
    </p:spTree>
    <p:extLst>
      <p:ext uri="{BB962C8B-B14F-4D97-AF65-F5344CB8AC3E}">
        <p14:creationId xmlns:p14="http://schemas.microsoft.com/office/powerpoint/2010/main" val="1521492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smtClean="0"/>
              <a:t>国外</a:t>
            </a:r>
            <a:r>
              <a:rPr lang="zh-CN" altLang="zh-CN" b="1" dirty="0"/>
              <a:t>研究的历史和现状</a:t>
            </a:r>
            <a:endParaRPr kumimoji="1" lang="zh-CN" altLang="en-US" dirty="0"/>
          </a:p>
        </p:txBody>
      </p:sp>
      <p:sp>
        <p:nvSpPr>
          <p:cNvPr id="3" name="内容占位符 2"/>
          <p:cNvSpPr>
            <a:spLocks noGrp="1"/>
          </p:cNvSpPr>
          <p:nvPr>
            <p:ph idx="1"/>
          </p:nvPr>
        </p:nvSpPr>
        <p:spPr/>
        <p:txBody>
          <a:bodyPr>
            <a:normAutofit/>
          </a:bodyPr>
          <a:lstStyle/>
          <a:p>
            <a:r>
              <a:rPr lang="zh-CN" altLang="zh-CN" dirty="0" smtClean="0"/>
              <a:t>美国的洛斯阿拉莫斯国家实验室（</a:t>
            </a:r>
            <a:r>
              <a:rPr lang="en-US" altLang="zh-CN" dirty="0" smtClean="0"/>
              <a:t>Los Alamos National Laboratory</a:t>
            </a:r>
            <a:r>
              <a:rPr lang="zh-CN" altLang="zh-CN" dirty="0" smtClean="0"/>
              <a:t>，</a:t>
            </a:r>
            <a:r>
              <a:rPr lang="en-US" altLang="zh-CN" dirty="0" smtClean="0"/>
              <a:t>LANL</a:t>
            </a:r>
            <a:r>
              <a:rPr lang="zh-CN" altLang="zh-CN" dirty="0" smtClean="0"/>
              <a:t>）的</a:t>
            </a:r>
            <a:r>
              <a:rPr lang="en-US" altLang="zh-CN" dirty="0" err="1" smtClean="0"/>
              <a:t>J.L.Parker</a:t>
            </a:r>
            <a:r>
              <a:rPr lang="zh-CN" altLang="zh-CN" dirty="0" smtClean="0"/>
              <a:t>等人首先提出</a:t>
            </a:r>
            <a:r>
              <a:rPr lang="zh-CN" altLang="en-US" dirty="0" smtClean="0"/>
              <a:t>了</a:t>
            </a:r>
            <a:r>
              <a:rPr lang="en-US" altLang="zh-CN" dirty="0" smtClean="0"/>
              <a:t>SGS</a:t>
            </a:r>
          </a:p>
          <a:p>
            <a:r>
              <a:rPr lang="zh-CN" altLang="zh-CN" dirty="0"/>
              <a:t>在旋转扫描的基础上，将废物桶轴向分层并旋转测量每层的计数率，重建每层的平均核素活度，在一定程度上提高了对废物桶内活度不均匀性的测量精度。</a:t>
            </a:r>
            <a:endParaRPr lang="en-US" altLang="zh-CN" dirty="0" smtClean="0"/>
          </a:p>
          <a:p>
            <a:endParaRPr kumimoji="1" lang="zh-CN" altLang="en-US" dirty="0"/>
          </a:p>
        </p:txBody>
      </p:sp>
    </p:spTree>
    <p:extLst>
      <p:ext uri="{BB962C8B-B14F-4D97-AF65-F5344CB8AC3E}">
        <p14:creationId xmlns:p14="http://schemas.microsoft.com/office/powerpoint/2010/main" val="12525316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smtClean="0"/>
              <a:t>国外</a:t>
            </a:r>
            <a:r>
              <a:rPr lang="zh-CN" altLang="en-US" b="1" dirty="0" smtClean="0"/>
              <a:t>成熟产品</a:t>
            </a:r>
            <a:endParaRPr kumimoji="1" lang="zh-CN" altLang="en-US" dirty="0"/>
          </a:p>
        </p:txBody>
      </p:sp>
      <p:sp>
        <p:nvSpPr>
          <p:cNvPr id="3" name="内容占位符 2"/>
          <p:cNvSpPr>
            <a:spLocks noGrp="1"/>
          </p:cNvSpPr>
          <p:nvPr>
            <p:ph idx="1"/>
          </p:nvPr>
        </p:nvSpPr>
        <p:spPr/>
        <p:txBody>
          <a:bodyPr>
            <a:normAutofit/>
          </a:bodyPr>
          <a:lstStyle/>
          <a:p>
            <a:r>
              <a:rPr lang="zh-CN" altLang="zh-CN" dirty="0"/>
              <a:t>美国</a:t>
            </a:r>
            <a:r>
              <a:rPr lang="en-US" altLang="zh-CN" dirty="0" err="1"/>
              <a:t>Antech</a:t>
            </a:r>
            <a:r>
              <a:rPr lang="zh-CN" altLang="zh-CN" dirty="0" smtClean="0"/>
              <a:t>公司</a:t>
            </a:r>
            <a:r>
              <a:rPr lang="en-US" altLang="zh-CN" dirty="0" smtClean="0"/>
              <a:t>SGS</a:t>
            </a:r>
            <a:r>
              <a:rPr lang="zh-CN" altLang="en-US" dirty="0" smtClean="0"/>
              <a:t>系列产品</a:t>
            </a:r>
            <a:endParaRPr lang="en-US" altLang="zh-CN" dirty="0" smtClean="0"/>
          </a:p>
          <a:p>
            <a:r>
              <a:rPr lang="en-US" altLang="zh-CN" dirty="0" smtClean="0"/>
              <a:t>G3200</a:t>
            </a:r>
          </a:p>
          <a:p>
            <a:r>
              <a:rPr lang="en-US" altLang="zh-CN" dirty="0" smtClean="0"/>
              <a:t>G3250</a:t>
            </a:r>
            <a:endParaRPr lang="en-US" altLang="zh-CN" dirty="0"/>
          </a:p>
          <a:p>
            <a:r>
              <a:rPr lang="en-US" altLang="zh-CN" dirty="0" smtClean="0"/>
              <a:t>G3280</a:t>
            </a:r>
            <a:endParaRPr kumimoji="1" lang="zh-CN" altLang="en-US" dirty="0"/>
          </a:p>
        </p:txBody>
      </p:sp>
      <p:pic>
        <p:nvPicPr>
          <p:cNvPr id="4" name="图片 3"/>
          <p:cNvPicPr>
            <a:picLocks noChangeAspect="1"/>
          </p:cNvPicPr>
          <p:nvPr/>
        </p:nvPicPr>
        <p:blipFill>
          <a:blip r:embed="rId2"/>
          <a:stretch>
            <a:fillRect/>
          </a:stretch>
        </p:blipFill>
        <p:spPr>
          <a:xfrm>
            <a:off x="320352" y="3760251"/>
            <a:ext cx="3004457" cy="2189583"/>
          </a:xfrm>
          <a:prstGeom prst="rect">
            <a:avLst/>
          </a:prstGeom>
        </p:spPr>
      </p:pic>
      <p:pic>
        <p:nvPicPr>
          <p:cNvPr id="5" name="图片 4"/>
          <p:cNvPicPr>
            <a:picLocks noChangeAspect="1"/>
          </p:cNvPicPr>
          <p:nvPr/>
        </p:nvPicPr>
        <p:blipFill>
          <a:blip r:embed="rId3"/>
          <a:stretch>
            <a:fillRect/>
          </a:stretch>
        </p:blipFill>
        <p:spPr>
          <a:xfrm>
            <a:off x="3461657" y="3765950"/>
            <a:ext cx="2169015" cy="2210711"/>
          </a:xfrm>
          <a:prstGeom prst="rect">
            <a:avLst/>
          </a:prstGeom>
        </p:spPr>
      </p:pic>
      <p:pic>
        <p:nvPicPr>
          <p:cNvPr id="6" name="图片 5"/>
          <p:cNvPicPr>
            <a:picLocks noChangeAspect="1"/>
          </p:cNvPicPr>
          <p:nvPr/>
        </p:nvPicPr>
        <p:blipFill>
          <a:blip r:embed="rId4"/>
          <a:stretch>
            <a:fillRect/>
          </a:stretch>
        </p:blipFill>
        <p:spPr>
          <a:xfrm>
            <a:off x="5814176" y="3765950"/>
            <a:ext cx="2872624" cy="2210711"/>
          </a:xfrm>
          <a:prstGeom prst="rect">
            <a:avLst/>
          </a:prstGeom>
        </p:spPr>
      </p:pic>
    </p:spTree>
    <p:extLst>
      <p:ext uri="{BB962C8B-B14F-4D97-AF65-F5344CB8AC3E}">
        <p14:creationId xmlns:p14="http://schemas.microsoft.com/office/powerpoint/2010/main" val="15211456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5406</TotalTime>
  <Words>409</Words>
  <Application>Microsoft Office PowerPoint</Application>
  <PresentationFormat>全屏显示(4:3)</PresentationFormat>
  <Paragraphs>41</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Heiti SC Light</vt:lpstr>
      <vt:lpstr>宋体</vt:lpstr>
      <vt:lpstr>Arial</vt:lpstr>
      <vt:lpstr>Calibri</vt:lpstr>
      <vt:lpstr>Office 主题</vt:lpstr>
      <vt:lpstr>中低放废物探测系统研制与400L废物桶NDA方法研究</vt:lpstr>
      <vt:lpstr>PowerPoint 演示文稿</vt:lpstr>
      <vt:lpstr>开题报告的内容</vt:lpstr>
      <vt:lpstr>课题研究的意义</vt:lpstr>
      <vt:lpstr>课题研究的意义</vt:lpstr>
      <vt:lpstr>国内外研究的历史和现状</vt:lpstr>
      <vt:lpstr>国外研究的历史和现状</vt:lpstr>
      <vt:lpstr>国外研究的历史和现状</vt:lpstr>
      <vt:lpstr>国外成熟产品</vt:lpstr>
      <vt:lpstr>国外成熟产品</vt:lpstr>
      <vt:lpstr>谢谢！</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陈 丹娃</dc:creator>
  <cp:keywords/>
  <dc:description/>
  <cp:lastModifiedBy>xibao dan</cp:lastModifiedBy>
  <cp:revision>40</cp:revision>
  <dcterms:created xsi:type="dcterms:W3CDTF">2016-01-19T11:19:18Z</dcterms:created>
  <dcterms:modified xsi:type="dcterms:W3CDTF">2017-06-09T03:24:36Z</dcterms:modified>
  <cp:category/>
</cp:coreProperties>
</file>