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4">
  <p:sldMasterIdLst>
    <p:sldMasterId id="2147483648" r:id="rId1"/>
  </p:sldMasterIdLst>
  <p:notesMasterIdLst>
    <p:notesMasterId r:id="rId31"/>
  </p:notesMasterIdLst>
  <p:sldIdLst>
    <p:sldId id="260" r:id="rId2"/>
    <p:sldId id="257" r:id="rId3"/>
    <p:sldId id="262" r:id="rId4"/>
    <p:sldId id="264" r:id="rId5"/>
    <p:sldId id="284" r:id="rId6"/>
    <p:sldId id="268" r:id="rId7"/>
    <p:sldId id="272" r:id="rId8"/>
    <p:sldId id="291" r:id="rId9"/>
    <p:sldId id="292" r:id="rId10"/>
    <p:sldId id="271" r:id="rId11"/>
    <p:sldId id="273" r:id="rId12"/>
    <p:sldId id="293" r:id="rId13"/>
    <p:sldId id="287" r:id="rId14"/>
    <p:sldId id="275" r:id="rId15"/>
    <p:sldId id="294" r:id="rId16"/>
    <p:sldId id="295" r:id="rId17"/>
    <p:sldId id="283" r:id="rId18"/>
    <p:sldId id="296" r:id="rId19"/>
    <p:sldId id="304" r:id="rId20"/>
    <p:sldId id="305" r:id="rId21"/>
    <p:sldId id="298" r:id="rId22"/>
    <p:sldId id="297" r:id="rId23"/>
    <p:sldId id="299" r:id="rId24"/>
    <p:sldId id="300" r:id="rId25"/>
    <p:sldId id="301" r:id="rId26"/>
    <p:sldId id="307" r:id="rId27"/>
    <p:sldId id="302" r:id="rId28"/>
    <p:sldId id="303" r:id="rId29"/>
    <p:sldId id="261" r:id="rId30"/>
  </p:sldIdLst>
  <p:sldSz cx="9144000" cy="6858000" type="screen4x3"/>
  <p:notesSz cx="6858000" cy="9144000"/>
  <p:defaultTextStyle>
    <a:defPPr>
      <a:defRPr lang="zh-CN"/>
    </a:defPPr>
    <a:lvl1pPr algn="l" defTabSz="457200" rtl="0" fontAlgn="base">
      <a:spcBef>
        <a:spcPct val="0"/>
      </a:spcBef>
      <a:spcAft>
        <a:spcPct val="0"/>
      </a:spcAft>
      <a:defRPr kern="1200">
        <a:solidFill>
          <a:schemeClr val="tx1"/>
        </a:solidFill>
        <a:latin typeface="Arial" charset="0"/>
        <a:ea typeface="宋体" charset="-122"/>
        <a:cs typeface="+mn-cs"/>
      </a:defRPr>
    </a:lvl1pPr>
    <a:lvl2pPr marL="457200" algn="l" defTabSz="457200" rtl="0" fontAlgn="base">
      <a:spcBef>
        <a:spcPct val="0"/>
      </a:spcBef>
      <a:spcAft>
        <a:spcPct val="0"/>
      </a:spcAft>
      <a:defRPr kern="1200">
        <a:solidFill>
          <a:schemeClr val="tx1"/>
        </a:solidFill>
        <a:latin typeface="Arial" charset="0"/>
        <a:ea typeface="宋体" charset="-122"/>
        <a:cs typeface="+mn-cs"/>
      </a:defRPr>
    </a:lvl2pPr>
    <a:lvl3pPr marL="914400" algn="l" defTabSz="457200" rtl="0" fontAlgn="base">
      <a:spcBef>
        <a:spcPct val="0"/>
      </a:spcBef>
      <a:spcAft>
        <a:spcPct val="0"/>
      </a:spcAft>
      <a:defRPr kern="1200">
        <a:solidFill>
          <a:schemeClr val="tx1"/>
        </a:solidFill>
        <a:latin typeface="Arial" charset="0"/>
        <a:ea typeface="宋体" charset="-122"/>
        <a:cs typeface="+mn-cs"/>
      </a:defRPr>
    </a:lvl3pPr>
    <a:lvl4pPr marL="1371600" algn="l" defTabSz="457200" rtl="0" fontAlgn="base">
      <a:spcBef>
        <a:spcPct val="0"/>
      </a:spcBef>
      <a:spcAft>
        <a:spcPct val="0"/>
      </a:spcAft>
      <a:defRPr kern="1200">
        <a:solidFill>
          <a:schemeClr val="tx1"/>
        </a:solidFill>
        <a:latin typeface="Arial" charset="0"/>
        <a:ea typeface="宋体" charset="-122"/>
        <a:cs typeface="+mn-cs"/>
      </a:defRPr>
    </a:lvl4pPr>
    <a:lvl5pPr marL="1828800" algn="l" defTabSz="457200"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195"/>
    <a:srgbClr val="004098"/>
    <a:srgbClr val="004094"/>
    <a:srgbClr val="00401E"/>
    <a:srgbClr val="C9151E"/>
    <a:srgbClr val="951620"/>
    <a:srgbClr val="C815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756" autoAdjust="0"/>
    <p:restoredTop sz="81441" autoAdjust="0"/>
  </p:normalViewPr>
  <p:slideViewPr>
    <p:cSldViewPr snapToGrid="0" snapToObjects="1">
      <p:cViewPr varScale="1">
        <p:scale>
          <a:sx n="60" d="100"/>
          <a:sy n="60" d="100"/>
        </p:scale>
        <p:origin x="174" y="48"/>
      </p:cViewPr>
      <p:guideLst>
        <p:guide orient="horz" pos="2160"/>
        <p:guide pos="2880"/>
      </p:guideLst>
    </p:cSldViewPr>
  </p:slideViewPr>
  <p:outlineViewPr>
    <p:cViewPr>
      <p:scale>
        <a:sx n="33" d="100"/>
        <a:sy n="33" d="100"/>
      </p:scale>
      <p:origin x="0" y="-481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B2BECB50-630C-40F5-9DA6-2819179A45F5}" type="datetimeFigureOut">
              <a:rPr lang="zh-CN" altLang="en-US"/>
              <a:pPr>
                <a:defRPr/>
              </a:pPr>
              <a:t>2017/12/12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BAF360A8-BAF6-47EE-B971-9B2EDCBBADA4}" type="slidenum">
              <a:rPr lang="zh-CN" altLang="en-US"/>
              <a:pPr>
                <a:defRPr/>
              </a:pPr>
              <a:t>‹#›</a:t>
            </a:fld>
            <a:endParaRPr lang="zh-CN" altLang="en-US"/>
          </a:p>
        </p:txBody>
      </p:sp>
    </p:spTree>
    <p:extLst>
      <p:ext uri="{BB962C8B-B14F-4D97-AF65-F5344CB8AC3E}">
        <p14:creationId xmlns:p14="http://schemas.microsoft.com/office/powerpoint/2010/main" val="17059164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p:cNvSpPr>
          <p:nvPr>
            <p:ph type="sldImg"/>
          </p:nvPr>
        </p:nvSpPr>
        <p:spPr bwMode="auto">
          <a:noFill/>
          <a:ln>
            <a:solidFill>
              <a:srgbClr val="000000"/>
            </a:solidFill>
            <a:miter lim="800000"/>
            <a:headEnd/>
            <a:tailEnd/>
          </a:ln>
        </p:spPr>
      </p:sp>
      <p:sp>
        <p:nvSpPr>
          <p:cNvPr id="1741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kumimoji="1" lang="zh-CN" altLang="en-US" smtClean="0">
                <a:solidFill>
                  <a:srgbClr val="C81501"/>
                </a:solidFill>
              </a:rPr>
              <a:t>针对废物桶检测技术研究有很大的应用价值</a:t>
            </a:r>
          </a:p>
          <a:p>
            <a:pPr eaLnBrk="1" hangingPunct="1">
              <a:spcBef>
                <a:spcPct val="0"/>
              </a:spcBef>
            </a:pPr>
            <a:r>
              <a:rPr kumimoji="1" lang="zh-CN" altLang="en-US" smtClean="0">
                <a:solidFill>
                  <a:srgbClr val="C81501"/>
                </a:solidFill>
              </a:rPr>
              <a:t>国家标准规定，必须要对废物测量</a:t>
            </a:r>
          </a:p>
          <a:p>
            <a:pPr eaLnBrk="1" hangingPunct="1">
              <a:spcBef>
                <a:spcPct val="0"/>
              </a:spcBef>
            </a:pPr>
            <a:endParaRPr lang="zh-CN" altLang="en-US" smtClean="0"/>
          </a:p>
        </p:txBody>
      </p:sp>
      <p:sp>
        <p:nvSpPr>
          <p:cNvPr id="1741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C3C5175-DFBE-4FCF-B817-4A16FA11F2A9}" type="slidenum">
              <a:rPr lang="zh-CN" altLang="en-US" smtClean="0"/>
              <a:pPr/>
              <a:t>3</a:t>
            </a:fld>
            <a:endParaRPr lang="en-US" altLang="zh-CN" smtClean="0"/>
          </a:p>
        </p:txBody>
      </p:sp>
    </p:spTree>
    <p:extLst>
      <p:ext uri="{BB962C8B-B14F-4D97-AF65-F5344CB8AC3E}">
        <p14:creationId xmlns:p14="http://schemas.microsoft.com/office/powerpoint/2010/main" val="1972429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p:cNvSpPr>
          <p:nvPr>
            <p:ph type="sldImg"/>
          </p:nvPr>
        </p:nvSpPr>
        <p:spPr bwMode="auto">
          <a:noFill/>
          <a:ln>
            <a:solidFill>
              <a:srgbClr val="000000"/>
            </a:solidFill>
            <a:miter lim="800000"/>
            <a:headEnd/>
            <a:tailEnd/>
          </a:ln>
        </p:spPr>
      </p:sp>
      <p:sp>
        <p:nvSpPr>
          <p:cNvPr id="1945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随着密度的，点源的变化</a:t>
            </a:r>
          </a:p>
          <a:p>
            <a:pPr eaLnBrk="1" hangingPunct="1">
              <a:spcBef>
                <a:spcPct val="0"/>
              </a:spcBef>
            </a:pPr>
            <a:endParaRPr lang="zh-CN" altLang="en-US" smtClean="0"/>
          </a:p>
          <a:p>
            <a:pPr eaLnBrk="1" hangingPunct="1">
              <a:spcBef>
                <a:spcPct val="0"/>
              </a:spcBef>
            </a:pPr>
            <a:r>
              <a:rPr lang="zh-CN" altLang="en-US" smtClean="0"/>
              <a:t>密度增加，不均匀性增加</a:t>
            </a:r>
          </a:p>
          <a:p>
            <a:pPr eaLnBrk="1" hangingPunct="1">
              <a:spcBef>
                <a:spcPct val="0"/>
              </a:spcBef>
            </a:pPr>
            <a:r>
              <a:rPr lang="zh-CN" altLang="en-US" smtClean="0"/>
              <a:t>导致</a:t>
            </a:r>
            <a:r>
              <a:rPr lang="en-US" altLang="zh-CN" smtClean="0"/>
              <a:t>SGS</a:t>
            </a:r>
            <a:r>
              <a:rPr lang="zh-CN" altLang="en-US" smtClean="0"/>
              <a:t>误差增大，适应性降低</a:t>
            </a:r>
          </a:p>
        </p:txBody>
      </p:sp>
      <p:sp>
        <p:nvSpPr>
          <p:cNvPr id="1945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DF894D0-0FBF-44FA-BEF2-29A8BE01DF96}" type="slidenum">
              <a:rPr lang="zh-CN" altLang="en-US" smtClean="0"/>
              <a:pPr/>
              <a:t>4</a:t>
            </a:fld>
            <a:endParaRPr lang="en-US" altLang="zh-CN" smtClean="0"/>
          </a:p>
        </p:txBody>
      </p:sp>
    </p:spTree>
    <p:extLst>
      <p:ext uri="{BB962C8B-B14F-4D97-AF65-F5344CB8AC3E}">
        <p14:creationId xmlns:p14="http://schemas.microsoft.com/office/powerpoint/2010/main" val="1373074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spect="1" noTextEdit="1"/>
          </p:cNvSpPr>
          <p:nvPr>
            <p:ph type="sldImg"/>
          </p:nvPr>
        </p:nvSpPr>
        <p:spPr bwMode="auto">
          <a:noFill/>
          <a:ln>
            <a:solidFill>
              <a:srgbClr val="000000"/>
            </a:solidFill>
            <a:miter lim="800000"/>
            <a:headEnd/>
            <a:tailEnd/>
          </a:ln>
        </p:spPr>
      </p:sp>
      <p:sp>
        <p:nvSpPr>
          <p:cNvPr id="21506"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altLang="zh-CN" smtClean="0"/>
              <a:t>TGS</a:t>
            </a:r>
            <a:r>
              <a:rPr lang="zh-CN" altLang="en-US" smtClean="0"/>
              <a:t>误差远远小于</a:t>
            </a:r>
            <a:r>
              <a:rPr lang="en-US" altLang="zh-CN" smtClean="0"/>
              <a:t>SGS</a:t>
            </a:r>
          </a:p>
          <a:p>
            <a:pPr eaLnBrk="1" hangingPunct="1"/>
            <a:r>
              <a:rPr lang="zh-CN" altLang="en-US" smtClean="0"/>
              <a:t>这是由于</a:t>
            </a:r>
            <a:r>
              <a:rPr lang="en-US" altLang="zh-CN" smtClean="0"/>
              <a:t>TGS</a:t>
            </a:r>
            <a:r>
              <a:rPr lang="zh-CN" altLang="en-US" smtClean="0"/>
              <a:t>采用了三维划分的方法</a:t>
            </a:r>
          </a:p>
        </p:txBody>
      </p:sp>
    </p:spTree>
    <p:extLst>
      <p:ext uri="{BB962C8B-B14F-4D97-AF65-F5344CB8AC3E}">
        <p14:creationId xmlns:p14="http://schemas.microsoft.com/office/powerpoint/2010/main" val="2376419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AF360A8-BAF6-47EE-B971-9B2EDCBBADA4}" type="slidenum">
              <a:rPr lang="zh-CN" altLang="en-US" smtClean="0"/>
              <a:pPr>
                <a:defRPr/>
              </a:pPr>
              <a:t>7</a:t>
            </a:fld>
            <a:endParaRPr lang="zh-CN" altLang="en-US"/>
          </a:p>
        </p:txBody>
      </p:sp>
    </p:spTree>
    <p:extLst>
      <p:ext uri="{BB962C8B-B14F-4D97-AF65-F5344CB8AC3E}">
        <p14:creationId xmlns:p14="http://schemas.microsoft.com/office/powerpoint/2010/main" val="3196437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AF360A8-BAF6-47EE-B971-9B2EDCBBADA4}" type="slidenum">
              <a:rPr lang="zh-CN" altLang="en-US" smtClean="0"/>
              <a:pPr>
                <a:defRPr/>
              </a:pPr>
              <a:t>16</a:t>
            </a:fld>
            <a:endParaRPr lang="zh-CN" altLang="en-US"/>
          </a:p>
        </p:txBody>
      </p:sp>
    </p:spTree>
    <p:extLst>
      <p:ext uri="{BB962C8B-B14F-4D97-AF65-F5344CB8AC3E}">
        <p14:creationId xmlns:p14="http://schemas.microsoft.com/office/powerpoint/2010/main" val="727753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AF360A8-BAF6-47EE-B971-9B2EDCBBADA4}" type="slidenum">
              <a:rPr lang="zh-CN" altLang="en-US" smtClean="0"/>
              <a:pPr>
                <a:defRPr/>
              </a:pPr>
              <a:t>22</a:t>
            </a:fld>
            <a:endParaRPr lang="zh-CN" altLang="en-US"/>
          </a:p>
        </p:txBody>
      </p:sp>
    </p:spTree>
    <p:extLst>
      <p:ext uri="{BB962C8B-B14F-4D97-AF65-F5344CB8AC3E}">
        <p14:creationId xmlns:p14="http://schemas.microsoft.com/office/powerpoint/2010/main" val="2608857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AF360A8-BAF6-47EE-B971-9B2EDCBBADA4}" type="slidenum">
              <a:rPr lang="zh-CN" altLang="en-US" smtClean="0"/>
              <a:pPr>
                <a:defRPr/>
              </a:pPr>
              <a:t>23</a:t>
            </a:fld>
            <a:endParaRPr lang="zh-CN" altLang="en-US"/>
          </a:p>
        </p:txBody>
      </p:sp>
    </p:spTree>
    <p:extLst>
      <p:ext uri="{BB962C8B-B14F-4D97-AF65-F5344CB8AC3E}">
        <p14:creationId xmlns:p14="http://schemas.microsoft.com/office/powerpoint/2010/main" val="1141128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AF360A8-BAF6-47EE-B971-9B2EDCBBADA4}" type="slidenum">
              <a:rPr lang="zh-CN" altLang="en-US" smtClean="0"/>
              <a:pPr>
                <a:defRPr/>
              </a:pPr>
              <a:t>24</a:t>
            </a:fld>
            <a:endParaRPr lang="zh-CN" altLang="en-US"/>
          </a:p>
        </p:txBody>
      </p:sp>
    </p:spTree>
    <p:extLst>
      <p:ext uri="{BB962C8B-B14F-4D97-AF65-F5344CB8AC3E}">
        <p14:creationId xmlns:p14="http://schemas.microsoft.com/office/powerpoint/2010/main" val="2228233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AF360A8-BAF6-47EE-B971-9B2EDCBBADA4}" type="slidenum">
              <a:rPr lang="zh-CN" altLang="en-US" smtClean="0"/>
              <a:pPr>
                <a:defRPr/>
              </a:pPr>
              <a:t>25</a:t>
            </a:fld>
            <a:endParaRPr lang="zh-CN" altLang="en-US"/>
          </a:p>
        </p:txBody>
      </p:sp>
    </p:spTree>
    <p:extLst>
      <p:ext uri="{BB962C8B-B14F-4D97-AF65-F5344CB8AC3E}">
        <p14:creationId xmlns:p14="http://schemas.microsoft.com/office/powerpoint/2010/main" val="11847379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spTree>
      <p:nvGrpSpPr>
        <p:cNvPr id="1" name=""/>
        <p:cNvGrpSpPr/>
        <p:nvPr/>
      </p:nvGrpSpPr>
      <p:grpSpPr>
        <a:xfrm>
          <a:off x="0" y="0"/>
          <a:ext cx="0" cy="0"/>
          <a:chOff x="0" y="0"/>
          <a:chExt cx="0" cy="0"/>
        </a:xfrm>
      </p:grpSpPr>
      <p:pic>
        <p:nvPicPr>
          <p:cNvPr id="4" name="图片 3" descr="1-06.jpg"/>
          <p:cNvPicPr>
            <a:picLocks noChangeAspect="1"/>
          </p:cNvPicPr>
          <p:nvPr userDrawn="1"/>
        </p:nvPicPr>
        <p:blipFill>
          <a:blip r:embed="rId2"/>
          <a:srcRect/>
          <a:stretch>
            <a:fillRect/>
          </a:stretch>
        </p:blipFill>
        <p:spPr bwMode="auto">
          <a:xfrm>
            <a:off x="0" y="0"/>
            <a:ext cx="9175750" cy="6881813"/>
          </a:xfrm>
          <a:prstGeom prst="rect">
            <a:avLst/>
          </a:prstGeom>
          <a:noFill/>
          <a:ln w="9525">
            <a:noFill/>
            <a:miter lim="800000"/>
            <a:headEnd/>
            <a:tailEnd/>
          </a:ln>
        </p:spPr>
      </p:pic>
      <p:pic>
        <p:nvPicPr>
          <p:cNvPr id="7" name="图片 6" descr="1-11.png"/>
          <p:cNvPicPr>
            <a:picLocks noChangeAspect="1"/>
          </p:cNvPicPr>
          <p:nvPr userDrawn="1"/>
        </p:nvPicPr>
        <p:blipFill>
          <a:blip r:embed="rId3"/>
          <a:srcRect/>
          <a:stretch>
            <a:fillRect/>
          </a:stretch>
        </p:blipFill>
        <p:spPr bwMode="auto">
          <a:xfrm>
            <a:off x="7026275" y="176213"/>
            <a:ext cx="1997075" cy="525462"/>
          </a:xfrm>
          <a:prstGeom prst="rect">
            <a:avLst/>
          </a:prstGeom>
          <a:noFill/>
          <a:ln w="9525">
            <a:noFill/>
            <a:miter lim="800000"/>
            <a:headEnd/>
            <a:tailEnd/>
          </a:ln>
        </p:spPr>
      </p:pic>
      <p:sp>
        <p:nvSpPr>
          <p:cNvPr id="5" name="标题 1"/>
          <p:cNvSpPr>
            <a:spLocks noGrp="1"/>
          </p:cNvSpPr>
          <p:nvPr>
            <p:ph type="ctrTitle"/>
          </p:nvPr>
        </p:nvSpPr>
        <p:spPr>
          <a:xfrm>
            <a:off x="685800" y="1644348"/>
            <a:ext cx="7828999" cy="1742028"/>
          </a:xfrm>
          <a:prstGeom prst="rect">
            <a:avLst/>
          </a:prstGeom>
        </p:spPr>
        <p:txBody>
          <a:bodyPr/>
          <a:lstStyle>
            <a:lvl1pPr algn="ctr">
              <a:defRPr/>
            </a:lvl1pPr>
          </a:lstStyle>
          <a:p>
            <a:r>
              <a:rPr lang="zh-CN" altLang="en-US" dirty="0" smtClean="0"/>
              <a:t>单击此处编辑母版标题样式</a:t>
            </a:r>
            <a:endParaRPr lang="zh-CN" altLang="en-US" dirty="0"/>
          </a:p>
        </p:txBody>
      </p:sp>
      <p:sp>
        <p:nvSpPr>
          <p:cNvPr id="6" name="副标题 2"/>
          <p:cNvSpPr>
            <a:spLocks noGrp="1"/>
          </p:cNvSpPr>
          <p:nvPr>
            <p:ph type="subTitle" idx="1"/>
          </p:nvPr>
        </p:nvSpPr>
        <p:spPr>
          <a:xfrm>
            <a:off x="685800" y="3799902"/>
            <a:ext cx="7828999" cy="120911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4" name="矩形 4"/>
          <p:cNvSpPr/>
          <p:nvPr userDrawn="1"/>
        </p:nvSpPr>
        <p:spPr>
          <a:xfrm rot="5400000">
            <a:off x="7877175" y="590550"/>
            <a:ext cx="103188" cy="534988"/>
          </a:xfrm>
          <a:prstGeom prst="rect">
            <a:avLst/>
          </a:prstGeom>
          <a:solidFill>
            <a:srgbClr val="004098"/>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2" name="竖排标题 1"/>
          <p:cNvSpPr>
            <a:spLocks noGrp="1"/>
          </p:cNvSpPr>
          <p:nvPr>
            <p:ph type="title" orient="vert"/>
          </p:nvPr>
        </p:nvSpPr>
        <p:spPr>
          <a:xfrm>
            <a:off x="6629400" y="832556"/>
            <a:ext cx="1710267" cy="5577704"/>
          </a:xfrm>
          <a:prstGeom prst="rect">
            <a:avLst/>
          </a:prstGeom>
        </p:spPr>
        <p:txBody>
          <a:bodyPr vert="eaVert">
            <a:normAutofit/>
          </a:bodyPr>
          <a:lstStyle>
            <a:lvl1pPr>
              <a:defRPr sz="4000"/>
            </a:lvl1pPr>
          </a:lstStyle>
          <a:p>
            <a:r>
              <a:rPr lang="zh-CN" altLang="en-US" dirty="0" smtClean="0"/>
              <a:t>单击此处编辑母版标题样式</a:t>
            </a:r>
            <a:endParaRPr lang="zh-CN" altLang="en-US" dirty="0"/>
          </a:p>
        </p:txBody>
      </p:sp>
      <p:sp>
        <p:nvSpPr>
          <p:cNvPr id="3" name="竖排文本占位符 2"/>
          <p:cNvSpPr>
            <a:spLocks noGrp="1"/>
          </p:cNvSpPr>
          <p:nvPr>
            <p:ph type="body" orient="vert" idx="1"/>
          </p:nvPr>
        </p:nvSpPr>
        <p:spPr>
          <a:xfrm>
            <a:off x="457200" y="558735"/>
            <a:ext cx="6019800" cy="5851525"/>
          </a:xfrm>
        </p:spPr>
        <p:txBody>
          <a:bodyPr vert="eaVert"/>
          <a:lstStyle>
            <a:lvl1pPr>
              <a:defRPr>
                <a:latin typeface="Heiti SC Light"/>
                <a:ea typeface="Heiti SC Light"/>
                <a:cs typeface="Heiti SC Light"/>
              </a:defRPr>
            </a:lvl1pPr>
            <a:lvl2pPr>
              <a:defRPr>
                <a:latin typeface="Heiti SC Light"/>
                <a:ea typeface="Heiti SC Light"/>
                <a:cs typeface="Heiti SC Light"/>
              </a:defRPr>
            </a:lvl2pPr>
            <a:lvl3pPr>
              <a:defRPr>
                <a:latin typeface="Heiti SC Light"/>
                <a:ea typeface="Heiti SC Light"/>
                <a:cs typeface="Heiti SC Light"/>
              </a:defRPr>
            </a:lvl3pPr>
            <a:lvl4pPr>
              <a:defRPr>
                <a:latin typeface="Heiti SC Light"/>
                <a:ea typeface="Heiti SC Light"/>
                <a:cs typeface="Heiti SC Light"/>
              </a:defRPr>
            </a:lvl4pPr>
            <a:lvl5pPr>
              <a:defRPr>
                <a:latin typeface="Heiti SC Light"/>
                <a:ea typeface="Heiti SC Light"/>
                <a:cs typeface="Heiti SC Light"/>
              </a:defRPr>
            </a:lvl5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谢谢">
    <p:spTree>
      <p:nvGrpSpPr>
        <p:cNvPr id="1" name=""/>
        <p:cNvGrpSpPr/>
        <p:nvPr/>
      </p:nvGrpSpPr>
      <p:grpSpPr>
        <a:xfrm>
          <a:off x="0" y="0"/>
          <a:ext cx="0" cy="0"/>
          <a:chOff x="0" y="0"/>
          <a:chExt cx="0" cy="0"/>
        </a:xfrm>
      </p:grpSpPr>
      <p:pic>
        <p:nvPicPr>
          <p:cNvPr id="3" name="图片 4" descr="1-08.jpg"/>
          <p:cNvPicPr>
            <a:picLocks noChangeAspect="1"/>
          </p:cNvPicPr>
          <p:nvPr userDrawn="1"/>
        </p:nvPicPr>
        <p:blipFill>
          <a:blip r:embed="rId2"/>
          <a:srcRect/>
          <a:stretch>
            <a:fillRect/>
          </a:stretch>
        </p:blipFill>
        <p:spPr bwMode="auto">
          <a:xfrm>
            <a:off x="0" y="0"/>
            <a:ext cx="9177338" cy="6883400"/>
          </a:xfrm>
          <a:prstGeom prst="rect">
            <a:avLst/>
          </a:prstGeom>
          <a:noFill/>
          <a:ln w="9525">
            <a:noFill/>
            <a:miter lim="800000"/>
            <a:headEnd/>
            <a:tailEnd/>
          </a:ln>
        </p:spPr>
      </p:pic>
      <p:sp>
        <p:nvSpPr>
          <p:cNvPr id="2" name="标题 1"/>
          <p:cNvSpPr>
            <a:spLocks noGrp="1"/>
          </p:cNvSpPr>
          <p:nvPr>
            <p:ph type="title"/>
          </p:nvPr>
        </p:nvSpPr>
        <p:spPr>
          <a:xfrm>
            <a:off x="457200" y="3630173"/>
            <a:ext cx="8229600" cy="1143000"/>
          </a:xfrm>
          <a:prstGeom prst="rect">
            <a:avLst/>
          </a:prstGeom>
        </p:spPr>
        <p:txBody>
          <a:bodyPr vert="horz"/>
          <a:lstStyle>
            <a:lvl1pPr algn="ctr">
              <a:defRPr sz="6000" b="1" spc="600"/>
            </a:lvl1pPr>
          </a:lstStyle>
          <a:p>
            <a:r>
              <a:rPr lang="zh-CN" altLang="en-US" dirty="0" smtClean="0"/>
              <a:t>单击此处编辑母版标题样式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_标题幻灯片">
    <p:spTree>
      <p:nvGrpSpPr>
        <p:cNvPr id="1" name=""/>
        <p:cNvGrpSpPr/>
        <p:nvPr/>
      </p:nvGrpSpPr>
      <p:grpSpPr>
        <a:xfrm>
          <a:off x="0" y="0"/>
          <a:ext cx="0" cy="0"/>
          <a:chOff x="0" y="0"/>
          <a:chExt cx="0" cy="0"/>
        </a:xfrm>
      </p:grpSpPr>
      <p:pic>
        <p:nvPicPr>
          <p:cNvPr id="4" name="图片 8" descr="SJTU ppt template-10.jpg"/>
          <p:cNvPicPr>
            <a:picLocks noChangeAspect="1"/>
          </p:cNvPicPr>
          <p:nvPr userDrawn="1"/>
        </p:nvPicPr>
        <p:blipFill>
          <a:blip r:embed="rId2"/>
          <a:srcRect/>
          <a:stretch>
            <a:fillRect/>
          </a:stretch>
        </p:blipFill>
        <p:spPr bwMode="auto">
          <a:xfrm>
            <a:off x="0" y="0"/>
            <a:ext cx="9175750" cy="6881813"/>
          </a:xfrm>
          <a:prstGeom prst="rect">
            <a:avLst/>
          </a:prstGeom>
          <a:noFill/>
          <a:ln w="9525">
            <a:noFill/>
            <a:miter lim="800000"/>
            <a:headEnd/>
            <a:tailEnd/>
          </a:ln>
        </p:spPr>
      </p:pic>
      <p:pic>
        <p:nvPicPr>
          <p:cNvPr id="7" name="图片 6" descr="1-11.png"/>
          <p:cNvPicPr>
            <a:picLocks noChangeAspect="1"/>
          </p:cNvPicPr>
          <p:nvPr userDrawn="1"/>
        </p:nvPicPr>
        <p:blipFill>
          <a:blip r:embed="rId3"/>
          <a:srcRect/>
          <a:stretch>
            <a:fillRect/>
          </a:stretch>
        </p:blipFill>
        <p:spPr bwMode="auto">
          <a:xfrm>
            <a:off x="7026275" y="176213"/>
            <a:ext cx="1997075" cy="525462"/>
          </a:xfrm>
          <a:prstGeom prst="rect">
            <a:avLst/>
          </a:prstGeom>
          <a:noFill/>
          <a:ln w="9525">
            <a:noFill/>
            <a:miter lim="800000"/>
            <a:headEnd/>
            <a:tailEnd/>
          </a:ln>
        </p:spPr>
      </p:pic>
      <p:sp>
        <p:nvSpPr>
          <p:cNvPr id="5" name="标题 1"/>
          <p:cNvSpPr>
            <a:spLocks noGrp="1"/>
          </p:cNvSpPr>
          <p:nvPr>
            <p:ph type="ctrTitle"/>
          </p:nvPr>
        </p:nvSpPr>
        <p:spPr>
          <a:xfrm>
            <a:off x="685800" y="1644348"/>
            <a:ext cx="7828999" cy="1483347"/>
          </a:xfrm>
          <a:prstGeom prst="rect">
            <a:avLst/>
          </a:prstGeom>
        </p:spPr>
        <p:txBody>
          <a:bodyPr/>
          <a:lstStyle>
            <a:lvl1pPr algn="ctr">
              <a:defRPr/>
            </a:lvl1pPr>
          </a:lstStyle>
          <a:p>
            <a:r>
              <a:rPr lang="zh-CN" altLang="en-US" dirty="0" smtClean="0"/>
              <a:t>单击此处编辑母版标题样式</a:t>
            </a:r>
            <a:endParaRPr lang="zh-CN" altLang="en-US" dirty="0"/>
          </a:p>
        </p:txBody>
      </p:sp>
      <p:sp>
        <p:nvSpPr>
          <p:cNvPr id="6" name="副标题 2"/>
          <p:cNvSpPr>
            <a:spLocks noGrp="1"/>
          </p:cNvSpPr>
          <p:nvPr>
            <p:ph type="subTitle" idx="1"/>
          </p:nvPr>
        </p:nvSpPr>
        <p:spPr>
          <a:xfrm>
            <a:off x="685800" y="3400121"/>
            <a:ext cx="7828999" cy="1091531"/>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10"/>
          <p:cNvSpPr/>
          <p:nvPr userDrawn="1"/>
        </p:nvSpPr>
        <p:spPr>
          <a:xfrm>
            <a:off x="0" y="376238"/>
            <a:ext cx="104775" cy="533400"/>
          </a:xfrm>
          <a:prstGeom prst="rect">
            <a:avLst/>
          </a:prstGeom>
          <a:solidFill>
            <a:srgbClr val="004098"/>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2" name="标题 1"/>
          <p:cNvSpPr>
            <a:spLocks noGrp="1"/>
          </p:cNvSpPr>
          <p:nvPr>
            <p:ph type="title"/>
          </p:nvPr>
        </p:nvSpPr>
        <p:spPr>
          <a:xfrm>
            <a:off x="457200" y="274638"/>
            <a:ext cx="6317005" cy="756845"/>
          </a:xfrm>
          <a:prstGeom prst="rect">
            <a:avLst/>
          </a:prstGeom>
        </p:spPr>
        <p:txBody>
          <a:bodyPr>
            <a:noAutofit/>
          </a:bodyPr>
          <a:lstStyle>
            <a:lvl1pPr algn="l">
              <a:defRPr sz="40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332815"/>
            <a:ext cx="8229600" cy="4315687"/>
          </a:xfrm>
        </p:spPr>
        <p:txBody>
          <a:bodyPr/>
          <a:lstStyle>
            <a:lvl1pPr>
              <a:defRPr>
                <a:latin typeface="Heiti SC Light"/>
                <a:ea typeface="Heiti SC Light"/>
                <a:cs typeface="Heiti SC Light"/>
              </a:defRPr>
            </a:lvl1pPr>
            <a:lvl2pPr>
              <a:defRPr>
                <a:latin typeface="Heiti SC Light"/>
                <a:ea typeface="Heiti SC Light"/>
                <a:cs typeface="Heiti SC Light"/>
              </a:defRPr>
            </a:lvl2pPr>
            <a:lvl3pPr>
              <a:defRPr>
                <a:latin typeface="Heiti SC Light"/>
                <a:ea typeface="Heiti SC Light"/>
                <a:cs typeface="Heiti SC Light"/>
              </a:defRPr>
            </a:lvl3pPr>
            <a:lvl4pPr>
              <a:defRPr>
                <a:latin typeface="Heiti SC Light"/>
                <a:ea typeface="Heiti SC Light"/>
                <a:cs typeface="Heiti SC Light"/>
              </a:defRPr>
            </a:lvl4pPr>
            <a:lvl5pPr>
              <a:defRPr>
                <a:latin typeface="Heiti SC Light"/>
                <a:ea typeface="Heiti SC Light"/>
                <a:cs typeface="Heiti SC Light"/>
              </a:defRPr>
            </a:lvl5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889537"/>
            <a:ext cx="7772400" cy="1362075"/>
          </a:xfrm>
          <a:prstGeom prst="rect">
            <a:avLst/>
          </a:prstGeo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38935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单击此处编辑母版文本样式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
        <p:nvSpPr>
          <p:cNvPr id="5" name="矩形 5"/>
          <p:cNvSpPr/>
          <p:nvPr userDrawn="1"/>
        </p:nvSpPr>
        <p:spPr>
          <a:xfrm>
            <a:off x="0" y="376238"/>
            <a:ext cx="104775" cy="533400"/>
          </a:xfrm>
          <a:prstGeom prst="rect">
            <a:avLst/>
          </a:prstGeom>
          <a:solidFill>
            <a:srgbClr val="004098"/>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3" name="内容占位符 2"/>
          <p:cNvSpPr>
            <a:spLocks noGrp="1"/>
          </p:cNvSpPr>
          <p:nvPr>
            <p:ph sz="half" idx="1"/>
          </p:nvPr>
        </p:nvSpPr>
        <p:spPr>
          <a:xfrm>
            <a:off x="457200" y="1382950"/>
            <a:ext cx="4038600" cy="4716764"/>
          </a:xfrm>
        </p:spPr>
        <p:txBody>
          <a:bodyPr/>
          <a:lstStyle>
            <a:lvl1pPr>
              <a:defRPr sz="2800">
                <a:latin typeface="Heiti SC Light"/>
                <a:ea typeface="Heiti SC Light"/>
                <a:cs typeface="Heiti SC Light"/>
              </a:defRPr>
            </a:lvl1pPr>
            <a:lvl2pPr>
              <a:defRPr sz="2400">
                <a:latin typeface="Heiti SC Light"/>
                <a:ea typeface="Heiti SC Light"/>
                <a:cs typeface="Heiti SC Light"/>
              </a:defRPr>
            </a:lvl2pPr>
            <a:lvl3pPr>
              <a:defRPr sz="2000">
                <a:latin typeface="Heiti SC Light"/>
                <a:ea typeface="Heiti SC Light"/>
                <a:cs typeface="Heiti SC Light"/>
              </a:defRPr>
            </a:lvl3pPr>
            <a:lvl4pPr>
              <a:defRPr sz="1800">
                <a:latin typeface="Heiti SC Light"/>
                <a:ea typeface="Heiti SC Light"/>
                <a:cs typeface="Heiti SC Light"/>
              </a:defRPr>
            </a:lvl4pPr>
            <a:lvl5pPr>
              <a:defRPr sz="1800">
                <a:latin typeface="Heiti SC Light"/>
                <a:ea typeface="Heiti SC Light"/>
                <a:cs typeface="Heiti SC Light"/>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
        <p:nvSpPr>
          <p:cNvPr id="4" name="内容占位符 3"/>
          <p:cNvSpPr>
            <a:spLocks noGrp="1"/>
          </p:cNvSpPr>
          <p:nvPr>
            <p:ph sz="half" idx="2"/>
          </p:nvPr>
        </p:nvSpPr>
        <p:spPr>
          <a:xfrm>
            <a:off x="4648200" y="1382950"/>
            <a:ext cx="4038600" cy="4716764"/>
          </a:xfrm>
        </p:spPr>
        <p:txBody>
          <a:bodyPr/>
          <a:lstStyle>
            <a:lvl1pPr>
              <a:defRPr sz="2800">
                <a:latin typeface="Heiti SC Light"/>
                <a:ea typeface="Heiti SC Light"/>
                <a:cs typeface="Heiti SC Light"/>
              </a:defRPr>
            </a:lvl1pPr>
            <a:lvl2pPr>
              <a:defRPr sz="2400">
                <a:latin typeface="Heiti SC Light"/>
                <a:ea typeface="Heiti SC Light"/>
                <a:cs typeface="Heiti SC Light"/>
              </a:defRPr>
            </a:lvl2pPr>
            <a:lvl3pPr>
              <a:defRPr sz="2000">
                <a:latin typeface="Heiti SC Light"/>
                <a:ea typeface="Heiti SC Light"/>
                <a:cs typeface="Heiti SC Light"/>
              </a:defRPr>
            </a:lvl3pPr>
            <a:lvl4pPr>
              <a:defRPr sz="1800">
                <a:latin typeface="Heiti SC Light"/>
                <a:ea typeface="Heiti SC Light"/>
                <a:cs typeface="Heiti SC Light"/>
              </a:defRPr>
            </a:lvl4pPr>
            <a:lvl5pPr>
              <a:defRPr sz="1800">
                <a:latin typeface="Heiti SC Light"/>
                <a:ea typeface="Heiti SC Light"/>
                <a:cs typeface="Heiti SC Light"/>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
        <p:nvSpPr>
          <p:cNvPr id="9" name="标题 1"/>
          <p:cNvSpPr>
            <a:spLocks noGrp="1"/>
          </p:cNvSpPr>
          <p:nvPr>
            <p:ph type="title"/>
          </p:nvPr>
        </p:nvSpPr>
        <p:spPr>
          <a:xfrm>
            <a:off x="457200" y="274638"/>
            <a:ext cx="6317005" cy="756845"/>
          </a:xfrm>
          <a:prstGeom prst="rect">
            <a:avLst/>
          </a:prstGeom>
        </p:spPr>
        <p:txBody>
          <a:bodyPr>
            <a:noAutofit/>
          </a:bodyPr>
          <a:lstStyle>
            <a:lvl1pPr algn="l">
              <a:defRPr sz="4000"/>
            </a:lvl1pPr>
          </a:lstStyle>
          <a:p>
            <a:r>
              <a:rPr lang="zh-CN" altLang="en-US" dirty="0" smtClean="0"/>
              <a:t>单击此处编辑母版标题样式</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矩形 3"/>
          <p:cNvSpPr/>
          <p:nvPr userDrawn="1"/>
        </p:nvSpPr>
        <p:spPr>
          <a:xfrm>
            <a:off x="0" y="376238"/>
            <a:ext cx="104775" cy="533400"/>
          </a:xfrm>
          <a:prstGeom prst="rect">
            <a:avLst/>
          </a:prstGeom>
          <a:solidFill>
            <a:srgbClr val="004098"/>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7" name="标题 1"/>
          <p:cNvSpPr>
            <a:spLocks noGrp="1"/>
          </p:cNvSpPr>
          <p:nvPr>
            <p:ph type="title"/>
          </p:nvPr>
        </p:nvSpPr>
        <p:spPr>
          <a:xfrm>
            <a:off x="457200" y="274638"/>
            <a:ext cx="6317005" cy="756845"/>
          </a:xfrm>
          <a:prstGeom prst="rect">
            <a:avLst/>
          </a:prstGeom>
        </p:spPr>
        <p:txBody>
          <a:bodyPr>
            <a:noAutofit/>
          </a:bodyPr>
          <a:lstStyle>
            <a:lvl1pPr algn="l">
              <a:defRPr sz="4000"/>
            </a:lvl1pPr>
          </a:lstStyle>
          <a:p>
            <a:r>
              <a:rPr lang="zh-CN" altLang="en-US" dirty="0" smtClean="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5" name="矩形 6"/>
          <p:cNvSpPr/>
          <p:nvPr userDrawn="1"/>
        </p:nvSpPr>
        <p:spPr>
          <a:xfrm>
            <a:off x="0" y="376238"/>
            <a:ext cx="104775" cy="533400"/>
          </a:xfrm>
          <a:prstGeom prst="rect">
            <a:avLst/>
          </a:prstGeom>
          <a:solidFill>
            <a:srgbClr val="004098"/>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3" name="内容占位符 2"/>
          <p:cNvSpPr>
            <a:spLocks noGrp="1"/>
          </p:cNvSpPr>
          <p:nvPr>
            <p:ph idx="1"/>
          </p:nvPr>
        </p:nvSpPr>
        <p:spPr>
          <a:xfrm>
            <a:off x="3575050" y="1301409"/>
            <a:ext cx="5111750" cy="4824754"/>
          </a:xfrm>
        </p:spPr>
        <p:txBody>
          <a:bodyPr/>
          <a:lstStyle>
            <a:lvl1pPr>
              <a:defRPr sz="3200">
                <a:latin typeface="Heiti SC Light"/>
                <a:ea typeface="Heiti SC Light"/>
                <a:cs typeface="Heiti SC Light"/>
              </a:defRPr>
            </a:lvl1pPr>
            <a:lvl2pPr>
              <a:defRPr sz="2800">
                <a:latin typeface="Heiti SC Light"/>
                <a:ea typeface="Heiti SC Light"/>
                <a:cs typeface="Heiti SC Light"/>
              </a:defRPr>
            </a:lvl2pPr>
            <a:lvl3pPr>
              <a:defRPr sz="2400">
                <a:latin typeface="Heiti SC Light"/>
                <a:ea typeface="Heiti SC Light"/>
                <a:cs typeface="Heiti SC Light"/>
              </a:defRPr>
            </a:lvl3pPr>
            <a:lvl4pPr>
              <a:defRPr sz="2000">
                <a:latin typeface="Heiti SC Light"/>
                <a:ea typeface="Heiti SC Light"/>
                <a:cs typeface="Heiti SC Light"/>
              </a:defRPr>
            </a:lvl4pPr>
            <a:lvl5pPr>
              <a:defRPr sz="2000">
                <a:latin typeface="Heiti SC Light"/>
                <a:ea typeface="Heiti SC Light"/>
                <a:cs typeface="Heiti SC Light"/>
              </a:defRPr>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
        <p:nvSpPr>
          <p:cNvPr id="4" name="文本占位符 3"/>
          <p:cNvSpPr>
            <a:spLocks noGrp="1"/>
          </p:cNvSpPr>
          <p:nvPr>
            <p:ph type="body" sz="half" idx="2"/>
          </p:nvPr>
        </p:nvSpPr>
        <p:spPr>
          <a:xfrm>
            <a:off x="457200" y="1301409"/>
            <a:ext cx="3008313" cy="42955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6" name="标题 1"/>
          <p:cNvSpPr>
            <a:spLocks noGrp="1"/>
          </p:cNvSpPr>
          <p:nvPr>
            <p:ph type="title"/>
          </p:nvPr>
        </p:nvSpPr>
        <p:spPr>
          <a:xfrm>
            <a:off x="457200" y="274638"/>
            <a:ext cx="6317005" cy="756845"/>
          </a:xfrm>
          <a:prstGeom prst="rect">
            <a:avLst/>
          </a:prstGeom>
        </p:spPr>
        <p:txBody>
          <a:bodyPr>
            <a:noAutofit/>
          </a:bodyPr>
          <a:lstStyle>
            <a:lvl1pPr algn="l">
              <a:defRPr sz="4000"/>
            </a:lvl1pPr>
          </a:lstStyle>
          <a:p>
            <a:r>
              <a:rPr lang="zh-CN" altLang="en-US" dirty="0" smtClean="0"/>
              <a:t>单击此处编辑母版标题样式</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565435"/>
            <a:ext cx="5486400" cy="566738"/>
          </a:xfrm>
          <a:prstGeom prst="rect">
            <a:avLst/>
          </a:prstGeom>
        </p:spPr>
        <p:txBody>
          <a:bodyPr anchor="b"/>
          <a:lstStyle>
            <a:lvl1pPr algn="l">
              <a:defRPr sz="2000" b="1"/>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1792288" y="612775"/>
            <a:ext cx="5486400" cy="3902393"/>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132173"/>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和竖排文本">
    <p:spTree>
      <p:nvGrpSpPr>
        <p:cNvPr id="1" name=""/>
        <p:cNvGrpSpPr/>
        <p:nvPr/>
      </p:nvGrpSpPr>
      <p:grpSpPr>
        <a:xfrm>
          <a:off x="0" y="0"/>
          <a:ext cx="0" cy="0"/>
          <a:chOff x="0" y="0"/>
          <a:chExt cx="0" cy="0"/>
        </a:xfrm>
      </p:grpSpPr>
      <p:sp>
        <p:nvSpPr>
          <p:cNvPr id="4" name="标题 1"/>
          <p:cNvSpPr txBox="1">
            <a:spLocks/>
          </p:cNvSpPr>
          <p:nvPr userDrawn="1"/>
        </p:nvSpPr>
        <p:spPr>
          <a:xfrm>
            <a:off x="457200" y="274638"/>
            <a:ext cx="6316663" cy="757237"/>
          </a:xfrm>
          <a:prstGeom prst="rect">
            <a:avLst/>
          </a:prstGeom>
        </p:spPr>
        <p:txBody>
          <a:bodyPr anchor="ctr"/>
          <a:lstStyle>
            <a:lvl1pPr algn="l" defTabSz="457200" rtl="0" eaLnBrk="1" latinLnBrk="0" hangingPunct="1">
              <a:spcBef>
                <a:spcPct val="0"/>
              </a:spcBef>
              <a:buNone/>
              <a:defRPr sz="4000" kern="1200">
                <a:solidFill>
                  <a:schemeClr val="tx1"/>
                </a:solidFill>
                <a:latin typeface="+mj-lt"/>
                <a:ea typeface="+mj-ea"/>
                <a:cs typeface="+mj-cs"/>
              </a:defRPr>
            </a:lvl1pPr>
          </a:lstStyle>
          <a:p>
            <a:pPr fontAlgn="auto">
              <a:spcAft>
                <a:spcPts val="0"/>
              </a:spcAft>
              <a:defRPr/>
            </a:pPr>
            <a:r>
              <a:rPr kumimoji="1" lang="zh-CN" altLang="en-US" dirty="0" smtClean="0"/>
              <a:t>单击此处编辑母版标题样式</a:t>
            </a:r>
            <a:endParaRPr kumimoji="1" lang="zh-CN" altLang="en-US" dirty="0"/>
          </a:p>
        </p:txBody>
      </p:sp>
      <p:sp>
        <p:nvSpPr>
          <p:cNvPr id="5" name="矩形 4"/>
          <p:cNvSpPr/>
          <p:nvPr userDrawn="1"/>
        </p:nvSpPr>
        <p:spPr>
          <a:xfrm>
            <a:off x="0" y="376238"/>
            <a:ext cx="104775" cy="533400"/>
          </a:xfrm>
          <a:prstGeom prst="rect">
            <a:avLst/>
          </a:prstGeom>
          <a:solidFill>
            <a:srgbClr val="004098"/>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3" name="竖排文本占位符 2"/>
          <p:cNvSpPr>
            <a:spLocks noGrp="1"/>
          </p:cNvSpPr>
          <p:nvPr>
            <p:ph type="body" orient="vert" idx="1"/>
          </p:nvPr>
        </p:nvSpPr>
        <p:spPr>
          <a:xfrm>
            <a:off x="457200" y="1366238"/>
            <a:ext cx="8229600" cy="4525963"/>
          </a:xfrm>
        </p:spPr>
        <p:txBody>
          <a:bodyPr vert="eaVert"/>
          <a:lstStyle>
            <a:lvl1pPr algn="l">
              <a:defRPr>
                <a:latin typeface="Heiti SC Light"/>
                <a:ea typeface="Heiti SC Light"/>
                <a:cs typeface="Heiti SC Light"/>
              </a:defRPr>
            </a:lvl1pPr>
            <a:lvl2pPr algn="l">
              <a:defRPr>
                <a:latin typeface="Heiti SC Light"/>
                <a:ea typeface="Heiti SC Light"/>
                <a:cs typeface="Heiti SC Light"/>
              </a:defRPr>
            </a:lvl2pPr>
            <a:lvl3pPr algn="l">
              <a:defRPr>
                <a:latin typeface="Heiti SC Light"/>
                <a:ea typeface="Heiti SC Light"/>
                <a:cs typeface="Heiti SC Light"/>
              </a:defRPr>
            </a:lvl3pPr>
            <a:lvl4pPr algn="l">
              <a:defRPr>
                <a:latin typeface="Heiti SC Light"/>
                <a:ea typeface="Heiti SC Light"/>
                <a:cs typeface="Heiti SC Light"/>
              </a:defRPr>
            </a:lvl4pPr>
            <a:lvl5pPr algn="l">
              <a:defRPr>
                <a:latin typeface="Heiti SC Light"/>
                <a:ea typeface="Heiti SC Light"/>
                <a:cs typeface="Heiti SC Light"/>
              </a:defRPr>
            </a:lvl5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图片 6" descr="1-07.jpg"/>
          <p:cNvPicPr>
            <a:picLocks noChangeAspect="1"/>
          </p:cNvPicPr>
          <p:nvPr userDrawn="1"/>
        </p:nvPicPr>
        <p:blipFill>
          <a:blip r:embed="rId13"/>
          <a:srcRect/>
          <a:stretch>
            <a:fillRect/>
          </a:stretch>
        </p:blipFill>
        <p:spPr bwMode="auto">
          <a:xfrm>
            <a:off x="0" y="0"/>
            <a:ext cx="9175750" cy="6881813"/>
          </a:xfrm>
          <a:prstGeom prst="rect">
            <a:avLst/>
          </a:prstGeom>
          <a:noFill/>
          <a:ln w="9525">
            <a:noFill/>
            <a:miter lim="800000"/>
            <a:headEnd/>
            <a:tailEnd/>
          </a:ln>
        </p:spPr>
      </p:pic>
      <p:sp>
        <p:nvSpPr>
          <p:cNvPr id="1027" name="文本占位符 2"/>
          <p:cNvSpPr>
            <a:spLocks noGrp="1"/>
          </p:cNvSpPr>
          <p:nvPr>
            <p:ph type="body" idx="1"/>
          </p:nvPr>
        </p:nvSpPr>
        <p:spPr bwMode="auto">
          <a:xfrm>
            <a:off x="457200" y="1282700"/>
            <a:ext cx="8229600" cy="45196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p>
        </p:txBody>
      </p:sp>
      <p:pic>
        <p:nvPicPr>
          <p:cNvPr id="1028" name="图片 8" descr="1-11.png"/>
          <p:cNvPicPr>
            <a:picLocks noChangeAspect="1"/>
          </p:cNvPicPr>
          <p:nvPr userDrawn="1"/>
        </p:nvPicPr>
        <p:blipFill>
          <a:blip r:embed="rId14"/>
          <a:srcRect/>
          <a:stretch>
            <a:fillRect/>
          </a:stretch>
        </p:blipFill>
        <p:spPr bwMode="auto">
          <a:xfrm>
            <a:off x="158750" y="6172200"/>
            <a:ext cx="1995488" cy="5254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58" r:id="rId4"/>
    <p:sldLayoutId id="2147483663" r:id="rId5"/>
    <p:sldLayoutId id="2147483664" r:id="rId6"/>
    <p:sldLayoutId id="2147483665" r:id="rId7"/>
    <p:sldLayoutId id="2147483659" r:id="rId8"/>
    <p:sldLayoutId id="2147483666" r:id="rId9"/>
    <p:sldLayoutId id="2147483667" r:id="rId10"/>
    <p:sldLayoutId id="2147483668" r:id="rId11"/>
  </p:sldLayoutIdLst>
  <p:txStyles>
    <p:titleStyle>
      <a:lvl1pPr algn="ctr" defTabSz="457200" rtl="0" eaLnBrk="0" fontAlgn="base" hangingPunct="0">
        <a:spcBef>
          <a:spcPct val="0"/>
        </a:spcBef>
        <a:spcAft>
          <a:spcPct val="0"/>
        </a:spcAft>
        <a:defRPr sz="4000" kern="1200">
          <a:solidFill>
            <a:schemeClr val="tx1"/>
          </a:solidFill>
          <a:latin typeface="+mj-lt"/>
          <a:ea typeface="+mj-ea"/>
          <a:cs typeface="+mj-cs"/>
        </a:defRPr>
      </a:lvl1pPr>
      <a:lvl2pPr algn="ctr" defTabSz="457200" rtl="0" eaLnBrk="0" fontAlgn="base" hangingPunct="0">
        <a:spcBef>
          <a:spcPct val="0"/>
        </a:spcBef>
        <a:spcAft>
          <a:spcPct val="0"/>
        </a:spcAft>
        <a:defRPr sz="4000">
          <a:solidFill>
            <a:schemeClr val="tx1"/>
          </a:solidFill>
          <a:latin typeface="Calibri" pitchFamily="34" charset="0"/>
          <a:ea typeface="宋体" charset="-122"/>
        </a:defRPr>
      </a:lvl2pPr>
      <a:lvl3pPr algn="ctr" defTabSz="457200" rtl="0" eaLnBrk="0" fontAlgn="base" hangingPunct="0">
        <a:spcBef>
          <a:spcPct val="0"/>
        </a:spcBef>
        <a:spcAft>
          <a:spcPct val="0"/>
        </a:spcAft>
        <a:defRPr sz="4000">
          <a:solidFill>
            <a:schemeClr val="tx1"/>
          </a:solidFill>
          <a:latin typeface="Calibri" pitchFamily="34" charset="0"/>
          <a:ea typeface="宋体" charset="-122"/>
        </a:defRPr>
      </a:lvl3pPr>
      <a:lvl4pPr algn="ctr" defTabSz="457200" rtl="0" eaLnBrk="0" fontAlgn="base" hangingPunct="0">
        <a:spcBef>
          <a:spcPct val="0"/>
        </a:spcBef>
        <a:spcAft>
          <a:spcPct val="0"/>
        </a:spcAft>
        <a:defRPr sz="4000">
          <a:solidFill>
            <a:schemeClr val="tx1"/>
          </a:solidFill>
          <a:latin typeface="Calibri" pitchFamily="34" charset="0"/>
          <a:ea typeface="宋体" charset="-122"/>
        </a:defRPr>
      </a:lvl4pPr>
      <a:lvl5pPr algn="ctr" defTabSz="457200" rtl="0" eaLnBrk="0" fontAlgn="base" hangingPunct="0">
        <a:spcBef>
          <a:spcPct val="0"/>
        </a:spcBef>
        <a:spcAft>
          <a:spcPct val="0"/>
        </a:spcAft>
        <a:defRPr sz="4000">
          <a:solidFill>
            <a:schemeClr val="tx1"/>
          </a:solidFill>
          <a:latin typeface="Calibri" pitchFamily="34" charset="0"/>
          <a:ea typeface="宋体" charset="-122"/>
        </a:defRPr>
      </a:lvl5pPr>
      <a:lvl6pPr marL="457200" algn="ctr" defTabSz="457200" rtl="0" fontAlgn="base">
        <a:spcBef>
          <a:spcPct val="0"/>
        </a:spcBef>
        <a:spcAft>
          <a:spcPct val="0"/>
        </a:spcAft>
        <a:defRPr sz="4000">
          <a:solidFill>
            <a:schemeClr val="tx1"/>
          </a:solidFill>
          <a:latin typeface="Calibri" pitchFamily="34" charset="0"/>
          <a:ea typeface="宋体" charset="-122"/>
        </a:defRPr>
      </a:lvl6pPr>
      <a:lvl7pPr marL="914400" algn="ctr" defTabSz="457200" rtl="0" fontAlgn="base">
        <a:spcBef>
          <a:spcPct val="0"/>
        </a:spcBef>
        <a:spcAft>
          <a:spcPct val="0"/>
        </a:spcAft>
        <a:defRPr sz="4000">
          <a:solidFill>
            <a:schemeClr val="tx1"/>
          </a:solidFill>
          <a:latin typeface="Calibri" pitchFamily="34" charset="0"/>
          <a:ea typeface="宋体" charset="-122"/>
        </a:defRPr>
      </a:lvl7pPr>
      <a:lvl8pPr marL="1371600" algn="ctr" defTabSz="457200" rtl="0" fontAlgn="base">
        <a:spcBef>
          <a:spcPct val="0"/>
        </a:spcBef>
        <a:spcAft>
          <a:spcPct val="0"/>
        </a:spcAft>
        <a:defRPr sz="4000">
          <a:solidFill>
            <a:schemeClr val="tx1"/>
          </a:solidFill>
          <a:latin typeface="Calibri" pitchFamily="34" charset="0"/>
          <a:ea typeface="宋体" charset="-122"/>
        </a:defRPr>
      </a:lvl8pPr>
      <a:lvl9pPr marL="1828800" algn="ctr" defTabSz="457200" rtl="0" fontAlgn="base">
        <a:spcBef>
          <a:spcPct val="0"/>
        </a:spcBef>
        <a:spcAft>
          <a:spcPct val="0"/>
        </a:spcAft>
        <a:defRPr sz="4000">
          <a:solidFill>
            <a:schemeClr val="tx1"/>
          </a:solidFill>
          <a:latin typeface="Calibri" pitchFamily="34" charset="0"/>
          <a:ea typeface="宋体" charset="-122"/>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Heiti SC Light"/>
          <a:ea typeface="Heiti SC Light"/>
          <a:cs typeface="Heiti SC Light"/>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Heiti SC Light"/>
          <a:ea typeface="Heiti SC Light"/>
          <a:cs typeface="Heiti SC Light"/>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Heiti SC Light"/>
          <a:ea typeface="Heiti SC Light"/>
          <a:cs typeface="Heiti SC Light"/>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Heiti SC Light"/>
          <a:ea typeface="Heiti SC Light"/>
          <a:cs typeface="Heiti SC Light"/>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Heiti SC Light"/>
          <a:ea typeface="Heiti SC Light"/>
          <a:cs typeface="Heiti SC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19.png"/><Relationship Id="rId4" Type="http://schemas.openxmlformats.org/officeDocument/2006/relationships/image" Target="../media/image18.emf"/></Relationships>
</file>

<file path=ppt/slides/_rels/slide1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3.xml"/><Relationship Id="rId4" Type="http://schemas.openxmlformats.org/officeDocument/2006/relationships/image" Target="../media/image24.emf"/></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 Id="rId5" Type="http://schemas.openxmlformats.org/officeDocument/2006/relationships/image" Target="../media/image40.png"/><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wmf"/><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50.wmf"/><Relationship Id="rId5" Type="http://schemas.openxmlformats.org/officeDocument/2006/relationships/image" Target="../media/image49.png"/><Relationship Id="rId4" Type="http://schemas.openxmlformats.org/officeDocument/2006/relationships/image" Target="../media/image48.png"/></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ctrTitle"/>
          </p:nvPr>
        </p:nvSpPr>
        <p:spPr bwMode="auto">
          <a:xfrm>
            <a:off x="685800" y="1644650"/>
            <a:ext cx="7829550" cy="14827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dirty="0" smtClean="0"/>
              <a:t>核电厂低中放</a:t>
            </a:r>
            <a:r>
              <a:rPr lang="zh-CN" altLang="zh-CN" dirty="0" smtClean="0"/>
              <a:t>废物桶</a:t>
            </a:r>
            <a:r>
              <a:rPr lang="zh-CN" altLang="en-US" dirty="0" smtClean="0"/>
              <a:t>改进型伽马扫描技术研究</a:t>
            </a:r>
            <a:endParaRPr kumimoji="1" lang="zh-CN" altLang="en-US" dirty="0" smtClean="0"/>
          </a:p>
        </p:txBody>
      </p:sp>
      <p:sp>
        <p:nvSpPr>
          <p:cNvPr id="14338" name="副标题 2"/>
          <p:cNvSpPr>
            <a:spLocks noGrp="1"/>
          </p:cNvSpPr>
          <p:nvPr>
            <p:ph type="subTitle" idx="1"/>
          </p:nvPr>
        </p:nvSpPr>
        <p:spPr>
          <a:xfrm>
            <a:off x="685800" y="3400425"/>
            <a:ext cx="7829550" cy="1536700"/>
          </a:xfrm>
        </p:spPr>
        <p:txBody>
          <a:bodyPr/>
          <a:lstStyle/>
          <a:p>
            <a:pPr eaLnBrk="1" hangingPunct="1">
              <a:lnSpc>
                <a:spcPct val="80000"/>
              </a:lnSpc>
            </a:pPr>
            <a:r>
              <a:rPr kumimoji="1" lang="zh-CN" altLang="en-US" sz="2800" dirty="0" smtClean="0">
                <a:solidFill>
                  <a:srgbClr val="004195"/>
                </a:solidFill>
              </a:rPr>
              <a:t>学生：饶开源</a:t>
            </a:r>
            <a:endParaRPr kumimoji="1" lang="en-US" altLang="zh-CN" sz="2800" dirty="0" smtClean="0">
              <a:solidFill>
                <a:srgbClr val="004195"/>
              </a:solidFill>
            </a:endParaRPr>
          </a:p>
          <a:p>
            <a:pPr eaLnBrk="1" hangingPunct="1">
              <a:lnSpc>
                <a:spcPct val="80000"/>
              </a:lnSpc>
            </a:pPr>
            <a:r>
              <a:rPr kumimoji="1" lang="zh-CN" altLang="en-US" sz="2800" dirty="0" smtClean="0">
                <a:solidFill>
                  <a:srgbClr val="004195"/>
                </a:solidFill>
              </a:rPr>
              <a:t>指导老师：顾卫国</a:t>
            </a:r>
          </a:p>
          <a:p>
            <a:pPr eaLnBrk="1" hangingPunct="1">
              <a:lnSpc>
                <a:spcPct val="80000"/>
              </a:lnSpc>
            </a:pPr>
            <a:r>
              <a:rPr kumimoji="1" lang="en-US" altLang="zh-CN" sz="2800" dirty="0" smtClean="0">
                <a:solidFill>
                  <a:srgbClr val="004195"/>
                </a:solidFill>
              </a:rPr>
              <a:t>2017</a:t>
            </a:r>
            <a:r>
              <a:rPr kumimoji="1" lang="zh-CN" altLang="en-US" sz="2800" dirty="0" smtClean="0">
                <a:solidFill>
                  <a:srgbClr val="004195"/>
                </a:solidFill>
              </a:rPr>
              <a:t>年</a:t>
            </a:r>
            <a:r>
              <a:rPr kumimoji="1" lang="en-US" altLang="zh-CN" sz="2800" dirty="0" smtClean="0">
                <a:solidFill>
                  <a:srgbClr val="004195"/>
                </a:solidFill>
              </a:rPr>
              <a:t>12</a:t>
            </a:r>
            <a:r>
              <a:rPr kumimoji="1" lang="zh-CN" altLang="en-US" sz="2800" dirty="0" smtClean="0">
                <a:solidFill>
                  <a:srgbClr val="004195"/>
                </a:solidFill>
              </a:rPr>
              <a:t>月</a:t>
            </a:r>
            <a:r>
              <a:rPr kumimoji="1" lang="en-US" altLang="zh-CN" sz="2800" dirty="0" smtClean="0">
                <a:solidFill>
                  <a:srgbClr val="004195"/>
                </a:solidFill>
              </a:rPr>
              <a:t>10</a:t>
            </a:r>
            <a:r>
              <a:rPr kumimoji="1" lang="zh-CN" altLang="en-US" sz="2800" dirty="0" smtClean="0">
                <a:solidFill>
                  <a:srgbClr val="004195"/>
                </a:solidFill>
              </a:rPr>
              <a:t>日</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bwMode="auto">
          <a:xfrm>
            <a:off x="457200" y="274638"/>
            <a:ext cx="7969250"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zh-CN" b="1" dirty="0" smtClean="0"/>
              <a:t>国</a:t>
            </a:r>
            <a:r>
              <a:rPr lang="zh-CN" altLang="en-US" b="1" dirty="0" smtClean="0"/>
              <a:t>内</a:t>
            </a:r>
            <a:r>
              <a:rPr lang="zh-CN" altLang="zh-CN" b="1" dirty="0" smtClean="0"/>
              <a:t>外研究现状</a:t>
            </a:r>
            <a:r>
              <a:rPr lang="zh-CN" altLang="en-US" b="1" dirty="0" smtClean="0"/>
              <a:t>-改进型方法</a:t>
            </a:r>
            <a:r>
              <a:rPr lang="en-US" altLang="zh-CN" b="1" dirty="0" smtClean="0"/>
              <a:t>3</a:t>
            </a:r>
          </a:p>
        </p:txBody>
      </p:sp>
      <p:sp>
        <p:nvSpPr>
          <p:cNvPr id="24578" name="内容占位符 2"/>
          <p:cNvSpPr>
            <a:spLocks noGrp="1"/>
          </p:cNvSpPr>
          <p:nvPr>
            <p:ph idx="1"/>
          </p:nvPr>
        </p:nvSpPr>
        <p:spPr>
          <a:xfrm>
            <a:off x="457200" y="4058653"/>
            <a:ext cx="8229600" cy="1589672"/>
          </a:xfrm>
        </p:spPr>
        <p:txBody>
          <a:bodyPr/>
          <a:lstStyle/>
          <a:p>
            <a:pPr eaLnBrk="1" hangingPunct="1"/>
            <a:r>
              <a:rPr lang="zh-CN" altLang="en-US" dirty="0" smtClean="0"/>
              <a:t>改进型</a:t>
            </a:r>
            <a:r>
              <a:rPr lang="en-US" altLang="zh-CN" dirty="0" smtClean="0"/>
              <a:t>SGS</a:t>
            </a:r>
            <a:r>
              <a:rPr lang="zh-CN" altLang="en-US" dirty="0" smtClean="0"/>
              <a:t>方法，在废物桶竖直轴向上下足够远距离</a:t>
            </a:r>
            <a:r>
              <a:rPr lang="en-US" altLang="zh-CN" dirty="0" smtClean="0"/>
              <a:t>,</a:t>
            </a:r>
            <a:r>
              <a:rPr lang="zh-CN" altLang="en-US" dirty="0" smtClean="0"/>
              <a:t>增加两个探测器，探测结果用以优化</a:t>
            </a:r>
            <a:r>
              <a:rPr lang="en-US" altLang="zh-CN" dirty="0" smtClean="0"/>
              <a:t>SGS</a:t>
            </a:r>
            <a:r>
              <a:rPr lang="zh-CN" altLang="en-US" dirty="0" smtClean="0"/>
              <a:t>测量精度</a:t>
            </a:r>
            <a:r>
              <a:rPr lang="en-US" altLang="zh-CN" dirty="0" smtClean="0"/>
              <a:t>【Tran </a:t>
            </a:r>
            <a:r>
              <a:rPr lang="en-US" altLang="zh-CN" dirty="0" err="1" smtClean="0"/>
              <a:t>Quoc</a:t>
            </a:r>
            <a:r>
              <a:rPr lang="en-US" altLang="zh-CN" dirty="0" smtClean="0"/>
              <a:t> Dung】</a:t>
            </a:r>
            <a:endParaRPr lang="zh-CN" altLang="en-US" dirty="0" smtClean="0"/>
          </a:p>
        </p:txBody>
      </p:sp>
      <p:pic>
        <p:nvPicPr>
          <p:cNvPr id="2" name="图片 1"/>
          <p:cNvPicPr>
            <a:picLocks noChangeAspect="1"/>
          </p:cNvPicPr>
          <p:nvPr/>
        </p:nvPicPr>
        <p:blipFill>
          <a:blip r:embed="rId2"/>
          <a:stretch>
            <a:fillRect/>
          </a:stretch>
        </p:blipFill>
        <p:spPr>
          <a:xfrm>
            <a:off x="426403" y="1514147"/>
            <a:ext cx="8000047" cy="206223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bwMode="auto">
          <a:xfrm>
            <a:off x="457200" y="274638"/>
            <a:ext cx="7899400"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zh-CN" b="1" dirty="0" smtClean="0"/>
              <a:t>国</a:t>
            </a:r>
            <a:r>
              <a:rPr lang="zh-CN" altLang="en-US" b="1" dirty="0" smtClean="0"/>
              <a:t>内</a:t>
            </a:r>
            <a:r>
              <a:rPr lang="zh-CN" altLang="zh-CN" b="1" dirty="0" smtClean="0"/>
              <a:t>外研究现状</a:t>
            </a:r>
            <a:r>
              <a:rPr lang="zh-CN" altLang="en-US" b="1" dirty="0" smtClean="0"/>
              <a:t>-改进型方法</a:t>
            </a:r>
            <a:r>
              <a:rPr lang="en-US" altLang="zh-CN" b="1" dirty="0" smtClean="0"/>
              <a:t>4</a:t>
            </a:r>
            <a:endParaRPr lang="zh-CN" altLang="en-US" b="1" dirty="0" smtClean="0"/>
          </a:p>
        </p:txBody>
      </p:sp>
      <p:sp>
        <p:nvSpPr>
          <p:cNvPr id="25602" name="内容占位符 2"/>
          <p:cNvSpPr>
            <a:spLocks noGrp="1"/>
          </p:cNvSpPr>
          <p:nvPr>
            <p:ph idx="1"/>
          </p:nvPr>
        </p:nvSpPr>
        <p:spPr>
          <a:xfrm>
            <a:off x="457200" y="4074694"/>
            <a:ext cx="8229600" cy="1940343"/>
          </a:xfrm>
        </p:spPr>
        <p:txBody>
          <a:bodyPr/>
          <a:lstStyle/>
          <a:p>
            <a:pPr eaLnBrk="1" hangingPunct="1"/>
            <a:r>
              <a:rPr lang="zh-CN" altLang="en-US" sz="2800" dirty="0" smtClean="0"/>
              <a:t>双探测器</a:t>
            </a:r>
            <a:r>
              <a:rPr lang="en-US" altLang="zh-CN" sz="2800" dirty="0" smtClean="0"/>
              <a:t>SGS</a:t>
            </a:r>
            <a:r>
              <a:rPr lang="zh-CN" altLang="en-US" sz="2800" dirty="0" smtClean="0"/>
              <a:t>技术，假设放射性核素集中在某等效环源上，根据探测器计数率之比求得</a:t>
            </a:r>
            <a:r>
              <a:rPr lang="zh-CN" altLang="zh-CN" sz="2800" dirty="0" smtClean="0"/>
              <a:t>等效环源的半径，用这个等效环源的自吸收修正因子校正</a:t>
            </a:r>
            <a:r>
              <a:rPr lang="en-US" altLang="zh-CN" sz="2800" dirty="0" smtClean="0"/>
              <a:t>SGS</a:t>
            </a:r>
            <a:r>
              <a:rPr lang="zh-CN" altLang="zh-CN" sz="2800" dirty="0" smtClean="0"/>
              <a:t>结果</a:t>
            </a:r>
            <a:r>
              <a:rPr lang="zh-CN" altLang="en-US" sz="2800" dirty="0" smtClean="0"/>
              <a:t>【上海交大，刘诚</a:t>
            </a:r>
            <a:r>
              <a:rPr lang="en-US" altLang="zh-CN" sz="2800" dirty="0" smtClean="0"/>
              <a:t>】</a:t>
            </a:r>
          </a:p>
          <a:p>
            <a:pPr marL="609600" indent="-609600" eaLnBrk="1" hangingPunct="1">
              <a:buFont typeface="Arial" charset="0"/>
              <a:buAutoNum type="arabicPeriod" startAt="5"/>
            </a:pPr>
            <a:endParaRPr lang="en-US" altLang="zh-CN" sz="2800" dirty="0" smtClean="0"/>
          </a:p>
          <a:p>
            <a:pPr marL="609600" indent="-609600" eaLnBrk="1" hangingPunct="1">
              <a:buFont typeface="Arial" charset="0"/>
              <a:buAutoNum type="arabicPeriod" startAt="5"/>
            </a:pPr>
            <a:endParaRPr lang="zh-CN" altLang="en-US" sz="2800" dirty="0" smtClean="0"/>
          </a:p>
        </p:txBody>
      </p:sp>
      <p:pic>
        <p:nvPicPr>
          <p:cNvPr id="2" name="图片 1"/>
          <p:cNvPicPr>
            <a:picLocks noChangeAspect="1"/>
          </p:cNvPicPr>
          <p:nvPr/>
        </p:nvPicPr>
        <p:blipFill>
          <a:blip r:embed="rId2"/>
          <a:stretch>
            <a:fillRect/>
          </a:stretch>
        </p:blipFill>
        <p:spPr>
          <a:xfrm>
            <a:off x="2011362" y="1286459"/>
            <a:ext cx="4791075" cy="253365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307179" cy="756845"/>
          </a:xfrm>
        </p:spPr>
        <p:txBody>
          <a:bodyPr/>
          <a:lstStyle/>
          <a:p>
            <a:r>
              <a:rPr lang="zh-CN" altLang="zh-CN" b="1" dirty="0"/>
              <a:t>国</a:t>
            </a:r>
            <a:r>
              <a:rPr lang="zh-CN" altLang="en-US" b="1" dirty="0"/>
              <a:t>内</a:t>
            </a:r>
            <a:r>
              <a:rPr lang="zh-CN" altLang="zh-CN" b="1" dirty="0"/>
              <a:t>外研究现状</a:t>
            </a:r>
            <a:r>
              <a:rPr lang="zh-CN" altLang="en-US" b="1" dirty="0"/>
              <a:t>-改进型</a:t>
            </a:r>
            <a:r>
              <a:rPr lang="zh-CN" altLang="en-US" b="1" dirty="0" smtClean="0"/>
              <a:t>方法</a:t>
            </a:r>
            <a:r>
              <a:rPr lang="en-US" altLang="zh-CN" b="1" dirty="0" smtClean="0"/>
              <a:t>5</a:t>
            </a:r>
            <a:endParaRPr lang="zh-CN" altLang="en-US" dirty="0"/>
          </a:p>
        </p:txBody>
      </p:sp>
      <p:sp>
        <p:nvSpPr>
          <p:cNvPr id="3" name="内容占位符 2"/>
          <p:cNvSpPr>
            <a:spLocks noGrp="1"/>
          </p:cNvSpPr>
          <p:nvPr>
            <p:ph idx="1"/>
          </p:nvPr>
        </p:nvSpPr>
        <p:spPr>
          <a:xfrm>
            <a:off x="4588042" y="1347537"/>
            <a:ext cx="4098758" cy="4445343"/>
          </a:xfrm>
        </p:spPr>
        <p:txBody>
          <a:bodyPr/>
          <a:lstStyle/>
          <a:p>
            <a:r>
              <a:rPr lang="zh-CN" altLang="zh-CN" dirty="0"/>
              <a:t>自适应动网格</a:t>
            </a:r>
            <a:r>
              <a:rPr lang="en-US" altLang="zh-CN" dirty="0"/>
              <a:t>TGS</a:t>
            </a:r>
            <a:r>
              <a:rPr lang="zh-CN" altLang="zh-CN" dirty="0"/>
              <a:t>技术</a:t>
            </a:r>
            <a:r>
              <a:rPr lang="zh-CN" altLang="en-US" dirty="0"/>
              <a:t>，假设放射性核素主要以热点形式存在，</a:t>
            </a:r>
            <a:r>
              <a:rPr lang="zh-CN" altLang="zh-CN" dirty="0"/>
              <a:t>将探测到热点的粗网格细分，更精确的定位热点的位置和活度</a:t>
            </a:r>
            <a:r>
              <a:rPr lang="zh-CN" altLang="zh-CN" dirty="0" smtClean="0"/>
              <a:t>，</a:t>
            </a:r>
            <a:r>
              <a:rPr lang="zh-CN" altLang="en-US" dirty="0" smtClean="0"/>
              <a:t>测量时间减半</a:t>
            </a:r>
            <a:r>
              <a:rPr lang="en-US" altLang="zh-CN" dirty="0" smtClean="0"/>
              <a:t>【</a:t>
            </a:r>
            <a:r>
              <a:rPr lang="zh-CN" altLang="en-US" dirty="0"/>
              <a:t>上海交大，刘诚</a:t>
            </a:r>
            <a:r>
              <a:rPr lang="en-US" altLang="zh-CN" dirty="0"/>
              <a:t>】</a:t>
            </a:r>
          </a:p>
          <a:p>
            <a:endParaRPr lang="zh-CN" altLang="en-US" dirty="0"/>
          </a:p>
        </p:txBody>
      </p:sp>
      <p:pic>
        <p:nvPicPr>
          <p:cNvPr id="4" name="图片 3"/>
          <p:cNvPicPr>
            <a:picLocks noChangeAspect="1"/>
          </p:cNvPicPr>
          <p:nvPr/>
        </p:nvPicPr>
        <p:blipFill>
          <a:blip r:embed="rId2"/>
          <a:stretch>
            <a:fillRect/>
          </a:stretch>
        </p:blipFill>
        <p:spPr>
          <a:xfrm>
            <a:off x="154155" y="1592956"/>
            <a:ext cx="4600575" cy="4352925"/>
          </a:xfrm>
          <a:prstGeom prst="rect">
            <a:avLst/>
          </a:prstGeom>
        </p:spPr>
      </p:pic>
    </p:spTree>
    <p:extLst>
      <p:ext uri="{BB962C8B-B14F-4D97-AF65-F5344CB8AC3E}">
        <p14:creationId xmlns:p14="http://schemas.microsoft.com/office/powerpoint/2010/main" val="529110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idx="4294967295"/>
          </p:nvPr>
        </p:nvSpPr>
        <p:spPr bwMode="auto">
          <a:xfrm>
            <a:off x="457200" y="274638"/>
            <a:ext cx="6316663" cy="757237"/>
          </a:xfrm>
          <a:prstGeom prst="rect">
            <a:avLst/>
          </a:prstGeom>
          <a:noFill/>
          <a:ln>
            <a:miter lim="800000"/>
            <a:headEnd/>
            <a:tailEnd/>
          </a:ln>
        </p:spPr>
        <p:txBody>
          <a:bodyPr/>
          <a:lstStyle/>
          <a:p>
            <a:pPr algn="l" eaLnBrk="1" hangingPunct="1"/>
            <a:r>
              <a:rPr lang="zh-CN" altLang="en-US" b="1" smtClean="0"/>
              <a:t>研究现状总结</a:t>
            </a:r>
          </a:p>
        </p:txBody>
      </p:sp>
      <p:sp>
        <p:nvSpPr>
          <p:cNvPr id="26626" name="内容占位符 2"/>
          <p:cNvSpPr>
            <a:spLocks noGrp="1"/>
          </p:cNvSpPr>
          <p:nvPr>
            <p:ph idx="4294967295"/>
          </p:nvPr>
        </p:nvSpPr>
        <p:spPr>
          <a:xfrm>
            <a:off x="457200" y="1333500"/>
            <a:ext cx="8229600" cy="4314825"/>
          </a:xfrm>
        </p:spPr>
        <p:txBody>
          <a:bodyPr/>
          <a:lstStyle/>
          <a:p>
            <a:pPr marL="609600" indent="-609600" eaLnBrk="1" hangingPunct="1"/>
            <a:r>
              <a:rPr lang="en-US" altLang="zh-CN" sz="2800" dirty="0" smtClean="0"/>
              <a:t>SGS</a:t>
            </a:r>
            <a:r>
              <a:rPr lang="zh-CN" altLang="en-US" sz="2800" dirty="0" smtClean="0"/>
              <a:t>和</a:t>
            </a:r>
            <a:r>
              <a:rPr lang="en-US" altLang="zh-CN" sz="2800" dirty="0" err="1" smtClean="0"/>
              <a:t>TGS方法</a:t>
            </a:r>
            <a:r>
              <a:rPr lang="zh-CN" altLang="en-US" sz="2800" dirty="0" smtClean="0"/>
              <a:t>在快速准确的测量低中放废物桶上都存在一定的局限性，尤其是针对</a:t>
            </a:r>
            <a:r>
              <a:rPr lang="en-US" altLang="zh-CN" sz="2800" dirty="0" smtClean="0"/>
              <a:t>400L</a:t>
            </a:r>
            <a:r>
              <a:rPr lang="zh-CN" altLang="en-US" sz="2800" dirty="0" smtClean="0"/>
              <a:t>、</a:t>
            </a:r>
            <a:r>
              <a:rPr lang="zh-CN" altLang="en-US" sz="2800" dirty="0"/>
              <a:t>密度大及放射性核素不</a:t>
            </a:r>
            <a:r>
              <a:rPr lang="zh-CN" altLang="en-US" sz="2800" dirty="0" smtClean="0"/>
              <a:t>均匀分布的情况；</a:t>
            </a:r>
          </a:p>
          <a:p>
            <a:pPr marL="609600" indent="-609600" eaLnBrk="1" hangingPunct="1"/>
            <a:r>
              <a:rPr lang="zh-CN" altLang="en-US" sz="2800" dirty="0" smtClean="0"/>
              <a:t>前述的改进型测量技术都基于一定的假设，难以满足各种类型废物桶准确测量的需要；</a:t>
            </a:r>
          </a:p>
          <a:p>
            <a:pPr marL="609600" indent="-609600" eaLnBrk="1" hangingPunct="1"/>
            <a:r>
              <a:rPr lang="zh-CN" altLang="en-US" sz="2800" dirty="0" smtClean="0"/>
              <a:t>一种在精度保证的情况下、进行快速测量的改进型方法是低中放废物桶测量技术迫切需要的</a:t>
            </a:r>
            <a:endParaRPr lang="zh-CN" alt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bwMode="auto">
          <a:xfrm>
            <a:off x="457200" y="274638"/>
            <a:ext cx="6316663"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t>研究内容</a:t>
            </a:r>
          </a:p>
        </p:txBody>
      </p:sp>
      <p:sp>
        <p:nvSpPr>
          <p:cNvPr id="28674" name="内容占位符 2"/>
          <p:cNvSpPr>
            <a:spLocks noGrp="1"/>
          </p:cNvSpPr>
          <p:nvPr>
            <p:ph idx="1"/>
          </p:nvPr>
        </p:nvSpPr>
        <p:spPr>
          <a:xfrm>
            <a:off x="457200" y="1333500"/>
            <a:ext cx="8229600" cy="4314825"/>
          </a:xfrm>
        </p:spPr>
        <p:txBody>
          <a:bodyPr/>
          <a:lstStyle/>
          <a:p>
            <a:pPr lvl="0"/>
            <a:r>
              <a:rPr lang="zh-CN" altLang="zh-CN" dirty="0"/>
              <a:t>基于现有系统进行了低放废物桶层析扫描系统的改造和再设计</a:t>
            </a:r>
            <a:r>
              <a:rPr lang="zh-CN" altLang="zh-CN" dirty="0" smtClean="0"/>
              <a:t>，</a:t>
            </a:r>
            <a:r>
              <a:rPr lang="zh-CN" altLang="en-US" dirty="0" smtClean="0"/>
              <a:t>主要包括</a:t>
            </a:r>
            <a:r>
              <a:rPr lang="zh-CN" altLang="zh-CN" dirty="0" smtClean="0"/>
              <a:t>机电控制</a:t>
            </a:r>
            <a:r>
              <a:rPr lang="zh-CN" altLang="en-US" dirty="0" smtClean="0"/>
              <a:t>模块、</a:t>
            </a:r>
            <a:r>
              <a:rPr lang="zh-CN" altLang="zh-CN" dirty="0" smtClean="0"/>
              <a:t>数据采集</a:t>
            </a:r>
            <a:r>
              <a:rPr lang="zh-CN" altLang="zh-CN" dirty="0"/>
              <a:t>和用户交互</a:t>
            </a:r>
            <a:r>
              <a:rPr lang="zh-CN" altLang="zh-CN" dirty="0" smtClean="0"/>
              <a:t>模块</a:t>
            </a:r>
            <a:r>
              <a:rPr lang="zh-CN" altLang="en-US" dirty="0" smtClean="0"/>
              <a:t>等</a:t>
            </a:r>
            <a:endParaRPr lang="en-US" altLang="zh-CN" dirty="0" smtClean="0"/>
          </a:p>
          <a:p>
            <a:pPr lvl="0"/>
            <a:r>
              <a:rPr lang="zh-CN" altLang="zh-CN" dirty="0" smtClean="0"/>
              <a:t>提出</a:t>
            </a:r>
            <a:r>
              <a:rPr lang="zh-CN" altLang="zh-CN" dirty="0"/>
              <a:t>了一种叫做半层析伽马扫描（STGS）方法的改进型</a:t>
            </a:r>
            <a:r>
              <a:rPr lang="zh-CN" altLang="zh-CN" dirty="0" smtClean="0"/>
              <a:t>方法</a:t>
            </a:r>
            <a:r>
              <a:rPr lang="zh-CN" altLang="en-US" dirty="0" smtClean="0"/>
              <a:t>并验证了测量效果</a:t>
            </a:r>
            <a:endParaRPr lang="en-US" altLang="zh-CN" dirty="0" smtClean="0"/>
          </a:p>
          <a:p>
            <a:pPr lvl="0"/>
            <a:r>
              <a:rPr lang="zh-CN" altLang="zh-CN" dirty="0" smtClean="0"/>
              <a:t>提出</a:t>
            </a:r>
            <a:r>
              <a:rPr lang="zh-CN" altLang="zh-CN" dirty="0"/>
              <a:t>了一</a:t>
            </a:r>
            <a:r>
              <a:rPr lang="zh-CN" altLang="zh-CN" dirty="0" smtClean="0"/>
              <a:t>种</a:t>
            </a:r>
            <a:r>
              <a:rPr lang="zh-CN" altLang="en-US" dirty="0" smtClean="0"/>
              <a:t>双探测器的</a:t>
            </a:r>
            <a:r>
              <a:rPr lang="zh-CN" altLang="zh-CN" dirty="0" smtClean="0"/>
              <a:t>改进型</a:t>
            </a:r>
            <a:r>
              <a:rPr lang="zh-CN" altLang="zh-CN" dirty="0"/>
              <a:t>分层伽马扫描</a:t>
            </a:r>
            <a:r>
              <a:rPr lang="zh-CN" altLang="zh-CN" dirty="0" smtClean="0"/>
              <a:t>方法</a:t>
            </a:r>
            <a:r>
              <a:rPr lang="zh-CN" altLang="en-US" dirty="0" smtClean="0"/>
              <a:t>并验证了测量效果</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t>系统设计与优化</a:t>
            </a:r>
            <a:endParaRPr lang="zh-CN" altLang="en-US" sz="3600" b="1" dirty="0"/>
          </a:p>
        </p:txBody>
      </p:sp>
      <p:sp>
        <p:nvSpPr>
          <p:cNvPr id="3" name="内容占位符 2"/>
          <p:cNvSpPr>
            <a:spLocks noGrp="1"/>
          </p:cNvSpPr>
          <p:nvPr>
            <p:ph idx="1"/>
          </p:nvPr>
        </p:nvSpPr>
        <p:spPr>
          <a:xfrm>
            <a:off x="3449052" y="5224939"/>
            <a:ext cx="5197643" cy="835870"/>
          </a:xfrm>
        </p:spPr>
        <p:txBody>
          <a:bodyPr/>
          <a:lstStyle/>
          <a:p>
            <a:r>
              <a:rPr lang="zh-CN" altLang="en-US" dirty="0" smtClean="0"/>
              <a:t>系统逻辑图与实物示意图</a:t>
            </a:r>
            <a:endParaRPr lang="zh-CN" altLang="en-US" dirty="0"/>
          </a:p>
        </p:txBody>
      </p:sp>
      <p:sp>
        <p:nvSpPr>
          <p:cNvPr id="6" name="Rectangle 4"/>
          <p:cNvSpPr>
            <a:spLocks noChangeArrowheads="1"/>
          </p:cNvSpPr>
          <p:nvPr/>
        </p:nvSpPr>
        <p:spPr bwMode="auto">
          <a:xfrm>
            <a:off x="770021" y="155608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514615081"/>
              </p:ext>
            </p:extLst>
          </p:nvPr>
        </p:nvGraphicFramePr>
        <p:xfrm>
          <a:off x="150608" y="1143777"/>
          <a:ext cx="2999873" cy="5177863"/>
        </p:xfrm>
        <a:graphic>
          <a:graphicData uri="http://schemas.openxmlformats.org/presentationml/2006/ole">
            <mc:AlternateContent xmlns:mc="http://schemas.openxmlformats.org/markup-compatibility/2006">
              <mc:Choice xmlns:v="urn:schemas-microsoft-com:vml" Requires="v">
                <p:oleObj spid="_x0000_s58418" name="Visio" r:id="rId3" imgW="3000258" imgH="5191270" progId="Visio.Drawing.15">
                  <p:embed/>
                </p:oleObj>
              </mc:Choice>
              <mc:Fallback>
                <p:oleObj name="Visio" r:id="rId3" imgW="3000258" imgH="5191270"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608" y="1143777"/>
                        <a:ext cx="2999873" cy="5177863"/>
                      </a:xfrm>
                      <a:prstGeom prst="rect">
                        <a:avLst/>
                      </a:prstGeom>
                      <a:noFill/>
                    </p:spPr>
                  </p:pic>
                </p:oleObj>
              </mc:Fallback>
            </mc:AlternateContent>
          </a:graphicData>
        </a:graphic>
      </p:graphicFrame>
      <p:pic>
        <p:nvPicPr>
          <p:cNvPr id="58373" name="图片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4860" y="1228759"/>
            <a:ext cx="5692844" cy="3583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9539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a:t>系统设计与优化</a:t>
            </a:r>
          </a:p>
        </p:txBody>
      </p:sp>
      <p:sp>
        <p:nvSpPr>
          <p:cNvPr id="3" name="内容占位符 2"/>
          <p:cNvSpPr>
            <a:spLocks noGrp="1"/>
          </p:cNvSpPr>
          <p:nvPr>
            <p:ph idx="1"/>
          </p:nvPr>
        </p:nvSpPr>
        <p:spPr>
          <a:xfrm>
            <a:off x="457200" y="5287594"/>
            <a:ext cx="8229600" cy="667612"/>
          </a:xfrm>
        </p:spPr>
        <p:txBody>
          <a:bodyPr/>
          <a:lstStyle/>
          <a:p>
            <a:r>
              <a:rPr lang="zh-CN" altLang="en-US" dirty="0" smtClean="0"/>
              <a:t>数据采集与交互模块逻辑图与界面图</a:t>
            </a:r>
            <a:endParaRPr lang="zh-CN" altLang="en-US" dirty="0"/>
          </a:p>
        </p:txBody>
      </p:sp>
      <p:pic>
        <p:nvPicPr>
          <p:cNvPr id="593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32815"/>
            <a:ext cx="4048125" cy="351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5"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6725" y="1332815"/>
            <a:ext cx="4867275"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8145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bwMode="auto">
          <a:xfrm>
            <a:off x="457200" y="274638"/>
            <a:ext cx="8229600"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b="1" dirty="0" smtClean="0"/>
              <a:t>改进型技术</a:t>
            </a:r>
            <a:r>
              <a:rPr lang="en-US" altLang="zh-CN" sz="3600" b="1" dirty="0" smtClean="0"/>
              <a:t>-STGS</a:t>
            </a:r>
            <a:r>
              <a:rPr lang="zh-CN" altLang="en-US" sz="3600" b="1" dirty="0" smtClean="0"/>
              <a:t>技术原理</a:t>
            </a:r>
            <a:r>
              <a:rPr lang="zh-CN" altLang="zh-CN" sz="3600" dirty="0" smtClean="0"/>
              <a:t/>
            </a:r>
            <a:br>
              <a:rPr lang="zh-CN" altLang="zh-CN" sz="3600" dirty="0" smtClean="0"/>
            </a:br>
            <a:endParaRPr lang="zh-CN" altLang="en-US" sz="3600" dirty="0" smtClean="0"/>
          </a:p>
        </p:txBody>
      </p:sp>
      <p:sp>
        <p:nvSpPr>
          <p:cNvPr id="31746" name="内容占位符 2"/>
          <p:cNvSpPr>
            <a:spLocks noGrp="1"/>
          </p:cNvSpPr>
          <p:nvPr>
            <p:ph idx="1"/>
          </p:nvPr>
        </p:nvSpPr>
        <p:spPr>
          <a:xfrm>
            <a:off x="457200" y="1333500"/>
            <a:ext cx="8229600" cy="4314825"/>
          </a:xfrm>
        </p:spPr>
        <p:txBody>
          <a:bodyPr/>
          <a:lstStyle/>
          <a:p>
            <a:pPr eaLnBrk="1" hangingPunct="1"/>
            <a:r>
              <a:rPr lang="zh-CN" altLang="en-US" sz="2800" dirty="0" smtClean="0"/>
              <a:t>半层析扫描方法（</a:t>
            </a:r>
            <a:r>
              <a:rPr lang="en-US" altLang="zh-CN" sz="2800" dirty="0" smtClean="0"/>
              <a:t>Semi-tomographic gamma scanning</a:t>
            </a:r>
            <a:r>
              <a:rPr lang="zh-CN" altLang="en-US" sz="2800" dirty="0" smtClean="0"/>
              <a:t>，</a:t>
            </a:r>
            <a:r>
              <a:rPr lang="en-US" altLang="zh-CN" sz="2800" dirty="0" smtClean="0"/>
              <a:t>STGS</a:t>
            </a:r>
            <a:r>
              <a:rPr lang="zh-CN" altLang="en-US" sz="2800" dirty="0" smtClean="0"/>
              <a:t>）</a:t>
            </a:r>
            <a:endParaRPr lang="en-US" altLang="zh-CN" sz="2800" dirty="0" smtClean="0"/>
          </a:p>
          <a:p>
            <a:pPr lvl="1" eaLnBrk="1" hangingPunct="1"/>
            <a:r>
              <a:rPr lang="zh-CN" altLang="en-US" dirty="0" smtClean="0"/>
              <a:t>在</a:t>
            </a:r>
            <a:r>
              <a:rPr lang="en-US" altLang="zh-CN" dirty="0" smtClean="0"/>
              <a:t>SGS</a:t>
            </a:r>
            <a:r>
              <a:rPr lang="zh-CN" altLang="en-US" dirty="0" smtClean="0"/>
              <a:t>基础上每层径向划分为数个环状体素，采用</a:t>
            </a:r>
            <a:r>
              <a:rPr lang="en-US" altLang="zh-CN" dirty="0" smtClean="0"/>
              <a:t>TGS</a:t>
            </a:r>
            <a:r>
              <a:rPr lang="zh-CN" altLang="en-US" dirty="0" smtClean="0"/>
              <a:t>的层析技术分别进行透射重建和发射重建，得到环状体素的核素活度</a:t>
            </a:r>
            <a:endParaRPr lang="en-US" altLang="zh-CN" dirty="0" smtClean="0"/>
          </a:p>
          <a:p>
            <a:pPr lvl="1" eaLnBrk="1" hangingPunct="1"/>
            <a:r>
              <a:rPr lang="zh-CN" altLang="en-US" dirty="0" smtClean="0"/>
              <a:t>精度比</a:t>
            </a:r>
            <a:r>
              <a:rPr lang="en-US" altLang="zh-CN" dirty="0" smtClean="0"/>
              <a:t>SGS</a:t>
            </a:r>
            <a:r>
              <a:rPr lang="zh-CN" altLang="en-US" dirty="0" smtClean="0"/>
              <a:t>更高，探测时间远小于</a:t>
            </a:r>
            <a:r>
              <a:rPr lang="en-US" altLang="zh-CN" dirty="0" smtClean="0"/>
              <a:t>TGS</a:t>
            </a:r>
            <a:endParaRPr lang="zh-CN" altLang="en-US" dirty="0" smtClean="0"/>
          </a:p>
        </p:txBody>
      </p:sp>
      <p:pic>
        <p:nvPicPr>
          <p:cNvPr id="31747" name="图片 10" descr="探测平面图STGS"/>
          <p:cNvPicPr>
            <a:picLocks noChangeAspect="1" noChangeArrowheads="1"/>
          </p:cNvPicPr>
          <p:nvPr/>
        </p:nvPicPr>
        <p:blipFill>
          <a:blip r:embed="rId2"/>
          <a:srcRect/>
          <a:stretch>
            <a:fillRect/>
          </a:stretch>
        </p:blipFill>
        <p:spPr bwMode="auto">
          <a:xfrm>
            <a:off x="3200400" y="4400550"/>
            <a:ext cx="2524125" cy="1247775"/>
          </a:xfrm>
          <a:prstGeom prst="rect">
            <a:avLst/>
          </a:prstGeom>
          <a:noFill/>
          <a:ln w="9525">
            <a:noFill/>
            <a:miter lim="800000"/>
            <a:headEnd/>
            <a:tailEnd/>
          </a:ln>
        </p:spPr>
      </p:pic>
      <p:pic>
        <p:nvPicPr>
          <p:cNvPr id="31748" name="图片 11" descr="探测平面图4"/>
          <p:cNvPicPr>
            <a:picLocks noChangeAspect="1" noChangeArrowheads="1"/>
          </p:cNvPicPr>
          <p:nvPr/>
        </p:nvPicPr>
        <p:blipFill>
          <a:blip r:embed="rId3"/>
          <a:srcRect/>
          <a:stretch>
            <a:fillRect/>
          </a:stretch>
        </p:blipFill>
        <p:spPr bwMode="auto">
          <a:xfrm>
            <a:off x="5929312" y="4400550"/>
            <a:ext cx="2552700" cy="1276350"/>
          </a:xfrm>
          <a:prstGeom prst="rect">
            <a:avLst/>
          </a:prstGeom>
          <a:noFill/>
          <a:ln w="9525">
            <a:noFill/>
            <a:miter lim="800000"/>
            <a:headEnd/>
            <a:tailEnd/>
          </a:ln>
        </p:spPr>
      </p:pic>
      <p:pic>
        <p:nvPicPr>
          <p:cNvPr id="31749" name="图片 2" descr="探测平面图xz"/>
          <p:cNvPicPr>
            <a:picLocks noChangeAspect="1" noChangeArrowheads="1"/>
          </p:cNvPicPr>
          <p:nvPr/>
        </p:nvPicPr>
        <p:blipFill>
          <a:blip r:embed="rId4"/>
          <a:srcRect l="19518" r="17590"/>
          <a:stretch>
            <a:fillRect/>
          </a:stretch>
        </p:blipFill>
        <p:spPr bwMode="auto">
          <a:xfrm>
            <a:off x="628650" y="4351337"/>
            <a:ext cx="2400300" cy="1885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bwMode="auto">
          <a:xfrm>
            <a:off x="457200" y="274638"/>
            <a:ext cx="8229600"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b="1" dirty="0" smtClean="0"/>
              <a:t>改进型技术</a:t>
            </a:r>
            <a:r>
              <a:rPr lang="en-US" altLang="zh-CN" sz="3600" b="1" dirty="0" smtClean="0"/>
              <a:t>-</a:t>
            </a:r>
            <a:r>
              <a:rPr lang="en-US" altLang="zh-CN" sz="3600" b="1" dirty="0" err="1" smtClean="0"/>
              <a:t>STGS技术</a:t>
            </a:r>
            <a:r>
              <a:rPr lang="zh-CN" altLang="en-US" sz="3600" b="1" dirty="0" smtClean="0"/>
              <a:t>验证</a:t>
            </a:r>
            <a:r>
              <a:rPr lang="zh-CN" altLang="zh-CN" sz="3600" dirty="0" smtClean="0"/>
              <a:t/>
            </a:r>
            <a:br>
              <a:rPr lang="zh-CN" altLang="zh-CN" sz="3600" dirty="0" smtClean="0"/>
            </a:br>
            <a:endParaRPr lang="zh-CN" altLang="en-US" sz="3600" dirty="0" smtClean="0"/>
          </a:p>
        </p:txBody>
      </p:sp>
      <p:sp>
        <p:nvSpPr>
          <p:cNvPr id="31746" name="内容占位符 2"/>
          <p:cNvSpPr>
            <a:spLocks noGrp="1"/>
          </p:cNvSpPr>
          <p:nvPr>
            <p:ph idx="1"/>
          </p:nvPr>
        </p:nvSpPr>
        <p:spPr>
          <a:xfrm>
            <a:off x="457200" y="1333501"/>
            <a:ext cx="8229600" cy="1840132"/>
          </a:xfrm>
        </p:spPr>
        <p:txBody>
          <a:bodyPr/>
          <a:lstStyle/>
          <a:p>
            <a:pPr eaLnBrk="1" hangingPunct="1"/>
            <a:r>
              <a:rPr lang="en-US" altLang="zh-CN" dirty="0" smtClean="0"/>
              <a:t>200L</a:t>
            </a:r>
            <a:r>
              <a:rPr lang="zh-CN" altLang="en-US" dirty="0" smtClean="0"/>
              <a:t>废物</a:t>
            </a:r>
            <a:r>
              <a:rPr lang="zh-CN" altLang="en-US" dirty="0" smtClean="0"/>
              <a:t>桶实验</a:t>
            </a:r>
            <a:r>
              <a:rPr lang="zh-CN" altLang="en-US" dirty="0" smtClean="0"/>
              <a:t>验证</a:t>
            </a:r>
            <a:endParaRPr lang="en-US" altLang="zh-CN" dirty="0" smtClean="0"/>
          </a:p>
          <a:p>
            <a:pPr eaLnBrk="1" hangingPunct="1"/>
            <a:r>
              <a:rPr lang="zh-CN" altLang="en-US" dirty="0" smtClean="0"/>
              <a:t>不同位置单点源，</a:t>
            </a:r>
            <a:r>
              <a:rPr lang="zh-CN" altLang="en-US" dirty="0" smtClean="0"/>
              <a:t>两种</a:t>
            </a:r>
            <a:r>
              <a:rPr lang="zh-CN" altLang="en-US" dirty="0" smtClean="0"/>
              <a:t>核素</a:t>
            </a:r>
            <a:r>
              <a:rPr lang="en-US" altLang="zh-CN" dirty="0" smtClean="0"/>
              <a:t>Cs-137</a:t>
            </a:r>
            <a:r>
              <a:rPr lang="zh-CN" altLang="zh-CN" dirty="0"/>
              <a:t>和</a:t>
            </a:r>
            <a:r>
              <a:rPr lang="en-US" altLang="zh-CN" dirty="0" smtClean="0"/>
              <a:t>Co-60</a:t>
            </a:r>
          </a:p>
          <a:p>
            <a:pPr eaLnBrk="1" hangingPunct="1"/>
            <a:r>
              <a:rPr lang="zh-CN" altLang="en-US" dirty="0" smtClean="0"/>
              <a:t>均匀介质</a:t>
            </a:r>
            <a:r>
              <a:rPr lang="zh-CN" altLang="en-US" dirty="0" smtClean="0"/>
              <a:t>密度为</a:t>
            </a:r>
            <a:r>
              <a:rPr lang="en-US" altLang="zh-CN" dirty="0" smtClean="0"/>
              <a:t>0.3，0.7，1.2g/cm</a:t>
            </a:r>
            <a:r>
              <a:rPr lang="en-US" altLang="zh-CN" baseline="30000" dirty="0" smtClean="0"/>
              <a:t>3</a:t>
            </a:r>
            <a:endParaRPr lang="zh-CN" altLang="en-US" baseline="30000" dirty="0" smtClean="0"/>
          </a:p>
        </p:txBody>
      </p:sp>
      <p:pic>
        <p:nvPicPr>
          <p:cNvPr id="59394" name="图表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3632"/>
            <a:ext cx="263842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3188" y="3173632"/>
            <a:ext cx="263842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1613" y="3173632"/>
            <a:ext cx="263842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7" name="图片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29" y="4830982"/>
            <a:ext cx="263842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79483" y="4842095"/>
            <a:ext cx="2651125" cy="164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51137" y="4842095"/>
            <a:ext cx="2651125" cy="164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37543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bwMode="auto">
          <a:xfrm>
            <a:off x="457200" y="274638"/>
            <a:ext cx="8229600"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b="1" dirty="0" smtClean="0"/>
              <a:t>改进型技术</a:t>
            </a:r>
            <a:r>
              <a:rPr lang="en-US" altLang="zh-CN" sz="3600" b="1" dirty="0" smtClean="0"/>
              <a:t>-</a:t>
            </a:r>
            <a:r>
              <a:rPr lang="en-US" altLang="zh-CN" sz="3600" b="1" dirty="0" err="1" smtClean="0"/>
              <a:t>STGS技术</a:t>
            </a:r>
            <a:r>
              <a:rPr lang="zh-CN" altLang="en-US" sz="3600" b="1" dirty="0" smtClean="0"/>
              <a:t>验证</a:t>
            </a:r>
            <a:r>
              <a:rPr lang="zh-CN" altLang="zh-CN" sz="3600" dirty="0" smtClean="0"/>
              <a:t/>
            </a:r>
            <a:br>
              <a:rPr lang="zh-CN" altLang="zh-CN" sz="3600" dirty="0" smtClean="0"/>
            </a:br>
            <a:endParaRPr lang="zh-CN" altLang="en-US" sz="3600" dirty="0" smtClean="0"/>
          </a:p>
        </p:txBody>
      </p:sp>
      <p:sp>
        <p:nvSpPr>
          <p:cNvPr id="31746" name="内容占位符 2"/>
          <p:cNvSpPr>
            <a:spLocks noGrp="1"/>
          </p:cNvSpPr>
          <p:nvPr>
            <p:ph idx="1"/>
          </p:nvPr>
        </p:nvSpPr>
        <p:spPr>
          <a:xfrm>
            <a:off x="457200" y="1333500"/>
            <a:ext cx="8229600" cy="4314825"/>
          </a:xfrm>
        </p:spPr>
        <p:txBody>
          <a:bodyPr/>
          <a:lstStyle/>
          <a:p>
            <a:pPr eaLnBrk="1" hangingPunct="1"/>
            <a:r>
              <a:rPr lang="en-US" altLang="zh-CN" dirty="0" smtClean="0"/>
              <a:t>200L</a:t>
            </a:r>
            <a:r>
              <a:rPr lang="zh-CN" altLang="en-US" dirty="0" smtClean="0"/>
              <a:t>废物桶蒙</a:t>
            </a:r>
            <a:r>
              <a:rPr lang="zh-CN" altLang="en-US" dirty="0" smtClean="0"/>
              <a:t>卡计算</a:t>
            </a:r>
            <a:endParaRPr lang="en-US" altLang="zh-CN" dirty="0" smtClean="0"/>
          </a:p>
          <a:p>
            <a:pPr eaLnBrk="1" hangingPunct="1"/>
            <a:r>
              <a:rPr lang="zh-CN" altLang="en-US" dirty="0" smtClean="0"/>
              <a:t>不同位置单点源，</a:t>
            </a:r>
            <a:r>
              <a:rPr lang="zh-CN" altLang="en-US" dirty="0" smtClean="0"/>
              <a:t>两种</a:t>
            </a:r>
            <a:r>
              <a:rPr lang="zh-CN" altLang="en-US" dirty="0" smtClean="0"/>
              <a:t>核素</a:t>
            </a:r>
            <a:r>
              <a:rPr lang="en-US" altLang="zh-CN" dirty="0" smtClean="0"/>
              <a:t>Cs-137</a:t>
            </a:r>
            <a:r>
              <a:rPr lang="zh-CN" altLang="zh-CN" dirty="0"/>
              <a:t>和</a:t>
            </a:r>
            <a:r>
              <a:rPr lang="en-US" altLang="zh-CN" dirty="0" smtClean="0"/>
              <a:t>Co-60</a:t>
            </a:r>
          </a:p>
          <a:p>
            <a:pPr eaLnBrk="1" hangingPunct="1"/>
            <a:r>
              <a:rPr lang="zh-CN" altLang="en-US" dirty="0" smtClean="0"/>
              <a:t>均匀介质</a:t>
            </a:r>
            <a:r>
              <a:rPr lang="zh-CN" altLang="en-US" dirty="0" smtClean="0"/>
              <a:t>密度为</a:t>
            </a:r>
            <a:r>
              <a:rPr lang="en-US" altLang="zh-CN" dirty="0" smtClean="0"/>
              <a:t>0.3，0.7，1.2g/cm</a:t>
            </a:r>
            <a:r>
              <a:rPr lang="en-US" altLang="zh-CN" baseline="30000" dirty="0" smtClean="0"/>
              <a:t>3</a:t>
            </a:r>
            <a:endParaRPr lang="zh-CN" altLang="en-US" baseline="30000" dirty="0" smtClean="0"/>
          </a:p>
        </p:txBody>
      </p:sp>
      <p:pic>
        <p:nvPicPr>
          <p:cNvPr id="60420" name="图表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036094"/>
            <a:ext cx="25908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图表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6163" y="4825206"/>
            <a:ext cx="2560637" cy="164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2" name="图表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4825206"/>
            <a:ext cx="25908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3" name="图表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3036094"/>
            <a:ext cx="25908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4" name="图表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363" y="4830386"/>
            <a:ext cx="2560637" cy="164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5" name="图表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3091363"/>
            <a:ext cx="25908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3023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bwMode="auto">
          <a:xfrm>
            <a:off x="457200" y="274638"/>
            <a:ext cx="6316663"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kumimoji="1" lang="zh-CN" altLang="en-US" b="1" dirty="0" smtClean="0"/>
              <a:t>报告内容</a:t>
            </a:r>
          </a:p>
        </p:txBody>
      </p:sp>
      <p:sp>
        <p:nvSpPr>
          <p:cNvPr id="15362" name="内容占位符 2"/>
          <p:cNvSpPr>
            <a:spLocks noGrp="1"/>
          </p:cNvSpPr>
          <p:nvPr>
            <p:ph idx="1"/>
          </p:nvPr>
        </p:nvSpPr>
        <p:spPr>
          <a:xfrm>
            <a:off x="457200" y="1333500"/>
            <a:ext cx="8229600" cy="4314825"/>
          </a:xfrm>
        </p:spPr>
        <p:txBody>
          <a:bodyPr/>
          <a:lstStyle/>
          <a:p>
            <a:pPr eaLnBrk="1" hangingPunct="1"/>
            <a:r>
              <a:rPr kumimoji="1" lang="zh-CN" altLang="en-US" dirty="0" smtClean="0"/>
              <a:t>研究背景</a:t>
            </a:r>
            <a:endParaRPr kumimoji="1" lang="en-US" altLang="zh-CN" dirty="0" smtClean="0"/>
          </a:p>
          <a:p>
            <a:pPr eaLnBrk="1" hangingPunct="1"/>
            <a:r>
              <a:rPr kumimoji="1" lang="zh-CN" altLang="en-US" dirty="0" smtClean="0"/>
              <a:t>国内外研究的历史与现状</a:t>
            </a:r>
            <a:endParaRPr kumimoji="1" lang="en-US" altLang="zh-CN" dirty="0" smtClean="0"/>
          </a:p>
          <a:p>
            <a:pPr eaLnBrk="1" hangingPunct="1"/>
            <a:r>
              <a:rPr kumimoji="1" lang="zh-CN" altLang="en-US" dirty="0" smtClean="0"/>
              <a:t>研究目标、内容</a:t>
            </a:r>
            <a:endParaRPr kumimoji="1" lang="en-US" altLang="zh-CN" dirty="0" smtClean="0"/>
          </a:p>
          <a:p>
            <a:pPr eaLnBrk="1" hangingPunct="1"/>
            <a:r>
              <a:rPr kumimoji="1" lang="zh-CN" altLang="en-US" dirty="0" smtClean="0"/>
              <a:t>系统设计与优化</a:t>
            </a:r>
            <a:endParaRPr kumimoji="1" lang="en-US" altLang="zh-CN" dirty="0" smtClean="0"/>
          </a:p>
          <a:p>
            <a:pPr eaLnBrk="1" hangingPunct="1"/>
            <a:r>
              <a:rPr kumimoji="1" lang="en-US" altLang="zh-CN" dirty="0" smtClean="0"/>
              <a:t>STGS</a:t>
            </a:r>
            <a:r>
              <a:rPr kumimoji="1" lang="zh-CN" altLang="en-US" dirty="0" smtClean="0"/>
              <a:t>技术研究与验证</a:t>
            </a:r>
            <a:endParaRPr kumimoji="1" lang="en-US" altLang="zh-CN" dirty="0" smtClean="0"/>
          </a:p>
          <a:p>
            <a:pPr eaLnBrk="1" hangingPunct="1"/>
            <a:r>
              <a:rPr kumimoji="1" lang="zh-CN" altLang="en-US" dirty="0" smtClean="0"/>
              <a:t>改进型双探测器</a:t>
            </a:r>
            <a:r>
              <a:rPr kumimoji="1" lang="en-US" altLang="zh-CN" dirty="0" smtClean="0"/>
              <a:t>SGS</a:t>
            </a:r>
            <a:r>
              <a:rPr kumimoji="1" lang="zh-CN" altLang="en-US" dirty="0" smtClean="0"/>
              <a:t>方法研究与验证</a:t>
            </a:r>
            <a:endParaRPr kumimoji="1" lang="en-US" altLang="zh-CN" dirty="0" smtClean="0"/>
          </a:p>
          <a:p>
            <a:pPr eaLnBrk="1" hangingPunct="1"/>
            <a:r>
              <a:rPr kumimoji="1" lang="zh-CN" altLang="en-US" dirty="0"/>
              <a:t>感谢</a:t>
            </a:r>
            <a:endParaRPr kumimoji="1" lang="zh-CN" alt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457200" y="1016317"/>
            <a:ext cx="61863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bmk="_Toc500356296">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均匀介质中点源的仿真统计结果（单位：</a:t>
            </a:r>
            <a:r>
              <a:rPr kumimoji="0" lang="en-US" altLang="zh-CN" sz="2400" b="0" i="0" u="none" strike="noStrike" cap="none" normalizeH="0" baseline="0" dirty="0" smtClean="0" bmk="_Toc500356296">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a:t>
            </a:r>
            <a:r>
              <a:rPr kumimoji="0" lang="zh-CN" altLang="en-US" sz="2400" b="0" i="0" u="none" strike="noStrike" cap="none" normalizeH="0" baseline="0" dirty="0" smtClean="0" bmk="_Toc500356296">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a:t>
            </a:r>
            <a:endParaRPr kumimoji="0" lang="zh-CN" altLang="en-US" sz="2400" b="0" i="0" u="none" strike="noStrike" cap="none" normalizeH="0" baseline="0" dirty="0" smtClean="0">
              <a:ln>
                <a:noFill/>
              </a:ln>
              <a:solidFill>
                <a:schemeClr val="tx1"/>
              </a:solidFill>
              <a:effectLst/>
            </a:endParaRPr>
          </a:p>
        </p:txBody>
      </p:sp>
      <p:sp>
        <p:nvSpPr>
          <p:cNvPr id="2" name="标题 1"/>
          <p:cNvSpPr>
            <a:spLocks noGrp="1"/>
          </p:cNvSpPr>
          <p:nvPr>
            <p:ph type="title"/>
          </p:nvPr>
        </p:nvSpPr>
        <p:spPr/>
        <p:txBody>
          <a:bodyPr/>
          <a:lstStyle/>
          <a:p>
            <a:r>
              <a:rPr lang="zh-CN" altLang="en-US" b="1" dirty="0"/>
              <a:t>改进型技术</a:t>
            </a:r>
            <a:r>
              <a:rPr lang="en-US" altLang="zh-CN" b="1" dirty="0"/>
              <a:t>-</a:t>
            </a:r>
            <a:r>
              <a:rPr lang="en-US" altLang="zh-CN" b="1" dirty="0" err="1"/>
              <a:t>STGS技术</a:t>
            </a:r>
            <a:r>
              <a:rPr lang="zh-CN" altLang="en-US" b="1" dirty="0"/>
              <a:t>验证</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851777512"/>
              </p:ext>
            </p:extLst>
          </p:nvPr>
        </p:nvGraphicFramePr>
        <p:xfrm>
          <a:off x="603332" y="1482447"/>
          <a:ext cx="4070350" cy="3086100"/>
        </p:xfrm>
        <a:graphic>
          <a:graphicData uri="http://schemas.openxmlformats.org/drawingml/2006/table">
            <a:tbl>
              <a:tblPr firstRow="1" firstCol="1">
                <a:tableStyleId>{5C22544A-7EE6-4342-B048-85BDC9FD1C3A}</a:tableStyleId>
              </a:tblPr>
              <a:tblGrid>
                <a:gridCol w="539750"/>
                <a:gridCol w="539750"/>
                <a:gridCol w="516255"/>
                <a:gridCol w="516255"/>
                <a:gridCol w="485775"/>
                <a:gridCol w="516255"/>
                <a:gridCol w="516255"/>
                <a:gridCol w="440055"/>
              </a:tblGrid>
              <a:tr h="180340">
                <a:tc rowSpan="2">
                  <a:txBody>
                    <a:bodyPr/>
                    <a:lstStyle/>
                    <a:p>
                      <a:pPr algn="ctr" fontAlgn="ctr">
                        <a:lnSpc>
                          <a:spcPts val="1500"/>
                        </a:lnSpc>
                        <a:spcAft>
                          <a:spcPts val="0"/>
                        </a:spcAft>
                      </a:pPr>
                      <a:r>
                        <a:rPr lang="zh-CN" sz="900" kern="0" dirty="0">
                          <a:effectLst/>
                        </a:rPr>
                        <a:t>密度</a:t>
                      </a:r>
                      <a:endParaRPr lang="zh-CN" sz="1050" kern="100" dirty="0">
                        <a:effectLst/>
                      </a:endParaRPr>
                    </a:p>
                    <a:p>
                      <a:pPr algn="ctr" fontAlgn="ctr">
                        <a:lnSpc>
                          <a:spcPts val="1500"/>
                        </a:lnSpc>
                        <a:spcAft>
                          <a:spcPts val="0"/>
                        </a:spcAft>
                      </a:pPr>
                      <a:r>
                        <a:rPr lang="en-US" sz="900" kern="0" dirty="0">
                          <a:effectLst/>
                        </a:rPr>
                        <a:t>(g/cm</a:t>
                      </a:r>
                      <a:r>
                        <a:rPr lang="en-US" sz="900" kern="0" baseline="30000" dirty="0">
                          <a:effectLst/>
                        </a:rPr>
                        <a:t>3</a:t>
                      </a:r>
                      <a:r>
                        <a:rPr lang="en-US" sz="900" kern="0" dirty="0">
                          <a:effectLst/>
                        </a:rPr>
                        <a:t>)</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rowSpan="2">
                  <a:txBody>
                    <a:bodyPr/>
                    <a:lstStyle/>
                    <a:p>
                      <a:pPr algn="ctr" fontAlgn="ctr">
                        <a:lnSpc>
                          <a:spcPts val="1500"/>
                        </a:lnSpc>
                        <a:spcAft>
                          <a:spcPts val="0"/>
                        </a:spcAft>
                      </a:pPr>
                      <a:r>
                        <a:rPr lang="zh-CN" sz="900" kern="0" dirty="0">
                          <a:effectLst/>
                        </a:rPr>
                        <a:t>探测类型</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gridSpan="3">
                  <a:txBody>
                    <a:bodyPr/>
                    <a:lstStyle/>
                    <a:p>
                      <a:pPr algn="ctr" fontAlgn="ctr">
                        <a:lnSpc>
                          <a:spcPts val="1500"/>
                        </a:lnSpc>
                        <a:spcAft>
                          <a:spcPts val="0"/>
                        </a:spcAft>
                      </a:pPr>
                      <a:r>
                        <a:rPr lang="en-US" sz="900" kern="0" dirty="0">
                          <a:effectLst/>
                        </a:rPr>
                        <a:t>Cs-137</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lnSpc>
                          <a:spcPts val="1500"/>
                        </a:lnSpc>
                        <a:spcAft>
                          <a:spcPts val="0"/>
                        </a:spcAft>
                      </a:pPr>
                      <a:r>
                        <a:rPr lang="en-US" sz="900" kern="0">
                          <a:effectLst/>
                        </a:rPr>
                        <a:t>Co-60</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hMerge="1">
                  <a:txBody>
                    <a:bodyPr/>
                    <a:lstStyle/>
                    <a:p>
                      <a:endParaRPr lang="zh-CN" altLang="en-US"/>
                    </a:p>
                  </a:txBody>
                  <a:tcPr/>
                </a:tc>
              </a:tr>
              <a:tr h="180340">
                <a:tc vMerge="1">
                  <a:txBody>
                    <a:bodyPr/>
                    <a:lstStyle/>
                    <a:p>
                      <a:endParaRPr lang="zh-CN" altLang="en-US"/>
                    </a:p>
                  </a:txBody>
                  <a:tcPr/>
                </a:tc>
                <a:tc vMerge="1">
                  <a:txBody>
                    <a:bodyPr/>
                    <a:lstStyle/>
                    <a:p>
                      <a:endParaRPr lang="zh-CN" altLang="en-US"/>
                    </a:p>
                  </a:txBody>
                  <a:tcPr/>
                </a:tc>
                <a:tc>
                  <a:txBody>
                    <a:bodyPr/>
                    <a:lstStyle/>
                    <a:p>
                      <a:pPr algn="ctr" fontAlgn="ctr">
                        <a:lnSpc>
                          <a:spcPts val="1500"/>
                        </a:lnSpc>
                        <a:spcAft>
                          <a:spcPts val="0"/>
                        </a:spcAft>
                      </a:pPr>
                      <a:r>
                        <a:rPr lang="en-US" sz="900" kern="0" dirty="0">
                          <a:effectLst/>
                        </a:rPr>
                        <a:t>Max.</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lnSpc>
                          <a:spcPts val="1500"/>
                        </a:lnSpc>
                        <a:spcAft>
                          <a:spcPts val="0"/>
                        </a:spcAft>
                      </a:pPr>
                      <a:r>
                        <a:rPr lang="en-US" sz="900" kern="0">
                          <a:effectLst/>
                        </a:rPr>
                        <a:t>Min.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lnSpc>
                          <a:spcPts val="1500"/>
                        </a:lnSpc>
                        <a:spcAft>
                          <a:spcPts val="0"/>
                        </a:spcAft>
                      </a:pPr>
                      <a:r>
                        <a:rPr lang="en-US" sz="900" kern="0">
                          <a:effectLst/>
                        </a:rPr>
                        <a:t>RMS</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lnSpc>
                          <a:spcPts val="1500"/>
                        </a:lnSpc>
                        <a:spcAft>
                          <a:spcPts val="0"/>
                        </a:spcAft>
                      </a:pPr>
                      <a:r>
                        <a:rPr lang="en-US" sz="90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lnSpc>
                          <a:spcPts val="1500"/>
                        </a:lnSpc>
                        <a:spcAft>
                          <a:spcPts val="0"/>
                        </a:spcAft>
                      </a:pPr>
                      <a:r>
                        <a:rPr lang="en-US" sz="900" kern="0">
                          <a:effectLst/>
                        </a:rPr>
                        <a:t>Min.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lnSpc>
                          <a:spcPts val="1500"/>
                        </a:lnSpc>
                        <a:spcAft>
                          <a:spcPts val="0"/>
                        </a:spcAft>
                      </a:pPr>
                      <a:r>
                        <a:rPr lang="en-US" sz="900" kern="0">
                          <a:effectLst/>
                        </a:rPr>
                        <a:t>RMS</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180340">
                <a:tc rowSpan="5">
                  <a:txBody>
                    <a:bodyPr/>
                    <a:lstStyle/>
                    <a:p>
                      <a:pPr algn="ctr" fontAlgn="ctr">
                        <a:lnSpc>
                          <a:spcPts val="1500"/>
                        </a:lnSpc>
                        <a:spcAft>
                          <a:spcPts val="0"/>
                        </a:spcAft>
                      </a:pPr>
                      <a:r>
                        <a:rPr lang="en-US" sz="900" kern="0" dirty="0">
                          <a:effectLst/>
                        </a:rPr>
                        <a:t>0.3</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61.74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-27.29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39.69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65.57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-32.36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42.58</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STGS2ER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-2.39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-13.93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6.72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-1.89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-14.25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6.54</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STGS2EA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-2.06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-12.74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6.63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-2.18</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-14.49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6.82</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-2.43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-8.75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4.68</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-2.07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-7.09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3.91</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STGS4EA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-2.47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-8.43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5.04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-2.81</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-7.02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4.31</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rowSpan="5">
                  <a:txBody>
                    <a:bodyPr/>
                    <a:lstStyle/>
                    <a:p>
                      <a:pPr algn="ctr" fontAlgn="ctr">
                        <a:lnSpc>
                          <a:spcPts val="1500"/>
                        </a:lnSpc>
                        <a:spcAft>
                          <a:spcPts val="0"/>
                        </a:spcAft>
                      </a:pPr>
                      <a:r>
                        <a:rPr lang="en-US" sz="900" kern="0">
                          <a:effectLst/>
                        </a:rPr>
                        <a:t>0.7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8.31</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-12.56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7.44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25.85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-17.23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17.84</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STGS2ER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0.67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-16.78</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9.05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-1.63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-11.40</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6.66</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STGS2EA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12.04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-18.15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11.65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5.41</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-12.61</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7.47</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-2.52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-11.61</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6.63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-1.95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-9.14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5.11</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STGS4EA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-0.74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-17.66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10.28</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-2.57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-9.71</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5.95</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rowSpan="5">
                  <a:txBody>
                    <a:bodyPr/>
                    <a:lstStyle/>
                    <a:p>
                      <a:pPr algn="ctr" fontAlgn="ctr">
                        <a:lnSpc>
                          <a:spcPts val="1500"/>
                        </a:lnSpc>
                        <a:spcAft>
                          <a:spcPts val="0"/>
                        </a:spcAft>
                      </a:pPr>
                      <a:r>
                        <a:rPr lang="en-US" sz="900" kern="0">
                          <a:effectLst/>
                        </a:rPr>
                        <a:t>1.2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42.81</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-45.07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32.15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14.10</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-19.48</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13.25</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STGS2ER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6.32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-25.42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13.63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2.97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-19.05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10.39</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STGS2EA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11.97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-24.84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14.66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14.10</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-20.20</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13.09</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dirty="0">
                          <a:effectLst/>
                        </a:rPr>
                        <a:t>-2.16</a:t>
                      </a:r>
                      <a:endParaRPr lang="zh-CN" sz="1050" kern="100" dirty="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-15.86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9.52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-2.77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-12.18</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6.96</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STGS4EA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dirty="0">
                          <a:effectLst/>
                        </a:rPr>
                        <a:t>-0.74</a:t>
                      </a:r>
                      <a:endParaRPr lang="zh-CN" sz="1050" kern="100" dirty="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-17.66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10.28</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-3.00</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-13.25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dirty="0">
                          <a:effectLst/>
                        </a:rPr>
                        <a:t>7.71</a:t>
                      </a:r>
                      <a:endParaRPr lang="zh-CN" sz="1050" kern="100" dirty="0">
                        <a:effectLst/>
                        <a:latin typeface="Times New Roman" panose="02020603050405020304" pitchFamily="18" charset="0"/>
                        <a:ea typeface="宋体" panose="02010600030101010101" pitchFamily="2" charset="-122"/>
                      </a:endParaRPr>
                    </a:p>
                  </a:txBody>
                  <a:tcPr marL="0" marR="0" marT="0" marB="0"/>
                </a:tc>
              </a:tr>
            </a:tbl>
          </a:graphicData>
        </a:graphic>
      </p:graphicFrame>
      <p:sp>
        <p:nvSpPr>
          <p:cNvPr id="6" name="矩形 5"/>
          <p:cNvSpPr/>
          <p:nvPr/>
        </p:nvSpPr>
        <p:spPr>
          <a:xfrm>
            <a:off x="508608" y="4592739"/>
            <a:ext cx="5878532" cy="461665"/>
          </a:xfrm>
          <a:prstGeom prst="rect">
            <a:avLst/>
          </a:prstGeom>
        </p:spPr>
        <p:txBody>
          <a:bodyPr wrap="none">
            <a:spAutoFit/>
          </a:bodyPr>
          <a:lstStyle/>
          <a:p>
            <a:pPr lvl="0" defTabSz="914400" eaLnBrk="0" hangingPunct="0"/>
            <a:r>
              <a:rPr lang="zh-CN" altLang="en-US" sz="2400" dirty="0" bmk="_Toc500356298">
                <a:latin typeface="楷体" panose="02010609060101010101" pitchFamily="49" charset="-122"/>
                <a:ea typeface="楷体" panose="02010609060101010101" pitchFamily="49" charset="-122"/>
                <a:cs typeface="Arial" panose="020B0604020202020204" pitchFamily="34" charset="0"/>
              </a:rPr>
              <a:t>均匀介质中多点源的统计结果（单位：</a:t>
            </a:r>
            <a:r>
              <a:rPr lang="en-US" altLang="zh-CN" sz="2400" dirty="0" bmk="_Toc500356298">
                <a:latin typeface="楷体" panose="02010609060101010101" pitchFamily="49" charset="-122"/>
                <a:ea typeface="楷体" panose="02010609060101010101" pitchFamily="49" charset="-122"/>
                <a:cs typeface="Arial" panose="020B0604020202020204" pitchFamily="34" charset="0"/>
              </a:rPr>
              <a:t>%</a:t>
            </a:r>
            <a:r>
              <a:rPr lang="zh-CN" altLang="en-US" sz="2400" dirty="0" bmk="_Toc500356298">
                <a:latin typeface="楷体" panose="02010609060101010101" pitchFamily="49" charset="-122"/>
                <a:ea typeface="楷体" panose="02010609060101010101" pitchFamily="49" charset="-122"/>
                <a:cs typeface="Arial" panose="020B0604020202020204" pitchFamily="34" charset="0"/>
              </a:rPr>
              <a:t>）</a:t>
            </a:r>
            <a:endParaRPr lang="zh-CN" altLang="en-US" sz="2400" dirty="0"/>
          </a:p>
        </p:txBody>
      </p:sp>
      <p:graphicFrame>
        <p:nvGraphicFramePr>
          <p:cNvPr id="7" name="表格 6"/>
          <p:cNvGraphicFramePr>
            <a:graphicFrameLocks noGrp="1"/>
          </p:cNvGraphicFramePr>
          <p:nvPr>
            <p:extLst>
              <p:ext uri="{D42A27DB-BD31-4B8C-83A1-F6EECF244321}">
                <p14:modId xmlns:p14="http://schemas.microsoft.com/office/powerpoint/2010/main" val="1240566265"/>
              </p:ext>
            </p:extLst>
          </p:nvPr>
        </p:nvGraphicFramePr>
        <p:xfrm>
          <a:off x="618572" y="5054404"/>
          <a:ext cx="4055110" cy="1524000"/>
        </p:xfrm>
        <a:graphic>
          <a:graphicData uri="http://schemas.openxmlformats.org/drawingml/2006/table">
            <a:tbl>
              <a:tblPr firstRow="1" firstCol="1">
                <a:tableStyleId>{5C22544A-7EE6-4342-B048-85BDC9FD1C3A}</a:tableStyleId>
              </a:tblPr>
              <a:tblGrid>
                <a:gridCol w="539750"/>
                <a:gridCol w="539750"/>
                <a:gridCol w="516890"/>
                <a:gridCol w="516890"/>
                <a:gridCol w="467360"/>
                <a:gridCol w="516890"/>
                <a:gridCol w="516890"/>
                <a:gridCol w="440690"/>
              </a:tblGrid>
              <a:tr h="180340">
                <a:tc rowSpan="2">
                  <a:txBody>
                    <a:bodyPr/>
                    <a:lstStyle/>
                    <a:p>
                      <a:pPr algn="ctr" fontAlgn="ctr">
                        <a:lnSpc>
                          <a:spcPts val="1500"/>
                        </a:lnSpc>
                        <a:spcAft>
                          <a:spcPts val="0"/>
                        </a:spcAft>
                      </a:pPr>
                      <a:r>
                        <a:rPr lang="zh-CN" sz="900" kern="0" dirty="0">
                          <a:effectLst/>
                        </a:rPr>
                        <a:t>密度</a:t>
                      </a:r>
                      <a:endParaRPr lang="zh-CN" sz="1050" kern="100" dirty="0">
                        <a:effectLst/>
                      </a:endParaRPr>
                    </a:p>
                    <a:p>
                      <a:pPr algn="ctr" fontAlgn="ctr">
                        <a:lnSpc>
                          <a:spcPts val="1500"/>
                        </a:lnSpc>
                        <a:spcAft>
                          <a:spcPts val="0"/>
                        </a:spcAft>
                      </a:pPr>
                      <a:r>
                        <a:rPr lang="en-US" sz="900" kern="0" dirty="0">
                          <a:effectLst/>
                        </a:rPr>
                        <a:t>(g/cm</a:t>
                      </a:r>
                      <a:r>
                        <a:rPr lang="en-US" sz="900" kern="0" baseline="30000" dirty="0">
                          <a:effectLst/>
                        </a:rPr>
                        <a:t>3</a:t>
                      </a:r>
                      <a:r>
                        <a:rPr lang="en-US" sz="900" kern="0" dirty="0">
                          <a:effectLst/>
                        </a:rPr>
                        <a:t>)</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rowSpan="2">
                  <a:txBody>
                    <a:bodyPr/>
                    <a:lstStyle/>
                    <a:p>
                      <a:pPr algn="ctr" fontAlgn="ctr">
                        <a:lnSpc>
                          <a:spcPts val="1500"/>
                        </a:lnSpc>
                        <a:spcAft>
                          <a:spcPts val="0"/>
                        </a:spcAft>
                      </a:pPr>
                      <a:r>
                        <a:rPr lang="zh-CN" sz="900" kern="0" dirty="0">
                          <a:effectLst/>
                        </a:rPr>
                        <a:t>探测类型</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gridSpan="3">
                  <a:txBody>
                    <a:bodyPr/>
                    <a:lstStyle/>
                    <a:p>
                      <a:pPr algn="ctr" fontAlgn="ctr">
                        <a:lnSpc>
                          <a:spcPts val="1500"/>
                        </a:lnSpc>
                        <a:spcAft>
                          <a:spcPts val="0"/>
                        </a:spcAft>
                      </a:pPr>
                      <a:r>
                        <a:rPr lang="en-US" sz="900" kern="0" dirty="0">
                          <a:effectLst/>
                        </a:rPr>
                        <a:t>CS-137</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lnSpc>
                          <a:spcPts val="1500"/>
                        </a:lnSpc>
                        <a:spcAft>
                          <a:spcPts val="0"/>
                        </a:spcAft>
                      </a:pPr>
                      <a:r>
                        <a:rPr lang="en-US" sz="900" kern="0">
                          <a:effectLst/>
                        </a:rPr>
                        <a:t>Co-60</a:t>
                      </a:r>
                      <a:endParaRPr lang="zh-CN" sz="1050" kern="100">
                        <a:effectLst/>
                        <a:latin typeface="Times New Roman" panose="02020603050405020304" pitchFamily="18" charset="0"/>
                        <a:ea typeface="宋体" panose="02010600030101010101" pitchFamily="2" charset="-122"/>
                      </a:endParaRPr>
                    </a:p>
                  </a:txBody>
                  <a:tcPr marL="0" marR="0" marT="0" marB="0" anchor="ctr"/>
                </a:tc>
                <a:tc hMerge="1">
                  <a:txBody>
                    <a:bodyPr/>
                    <a:lstStyle/>
                    <a:p>
                      <a:endParaRPr lang="zh-CN" altLang="en-US"/>
                    </a:p>
                  </a:txBody>
                  <a:tcPr/>
                </a:tc>
                <a:tc hMerge="1">
                  <a:txBody>
                    <a:bodyPr/>
                    <a:lstStyle/>
                    <a:p>
                      <a:endParaRPr lang="zh-CN" altLang="en-US"/>
                    </a:p>
                  </a:txBody>
                  <a:tcPr/>
                </a:tc>
              </a:tr>
              <a:tr h="180340">
                <a:tc vMerge="1">
                  <a:txBody>
                    <a:bodyPr/>
                    <a:lstStyle/>
                    <a:p>
                      <a:endParaRPr lang="zh-CN" altLang="en-US"/>
                    </a:p>
                  </a:txBody>
                  <a:tcPr/>
                </a:tc>
                <a:tc vMerge="1">
                  <a:txBody>
                    <a:bodyPr/>
                    <a:lstStyle/>
                    <a:p>
                      <a:endParaRPr lang="zh-CN" altLang="en-US"/>
                    </a:p>
                  </a:txBody>
                  <a:tcPr/>
                </a:tc>
                <a:tc>
                  <a:txBody>
                    <a:bodyPr/>
                    <a:lstStyle/>
                    <a:p>
                      <a:pPr algn="ctr" fontAlgn="ctr">
                        <a:lnSpc>
                          <a:spcPts val="1500"/>
                        </a:lnSpc>
                        <a:spcAft>
                          <a:spcPts val="0"/>
                        </a:spcAft>
                      </a:pPr>
                      <a:r>
                        <a:rPr lang="en-US" sz="900" kern="0">
                          <a:effectLst/>
                        </a:rPr>
                        <a:t>Max.</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Min.</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RMS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Max.</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Min.</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RMS</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rowSpan="2">
                  <a:txBody>
                    <a:bodyPr/>
                    <a:lstStyle/>
                    <a:p>
                      <a:pPr algn="ctr" fontAlgn="ctr">
                        <a:lnSpc>
                          <a:spcPts val="1500"/>
                        </a:lnSpc>
                        <a:spcAft>
                          <a:spcPts val="0"/>
                        </a:spcAft>
                      </a:pPr>
                      <a:r>
                        <a:rPr lang="en-US" sz="900" kern="0" dirty="0">
                          <a:effectLst/>
                        </a:rPr>
                        <a:t>0.3</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24.81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-25.96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10.53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25.32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-25.04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10.37</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fontAlgn="ctr">
                        <a:lnSpc>
                          <a:spcPts val="1500"/>
                        </a:lnSpc>
                        <a:spcAft>
                          <a:spcPts val="0"/>
                        </a:spcAft>
                      </a:pPr>
                      <a:r>
                        <a:rPr lang="en-US" sz="900" kern="0" dirty="0">
                          <a:effectLst/>
                        </a:rPr>
                        <a:t>STGS4ER</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3.47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-5.70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2.10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3.23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-5.13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1.84</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rowSpan="2">
                  <a:txBody>
                    <a:bodyPr/>
                    <a:lstStyle/>
                    <a:p>
                      <a:pPr algn="ctr" fontAlgn="ctr">
                        <a:lnSpc>
                          <a:spcPts val="1500"/>
                        </a:lnSpc>
                        <a:spcAft>
                          <a:spcPts val="0"/>
                        </a:spcAft>
                      </a:pPr>
                      <a:r>
                        <a:rPr lang="en-US" sz="900" kern="0">
                          <a:effectLst/>
                        </a:rPr>
                        <a:t>0.7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12.16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-16.33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5.84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17.84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-19.15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7.43</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fontAlgn="ctr">
                        <a:lnSpc>
                          <a:spcPts val="1500"/>
                        </a:lnSpc>
                        <a:spcAft>
                          <a:spcPts val="0"/>
                        </a:spcAft>
                      </a:pPr>
                      <a:r>
                        <a:rPr lang="en-US" sz="900" kern="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4.20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-6.34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2.58</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3.83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-5.56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2.18</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rowSpan="2">
                  <a:txBody>
                    <a:bodyPr/>
                    <a:lstStyle/>
                    <a:p>
                      <a:pPr algn="ctr" fontAlgn="ctr">
                        <a:lnSpc>
                          <a:spcPts val="1500"/>
                        </a:lnSpc>
                        <a:spcAft>
                          <a:spcPts val="0"/>
                        </a:spcAft>
                      </a:pPr>
                      <a:r>
                        <a:rPr lang="en-US" sz="900" kern="0" dirty="0">
                          <a:effectLst/>
                        </a:rPr>
                        <a:t>1.2</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9.50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-10.76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4.65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6.95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-10.02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3.49</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fontAlgn="ctr">
                        <a:lnSpc>
                          <a:spcPts val="1500"/>
                        </a:lnSpc>
                        <a:spcAft>
                          <a:spcPts val="0"/>
                        </a:spcAft>
                      </a:pPr>
                      <a:r>
                        <a:rPr lang="en-US" sz="900" kern="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dirty="0">
                          <a:effectLst/>
                        </a:rPr>
                        <a:t>6.18</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-9.51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3.28</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4.33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-6.45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dirty="0">
                          <a:effectLst/>
                        </a:rPr>
                        <a:t>2.64</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r>
            </a:tbl>
          </a:graphicData>
        </a:graphic>
      </p:graphicFrame>
    </p:spTree>
    <p:extLst>
      <p:ext uri="{BB962C8B-B14F-4D97-AF65-F5344CB8AC3E}">
        <p14:creationId xmlns:p14="http://schemas.microsoft.com/office/powerpoint/2010/main" val="1039875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446168" cy="756845"/>
          </a:xfrm>
        </p:spPr>
        <p:txBody>
          <a:bodyPr/>
          <a:lstStyle/>
          <a:p>
            <a:r>
              <a:rPr lang="zh-CN" altLang="en-US" b="1" dirty="0" smtClean="0"/>
              <a:t>改进型技术</a:t>
            </a:r>
            <a:r>
              <a:rPr lang="en-US" altLang="zh-CN" b="1" dirty="0"/>
              <a:t>-</a:t>
            </a:r>
            <a:r>
              <a:rPr lang="en-US" altLang="zh-CN" b="1" dirty="0" err="1"/>
              <a:t>STGS技术</a:t>
            </a:r>
            <a:r>
              <a:rPr lang="zh-CN" altLang="en-US" b="1" dirty="0"/>
              <a:t>验证</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908427428"/>
              </p:ext>
            </p:extLst>
          </p:nvPr>
        </p:nvGraphicFramePr>
        <p:xfrm>
          <a:off x="519440" y="3236128"/>
          <a:ext cx="4044315" cy="1905000"/>
        </p:xfrm>
        <a:graphic>
          <a:graphicData uri="http://schemas.openxmlformats.org/drawingml/2006/table">
            <a:tbl>
              <a:tblPr firstRow="1" firstCol="1">
                <a:tableStyleId>{5C22544A-7EE6-4342-B048-85BDC9FD1C3A}</a:tableStyleId>
              </a:tblPr>
              <a:tblGrid>
                <a:gridCol w="533400"/>
                <a:gridCol w="533400"/>
                <a:gridCol w="563880"/>
                <a:gridCol w="563880"/>
                <a:gridCol w="442595"/>
                <a:gridCol w="504190"/>
                <a:gridCol w="504190"/>
                <a:gridCol w="398780"/>
              </a:tblGrid>
              <a:tr h="180340">
                <a:tc rowSpan="2">
                  <a:txBody>
                    <a:bodyPr/>
                    <a:lstStyle/>
                    <a:p>
                      <a:pPr algn="ctr" fontAlgn="ctr">
                        <a:lnSpc>
                          <a:spcPts val="1500"/>
                        </a:lnSpc>
                        <a:spcAft>
                          <a:spcPts val="0"/>
                        </a:spcAft>
                      </a:pPr>
                      <a:r>
                        <a:rPr lang="zh-CN" sz="900" kern="0" dirty="0">
                          <a:effectLst/>
                        </a:rPr>
                        <a:t>填充形式</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rowSpan="2">
                  <a:txBody>
                    <a:bodyPr/>
                    <a:lstStyle/>
                    <a:p>
                      <a:pPr algn="ctr" fontAlgn="ctr">
                        <a:lnSpc>
                          <a:spcPts val="1500"/>
                        </a:lnSpc>
                        <a:spcAft>
                          <a:spcPts val="0"/>
                        </a:spcAft>
                      </a:pPr>
                      <a:r>
                        <a:rPr lang="zh-CN" sz="900" kern="0" dirty="0">
                          <a:effectLst/>
                        </a:rPr>
                        <a:t>探测类型</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gridSpan="3">
                  <a:txBody>
                    <a:bodyPr/>
                    <a:lstStyle/>
                    <a:p>
                      <a:pPr algn="ctr" fontAlgn="ctr">
                        <a:lnSpc>
                          <a:spcPts val="1500"/>
                        </a:lnSpc>
                        <a:spcAft>
                          <a:spcPts val="0"/>
                        </a:spcAft>
                      </a:pPr>
                      <a:r>
                        <a:rPr lang="en-US" sz="900" kern="0" dirty="0">
                          <a:effectLst/>
                        </a:rPr>
                        <a:t>CS-137</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lnSpc>
                          <a:spcPts val="1500"/>
                        </a:lnSpc>
                        <a:spcAft>
                          <a:spcPts val="0"/>
                        </a:spcAft>
                      </a:pPr>
                      <a:r>
                        <a:rPr lang="en-US" sz="900" kern="0">
                          <a:effectLst/>
                        </a:rPr>
                        <a:t>Co-60</a:t>
                      </a:r>
                      <a:endParaRPr lang="zh-CN" sz="1050" kern="100">
                        <a:effectLst/>
                        <a:latin typeface="Times New Roman" panose="02020603050405020304" pitchFamily="18" charset="0"/>
                        <a:ea typeface="宋体" panose="02010600030101010101" pitchFamily="2" charset="-122"/>
                      </a:endParaRPr>
                    </a:p>
                  </a:txBody>
                  <a:tcPr marL="0" marR="0" marT="0" marB="0" anchor="ctr"/>
                </a:tc>
                <a:tc hMerge="1">
                  <a:txBody>
                    <a:bodyPr/>
                    <a:lstStyle/>
                    <a:p>
                      <a:endParaRPr lang="zh-CN" altLang="en-US"/>
                    </a:p>
                  </a:txBody>
                  <a:tcPr/>
                </a:tc>
                <a:tc hMerge="1">
                  <a:txBody>
                    <a:bodyPr/>
                    <a:lstStyle/>
                    <a:p>
                      <a:endParaRPr lang="zh-CN" altLang="en-US"/>
                    </a:p>
                  </a:txBody>
                  <a:tcPr/>
                </a:tc>
              </a:tr>
              <a:tr h="180340">
                <a:tc vMerge="1">
                  <a:txBody>
                    <a:bodyPr/>
                    <a:lstStyle/>
                    <a:p>
                      <a:endParaRPr lang="zh-CN" altLang="en-US"/>
                    </a:p>
                  </a:txBody>
                  <a:tcPr/>
                </a:tc>
                <a:tc vMerge="1">
                  <a:txBody>
                    <a:bodyPr/>
                    <a:lstStyle/>
                    <a:p>
                      <a:endParaRPr lang="zh-CN" altLang="en-US"/>
                    </a:p>
                  </a:txBody>
                  <a:tcPr/>
                </a:tc>
                <a:tc>
                  <a:txBody>
                    <a:bodyPr/>
                    <a:lstStyle/>
                    <a:p>
                      <a:pPr algn="ctr" fontAlgn="ctr">
                        <a:lnSpc>
                          <a:spcPts val="1500"/>
                        </a:lnSpc>
                        <a:spcAft>
                          <a:spcPts val="0"/>
                        </a:spcAft>
                      </a:pPr>
                      <a:r>
                        <a:rPr lang="en-US" sz="900" kern="0">
                          <a:effectLst/>
                        </a:rPr>
                        <a:t>Max.</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Min.</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RMS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Max.</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Min.</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RMS</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rowSpan="2">
                  <a:txBody>
                    <a:bodyPr/>
                    <a:lstStyle/>
                    <a:p>
                      <a:pPr algn="ctr" fontAlgn="ctr">
                        <a:lnSpc>
                          <a:spcPts val="1500"/>
                        </a:lnSpc>
                        <a:spcAft>
                          <a:spcPts val="0"/>
                        </a:spcAft>
                      </a:pPr>
                      <a:r>
                        <a:rPr lang="zh-CN" sz="900" kern="0" dirty="0">
                          <a:effectLst/>
                        </a:rPr>
                        <a:t>形式</a:t>
                      </a:r>
                      <a:r>
                        <a:rPr lang="en-US" sz="900" kern="0" dirty="0">
                          <a:effectLst/>
                        </a:rPr>
                        <a:t>1</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38.17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-12.55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15.39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19.99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5.12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15.15</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fontAlgn="ctr">
                        <a:lnSpc>
                          <a:spcPts val="1500"/>
                        </a:lnSpc>
                        <a:spcAft>
                          <a:spcPts val="0"/>
                        </a:spcAft>
                      </a:pPr>
                      <a:r>
                        <a:rPr lang="en-US" sz="900" kern="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17.90</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-24.75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14.16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13.18</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-18.02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10.16</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rowSpan="2">
                  <a:txBody>
                    <a:bodyPr/>
                    <a:lstStyle/>
                    <a:p>
                      <a:pPr algn="ctr" fontAlgn="ctr">
                        <a:lnSpc>
                          <a:spcPts val="1500"/>
                        </a:lnSpc>
                        <a:spcAft>
                          <a:spcPts val="0"/>
                        </a:spcAft>
                      </a:pPr>
                      <a:r>
                        <a:rPr lang="zh-CN" sz="900" kern="0">
                          <a:effectLst/>
                        </a:rPr>
                        <a:t>形式</a:t>
                      </a:r>
                      <a:r>
                        <a:rPr lang="en-US" sz="900" kern="0">
                          <a:effectLst/>
                        </a:rPr>
                        <a:t>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12.52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-19.86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12.40</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34.53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-15.66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20.23</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fontAlgn="ctr">
                        <a:lnSpc>
                          <a:spcPts val="1500"/>
                        </a:lnSpc>
                        <a:spcAft>
                          <a:spcPts val="0"/>
                        </a:spcAft>
                      </a:pPr>
                      <a:r>
                        <a:rPr lang="en-US" sz="900" kern="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12.97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-3.07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4.24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9.75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-0.91</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3.15</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rowSpan="2">
                  <a:txBody>
                    <a:bodyPr/>
                    <a:lstStyle/>
                    <a:p>
                      <a:pPr algn="ctr" fontAlgn="ctr">
                        <a:lnSpc>
                          <a:spcPts val="1500"/>
                        </a:lnSpc>
                        <a:spcAft>
                          <a:spcPts val="0"/>
                        </a:spcAft>
                      </a:pPr>
                      <a:r>
                        <a:rPr lang="zh-CN" sz="900" kern="0">
                          <a:effectLst/>
                        </a:rPr>
                        <a:t>形式</a:t>
                      </a:r>
                      <a:r>
                        <a:rPr lang="en-US" sz="900" kern="0">
                          <a:effectLst/>
                        </a:rPr>
                        <a:t>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14.56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-20.86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11.65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27.04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-15.42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16.91</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fontAlgn="ctr">
                        <a:lnSpc>
                          <a:spcPts val="1500"/>
                        </a:lnSpc>
                        <a:spcAft>
                          <a:spcPts val="0"/>
                        </a:spcAft>
                      </a:pPr>
                      <a:r>
                        <a:rPr lang="en-US" sz="900" kern="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16.65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0.43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9.09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12.50</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1.82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6.95</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rowSpan="2">
                  <a:txBody>
                    <a:bodyPr/>
                    <a:lstStyle/>
                    <a:p>
                      <a:pPr algn="ctr" fontAlgn="ctr">
                        <a:lnSpc>
                          <a:spcPts val="1500"/>
                        </a:lnSpc>
                        <a:spcAft>
                          <a:spcPts val="0"/>
                        </a:spcAft>
                      </a:pPr>
                      <a:r>
                        <a:rPr lang="zh-CN" sz="900" kern="0">
                          <a:effectLst/>
                        </a:rPr>
                        <a:t>形式</a:t>
                      </a:r>
                      <a:r>
                        <a:rPr lang="en-US" sz="900" kern="0">
                          <a:effectLst/>
                        </a:rPr>
                        <a:t>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19.19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-4.99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7.86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31.17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-5.93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18.90</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fontAlgn="ctr">
                        <a:lnSpc>
                          <a:spcPts val="1500"/>
                        </a:lnSpc>
                        <a:spcAft>
                          <a:spcPts val="0"/>
                        </a:spcAft>
                      </a:pPr>
                      <a:r>
                        <a:rPr lang="en-US" sz="900" kern="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15.55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-4.38</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7.32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11.49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-3.10</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dirty="0">
                          <a:effectLst/>
                        </a:rPr>
                        <a:t>5.13</a:t>
                      </a:r>
                      <a:endParaRPr lang="zh-CN" sz="1050" kern="100" dirty="0">
                        <a:effectLst/>
                        <a:latin typeface="Times New Roman" panose="02020603050405020304" pitchFamily="18" charset="0"/>
                        <a:ea typeface="宋体" panose="02010600030101010101" pitchFamily="2" charset="-122"/>
                      </a:endParaRPr>
                    </a:p>
                  </a:txBody>
                  <a:tcPr marL="0" marR="0" marT="0" marB="0"/>
                </a:tc>
              </a:tr>
            </a:tbl>
          </a:graphicData>
        </a:graphic>
      </p:graphicFrame>
      <p:sp>
        <p:nvSpPr>
          <p:cNvPr id="6" name="Rectangle 1"/>
          <p:cNvSpPr>
            <a:spLocks noChangeArrowheads="1"/>
          </p:cNvSpPr>
          <p:nvPr/>
        </p:nvSpPr>
        <p:spPr bwMode="auto">
          <a:xfrm>
            <a:off x="438150" y="2769372"/>
            <a:ext cx="49295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bmk="_Toc500356297">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非均匀介质中点源的统计结果（单位：</a:t>
            </a:r>
            <a:r>
              <a:rPr kumimoji="0" lang="en-US" altLang="zh-CN" sz="2000" b="0" i="0" u="none" strike="noStrike" cap="none" normalizeH="0" baseline="0" dirty="0" smtClean="0" bmk="_Toc500356297">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a:t>
            </a:r>
            <a:r>
              <a:rPr kumimoji="0" lang="zh-CN" altLang="en-US" sz="2000" b="0" i="0" u="none" strike="noStrike" cap="none" normalizeH="0" baseline="0" dirty="0" smtClean="0" bmk="_Toc500356297">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a:t>
            </a:r>
            <a:endParaRPr kumimoji="0" lang="zh-CN" altLang="en-US" sz="2000" b="0" i="0" u="none" strike="noStrike" cap="none" normalizeH="0" baseline="0" dirty="0" smtClean="0" bmk="">
              <a:ln>
                <a:noFill/>
              </a:ln>
              <a:solidFill>
                <a:schemeClr val="tx1"/>
              </a:solidFill>
              <a:effectLst/>
            </a:endParaRPr>
          </a:p>
        </p:txBody>
      </p:sp>
      <p:sp>
        <p:nvSpPr>
          <p:cNvPr id="8" name="文本框 7"/>
          <p:cNvSpPr txBox="1"/>
          <p:nvPr/>
        </p:nvSpPr>
        <p:spPr>
          <a:xfrm>
            <a:off x="438150" y="5246514"/>
            <a:ext cx="7968343" cy="1015663"/>
          </a:xfrm>
          <a:prstGeom prst="rect">
            <a:avLst/>
          </a:prstGeom>
          <a:noFill/>
        </p:spPr>
        <p:txBody>
          <a:bodyPr wrap="square" rtlCol="0">
            <a:spAutoFit/>
          </a:bodyPr>
          <a:lstStyle/>
          <a:p>
            <a:r>
              <a:rPr lang="zh-CN" altLang="en-US" sz="2800" dirty="0" smtClean="0"/>
              <a:t>结论：比与</a:t>
            </a:r>
            <a:r>
              <a:rPr lang="en-US" altLang="zh-CN" sz="2800" dirty="0" smtClean="0"/>
              <a:t>SGS</a:t>
            </a:r>
            <a:r>
              <a:rPr lang="zh-CN" altLang="en-US" sz="3200" dirty="0" smtClean="0"/>
              <a:t>方法</a:t>
            </a:r>
            <a:r>
              <a:rPr lang="zh-CN" altLang="en-US" sz="2800" dirty="0" smtClean="0"/>
              <a:t>，</a:t>
            </a:r>
            <a:r>
              <a:rPr lang="en-US" altLang="zh-CN" sz="2800" dirty="0" smtClean="0"/>
              <a:t>STGS</a:t>
            </a:r>
            <a:r>
              <a:rPr lang="zh-CN" altLang="en-US" sz="2800" dirty="0" smtClean="0"/>
              <a:t>方法重建</a:t>
            </a:r>
            <a:r>
              <a:rPr lang="zh-CN" altLang="en-US" sz="2800" dirty="0"/>
              <a:t>误差和</a:t>
            </a:r>
            <a:r>
              <a:rPr lang="en-US" altLang="zh-CN" sz="2800" dirty="0"/>
              <a:t>RMS</a:t>
            </a:r>
            <a:r>
              <a:rPr lang="zh-CN" altLang="en-US" sz="2800" dirty="0" smtClean="0"/>
              <a:t>是四分之一</a:t>
            </a:r>
            <a:r>
              <a:rPr lang="zh-CN" altLang="en-US" sz="2800" dirty="0"/>
              <a:t>到</a:t>
            </a:r>
            <a:r>
              <a:rPr lang="zh-CN" altLang="en-US" sz="2800" dirty="0" smtClean="0"/>
              <a:t>三分之一，而时间是</a:t>
            </a:r>
            <a:r>
              <a:rPr lang="en-US" altLang="zh-CN" sz="2800" dirty="0" smtClean="0"/>
              <a:t>2-4</a:t>
            </a:r>
            <a:r>
              <a:rPr lang="zh-CN" altLang="en-US" sz="2800" dirty="0" smtClean="0"/>
              <a:t>倍</a:t>
            </a:r>
            <a:endParaRPr lang="zh-CN" altLang="en-US" sz="2800" dirty="0"/>
          </a:p>
        </p:txBody>
      </p:sp>
      <p:pic>
        <p:nvPicPr>
          <p:cNvPr id="61445" name="图片 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47593"/>
            <a:ext cx="1171575" cy="1181100"/>
          </a:xfrm>
          <a:prstGeom prst="rect">
            <a:avLst/>
          </a:prstGeom>
          <a:noFill/>
          <a:extLst>
            <a:ext uri="{909E8E84-426E-40DD-AFC4-6F175D3DCCD1}">
              <a14:hiddenFill xmlns:a14="http://schemas.microsoft.com/office/drawing/2010/main">
                <a:solidFill>
                  <a:srgbClr val="FFFFFF"/>
                </a:solidFill>
              </a14:hiddenFill>
            </a:ext>
          </a:extLst>
        </p:spPr>
      </p:pic>
      <p:pic>
        <p:nvPicPr>
          <p:cNvPr id="61444" name="图片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1864" y="1031483"/>
            <a:ext cx="1190625" cy="1181100"/>
          </a:xfrm>
          <a:prstGeom prst="rect">
            <a:avLst/>
          </a:prstGeom>
          <a:noFill/>
          <a:extLst>
            <a:ext uri="{909E8E84-426E-40DD-AFC4-6F175D3DCCD1}">
              <a14:hiddenFill xmlns:a14="http://schemas.microsoft.com/office/drawing/2010/main">
                <a:solidFill>
                  <a:srgbClr val="FFFFFF"/>
                </a:solidFill>
              </a14:hiddenFill>
            </a:ext>
          </a:extLst>
        </p:spPr>
      </p:pic>
      <p:pic>
        <p:nvPicPr>
          <p:cNvPr id="61443" name="图片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7150" y="1031483"/>
            <a:ext cx="1190625" cy="1181100"/>
          </a:xfrm>
          <a:prstGeom prst="rect">
            <a:avLst/>
          </a:prstGeom>
          <a:noFill/>
          <a:extLst>
            <a:ext uri="{909E8E84-426E-40DD-AFC4-6F175D3DCCD1}">
              <a14:hiddenFill xmlns:a14="http://schemas.microsoft.com/office/drawing/2010/main">
                <a:solidFill>
                  <a:srgbClr val="FFFFFF"/>
                </a:solidFill>
              </a14:hiddenFill>
            </a:ext>
          </a:extLst>
        </p:spPr>
      </p:pic>
      <p:pic>
        <p:nvPicPr>
          <p:cNvPr id="61442" name="图片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2436" y="1063898"/>
            <a:ext cx="1190625" cy="11811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6"/>
          <p:cNvSpPr>
            <a:spLocks noChangeArrowheads="1"/>
          </p:cNvSpPr>
          <p:nvPr/>
        </p:nvSpPr>
        <p:spPr bwMode="auto">
          <a:xfrm>
            <a:off x="716834" y="133112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
          <p:cNvSpPr>
            <a:spLocks noChangeArrowheads="1"/>
          </p:cNvSpPr>
          <p:nvPr/>
        </p:nvSpPr>
        <p:spPr bwMode="auto">
          <a:xfrm>
            <a:off x="716834" y="65889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p:cNvSpPr/>
          <p:nvPr/>
        </p:nvSpPr>
        <p:spPr>
          <a:xfrm>
            <a:off x="438150" y="2336817"/>
            <a:ext cx="8122526" cy="400110"/>
          </a:xfrm>
          <a:prstGeom prst="rect">
            <a:avLst/>
          </a:prstGeom>
        </p:spPr>
        <p:txBody>
          <a:bodyPr wrap="square">
            <a:spAutoFit/>
          </a:bodyPr>
          <a:lstStyle/>
          <a:p>
            <a:r>
              <a:rPr lang="zh-CN" altLang="zh-CN" sz="2000" kern="100" dirty="0">
                <a:ea typeface="楷体" panose="02010609060101010101" pitchFamily="49" charset="-122"/>
                <a:cs typeface="Times New Roman" panose="02020603050405020304" pitchFamily="18" charset="0"/>
              </a:rPr>
              <a:t>层内两种不同材料的填充形式（</a:t>
            </a:r>
            <a:r>
              <a:rPr lang="en-US" altLang="zh-CN" sz="2000" kern="100" dirty="0">
                <a:ea typeface="楷体" panose="02010609060101010101" pitchFamily="49" charset="-122"/>
                <a:cs typeface="Times New Roman" panose="02020603050405020304" pitchFamily="18" charset="0"/>
              </a:rPr>
              <a:t>A</a:t>
            </a:r>
            <a:r>
              <a:rPr lang="zh-CN" altLang="zh-CN" sz="2000" kern="100" dirty="0">
                <a:ea typeface="楷体" panose="02010609060101010101" pitchFamily="49" charset="-122"/>
                <a:cs typeface="Times New Roman" panose="02020603050405020304" pitchFamily="18" charset="0"/>
              </a:rPr>
              <a:t>密度为</a:t>
            </a:r>
            <a:r>
              <a:rPr lang="en-US" altLang="zh-CN" sz="2000" kern="100" dirty="0">
                <a:ea typeface="楷体" panose="02010609060101010101" pitchFamily="49" charset="-122"/>
                <a:cs typeface="Times New Roman" panose="02020603050405020304" pitchFamily="18" charset="0"/>
              </a:rPr>
              <a:t>0.7g/cm</a:t>
            </a:r>
            <a:r>
              <a:rPr lang="en-US" altLang="zh-CN" sz="2000" kern="100" baseline="30000" dirty="0">
                <a:ea typeface="楷体" panose="02010609060101010101" pitchFamily="49" charset="-122"/>
                <a:cs typeface="Times New Roman" panose="02020603050405020304" pitchFamily="18" charset="0"/>
              </a:rPr>
              <a:t>3</a:t>
            </a:r>
            <a:r>
              <a:rPr lang="zh-CN" altLang="zh-CN" sz="2000" kern="100" dirty="0">
                <a:ea typeface="楷体" panose="02010609060101010101" pitchFamily="49" charset="-122"/>
                <a:cs typeface="Times New Roman" panose="02020603050405020304" pitchFamily="18" charset="0"/>
              </a:rPr>
              <a:t>，</a:t>
            </a:r>
            <a:r>
              <a:rPr lang="en-US" altLang="zh-CN" sz="2000" kern="100" dirty="0">
                <a:ea typeface="楷体" panose="02010609060101010101" pitchFamily="49" charset="-122"/>
                <a:cs typeface="Times New Roman" panose="02020603050405020304" pitchFamily="18" charset="0"/>
              </a:rPr>
              <a:t>B</a:t>
            </a:r>
            <a:r>
              <a:rPr lang="zh-CN" altLang="zh-CN" sz="2000" kern="100" dirty="0">
                <a:ea typeface="楷体" panose="02010609060101010101" pitchFamily="49" charset="-122"/>
                <a:cs typeface="Times New Roman" panose="02020603050405020304" pitchFamily="18" charset="0"/>
              </a:rPr>
              <a:t>为</a:t>
            </a:r>
            <a:r>
              <a:rPr lang="en-US" altLang="zh-CN" sz="2000" kern="100" dirty="0">
                <a:ea typeface="楷体" panose="02010609060101010101" pitchFamily="49" charset="-122"/>
                <a:cs typeface="Times New Roman" panose="02020603050405020304" pitchFamily="18" charset="0"/>
              </a:rPr>
              <a:t>1.2g/cm</a:t>
            </a:r>
            <a:r>
              <a:rPr lang="en-US" altLang="zh-CN" sz="2000" kern="100" baseline="30000" dirty="0">
                <a:ea typeface="楷体" panose="02010609060101010101" pitchFamily="49" charset="-122"/>
                <a:cs typeface="Times New Roman" panose="02020603050405020304" pitchFamily="18" charset="0"/>
              </a:rPr>
              <a:t>3</a:t>
            </a:r>
            <a:r>
              <a:rPr lang="zh-CN" altLang="zh-CN" sz="2000" kern="100" dirty="0">
                <a:ea typeface="楷体" panose="02010609060101010101" pitchFamily="49" charset="-122"/>
                <a:cs typeface="Times New Roman" panose="02020603050405020304" pitchFamily="18" charset="0"/>
              </a:rPr>
              <a:t>）</a:t>
            </a:r>
            <a:endParaRPr lang="zh-CN" altLang="en-US" sz="2000" dirty="0"/>
          </a:p>
        </p:txBody>
      </p:sp>
    </p:spTree>
    <p:extLst>
      <p:ext uri="{BB962C8B-B14F-4D97-AF65-F5344CB8AC3E}">
        <p14:creationId xmlns:p14="http://schemas.microsoft.com/office/powerpoint/2010/main" val="3979843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bwMode="auto">
          <a:xfrm>
            <a:off x="457200" y="274638"/>
            <a:ext cx="8229600"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b="1" dirty="0" smtClean="0"/>
              <a:t>改进型技术</a:t>
            </a:r>
            <a:r>
              <a:rPr lang="en-US" altLang="zh-CN" sz="3600" b="1" dirty="0" smtClean="0"/>
              <a:t>-</a:t>
            </a:r>
            <a:r>
              <a:rPr lang="en-US" altLang="zh-CN" sz="3600" b="1" dirty="0" err="1" smtClean="0"/>
              <a:t>STGS技术</a:t>
            </a:r>
            <a:r>
              <a:rPr lang="zh-CN" altLang="en-US" sz="3600" b="1" dirty="0" smtClean="0"/>
              <a:t>验证</a:t>
            </a:r>
            <a:r>
              <a:rPr lang="zh-CN" altLang="zh-CN" sz="3600" dirty="0" smtClean="0"/>
              <a:t/>
            </a:r>
            <a:br>
              <a:rPr lang="zh-CN" altLang="zh-CN" sz="3600" dirty="0" smtClean="0"/>
            </a:br>
            <a:endParaRPr lang="zh-CN" altLang="en-US" sz="3600" dirty="0" smtClean="0"/>
          </a:p>
        </p:txBody>
      </p:sp>
      <p:sp>
        <p:nvSpPr>
          <p:cNvPr id="31746" name="内容占位符 2"/>
          <p:cNvSpPr>
            <a:spLocks noGrp="1"/>
          </p:cNvSpPr>
          <p:nvPr>
            <p:ph idx="1"/>
          </p:nvPr>
        </p:nvSpPr>
        <p:spPr>
          <a:xfrm>
            <a:off x="457200" y="1333501"/>
            <a:ext cx="8229600" cy="1746584"/>
          </a:xfrm>
        </p:spPr>
        <p:txBody>
          <a:bodyPr/>
          <a:lstStyle/>
          <a:p>
            <a:pPr eaLnBrk="1" hangingPunct="1"/>
            <a:r>
              <a:rPr lang="en-US" altLang="zh-CN" dirty="0" smtClean="0"/>
              <a:t>400L</a:t>
            </a:r>
            <a:r>
              <a:rPr lang="zh-CN" altLang="en-US" dirty="0" smtClean="0"/>
              <a:t>高密度废物桶蒙</a:t>
            </a:r>
            <a:r>
              <a:rPr lang="zh-CN" altLang="en-US" dirty="0" smtClean="0"/>
              <a:t>卡计算</a:t>
            </a:r>
            <a:endParaRPr lang="en-US" altLang="zh-CN" dirty="0" smtClean="0"/>
          </a:p>
          <a:p>
            <a:pPr eaLnBrk="1" hangingPunct="1"/>
            <a:r>
              <a:rPr lang="zh-CN" altLang="en-US" dirty="0" smtClean="0"/>
              <a:t>不同</a:t>
            </a:r>
            <a:r>
              <a:rPr lang="zh-CN" altLang="en-US" dirty="0"/>
              <a:t>位置单点源，两种</a:t>
            </a:r>
            <a:r>
              <a:rPr lang="zh-CN" altLang="en-US" dirty="0" smtClean="0"/>
              <a:t>核素</a:t>
            </a:r>
            <a:r>
              <a:rPr lang="en-US" altLang="zh-CN" dirty="0" smtClean="0"/>
              <a:t>Cs-137</a:t>
            </a:r>
            <a:r>
              <a:rPr lang="zh-CN" altLang="zh-CN" dirty="0"/>
              <a:t>和</a:t>
            </a:r>
            <a:r>
              <a:rPr lang="en-US" altLang="zh-CN" dirty="0" smtClean="0"/>
              <a:t>Co-60</a:t>
            </a:r>
          </a:p>
          <a:p>
            <a:pPr eaLnBrk="1" hangingPunct="1"/>
            <a:r>
              <a:rPr lang="zh-CN" altLang="en-US" dirty="0" smtClean="0"/>
              <a:t>介质密度为</a:t>
            </a:r>
            <a:r>
              <a:rPr lang="en-US" altLang="zh-CN" dirty="0" smtClean="0"/>
              <a:t>1.5，2.0，2.5g/cm</a:t>
            </a:r>
            <a:r>
              <a:rPr lang="en-US" altLang="zh-CN" baseline="30000" dirty="0" smtClean="0"/>
              <a:t>3</a:t>
            </a:r>
            <a:endParaRPr lang="zh-CN" altLang="en-US" baseline="30000" dirty="0" smtClean="0"/>
          </a:p>
        </p:txBody>
      </p:sp>
      <p:pic>
        <p:nvPicPr>
          <p:cNvPr id="6246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478" y="3261310"/>
            <a:ext cx="2552700"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6"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478" y="4942556"/>
            <a:ext cx="25527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7"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2552" y="3323306"/>
            <a:ext cx="2486025"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8" name="图片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7323" y="4942556"/>
            <a:ext cx="2621254" cy="1703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9" name="图片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76010" y="3327985"/>
            <a:ext cx="24574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0" name="图片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76010" y="4942557"/>
            <a:ext cx="2568103"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38563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bwMode="auto">
          <a:xfrm>
            <a:off x="457200" y="274638"/>
            <a:ext cx="8229600"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b="1" dirty="0" smtClean="0"/>
              <a:t>改进型技术</a:t>
            </a:r>
            <a:r>
              <a:rPr lang="en-US" altLang="zh-CN" sz="3600" b="1" dirty="0" smtClean="0"/>
              <a:t>-</a:t>
            </a:r>
            <a:r>
              <a:rPr lang="en-US" altLang="zh-CN" sz="3600" b="1" dirty="0" err="1" smtClean="0"/>
              <a:t>STGS技术</a:t>
            </a:r>
            <a:r>
              <a:rPr lang="zh-CN" altLang="en-US" sz="3600" b="1" dirty="0" smtClean="0"/>
              <a:t>验证</a:t>
            </a:r>
            <a:r>
              <a:rPr lang="zh-CN" altLang="zh-CN" sz="3600" dirty="0" smtClean="0"/>
              <a:t/>
            </a:r>
            <a:br>
              <a:rPr lang="zh-CN" altLang="zh-CN" sz="3600" dirty="0" smtClean="0"/>
            </a:br>
            <a:endParaRPr lang="zh-CN" altLang="en-US" sz="3600" dirty="0" smtClean="0"/>
          </a:p>
        </p:txBody>
      </p:sp>
      <p:graphicFrame>
        <p:nvGraphicFramePr>
          <p:cNvPr id="2" name="表格 1"/>
          <p:cNvGraphicFramePr>
            <a:graphicFrameLocks noGrp="1"/>
          </p:cNvGraphicFramePr>
          <p:nvPr>
            <p:extLst>
              <p:ext uri="{D42A27DB-BD31-4B8C-83A1-F6EECF244321}">
                <p14:modId xmlns:p14="http://schemas.microsoft.com/office/powerpoint/2010/main" val="2667471880"/>
              </p:ext>
            </p:extLst>
          </p:nvPr>
        </p:nvGraphicFramePr>
        <p:xfrm>
          <a:off x="457200" y="1496158"/>
          <a:ext cx="3939274" cy="3065780"/>
        </p:xfrm>
        <a:graphic>
          <a:graphicData uri="http://schemas.openxmlformats.org/drawingml/2006/table">
            <a:tbl>
              <a:tblPr firstRow="1" firstCol="1">
                <a:tableStyleId>{5C22544A-7EE6-4342-B048-85BDC9FD1C3A}</a:tableStyleId>
              </a:tblPr>
              <a:tblGrid>
                <a:gridCol w="522369"/>
                <a:gridCol w="522369"/>
                <a:gridCol w="499630"/>
                <a:gridCol w="499630"/>
                <a:gridCol w="470132"/>
                <a:gridCol w="499630"/>
                <a:gridCol w="499630"/>
                <a:gridCol w="425884"/>
              </a:tblGrid>
              <a:tr h="180340">
                <a:tc rowSpan="2">
                  <a:txBody>
                    <a:bodyPr/>
                    <a:lstStyle/>
                    <a:p>
                      <a:pPr algn="ctr" fontAlgn="ctr">
                        <a:spcAft>
                          <a:spcPts val="0"/>
                        </a:spcAft>
                      </a:pPr>
                      <a:r>
                        <a:rPr lang="zh-CN" sz="900" kern="0" dirty="0">
                          <a:effectLst/>
                        </a:rPr>
                        <a:t>密度</a:t>
                      </a:r>
                      <a:endParaRPr lang="zh-CN" sz="1050" kern="100" dirty="0">
                        <a:effectLst/>
                      </a:endParaRPr>
                    </a:p>
                    <a:p>
                      <a:pPr algn="ctr" fontAlgn="ctr">
                        <a:spcAft>
                          <a:spcPts val="0"/>
                        </a:spcAft>
                      </a:pPr>
                      <a:r>
                        <a:rPr lang="en-US" sz="900" kern="0" dirty="0">
                          <a:effectLst/>
                        </a:rPr>
                        <a:t>(g/cm</a:t>
                      </a:r>
                      <a:r>
                        <a:rPr lang="en-US" sz="900" kern="0" baseline="30000" dirty="0">
                          <a:effectLst/>
                        </a:rPr>
                        <a:t>3</a:t>
                      </a:r>
                      <a:r>
                        <a:rPr lang="en-US" sz="900" kern="0" dirty="0">
                          <a:effectLst/>
                        </a:rPr>
                        <a:t>)</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rowSpan="2">
                  <a:txBody>
                    <a:bodyPr/>
                    <a:lstStyle/>
                    <a:p>
                      <a:pPr algn="ctr" fontAlgn="ctr">
                        <a:spcAft>
                          <a:spcPts val="0"/>
                        </a:spcAft>
                      </a:pPr>
                      <a:r>
                        <a:rPr lang="zh-CN" sz="900" kern="0">
                          <a:effectLst/>
                        </a:rPr>
                        <a:t>探测类型</a:t>
                      </a:r>
                      <a:endParaRPr lang="zh-CN" sz="1050" kern="100">
                        <a:effectLst/>
                        <a:latin typeface="Times New Roman" panose="02020603050405020304" pitchFamily="18" charset="0"/>
                        <a:ea typeface="宋体" panose="02010600030101010101" pitchFamily="2" charset="-122"/>
                      </a:endParaRPr>
                    </a:p>
                  </a:txBody>
                  <a:tcPr marL="0" marR="0" marT="0" marB="0" anchor="ctr"/>
                </a:tc>
                <a:tc gridSpan="3">
                  <a:txBody>
                    <a:bodyPr/>
                    <a:lstStyle/>
                    <a:p>
                      <a:pPr indent="228600" algn="ctr" fontAlgn="ctr">
                        <a:spcAft>
                          <a:spcPts val="0"/>
                        </a:spcAft>
                      </a:pPr>
                      <a:r>
                        <a:rPr lang="en-US" sz="900" kern="0" dirty="0">
                          <a:effectLst/>
                        </a:rPr>
                        <a:t>Cs-137</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hMerge="1">
                  <a:txBody>
                    <a:bodyPr/>
                    <a:lstStyle/>
                    <a:p>
                      <a:endParaRPr lang="zh-CN" altLang="en-US"/>
                    </a:p>
                  </a:txBody>
                  <a:tcPr/>
                </a:tc>
                <a:tc gridSpan="3">
                  <a:txBody>
                    <a:bodyPr/>
                    <a:lstStyle/>
                    <a:p>
                      <a:pPr indent="228600" algn="ctr" fontAlgn="ctr">
                        <a:spcAft>
                          <a:spcPts val="0"/>
                        </a:spcAft>
                      </a:pPr>
                      <a:r>
                        <a:rPr lang="en-US" sz="900" kern="0">
                          <a:effectLst/>
                        </a:rPr>
                        <a:t>Co-60</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hMerge="1">
                  <a:txBody>
                    <a:bodyPr/>
                    <a:lstStyle/>
                    <a:p>
                      <a:endParaRPr lang="zh-CN" altLang="en-US"/>
                    </a:p>
                  </a:txBody>
                  <a:tcPr/>
                </a:tc>
              </a:tr>
              <a:tr h="180340">
                <a:tc vMerge="1">
                  <a:txBody>
                    <a:bodyPr/>
                    <a:lstStyle/>
                    <a:p>
                      <a:endParaRPr lang="zh-CN" altLang="en-US"/>
                    </a:p>
                  </a:txBody>
                  <a:tcPr/>
                </a:tc>
                <a:tc vMerge="1">
                  <a:txBody>
                    <a:bodyPr/>
                    <a:lstStyle/>
                    <a:p>
                      <a:endParaRPr lang="zh-CN" altLang="en-US"/>
                    </a:p>
                  </a:txBody>
                  <a:tcPr/>
                </a:tc>
                <a:tc>
                  <a:txBody>
                    <a:bodyPr/>
                    <a:lstStyle/>
                    <a:p>
                      <a:pPr algn="ctr" fontAlgn="ctr">
                        <a:spcAft>
                          <a:spcPts val="0"/>
                        </a:spcAft>
                      </a:pPr>
                      <a:r>
                        <a:rPr lang="en-US" sz="90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spcAft>
                          <a:spcPts val="0"/>
                        </a:spcAft>
                      </a:pPr>
                      <a:r>
                        <a:rPr lang="en-US" sz="900" kern="0">
                          <a:effectLst/>
                        </a:rPr>
                        <a:t>Min.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spcAft>
                          <a:spcPts val="0"/>
                        </a:spcAft>
                      </a:pPr>
                      <a:r>
                        <a:rPr lang="en-US" sz="900" kern="0">
                          <a:effectLst/>
                        </a:rPr>
                        <a:t>RMS</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spcAft>
                          <a:spcPts val="0"/>
                        </a:spcAft>
                      </a:pPr>
                      <a:r>
                        <a:rPr lang="en-US" sz="90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spcAft>
                          <a:spcPts val="0"/>
                        </a:spcAft>
                      </a:pPr>
                      <a:r>
                        <a:rPr lang="en-US" sz="900" kern="0">
                          <a:effectLst/>
                        </a:rPr>
                        <a:t>Min.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spcAft>
                          <a:spcPts val="0"/>
                        </a:spcAft>
                      </a:pPr>
                      <a:r>
                        <a:rPr lang="en-US" sz="900" kern="0">
                          <a:effectLst/>
                        </a:rPr>
                        <a:t>RMS</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180340">
                <a:tc rowSpan="5">
                  <a:txBody>
                    <a:bodyPr/>
                    <a:lstStyle/>
                    <a:p>
                      <a:pPr algn="ctr" fontAlgn="ctr">
                        <a:spcAft>
                          <a:spcPts val="0"/>
                        </a:spcAft>
                      </a:pPr>
                      <a:r>
                        <a:rPr lang="en-US" sz="900" kern="0">
                          <a:effectLst/>
                        </a:rPr>
                        <a:t>1.5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125.43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-90.87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78.99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103.33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-78.17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66.41</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STGS4EA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11.92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-51.01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26.17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6.29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-35.95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19.05</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25.03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-19.40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13.07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20.15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-16.26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10.32</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STGS8EA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12.74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-31.80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15.72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2.39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-21.41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11.13</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STGS8ER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14.17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-14.27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9.16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2.91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-12.79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6.72</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rowSpan="5">
                  <a:txBody>
                    <a:bodyPr/>
                    <a:lstStyle/>
                    <a:p>
                      <a:pPr algn="ctr" fontAlgn="ctr">
                        <a:spcAft>
                          <a:spcPts val="0"/>
                        </a:spcAft>
                      </a:pPr>
                      <a:r>
                        <a:rPr lang="en-US" sz="900" kern="0">
                          <a:effectLst/>
                        </a:rPr>
                        <a:t>2.0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142.53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-96.96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87.39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123.55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-89.48</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77.48</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STGS4EA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37.53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-65.87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35.80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8.15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-48.25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24.53</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49.34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-27.65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21.37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12.29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-17.41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9.82</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STGS8EA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22.48</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-44.41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21.75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8.89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-30.17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14.59</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STGS8ER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26.36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-15.75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12.82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10.44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-14.53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7.80</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rowSpan="5">
                  <a:txBody>
                    <a:bodyPr/>
                    <a:lstStyle/>
                    <a:p>
                      <a:pPr algn="ctr" fontAlgn="ctr">
                        <a:spcAft>
                          <a:spcPts val="0"/>
                        </a:spcAft>
                      </a:pPr>
                      <a:r>
                        <a:rPr lang="en-US" sz="900" kern="0">
                          <a:effectLst/>
                        </a:rPr>
                        <a:t>2.5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151.57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-99.05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92.11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138.13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-95.16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84.67</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STGS4EA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70.42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-77.32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47.39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22.69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-59.40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31.13</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125.65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-36.43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46.74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33.46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-22.58</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17.58</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STGS8EA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30.50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-56.21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27.65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15.06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-39.19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18.61</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STGS8ER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42.97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-17.81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18.02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18.04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-15.52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dirty="0">
                          <a:effectLst/>
                        </a:rPr>
                        <a:t>9.69</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r>
            </a:tbl>
          </a:graphicData>
        </a:graphic>
      </p:graphicFrame>
      <p:sp>
        <p:nvSpPr>
          <p:cNvPr id="3" name="Rectangle 1"/>
          <p:cNvSpPr>
            <a:spLocks noChangeArrowheads="1"/>
          </p:cNvSpPr>
          <p:nvPr/>
        </p:nvSpPr>
        <p:spPr bwMode="auto">
          <a:xfrm>
            <a:off x="457200" y="1017611"/>
            <a:ext cx="64171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286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bmk="_Toc500356299">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均匀介质中点源的仿真统计结果（单位：</a:t>
            </a:r>
            <a:r>
              <a:rPr kumimoji="0" lang="en-US" altLang="zh-CN" sz="2400" b="0" i="0" u="none" strike="noStrike" cap="none" normalizeH="0" baseline="0" dirty="0" smtClean="0" bmk="_Toc500356299">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a:t>
            </a:r>
            <a:r>
              <a:rPr kumimoji="0" lang="zh-CN" altLang="en-US" sz="2400" b="0" i="0" u="none" strike="noStrike" cap="none" normalizeH="0" baseline="0" dirty="0" smtClean="0" bmk="_Toc500356299">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a:t>
            </a:r>
            <a:endParaRPr kumimoji="0" lang="zh-CN" altLang="en-US" sz="2400" b="0" i="0" u="none" strike="noStrike" cap="none" normalizeH="0" baseline="0" dirty="0" smtClean="0">
              <a:ln>
                <a:noFill/>
              </a:ln>
              <a:solidFill>
                <a:schemeClr val="tx1"/>
              </a:solidFill>
              <a:effectLst/>
            </a:endParaRPr>
          </a:p>
        </p:txBody>
      </p:sp>
      <p:sp>
        <p:nvSpPr>
          <p:cNvPr id="4" name="内容占位符 3"/>
          <p:cNvSpPr>
            <a:spLocks noGrp="1"/>
          </p:cNvSpPr>
          <p:nvPr>
            <p:ph idx="1"/>
          </p:nvPr>
        </p:nvSpPr>
        <p:spPr>
          <a:xfrm>
            <a:off x="457200" y="4718957"/>
            <a:ext cx="8229600" cy="929545"/>
          </a:xfrm>
        </p:spPr>
        <p:txBody>
          <a:bodyPr/>
          <a:lstStyle/>
          <a:p>
            <a:r>
              <a:rPr lang="zh-CN" altLang="en-US" dirty="0" smtClean="0"/>
              <a:t>结论：</a:t>
            </a:r>
            <a:r>
              <a:rPr lang="en-US" altLang="zh-CN" dirty="0"/>
              <a:t> </a:t>
            </a:r>
            <a:r>
              <a:rPr lang="zh-CN" altLang="en-US" dirty="0" smtClean="0"/>
              <a:t>相比于</a:t>
            </a:r>
            <a:r>
              <a:rPr lang="en-US" altLang="zh-CN" dirty="0" smtClean="0"/>
              <a:t>SGS</a:t>
            </a:r>
            <a:r>
              <a:rPr lang="zh-CN" altLang="en-US" dirty="0" smtClean="0"/>
              <a:t>，</a:t>
            </a:r>
            <a:r>
              <a:rPr lang="en-US" altLang="zh-CN" dirty="0" smtClean="0"/>
              <a:t>STGS</a:t>
            </a:r>
            <a:r>
              <a:rPr lang="zh-CN" altLang="zh-CN" dirty="0"/>
              <a:t>的</a:t>
            </a:r>
            <a:r>
              <a:rPr lang="en-US" altLang="zh-CN" dirty="0"/>
              <a:t>RMS</a:t>
            </a:r>
            <a:r>
              <a:rPr lang="zh-CN" altLang="zh-CN" dirty="0" smtClean="0"/>
              <a:t>是二分之一</a:t>
            </a:r>
            <a:r>
              <a:rPr lang="zh-CN" altLang="zh-CN" dirty="0"/>
              <a:t>甚至更</a:t>
            </a:r>
            <a:r>
              <a:rPr lang="zh-CN" altLang="zh-CN" dirty="0" smtClean="0"/>
              <a:t>低</a:t>
            </a:r>
            <a:r>
              <a:rPr lang="zh-CN" altLang="en-US" dirty="0" smtClean="0"/>
              <a:t>，时间为</a:t>
            </a:r>
            <a:r>
              <a:rPr lang="en-US" altLang="zh-CN" dirty="0" smtClean="0"/>
              <a:t>4-8</a:t>
            </a:r>
            <a:r>
              <a:rPr lang="zh-CN" altLang="en-US" dirty="0" smtClean="0"/>
              <a:t>倍</a:t>
            </a:r>
            <a:endParaRPr lang="zh-CN" altLang="en-US" dirty="0"/>
          </a:p>
        </p:txBody>
      </p:sp>
    </p:spTree>
    <p:extLst>
      <p:ext uri="{BB962C8B-B14F-4D97-AF65-F5344CB8AC3E}">
        <p14:creationId xmlns:p14="http://schemas.microsoft.com/office/powerpoint/2010/main" val="19615110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bwMode="auto">
          <a:xfrm>
            <a:off x="457200" y="274638"/>
            <a:ext cx="8229600"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b="1" dirty="0" smtClean="0"/>
              <a:t>改进型技术</a:t>
            </a:r>
            <a:r>
              <a:rPr lang="en-US" altLang="zh-CN" sz="3600" b="1" dirty="0" smtClean="0"/>
              <a:t>-ISGS</a:t>
            </a:r>
            <a:r>
              <a:rPr lang="zh-CN" altLang="en-US" sz="3600" b="1" dirty="0" smtClean="0"/>
              <a:t>技术原理</a:t>
            </a:r>
            <a:r>
              <a:rPr lang="zh-CN" altLang="zh-CN" sz="3600" dirty="0" smtClean="0"/>
              <a:t/>
            </a:r>
            <a:br>
              <a:rPr lang="zh-CN" altLang="zh-CN" sz="3600" dirty="0" smtClean="0"/>
            </a:br>
            <a:endParaRPr lang="zh-CN" altLang="en-US" sz="3600" dirty="0" smtClean="0"/>
          </a:p>
        </p:txBody>
      </p:sp>
      <p:sp>
        <p:nvSpPr>
          <p:cNvPr id="5" name="内容占位符 4"/>
          <p:cNvSpPr>
            <a:spLocks noGrp="1"/>
          </p:cNvSpPr>
          <p:nvPr>
            <p:ph idx="1"/>
          </p:nvPr>
        </p:nvSpPr>
        <p:spPr>
          <a:xfrm>
            <a:off x="457200" y="3493580"/>
            <a:ext cx="8229600" cy="2907219"/>
          </a:xfrm>
        </p:spPr>
        <p:txBody>
          <a:bodyPr/>
          <a:lstStyle/>
          <a:p>
            <a:r>
              <a:rPr lang="zh-CN" altLang="en-US" dirty="0"/>
              <a:t>双</a:t>
            </a:r>
            <a:r>
              <a:rPr lang="zh-CN" altLang="en-US" dirty="0" smtClean="0"/>
              <a:t>探测器改进型</a:t>
            </a:r>
            <a:r>
              <a:rPr lang="en-US" altLang="zh-CN" dirty="0" smtClean="0"/>
              <a:t>SGS</a:t>
            </a:r>
            <a:r>
              <a:rPr lang="zh-CN" altLang="en-US" dirty="0" smtClean="0"/>
              <a:t>技术</a:t>
            </a:r>
            <a:endParaRPr lang="en-US" altLang="zh-CN" dirty="0" smtClean="0"/>
          </a:p>
          <a:p>
            <a:pPr lvl="1"/>
            <a:r>
              <a:rPr lang="zh-CN" altLang="en-US" sz="2000" dirty="0" smtClean="0"/>
              <a:t>假设</a:t>
            </a:r>
            <a:r>
              <a:rPr lang="zh-CN" altLang="en-US" sz="2000" dirty="0"/>
              <a:t>放射性核素集中在某等效环源上，根据探测器计数率之比求得</a:t>
            </a:r>
            <a:r>
              <a:rPr lang="zh-CN" altLang="zh-CN" sz="2000" dirty="0"/>
              <a:t>等效环源的半径</a:t>
            </a:r>
            <a:r>
              <a:rPr lang="zh-CN" altLang="zh-CN" sz="2000" dirty="0" smtClean="0"/>
              <a:t>，校正</a:t>
            </a:r>
            <a:r>
              <a:rPr lang="zh-CN" altLang="en-US" sz="2000" dirty="0" smtClean="0"/>
              <a:t>效率刻度</a:t>
            </a:r>
            <a:endParaRPr lang="en-US" altLang="zh-CN" sz="2000" dirty="0" smtClean="0"/>
          </a:p>
          <a:p>
            <a:pPr lvl="1"/>
            <a:r>
              <a:rPr lang="zh-CN" altLang="en-US" sz="2000" dirty="0" smtClean="0"/>
              <a:t>考虑</a:t>
            </a:r>
            <a:r>
              <a:rPr lang="zh-CN" altLang="en-US" sz="2000" dirty="0" smtClean="0"/>
              <a:t>到双探测器等效半径间的误差，利用计数率之比推导等效半径与效率刻度</a:t>
            </a:r>
            <a:endParaRPr lang="en-US" altLang="zh-CN" sz="2000" dirty="0" smtClean="0"/>
          </a:p>
          <a:p>
            <a:pPr lvl="1"/>
            <a:r>
              <a:rPr lang="zh-CN" altLang="zh-CN" sz="2000" dirty="0"/>
              <a:t>将桶内</a:t>
            </a:r>
            <a:r>
              <a:rPr lang="zh-CN" altLang="zh-CN" sz="2000" dirty="0" smtClean="0"/>
              <a:t>的放射性核素投影在</a:t>
            </a:r>
            <a:r>
              <a:rPr lang="zh-CN" altLang="en-US" sz="2000" dirty="0" smtClean="0"/>
              <a:t>一个</a:t>
            </a:r>
            <a:r>
              <a:rPr lang="zh-CN" altLang="zh-CN" sz="2000" dirty="0" smtClean="0"/>
              <a:t>等效</a:t>
            </a:r>
            <a:r>
              <a:rPr lang="zh-CN" altLang="zh-CN" sz="2000" dirty="0"/>
              <a:t>层内，以</a:t>
            </a:r>
            <a:r>
              <a:rPr lang="zh-CN" altLang="zh-CN" sz="2000" dirty="0" smtClean="0"/>
              <a:t>避免发射</a:t>
            </a:r>
            <a:r>
              <a:rPr lang="zh-CN" altLang="zh-CN" sz="2000" dirty="0"/>
              <a:t>重建过程中迭代残差的放大</a:t>
            </a:r>
            <a:endParaRPr lang="zh-CN" altLang="en-US" sz="2000" dirty="0"/>
          </a:p>
        </p:txBody>
      </p:sp>
      <p:pic>
        <p:nvPicPr>
          <p:cNvPr id="64514" name="图片 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044" y="1031875"/>
            <a:ext cx="3032123" cy="1977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5" name="图片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5708" y="1031875"/>
            <a:ext cx="25812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6" name="图片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4100" y="1034350"/>
            <a:ext cx="255270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7" name="图片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24707" y="2724365"/>
            <a:ext cx="1547238" cy="789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8" name="图片 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93807" y="2724365"/>
            <a:ext cx="2221666" cy="79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40263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462211" cy="756845"/>
          </a:xfrm>
        </p:spPr>
        <p:txBody>
          <a:bodyPr/>
          <a:lstStyle/>
          <a:p>
            <a:r>
              <a:rPr lang="zh-CN" altLang="en-US" b="1" dirty="0"/>
              <a:t>改进型技术</a:t>
            </a:r>
            <a:r>
              <a:rPr lang="en-US" altLang="zh-CN" b="1" dirty="0" smtClean="0"/>
              <a:t>-ISGS</a:t>
            </a:r>
            <a:r>
              <a:rPr lang="zh-CN" altLang="en-US" b="1" dirty="0" smtClean="0"/>
              <a:t>技术</a:t>
            </a:r>
            <a:r>
              <a:rPr lang="zh-CN" altLang="en-US" b="1" dirty="0"/>
              <a:t>验证</a:t>
            </a:r>
            <a:endParaRPr lang="zh-CN" altLang="en-US" dirty="0"/>
          </a:p>
        </p:txBody>
      </p:sp>
      <p:sp>
        <p:nvSpPr>
          <p:cNvPr id="3" name="内容占位符 2"/>
          <p:cNvSpPr>
            <a:spLocks noGrp="1"/>
          </p:cNvSpPr>
          <p:nvPr>
            <p:ph idx="1"/>
          </p:nvPr>
        </p:nvSpPr>
        <p:spPr>
          <a:xfrm>
            <a:off x="457200" y="950319"/>
            <a:ext cx="8229600" cy="846827"/>
          </a:xfrm>
        </p:spPr>
        <p:txBody>
          <a:bodyPr/>
          <a:lstStyle/>
          <a:p>
            <a:pPr marL="0" indent="0">
              <a:buNone/>
            </a:pPr>
            <a:r>
              <a:rPr lang="en-US" altLang="zh-CN" sz="2000" dirty="0" smtClean="0">
                <a:latin typeface="楷体" panose="02010609060101010101" pitchFamily="49" charset="-122"/>
                <a:ea typeface="楷体" panose="02010609060101010101" pitchFamily="49" charset="-122"/>
              </a:rPr>
              <a:t>SGS</a:t>
            </a:r>
            <a:r>
              <a:rPr lang="zh-CN" altLang="zh-CN" sz="2000" dirty="0">
                <a:latin typeface="楷体" panose="02010609060101010101" pitchFamily="49" charset="-122"/>
                <a:ea typeface="楷体" panose="02010609060101010101" pitchFamily="49" charset="-122"/>
              </a:rPr>
              <a:t>和</a:t>
            </a:r>
            <a:r>
              <a:rPr lang="en-US" altLang="zh-CN" sz="2000" dirty="0" smtClean="0">
                <a:latin typeface="楷体" panose="02010609060101010101" pitchFamily="49" charset="-122"/>
                <a:ea typeface="楷体" panose="02010609060101010101" pitchFamily="49" charset="-122"/>
              </a:rPr>
              <a:t>IM</a:t>
            </a:r>
            <a:r>
              <a:rPr lang="zh-CN" altLang="zh-CN" sz="2000" dirty="0" smtClean="0">
                <a:latin typeface="楷体" panose="02010609060101010101" pitchFamily="49" charset="-122"/>
                <a:ea typeface="楷体" panose="02010609060101010101" pitchFamily="49" charset="-122"/>
              </a:rPr>
              <a:t>方法</a:t>
            </a:r>
            <a:r>
              <a:rPr lang="zh-CN" altLang="zh-CN" sz="2000" dirty="0">
                <a:latin typeface="楷体" panose="02010609060101010101" pitchFamily="49" charset="-122"/>
                <a:ea typeface="楷体" panose="02010609060101010101" pitchFamily="49" charset="-122"/>
              </a:rPr>
              <a:t>中</a:t>
            </a:r>
            <a:r>
              <a:rPr lang="en-US" altLang="zh-CN" sz="2000" dirty="0">
                <a:latin typeface="楷体" panose="02010609060101010101" pitchFamily="49" charset="-122"/>
                <a:ea typeface="楷体" panose="02010609060101010101" pitchFamily="49" charset="-122"/>
              </a:rPr>
              <a:t>A</a:t>
            </a:r>
            <a:r>
              <a:rPr lang="en-US" altLang="zh-CN" sz="2000" baseline="-25000" dirty="0">
                <a:latin typeface="楷体" panose="02010609060101010101" pitchFamily="49" charset="-122"/>
                <a:ea typeface="楷体" panose="02010609060101010101" pitchFamily="49" charset="-122"/>
              </a:rPr>
              <a:t>rc</a:t>
            </a:r>
            <a:r>
              <a:rPr lang="en-US" altLang="zh-CN" sz="2000" dirty="0">
                <a:latin typeface="楷体" panose="02010609060101010101" pitchFamily="49" charset="-122"/>
                <a:ea typeface="楷体" panose="02010609060101010101" pitchFamily="49" charset="-122"/>
              </a:rPr>
              <a:t>/A</a:t>
            </a:r>
            <a:r>
              <a:rPr lang="en-US" altLang="zh-CN" sz="2000" baseline="-25000" dirty="0">
                <a:latin typeface="楷体" panose="02010609060101010101" pitchFamily="49" charset="-122"/>
                <a:ea typeface="楷体" panose="02010609060101010101" pitchFamily="49" charset="-122"/>
              </a:rPr>
              <a:t>real</a:t>
            </a:r>
            <a:r>
              <a:rPr lang="en-US" altLang="zh-CN" sz="2000" dirty="0">
                <a:latin typeface="楷体" panose="02010609060101010101" pitchFamily="49" charset="-122"/>
                <a:ea typeface="楷体" panose="02010609060101010101" pitchFamily="49" charset="-122"/>
              </a:rPr>
              <a:t> </a:t>
            </a:r>
            <a:r>
              <a:rPr lang="zh-CN" altLang="zh-CN" sz="2000" dirty="0">
                <a:latin typeface="楷体" panose="02010609060101010101" pitchFamily="49" charset="-122"/>
                <a:ea typeface="楷体" panose="02010609060101010101" pitchFamily="49" charset="-122"/>
              </a:rPr>
              <a:t>随着半径</a:t>
            </a:r>
            <a:r>
              <a:rPr lang="en-US" altLang="zh-CN" sz="2000" dirty="0" err="1">
                <a:latin typeface="楷体" panose="02010609060101010101" pitchFamily="49" charset="-122"/>
                <a:ea typeface="楷体" panose="02010609060101010101" pitchFamily="49" charset="-122"/>
              </a:rPr>
              <a:t>R</a:t>
            </a:r>
            <a:r>
              <a:rPr lang="en-US" altLang="zh-CN" sz="2000" baseline="-25000" dirty="0" err="1">
                <a:latin typeface="楷体" panose="02010609060101010101" pitchFamily="49" charset="-122"/>
                <a:ea typeface="楷体" panose="02010609060101010101" pitchFamily="49" charset="-122"/>
              </a:rPr>
              <a:t>real</a:t>
            </a:r>
            <a:r>
              <a:rPr lang="zh-CN" altLang="zh-CN" sz="2000" dirty="0">
                <a:latin typeface="楷体" panose="02010609060101010101" pitchFamily="49" charset="-122"/>
                <a:ea typeface="楷体" panose="02010609060101010101" pitchFamily="49" charset="-122"/>
              </a:rPr>
              <a:t>的变化</a:t>
            </a:r>
          </a:p>
          <a:p>
            <a:pPr marL="0" indent="0">
              <a:buNone/>
            </a:pPr>
            <a:r>
              <a:rPr lang="en-US" altLang="zh-CN" sz="2000" dirty="0">
                <a:latin typeface="楷体" panose="02010609060101010101" pitchFamily="49" charset="-122"/>
                <a:ea typeface="楷体" panose="02010609060101010101" pitchFamily="49" charset="-122"/>
              </a:rPr>
              <a:t>(a) </a:t>
            </a:r>
            <a:r>
              <a:rPr lang="zh-CN" altLang="zh-CN" sz="2000" dirty="0">
                <a:latin typeface="楷体" panose="02010609060101010101" pitchFamily="49" charset="-122"/>
                <a:ea typeface="楷体" panose="02010609060101010101" pitchFamily="49" charset="-122"/>
              </a:rPr>
              <a:t>密度为</a:t>
            </a:r>
            <a:r>
              <a:rPr lang="en-US" altLang="zh-CN" sz="2000" dirty="0">
                <a:latin typeface="楷体" panose="02010609060101010101" pitchFamily="49" charset="-122"/>
                <a:ea typeface="楷体" panose="02010609060101010101" pitchFamily="49" charset="-122"/>
              </a:rPr>
              <a:t>1.5 g/cm</a:t>
            </a:r>
            <a:r>
              <a:rPr lang="en-US" altLang="zh-CN" sz="2000" baseline="30000" dirty="0">
                <a:latin typeface="楷体" panose="02010609060101010101" pitchFamily="49" charset="-122"/>
                <a:ea typeface="楷体" panose="02010609060101010101" pitchFamily="49" charset="-122"/>
              </a:rPr>
              <a:t>3</a:t>
            </a:r>
            <a:r>
              <a:rPr lang="en-US" altLang="zh-CN" sz="2000" dirty="0">
                <a:latin typeface="楷体" panose="02010609060101010101" pitchFamily="49" charset="-122"/>
                <a:ea typeface="楷体" panose="02010609060101010101" pitchFamily="49" charset="-122"/>
              </a:rPr>
              <a:t> 	(b) </a:t>
            </a:r>
            <a:r>
              <a:rPr lang="zh-CN" altLang="zh-CN" sz="2000" dirty="0">
                <a:latin typeface="楷体" panose="02010609060101010101" pitchFamily="49" charset="-122"/>
                <a:ea typeface="楷体" panose="02010609060101010101" pitchFamily="49" charset="-122"/>
              </a:rPr>
              <a:t>密度为</a:t>
            </a:r>
            <a:r>
              <a:rPr lang="en-US" altLang="zh-CN" sz="2000" dirty="0">
                <a:latin typeface="楷体" panose="02010609060101010101" pitchFamily="49" charset="-122"/>
                <a:ea typeface="楷体" panose="02010609060101010101" pitchFamily="49" charset="-122"/>
              </a:rPr>
              <a:t>2.5 g/cm</a:t>
            </a:r>
            <a:r>
              <a:rPr lang="en-US" altLang="zh-CN" sz="2000" baseline="30000" dirty="0">
                <a:latin typeface="楷体" panose="02010609060101010101" pitchFamily="49" charset="-122"/>
                <a:ea typeface="楷体" panose="02010609060101010101" pitchFamily="49" charset="-122"/>
              </a:rPr>
              <a:t>3</a:t>
            </a:r>
            <a:endParaRPr lang="zh-CN" altLang="zh-CN" sz="2000" dirty="0">
              <a:latin typeface="楷体" panose="02010609060101010101" pitchFamily="49" charset="-122"/>
              <a:ea typeface="楷体" panose="02010609060101010101" pitchFamily="49" charset="-122"/>
            </a:endParaRPr>
          </a:p>
          <a:p>
            <a:pPr marL="0" indent="0">
              <a:buNone/>
            </a:pPr>
            <a:endParaRPr lang="zh-CN" altLang="en-US" dirty="0"/>
          </a:p>
        </p:txBody>
      </p:sp>
      <p:pic>
        <p:nvPicPr>
          <p:cNvPr id="65538" name="图片 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58267"/>
            <a:ext cx="251460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65537" name="图片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4559" y="1653713"/>
            <a:ext cx="2505075" cy="17240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5"/>
          <p:cNvSpPr>
            <a:spLocks noChangeArrowheads="1"/>
          </p:cNvSpPr>
          <p:nvPr/>
        </p:nvSpPr>
        <p:spPr bwMode="auto">
          <a:xfrm>
            <a:off x="457200" y="3410867"/>
            <a:ext cx="62119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bmk="_Toc500356696">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7</a:t>
            </a:r>
            <a:r>
              <a:rPr kumimoji="0" lang="zh-CN" altLang="en-US" sz="2000" b="0" i="0" u="none" strike="noStrike" cap="none" normalizeH="0" baseline="0" dirty="0" smtClean="0" bmk="_Toc500356696">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个以及</a:t>
            </a:r>
            <a:r>
              <a:rPr kumimoji="0" lang="en-US" altLang="zh-CN" sz="2000" b="0" i="0" u="none" strike="noStrike" cap="none" normalizeH="0" baseline="0" dirty="0" smtClean="0" bmk="_Toc500356696">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14</a:t>
            </a:r>
            <a:r>
              <a:rPr kumimoji="0" lang="zh-CN" altLang="en-US" sz="2000" b="0" i="0" u="none" strike="noStrike" cap="none" normalizeH="0" baseline="0" dirty="0" smtClean="0" bmk="_Toc500356696">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个点源放在废物桶中的最大和平均重建误差</a:t>
            </a:r>
            <a:endParaRPr kumimoji="0" lang="zh-CN" altLang="en-US" sz="2000" b="0" i="0" u="none" strike="noStrike" cap="none" normalizeH="0" baseline="0" dirty="0" smtClean="0">
              <a:ln>
                <a:noFill/>
              </a:ln>
              <a:solidFill>
                <a:schemeClr val="tx1"/>
              </a:solidFill>
              <a:effectLst/>
            </a:endParaRPr>
          </a:p>
        </p:txBody>
      </p:sp>
      <p:graphicFrame>
        <p:nvGraphicFramePr>
          <p:cNvPr id="8" name="表格 7"/>
          <p:cNvGraphicFramePr>
            <a:graphicFrameLocks noGrp="1"/>
          </p:cNvGraphicFramePr>
          <p:nvPr>
            <p:extLst>
              <p:ext uri="{D42A27DB-BD31-4B8C-83A1-F6EECF244321}">
                <p14:modId xmlns:p14="http://schemas.microsoft.com/office/powerpoint/2010/main" val="3713466223"/>
              </p:ext>
            </p:extLst>
          </p:nvPr>
        </p:nvGraphicFramePr>
        <p:xfrm>
          <a:off x="0" y="3810977"/>
          <a:ext cx="4572000" cy="1904520"/>
        </p:xfrm>
        <a:graphic>
          <a:graphicData uri="http://schemas.openxmlformats.org/drawingml/2006/table">
            <a:tbl>
              <a:tblPr firstRow="1" firstCol="1">
                <a:tableStyleId>{5C22544A-7EE6-4342-B048-85BDC9FD1C3A}</a:tableStyleId>
              </a:tblPr>
              <a:tblGrid>
                <a:gridCol w="767562"/>
                <a:gridCol w="767562"/>
                <a:gridCol w="767562"/>
                <a:gridCol w="767562"/>
                <a:gridCol w="767562"/>
                <a:gridCol w="734190"/>
              </a:tblGrid>
              <a:tr h="238065">
                <a:tc rowSpan="2">
                  <a:txBody>
                    <a:bodyPr/>
                    <a:lstStyle/>
                    <a:p>
                      <a:pPr algn="ctr">
                        <a:spcAft>
                          <a:spcPts val="0"/>
                        </a:spcAft>
                      </a:pPr>
                      <a:r>
                        <a:rPr lang="en-US" sz="1050" kern="0" dirty="0">
                          <a:effectLst/>
                        </a:rPr>
                        <a:t>Nuclide</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rowSpan="2">
                  <a:txBody>
                    <a:bodyPr/>
                    <a:lstStyle/>
                    <a:p>
                      <a:pPr algn="ctr">
                        <a:spcAft>
                          <a:spcPts val="0"/>
                        </a:spcAft>
                      </a:pPr>
                      <a:r>
                        <a:rPr lang="en-US" sz="1050" kern="100" dirty="0">
                          <a:effectLst/>
                        </a:rPr>
                        <a:t>Δ</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gridSpan="2">
                  <a:txBody>
                    <a:bodyPr/>
                    <a:lstStyle/>
                    <a:p>
                      <a:pPr algn="ctr">
                        <a:spcAft>
                          <a:spcPts val="0"/>
                        </a:spcAft>
                      </a:pPr>
                      <a:r>
                        <a:rPr lang="en-US" sz="1050" kern="0">
                          <a:effectLst/>
                        </a:rPr>
                        <a:t>Desnsity=1.5g/cc</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gridSpan="2">
                  <a:txBody>
                    <a:bodyPr/>
                    <a:lstStyle/>
                    <a:p>
                      <a:pPr algn="ctr">
                        <a:spcAft>
                          <a:spcPts val="0"/>
                        </a:spcAft>
                      </a:pPr>
                      <a:r>
                        <a:rPr lang="en-US" sz="1050" kern="0">
                          <a:effectLst/>
                        </a:rPr>
                        <a:t>Desnsity=2.5g/cc</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r>
              <a:tr h="238065">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050" kern="0" dirty="0">
                          <a:effectLst/>
                        </a:rPr>
                        <a:t>SGS</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IM</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SGS</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IM</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065">
                <a:tc rowSpan="2">
                  <a:txBody>
                    <a:bodyPr/>
                    <a:lstStyle/>
                    <a:p>
                      <a:pPr algn="ctr">
                        <a:spcAft>
                          <a:spcPts val="0"/>
                        </a:spcAft>
                      </a:pPr>
                      <a:r>
                        <a:rPr lang="en-US" sz="1050" kern="0">
                          <a:effectLst/>
                        </a:rPr>
                        <a:t>Ba-133</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2.96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2.01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8.06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3.11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065">
                <a:tc vMerge="1">
                  <a:txBody>
                    <a:bodyPr/>
                    <a:lstStyle/>
                    <a:p>
                      <a:endParaRPr lang="zh-CN" altLang="en-US"/>
                    </a:p>
                  </a:txBody>
                  <a:tcPr/>
                </a:tc>
                <a:tc>
                  <a:txBody>
                    <a:bodyPr/>
                    <a:lstStyle/>
                    <a:p>
                      <a:pPr algn="ctr">
                        <a:spcAft>
                          <a:spcPts val="0"/>
                        </a:spcAft>
                      </a:pPr>
                      <a:r>
                        <a:rPr lang="en-US" sz="1050" kern="0">
                          <a:effectLst/>
                        </a:rPr>
                        <a:t>Mean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1.34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1.19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1.66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1.43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065">
                <a:tc rowSpan="2">
                  <a:txBody>
                    <a:bodyPr/>
                    <a:lstStyle/>
                    <a:p>
                      <a:pPr algn="ctr">
                        <a:spcAft>
                          <a:spcPts val="0"/>
                        </a:spcAft>
                      </a:pPr>
                      <a:r>
                        <a:rPr lang="en-US" sz="1050" kern="0">
                          <a:effectLst/>
                        </a:rPr>
                        <a:t>Cs-137</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2.03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1.58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4.13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2.53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065">
                <a:tc vMerge="1">
                  <a:txBody>
                    <a:bodyPr/>
                    <a:lstStyle/>
                    <a:p>
                      <a:endParaRPr lang="zh-CN" altLang="en-US"/>
                    </a:p>
                  </a:txBody>
                  <a:tcPr/>
                </a:tc>
                <a:tc>
                  <a:txBody>
                    <a:bodyPr/>
                    <a:lstStyle/>
                    <a:p>
                      <a:pPr algn="ctr">
                        <a:spcAft>
                          <a:spcPts val="0"/>
                        </a:spcAft>
                      </a:pPr>
                      <a:r>
                        <a:rPr lang="en-US" sz="1050" kern="0">
                          <a:effectLst/>
                        </a:rPr>
                        <a:t>Mean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1.23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1.10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1.46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1.29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065">
                <a:tc rowSpan="2">
                  <a:txBody>
                    <a:bodyPr/>
                    <a:lstStyle/>
                    <a:p>
                      <a:pPr algn="ctr">
                        <a:spcAft>
                          <a:spcPts val="0"/>
                        </a:spcAft>
                      </a:pPr>
                      <a:r>
                        <a:rPr lang="en-US" sz="1050" kern="0">
                          <a:effectLst/>
                        </a:rPr>
                        <a:t>Co-60</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1.51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1.40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2.56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1.91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065">
                <a:tc vMerge="1">
                  <a:txBody>
                    <a:bodyPr/>
                    <a:lstStyle/>
                    <a:p>
                      <a:endParaRPr lang="zh-CN" altLang="en-US"/>
                    </a:p>
                  </a:txBody>
                  <a:tcPr/>
                </a:tc>
                <a:tc>
                  <a:txBody>
                    <a:bodyPr/>
                    <a:lstStyle/>
                    <a:p>
                      <a:pPr algn="ctr">
                        <a:spcAft>
                          <a:spcPts val="0"/>
                        </a:spcAft>
                      </a:pPr>
                      <a:r>
                        <a:rPr lang="en-US" sz="1050" kern="0">
                          <a:effectLst/>
                        </a:rPr>
                        <a:t>Mean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a:effectLst/>
                        </a:rPr>
                        <a:t>1.14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a:effectLst/>
                        </a:rPr>
                        <a:t>1.05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a:effectLst/>
                        </a:rPr>
                        <a:t>1.30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a:effectLst/>
                        </a:rPr>
                        <a:t>1.15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850145635"/>
              </p:ext>
            </p:extLst>
          </p:nvPr>
        </p:nvGraphicFramePr>
        <p:xfrm>
          <a:off x="4397097" y="3810977"/>
          <a:ext cx="4800599" cy="1906104"/>
        </p:xfrm>
        <a:graphic>
          <a:graphicData uri="http://schemas.openxmlformats.org/drawingml/2006/table">
            <a:tbl>
              <a:tblPr firstRow="1" firstCol="1">
                <a:tableStyleId>{5C22544A-7EE6-4342-B048-85BDC9FD1C3A}</a:tableStyleId>
              </a:tblPr>
              <a:tblGrid>
                <a:gridCol w="805940"/>
                <a:gridCol w="805940"/>
                <a:gridCol w="805940"/>
                <a:gridCol w="805940"/>
                <a:gridCol w="805940"/>
                <a:gridCol w="770899"/>
              </a:tblGrid>
              <a:tr h="238263">
                <a:tc rowSpan="2">
                  <a:txBody>
                    <a:bodyPr/>
                    <a:lstStyle/>
                    <a:p>
                      <a:pPr algn="ctr">
                        <a:spcAft>
                          <a:spcPts val="0"/>
                        </a:spcAft>
                      </a:pPr>
                      <a:r>
                        <a:rPr lang="en-US" sz="1050" kern="0" dirty="0">
                          <a:effectLst/>
                        </a:rPr>
                        <a:t>Nuclide</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rowSpan="2">
                  <a:txBody>
                    <a:bodyPr/>
                    <a:lstStyle/>
                    <a:p>
                      <a:pPr algn="ctr">
                        <a:spcAft>
                          <a:spcPts val="0"/>
                        </a:spcAft>
                      </a:pPr>
                      <a:r>
                        <a:rPr lang="en-US" sz="1050" kern="100" dirty="0">
                          <a:effectLst/>
                        </a:rPr>
                        <a:t>Δ</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gridSpan="2">
                  <a:txBody>
                    <a:bodyPr/>
                    <a:lstStyle/>
                    <a:p>
                      <a:pPr algn="ctr">
                        <a:spcAft>
                          <a:spcPts val="0"/>
                        </a:spcAft>
                      </a:pPr>
                      <a:r>
                        <a:rPr lang="en-US" sz="1050" kern="0">
                          <a:effectLst/>
                        </a:rPr>
                        <a:t>Desnsity=1.5g/cc</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gridSpan="2">
                  <a:txBody>
                    <a:bodyPr/>
                    <a:lstStyle/>
                    <a:p>
                      <a:pPr algn="ctr">
                        <a:spcAft>
                          <a:spcPts val="0"/>
                        </a:spcAft>
                      </a:pPr>
                      <a:r>
                        <a:rPr lang="en-US" sz="1050" kern="0">
                          <a:effectLst/>
                        </a:rPr>
                        <a:t>Desnsity=2.5g/cc</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r>
              <a:tr h="238263">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050" kern="0">
                          <a:effectLst/>
                        </a:rPr>
                        <a:t>SGS</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smtClean="0">
                          <a:effectLst/>
                        </a:rPr>
                        <a:t>I</a:t>
                      </a:r>
                      <a:r>
                        <a:rPr lang="en-US" altLang="zh-CN" sz="1050" kern="0" dirty="0" smtClean="0">
                          <a:effectLst/>
                        </a:rPr>
                        <a:t>M</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SGS</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smtClean="0">
                          <a:effectLst/>
                        </a:rPr>
                        <a:t>IM</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r>
              <a:tr h="238263">
                <a:tc rowSpan="2">
                  <a:txBody>
                    <a:bodyPr/>
                    <a:lstStyle/>
                    <a:p>
                      <a:pPr algn="ctr">
                        <a:spcAft>
                          <a:spcPts val="0"/>
                        </a:spcAft>
                      </a:pPr>
                      <a:r>
                        <a:rPr lang="en-US" sz="1050" kern="0">
                          <a:effectLst/>
                        </a:rPr>
                        <a:t>Ba-133</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a:effectLst/>
                        </a:rPr>
                        <a:t>2.05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1.67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3.29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2.64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263">
                <a:tc vMerge="1">
                  <a:txBody>
                    <a:bodyPr/>
                    <a:lstStyle/>
                    <a:p>
                      <a:endParaRPr lang="zh-CN" altLang="en-US"/>
                    </a:p>
                  </a:txBody>
                  <a:tcPr/>
                </a:tc>
                <a:tc>
                  <a:txBody>
                    <a:bodyPr/>
                    <a:lstStyle/>
                    <a:p>
                      <a:pPr algn="ctr">
                        <a:spcAft>
                          <a:spcPts val="0"/>
                        </a:spcAft>
                      </a:pPr>
                      <a:r>
                        <a:rPr lang="en-US" sz="1050" kern="0">
                          <a:effectLst/>
                        </a:rPr>
                        <a:t>Mean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1.21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1.16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1.39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1.32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263">
                <a:tc rowSpan="2">
                  <a:txBody>
                    <a:bodyPr/>
                    <a:lstStyle/>
                    <a:p>
                      <a:pPr algn="ctr">
                        <a:spcAft>
                          <a:spcPts val="0"/>
                        </a:spcAft>
                      </a:pPr>
                      <a:r>
                        <a:rPr lang="en-US" sz="1050" kern="0">
                          <a:effectLst/>
                        </a:rPr>
                        <a:t>Cs-137</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a:effectLst/>
                        </a:rPr>
                        <a:t>1.64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1.30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a:effectLst/>
                        </a:rPr>
                        <a:t>2.48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1.87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263">
                <a:tc vMerge="1">
                  <a:txBody>
                    <a:bodyPr/>
                    <a:lstStyle/>
                    <a:p>
                      <a:endParaRPr lang="zh-CN" altLang="en-US"/>
                    </a:p>
                  </a:txBody>
                  <a:tcPr/>
                </a:tc>
                <a:tc>
                  <a:txBody>
                    <a:bodyPr/>
                    <a:lstStyle/>
                    <a:p>
                      <a:pPr algn="ctr">
                        <a:spcAft>
                          <a:spcPts val="0"/>
                        </a:spcAft>
                      </a:pPr>
                      <a:r>
                        <a:rPr lang="en-US" sz="1050" kern="0">
                          <a:effectLst/>
                        </a:rPr>
                        <a:t>Mean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1.14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1.08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1.28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1.21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263">
                <a:tc rowSpan="2">
                  <a:txBody>
                    <a:bodyPr/>
                    <a:lstStyle/>
                    <a:p>
                      <a:pPr algn="ctr">
                        <a:spcAft>
                          <a:spcPts val="0"/>
                        </a:spcAft>
                      </a:pPr>
                      <a:r>
                        <a:rPr lang="en-US" sz="1050" kern="0">
                          <a:effectLst/>
                        </a:rPr>
                        <a:t>Co-60</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1.32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1.15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1.89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1.45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263">
                <a:tc vMerge="1">
                  <a:txBody>
                    <a:bodyPr/>
                    <a:lstStyle/>
                    <a:p>
                      <a:endParaRPr lang="zh-CN" altLang="en-US"/>
                    </a:p>
                  </a:txBody>
                  <a:tcPr/>
                </a:tc>
                <a:tc>
                  <a:txBody>
                    <a:bodyPr/>
                    <a:lstStyle/>
                    <a:p>
                      <a:pPr algn="ctr">
                        <a:spcAft>
                          <a:spcPts val="0"/>
                        </a:spcAft>
                      </a:pPr>
                      <a:r>
                        <a:rPr lang="en-US" sz="1050" kern="0" dirty="0">
                          <a:effectLst/>
                        </a:rPr>
                        <a:t>Mean</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1.08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1.04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1.19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a:effectLst/>
                        </a:rPr>
                        <a:t>1.12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
        <p:nvSpPr>
          <p:cNvPr id="12" name="Rectangle 5"/>
          <p:cNvSpPr>
            <a:spLocks noChangeArrowheads="1"/>
          </p:cNvSpPr>
          <p:nvPr/>
        </p:nvSpPr>
        <p:spPr bwMode="auto">
          <a:xfrm>
            <a:off x="348916" y="5807821"/>
            <a:ext cx="857049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hangingPunct="0"/>
            <a:r>
              <a:rPr kumimoji="0" lang="zh-CN" altLang="en-US" sz="2400" b="0" i="0" u="none" strike="noStrike" cap="none" normalizeH="0" baseline="0" dirty="0" smtClean="0">
                <a:ln>
                  <a:noFill/>
                </a:ln>
                <a:solidFill>
                  <a:schemeClr val="tx1"/>
                </a:solidFill>
                <a:effectLst/>
              </a:rPr>
              <a:t>结论：与</a:t>
            </a:r>
            <a:r>
              <a:rPr kumimoji="0" lang="en-US" altLang="zh-CN" sz="2400" b="0" i="0" u="none" strike="noStrike" cap="none" normalizeH="0" baseline="0" dirty="0" smtClean="0">
                <a:ln>
                  <a:noFill/>
                </a:ln>
                <a:solidFill>
                  <a:schemeClr val="tx1"/>
                </a:solidFill>
                <a:effectLst/>
              </a:rPr>
              <a:t>SGS</a:t>
            </a:r>
            <a:r>
              <a:rPr kumimoji="0" lang="zh-CN" altLang="en-US" sz="2400" b="0" i="0" u="none" strike="noStrike" cap="none" normalizeH="0" baseline="0" dirty="0" smtClean="0">
                <a:ln>
                  <a:noFill/>
                </a:ln>
                <a:solidFill>
                  <a:schemeClr val="tx1"/>
                </a:solidFill>
                <a:effectLst/>
              </a:rPr>
              <a:t>相比，</a:t>
            </a:r>
            <a:r>
              <a:rPr lang="zh-CN" altLang="zh-CN" sz="2400" dirty="0" smtClean="0"/>
              <a:t>最大误差</a:t>
            </a:r>
            <a:r>
              <a:rPr lang="zh-CN" altLang="zh-CN" sz="2400" dirty="0"/>
              <a:t>降低为几分之一，而平均误差降低了接近</a:t>
            </a:r>
            <a:r>
              <a:rPr lang="zh-CN" altLang="zh-CN" sz="2400" dirty="0" smtClean="0"/>
              <a:t>一半</a:t>
            </a:r>
            <a:r>
              <a:rPr lang="zh-CN" altLang="en-US" sz="2400" dirty="0"/>
              <a:t>，</a:t>
            </a:r>
            <a:r>
              <a:rPr lang="zh-CN" altLang="en-US" sz="2400" dirty="0" smtClean="0"/>
              <a:t>时间为</a:t>
            </a:r>
            <a:r>
              <a:rPr lang="en-US" altLang="zh-CN" sz="2400" dirty="0" smtClean="0"/>
              <a:t>2</a:t>
            </a:r>
            <a:r>
              <a:rPr lang="zh-CN" altLang="en-US" sz="2400" dirty="0" smtClean="0"/>
              <a:t>倍。</a:t>
            </a:r>
            <a:endParaRPr kumimoji="0" lang="zh-CN" altLang="en-US"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730559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主要工作与创新点</a:t>
            </a:r>
            <a:endParaRPr lang="zh-CN" altLang="en-US" b="1" dirty="0"/>
          </a:p>
        </p:txBody>
      </p:sp>
      <p:sp>
        <p:nvSpPr>
          <p:cNvPr id="3" name="内容占位符 2"/>
          <p:cNvSpPr>
            <a:spLocks noGrp="1"/>
          </p:cNvSpPr>
          <p:nvPr>
            <p:ph idx="1"/>
          </p:nvPr>
        </p:nvSpPr>
        <p:spPr/>
        <p:txBody>
          <a:bodyPr/>
          <a:lstStyle/>
          <a:p>
            <a:pPr lvl="0"/>
            <a:r>
              <a:rPr lang="zh-CN" altLang="zh-CN" sz="2400" dirty="0"/>
              <a:t>低中放废物探测系统的设计与优化</a:t>
            </a:r>
          </a:p>
          <a:p>
            <a:pPr lvl="1"/>
            <a:r>
              <a:rPr lang="zh-CN" altLang="zh-CN" sz="1400" dirty="0"/>
              <a:t>优化系统的主要逻辑结构与功能，整合了系统框架的模块组成。归纳了机械与控制模块的主要组成部分以及设计准则，突出了本系统模块化、紧凑化、可扩展性等一系列创新设计。详尽的分析了数据处理与交互模块的流程设计，创造性的构建了本系统软件探测计数的方式、数据的处理、效率刻度、活度重建的执行、与用户使用的交互逻辑的整体框架。</a:t>
            </a:r>
          </a:p>
          <a:p>
            <a:pPr lvl="0"/>
            <a:r>
              <a:rPr lang="zh-CN" altLang="zh-CN" sz="2400" dirty="0"/>
              <a:t>半层析伽马扫描技术（</a:t>
            </a:r>
            <a:r>
              <a:rPr lang="en-US" altLang="zh-CN" sz="2400" dirty="0"/>
              <a:t>STGS</a:t>
            </a:r>
            <a:r>
              <a:rPr lang="zh-CN" altLang="zh-CN" sz="2400" dirty="0"/>
              <a:t>）的研究与验证</a:t>
            </a:r>
          </a:p>
          <a:p>
            <a:pPr lvl="1"/>
            <a:r>
              <a:rPr lang="zh-CN" altLang="zh-CN" sz="1400" dirty="0"/>
              <a:t>提出了一种新的改进型伽马扫描技术，名为半层析伽马扫描（</a:t>
            </a:r>
            <a:r>
              <a:rPr lang="en-US" altLang="zh-CN" sz="1400" dirty="0"/>
              <a:t>Semi-tomographic gamma scanning, STGS</a:t>
            </a:r>
            <a:r>
              <a:rPr lang="zh-CN" altLang="zh-CN" sz="1400" dirty="0"/>
              <a:t>）方法。这种方法</a:t>
            </a:r>
            <a:r>
              <a:rPr lang="en-US" altLang="zh-CN" sz="1400" dirty="0"/>
              <a:t>200L</a:t>
            </a:r>
            <a:r>
              <a:rPr lang="zh-CN" altLang="zh-CN" sz="1400" dirty="0"/>
              <a:t>低密度废物桶在</a:t>
            </a:r>
            <a:r>
              <a:rPr lang="en-US" altLang="zh-CN" sz="1400" dirty="0"/>
              <a:t>400L</a:t>
            </a:r>
            <a:r>
              <a:rPr lang="zh-CN" altLang="zh-CN" sz="1400" dirty="0"/>
              <a:t>高密度废物桶上的测量效果得到了蒙卡模拟和实验的验证。主要在工况包括均匀密度下单点源极端分布的情况、均匀介质多点源随机分布的情况、以及非均匀介质下多点源情况与</a:t>
            </a:r>
            <a:r>
              <a:rPr lang="en-US" altLang="zh-CN" sz="1400" dirty="0"/>
              <a:t>SGS</a:t>
            </a:r>
            <a:r>
              <a:rPr lang="zh-CN" altLang="zh-CN" sz="1400" dirty="0"/>
              <a:t>的测量精度与时间进行对比分析。最大误差与</a:t>
            </a:r>
            <a:r>
              <a:rPr lang="en-US" altLang="zh-CN" sz="1400" dirty="0"/>
              <a:t>RMS</a:t>
            </a:r>
            <a:r>
              <a:rPr lang="zh-CN" altLang="zh-CN" sz="1400" dirty="0"/>
              <a:t>值对于</a:t>
            </a:r>
            <a:r>
              <a:rPr lang="en-US" altLang="zh-CN" sz="1400" dirty="0"/>
              <a:t>200L</a:t>
            </a:r>
            <a:r>
              <a:rPr lang="zh-CN" altLang="zh-CN" sz="1400" dirty="0"/>
              <a:t>低密度废物桶为</a:t>
            </a:r>
            <a:r>
              <a:rPr lang="en-US" altLang="zh-CN" sz="1400" dirty="0"/>
              <a:t>SGS</a:t>
            </a:r>
            <a:r>
              <a:rPr lang="zh-CN" altLang="zh-CN" sz="1400" dirty="0"/>
              <a:t>方法的三分之一或更低，而对于</a:t>
            </a:r>
            <a:r>
              <a:rPr lang="en-US" altLang="zh-CN" sz="1400" dirty="0"/>
              <a:t>400L</a:t>
            </a:r>
            <a:r>
              <a:rPr lang="zh-CN" altLang="zh-CN" sz="1400" dirty="0"/>
              <a:t>高密度废物桶为</a:t>
            </a:r>
            <a:r>
              <a:rPr lang="en-US" altLang="zh-CN" sz="1400" dirty="0"/>
              <a:t>SGS</a:t>
            </a:r>
            <a:r>
              <a:rPr lang="zh-CN" altLang="zh-CN" sz="1400" dirty="0"/>
              <a:t>方法的二分之一或更低。</a:t>
            </a:r>
          </a:p>
          <a:p>
            <a:pPr lvl="0"/>
            <a:r>
              <a:rPr lang="zh-CN" altLang="zh-CN" sz="2400" dirty="0"/>
              <a:t>双探测器改进型</a:t>
            </a:r>
            <a:r>
              <a:rPr lang="en-US" altLang="zh-CN" sz="2400" dirty="0"/>
              <a:t>SGS</a:t>
            </a:r>
            <a:r>
              <a:rPr lang="zh-CN" altLang="zh-CN" sz="2400" dirty="0"/>
              <a:t>方法的研究与验证</a:t>
            </a:r>
          </a:p>
          <a:p>
            <a:pPr lvl="1"/>
            <a:r>
              <a:rPr lang="zh-CN" altLang="zh-CN" sz="1400" dirty="0"/>
              <a:t>提出了一种改进型的双探测器伽马扫描方法，计算模型在原双探测器改进型</a:t>
            </a:r>
            <a:r>
              <a:rPr lang="en-US" altLang="zh-CN" sz="1400" dirty="0"/>
              <a:t>SGS</a:t>
            </a:r>
            <a:r>
              <a:rPr lang="zh-CN" altLang="zh-CN" sz="1400" dirty="0"/>
              <a:t>方法的基础上，充分考虑并修正了双探测器等效半径之间的偏差，同时将划分为数层的废物桶内的所有放射性核素投影于一等效层内以避免重建求解带来的迭代残差的放大。改进型方法在</a:t>
            </a:r>
            <a:r>
              <a:rPr lang="en-US" altLang="zh-CN" sz="1400" dirty="0"/>
              <a:t>400L</a:t>
            </a:r>
            <a:r>
              <a:rPr lang="zh-CN" altLang="zh-CN" sz="1400" dirty="0"/>
              <a:t>高密度废物桶的探测效果得到验证，与</a:t>
            </a:r>
            <a:r>
              <a:rPr lang="en-US" altLang="zh-CN" sz="1400" dirty="0"/>
              <a:t>SGS</a:t>
            </a:r>
            <a:r>
              <a:rPr lang="zh-CN" altLang="zh-CN" sz="1400" dirty="0"/>
              <a:t>方法相比，改进型方法的最大误差降低为几分之一，而平均误差降低了接近一半。</a:t>
            </a:r>
            <a:endParaRPr lang="zh-CN" altLang="en-US" sz="1400" dirty="0"/>
          </a:p>
        </p:txBody>
      </p:sp>
    </p:spTree>
    <p:extLst>
      <p:ext uri="{BB962C8B-B14F-4D97-AF65-F5344CB8AC3E}">
        <p14:creationId xmlns:p14="http://schemas.microsoft.com/office/powerpoint/2010/main" val="2155843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后续研究工作</a:t>
            </a:r>
            <a:endParaRPr lang="zh-CN" altLang="en-US" b="1" dirty="0"/>
          </a:p>
        </p:txBody>
      </p:sp>
      <p:sp>
        <p:nvSpPr>
          <p:cNvPr id="3" name="内容占位符 2"/>
          <p:cNvSpPr>
            <a:spLocks noGrp="1"/>
          </p:cNvSpPr>
          <p:nvPr>
            <p:ph idx="1"/>
          </p:nvPr>
        </p:nvSpPr>
        <p:spPr/>
        <p:txBody>
          <a:bodyPr/>
          <a:lstStyle/>
          <a:p>
            <a:r>
              <a:rPr lang="zh-CN" altLang="en-US" dirty="0" smtClean="0"/>
              <a:t>系统参数：</a:t>
            </a:r>
            <a:r>
              <a:rPr lang="zh-CN" altLang="zh-CN" dirty="0" smtClean="0"/>
              <a:t>准直</a:t>
            </a:r>
            <a:r>
              <a:rPr lang="zh-CN" altLang="zh-CN" dirty="0"/>
              <a:t>器</a:t>
            </a:r>
            <a:r>
              <a:rPr lang="zh-CN" altLang="zh-CN" dirty="0" smtClean="0"/>
              <a:t>尺寸</a:t>
            </a:r>
            <a:r>
              <a:rPr lang="zh-CN" altLang="en-US" dirty="0" smtClean="0"/>
              <a:t>、</a:t>
            </a:r>
            <a:r>
              <a:rPr lang="zh-CN" altLang="zh-CN" dirty="0" smtClean="0"/>
              <a:t>分层</a:t>
            </a:r>
            <a:r>
              <a:rPr lang="zh-CN" altLang="zh-CN" dirty="0"/>
              <a:t>高度、</a:t>
            </a:r>
            <a:r>
              <a:rPr lang="zh-CN" altLang="zh-CN" dirty="0" smtClean="0"/>
              <a:t>探测器</a:t>
            </a:r>
            <a:r>
              <a:rPr lang="zh-CN" altLang="en-US" dirty="0" smtClean="0"/>
              <a:t>位置、</a:t>
            </a:r>
            <a:r>
              <a:rPr lang="zh-CN" altLang="zh-CN" dirty="0" smtClean="0"/>
              <a:t>探测器偏心步长</a:t>
            </a:r>
            <a:endParaRPr lang="en-US" altLang="zh-CN" dirty="0" smtClean="0"/>
          </a:p>
          <a:p>
            <a:r>
              <a:rPr lang="zh-CN" altLang="zh-CN" dirty="0" smtClean="0"/>
              <a:t>不同</a:t>
            </a:r>
            <a:r>
              <a:rPr lang="zh-CN" altLang="zh-CN" dirty="0"/>
              <a:t>噪声水平下最佳统计迭代算法的</a:t>
            </a:r>
            <a:r>
              <a:rPr lang="zh-CN" altLang="zh-CN" dirty="0" smtClean="0"/>
              <a:t>选择</a:t>
            </a:r>
            <a:endParaRPr lang="en-US" altLang="zh-CN" dirty="0" smtClean="0"/>
          </a:p>
          <a:p>
            <a:r>
              <a:rPr lang="zh-CN" altLang="zh-CN" dirty="0" smtClean="0"/>
              <a:t>将</a:t>
            </a:r>
            <a:r>
              <a:rPr lang="zh-CN" altLang="zh-CN" dirty="0"/>
              <a:t>废物桶中不同层的全部核素都投影在一个等效层内的</a:t>
            </a:r>
            <a:r>
              <a:rPr lang="zh-CN" altLang="zh-CN" dirty="0" smtClean="0"/>
              <a:t>策略推广</a:t>
            </a:r>
            <a:endParaRPr lang="zh-CN" altLang="zh-CN" dirty="0"/>
          </a:p>
          <a:p>
            <a:r>
              <a:rPr lang="zh-CN" altLang="zh-CN" dirty="0" smtClean="0"/>
              <a:t>全面</a:t>
            </a:r>
            <a:r>
              <a:rPr lang="zh-CN" altLang="zh-CN" dirty="0"/>
              <a:t>充分的实验</a:t>
            </a:r>
            <a:r>
              <a:rPr lang="zh-CN" altLang="zh-CN" dirty="0" smtClean="0"/>
              <a:t>工作</a:t>
            </a:r>
            <a:r>
              <a:rPr lang="zh-CN" altLang="en-US" dirty="0" smtClean="0"/>
              <a:t>，</a:t>
            </a:r>
            <a:r>
              <a:rPr lang="zh-CN" altLang="zh-CN" dirty="0" smtClean="0"/>
              <a:t>不同</a:t>
            </a:r>
            <a:r>
              <a:rPr lang="zh-CN" altLang="zh-CN" dirty="0"/>
              <a:t>种类的中低放废物进行</a:t>
            </a:r>
            <a:r>
              <a:rPr lang="zh-CN" altLang="zh-CN" dirty="0" smtClean="0"/>
              <a:t>测量</a:t>
            </a:r>
            <a:r>
              <a:rPr lang="zh-CN" altLang="en-US" dirty="0" smtClean="0"/>
              <a:t>，以及对</a:t>
            </a:r>
            <a:r>
              <a:rPr lang="zh-CN" altLang="zh-CN" dirty="0" smtClean="0"/>
              <a:t>测量</a:t>
            </a:r>
            <a:r>
              <a:rPr lang="zh-CN" altLang="zh-CN" dirty="0"/>
              <a:t>不确定度和可探测限进行</a:t>
            </a:r>
            <a:r>
              <a:rPr lang="zh-CN" altLang="zh-CN" dirty="0" smtClean="0"/>
              <a:t>分析</a:t>
            </a:r>
            <a:endParaRPr lang="en-US" altLang="zh-CN" dirty="0" smtClean="0"/>
          </a:p>
          <a:p>
            <a:r>
              <a:rPr lang="en-US" altLang="zh-CN" dirty="0" smtClean="0"/>
              <a:t>400L</a:t>
            </a:r>
            <a:r>
              <a:rPr lang="zh-CN" altLang="zh-CN" dirty="0"/>
              <a:t>高密度废物桶的最佳测量</a:t>
            </a:r>
            <a:r>
              <a:rPr lang="zh-CN" altLang="zh-CN" dirty="0" smtClean="0"/>
              <a:t>技术标准</a:t>
            </a:r>
            <a:endParaRPr lang="zh-CN" altLang="en-US" dirty="0"/>
          </a:p>
        </p:txBody>
      </p:sp>
    </p:spTree>
    <p:extLst>
      <p:ext uri="{BB962C8B-B14F-4D97-AF65-F5344CB8AC3E}">
        <p14:creationId xmlns:p14="http://schemas.microsoft.com/office/powerpoint/2010/main" val="21027844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致谢</a:t>
            </a:r>
            <a:endParaRPr lang="zh-CN" altLang="en-US" b="1" dirty="0"/>
          </a:p>
        </p:txBody>
      </p:sp>
      <p:sp>
        <p:nvSpPr>
          <p:cNvPr id="3" name="内容占位符 2"/>
          <p:cNvSpPr>
            <a:spLocks noGrp="1"/>
          </p:cNvSpPr>
          <p:nvPr>
            <p:ph idx="1"/>
          </p:nvPr>
        </p:nvSpPr>
        <p:spPr/>
        <p:txBody>
          <a:bodyPr/>
          <a:lstStyle/>
          <a:p>
            <a:r>
              <a:rPr lang="zh-CN" altLang="zh-CN" dirty="0"/>
              <a:t>首先必须感谢我的母校给我提供了这样优渥的土壤与环境，让我有幸与如此多优秀的人为伍</a:t>
            </a:r>
            <a:r>
              <a:rPr lang="zh-CN" altLang="zh-CN" dirty="0" smtClean="0"/>
              <a:t>。</a:t>
            </a:r>
            <a:endParaRPr lang="en-US" altLang="zh-CN" dirty="0" smtClean="0"/>
          </a:p>
          <a:p>
            <a:r>
              <a:rPr lang="zh-CN" altLang="zh-CN" dirty="0" smtClean="0"/>
              <a:t>衷心</a:t>
            </a:r>
            <a:r>
              <a:rPr lang="zh-CN" altLang="zh-CN" dirty="0"/>
              <a:t>感谢我的恩师顾卫国老师对我的淳淳教诲和悉心关怀</a:t>
            </a:r>
            <a:r>
              <a:rPr lang="zh-CN" altLang="zh-CN" dirty="0" smtClean="0"/>
              <a:t>，衷心</a:t>
            </a:r>
            <a:r>
              <a:rPr lang="zh-CN" altLang="zh-CN" dirty="0"/>
              <a:t>感谢课题组的其他老师以及前辈给予我的帮助和提携。 </a:t>
            </a:r>
            <a:endParaRPr lang="en-US" altLang="zh-CN" dirty="0" smtClean="0"/>
          </a:p>
          <a:p>
            <a:r>
              <a:rPr lang="zh-CN" altLang="zh-CN" dirty="0" smtClean="0"/>
              <a:t>衷心</a:t>
            </a:r>
            <a:r>
              <a:rPr lang="zh-CN" altLang="zh-CN" dirty="0"/>
              <a:t>感谢各位同门师兄弟姐妹，感谢我们一起度过的求学岁月。 </a:t>
            </a:r>
            <a:endParaRPr lang="en-US" altLang="zh-CN" dirty="0" smtClean="0"/>
          </a:p>
          <a:p>
            <a:r>
              <a:rPr lang="zh-CN" altLang="zh-CN" dirty="0" smtClean="0"/>
              <a:t>衷心</a:t>
            </a:r>
            <a:r>
              <a:rPr lang="zh-CN" altLang="zh-CN" dirty="0"/>
              <a:t>感谢我的父母多年的</a:t>
            </a:r>
            <a:r>
              <a:rPr lang="zh-CN" altLang="zh-CN" dirty="0" smtClean="0"/>
              <a:t>养育之恩</a:t>
            </a:r>
            <a:endParaRPr lang="zh-CN" altLang="en-US" dirty="0"/>
          </a:p>
        </p:txBody>
      </p:sp>
    </p:spTree>
    <p:extLst>
      <p:ext uri="{BB962C8B-B14F-4D97-AF65-F5344CB8AC3E}">
        <p14:creationId xmlns:p14="http://schemas.microsoft.com/office/powerpoint/2010/main" val="7707629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3522663"/>
            <a:ext cx="8229600" cy="1143000"/>
          </a:xfrm>
        </p:spPr>
        <p:txBody>
          <a:bodyPr/>
          <a:lstStyle/>
          <a:p>
            <a:pPr eaLnBrk="1" fontAlgn="auto" hangingPunct="1">
              <a:spcAft>
                <a:spcPts val="0"/>
              </a:spcAft>
              <a:defRPr/>
            </a:pPr>
            <a:r>
              <a:rPr kumimoji="1" lang="zh-CN" altLang="en-US" dirty="0" smtClean="0">
                <a:solidFill>
                  <a:srgbClr val="004195"/>
                </a:solidFill>
              </a:rPr>
              <a:t>谢谢！</a:t>
            </a:r>
            <a:endParaRPr kumimoji="1" lang="zh-CN" altLang="en-US" dirty="0">
              <a:solidFill>
                <a:srgbClr val="004195"/>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bwMode="auto">
          <a:xfrm>
            <a:off x="457200" y="274638"/>
            <a:ext cx="6316663"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kumimoji="1" lang="zh-CN" altLang="en-US" b="1" smtClean="0"/>
              <a:t>研究背景</a:t>
            </a:r>
          </a:p>
        </p:txBody>
      </p:sp>
      <p:sp>
        <p:nvSpPr>
          <p:cNvPr id="16386" name="内容占位符 2"/>
          <p:cNvSpPr>
            <a:spLocks noGrp="1"/>
          </p:cNvSpPr>
          <p:nvPr>
            <p:ph idx="1"/>
          </p:nvPr>
        </p:nvSpPr>
        <p:spPr>
          <a:xfrm>
            <a:off x="457200" y="1333500"/>
            <a:ext cx="6410325" cy="4989513"/>
          </a:xfrm>
        </p:spPr>
        <p:txBody>
          <a:bodyPr/>
          <a:lstStyle/>
          <a:p>
            <a:pPr eaLnBrk="1" hangingPunct="1"/>
            <a:r>
              <a:rPr lang="zh-CN" altLang="zh-CN" sz="2800" dirty="0" smtClean="0"/>
              <a:t>能源的需求量不断增加，核电事业快速发展，将会产生大量放射性废物</a:t>
            </a:r>
            <a:r>
              <a:rPr lang="zh-CN" altLang="en-US" sz="2800" dirty="0" smtClean="0"/>
              <a:t>；</a:t>
            </a:r>
          </a:p>
          <a:p>
            <a:pPr eaLnBrk="1" hangingPunct="1"/>
            <a:r>
              <a:rPr lang="zh-CN" altLang="en-US" sz="2800" dirty="0" smtClean="0"/>
              <a:t>根据国家标准</a:t>
            </a:r>
            <a:r>
              <a:rPr lang="en-US" altLang="zh-CN" sz="2800" dirty="0" smtClean="0"/>
              <a:t>,</a:t>
            </a:r>
            <a:r>
              <a:rPr lang="zh-CN" altLang="en-US" sz="2800" dirty="0" smtClean="0"/>
              <a:t>需要对废物桶内的放射性核素进行甄别，对核素活度进行测量，以用于分类管理和处置。</a:t>
            </a:r>
            <a:endParaRPr kumimoji="1" lang="en-US" altLang="zh-CN" sz="2800" dirty="0" smtClean="0">
              <a:solidFill>
                <a:srgbClr val="C81501"/>
              </a:solidFill>
            </a:endParaRPr>
          </a:p>
        </p:txBody>
      </p:sp>
      <p:pic>
        <p:nvPicPr>
          <p:cNvPr id="16387" name="Picture 5"/>
          <p:cNvPicPr>
            <a:picLocks noChangeAspect="1" noChangeArrowheads="1"/>
          </p:cNvPicPr>
          <p:nvPr/>
        </p:nvPicPr>
        <p:blipFill>
          <a:blip r:embed="rId3"/>
          <a:srcRect/>
          <a:stretch>
            <a:fillRect/>
          </a:stretch>
        </p:blipFill>
        <p:spPr bwMode="auto">
          <a:xfrm>
            <a:off x="6904038" y="889000"/>
            <a:ext cx="1917700" cy="2774950"/>
          </a:xfrm>
          <a:prstGeom prst="rect">
            <a:avLst/>
          </a:prstGeom>
          <a:noFill/>
          <a:ln w="9525">
            <a:noFill/>
            <a:miter lim="800000"/>
            <a:headEnd/>
            <a:tailEnd/>
          </a:ln>
        </p:spPr>
      </p:pic>
      <p:sp>
        <p:nvSpPr>
          <p:cNvPr id="16388" name="文本框 4"/>
          <p:cNvSpPr txBox="1">
            <a:spLocks noChangeArrowheads="1"/>
          </p:cNvSpPr>
          <p:nvPr/>
        </p:nvSpPr>
        <p:spPr bwMode="auto">
          <a:xfrm>
            <a:off x="457200" y="3663950"/>
            <a:ext cx="8364538" cy="1601788"/>
          </a:xfrm>
          <a:prstGeom prst="rect">
            <a:avLst/>
          </a:prstGeom>
          <a:noFill/>
          <a:ln w="9525">
            <a:noFill/>
            <a:miter lim="800000"/>
            <a:headEnd/>
            <a:tailEnd/>
          </a:ln>
        </p:spPr>
        <p:txBody>
          <a:bodyPr>
            <a:spAutoFit/>
          </a:bodyPr>
          <a:lstStyle/>
          <a:p>
            <a:r>
              <a:rPr lang="zh-CN" altLang="zh-CN" sz="1200" dirty="0">
                <a:solidFill>
                  <a:srgbClr val="FF0000"/>
                </a:solidFill>
              </a:rPr>
              <a:t>《GB14500一2002放射性废物管理规定》</a:t>
            </a:r>
            <a:r>
              <a:rPr lang="zh-CN" altLang="zh-CN" sz="1200" dirty="0">
                <a:solidFill>
                  <a:srgbClr val="004195"/>
                </a:solidFill>
              </a:rPr>
              <a:t>规定了对不同种类的放射性废物的不同处理和处置方式。</a:t>
            </a:r>
          </a:p>
          <a:p>
            <a:r>
              <a:rPr lang="zh-CN" altLang="zh-CN" sz="1200" dirty="0">
                <a:solidFill>
                  <a:srgbClr val="FF0000"/>
                </a:solidFill>
              </a:rPr>
              <a:t>《GBI1928一1989低、中水平放射性固体废物暂时贮存规定》</a:t>
            </a:r>
            <a:r>
              <a:rPr lang="zh-CN" altLang="zh-CN" sz="1200" dirty="0">
                <a:solidFill>
                  <a:srgbClr val="004195"/>
                </a:solidFill>
              </a:rPr>
              <a:t>中要求入库废物应尽可能根据废物的放射性比活度、半衰期、毒性及废物处理的要求进行分类，分别入库贮存；</a:t>
            </a:r>
          </a:p>
          <a:p>
            <a:r>
              <a:rPr lang="zh-CN" altLang="zh-CN" sz="1200" dirty="0">
                <a:solidFill>
                  <a:srgbClr val="FF0000"/>
                </a:solidFill>
              </a:rPr>
              <a:t>《GBI1806一2004放射性物质安全运输规程》</a:t>
            </a:r>
            <a:r>
              <a:rPr lang="zh-CN" altLang="zh-CN" sz="1200" dirty="0">
                <a:solidFill>
                  <a:srgbClr val="004195"/>
                </a:solidFill>
              </a:rPr>
              <a:t>中规定了放射性核素的基本限值和货包内容物限值；</a:t>
            </a:r>
          </a:p>
          <a:p>
            <a:r>
              <a:rPr lang="zh-CN" altLang="zh-CN" sz="1200" dirty="0">
                <a:solidFill>
                  <a:srgbClr val="FF0000"/>
                </a:solidFill>
              </a:rPr>
              <a:t>《GBI6933一1997放射性废物近地表处置的废物接收准则》</a:t>
            </a:r>
            <a:r>
              <a:rPr lang="zh-CN" altLang="zh-CN" sz="1200" dirty="0">
                <a:solidFill>
                  <a:srgbClr val="004195"/>
                </a:solidFill>
              </a:rPr>
              <a:t>中规定了废物包装体中废物的放射性比活度的限值，且主管部门或处置场营运单位可授权某个有资格的部门或单位对废物包装体进行破坏性或非破坏性抽检，抽检项目可包括总p一V和总Q放射性活度、主要放射性核素及其比活度等等。</a:t>
            </a:r>
          </a:p>
          <a:p>
            <a:endParaRPr lang="zh-CN" altLang="en-US" sz="1400" dirty="0"/>
          </a:p>
        </p:txBody>
      </p:sp>
      <p:sp>
        <p:nvSpPr>
          <p:cNvPr id="16389" name="文本框 5"/>
          <p:cNvSpPr txBox="1">
            <a:spLocks noChangeArrowheads="1"/>
          </p:cNvSpPr>
          <p:nvPr/>
        </p:nvSpPr>
        <p:spPr bwMode="auto">
          <a:xfrm>
            <a:off x="457200" y="5235575"/>
            <a:ext cx="8229600" cy="884238"/>
          </a:xfrm>
          <a:prstGeom prst="rect">
            <a:avLst/>
          </a:prstGeom>
          <a:noFill/>
          <a:ln w="9525">
            <a:noFill/>
            <a:miter lim="800000"/>
            <a:headEnd/>
            <a:tailEnd/>
          </a:ln>
        </p:spPr>
        <p:txBody>
          <a:bodyPr>
            <a:spAutoFit/>
          </a:bodyPr>
          <a:lstStyle/>
          <a:p>
            <a:pPr marL="285750" indent="-285750">
              <a:buFont typeface="Arial" charset="0"/>
              <a:buChar char="•"/>
            </a:pPr>
            <a:r>
              <a:rPr kumimoji="1" lang="zh-CN" altLang="en-US" sz="3200" dirty="0">
                <a:solidFill>
                  <a:srgbClr val="C81501"/>
                </a:solidFill>
              </a:rPr>
              <a:t>废物检测技术的研究有很大的应用价值</a:t>
            </a:r>
          </a:p>
          <a:p>
            <a:pPr marL="285750" indent="-285750"/>
            <a:endParaRPr lang="zh-CN" alt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bwMode="auto">
          <a:xfrm>
            <a:off x="457200" y="274638"/>
            <a:ext cx="6316663"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kumimoji="1" lang="zh-CN" altLang="en-US" b="1" smtClean="0"/>
              <a:t>研究背景</a:t>
            </a:r>
          </a:p>
        </p:txBody>
      </p:sp>
      <p:sp>
        <p:nvSpPr>
          <p:cNvPr id="18434" name="内容占位符 2"/>
          <p:cNvSpPr>
            <a:spLocks noGrp="1"/>
          </p:cNvSpPr>
          <p:nvPr>
            <p:ph idx="1"/>
          </p:nvPr>
        </p:nvSpPr>
        <p:spPr>
          <a:xfrm>
            <a:off x="457200" y="1333500"/>
            <a:ext cx="7875588" cy="5195888"/>
          </a:xfrm>
        </p:spPr>
        <p:txBody>
          <a:bodyPr/>
          <a:lstStyle/>
          <a:p>
            <a:pPr eaLnBrk="1" hangingPunct="1">
              <a:lnSpc>
                <a:spcPct val="90000"/>
              </a:lnSpc>
            </a:pPr>
            <a:r>
              <a:rPr lang="zh-CN" altLang="zh-CN" sz="2700" dirty="0" smtClean="0"/>
              <a:t>此后，中低放废物将采用</a:t>
            </a:r>
            <a:r>
              <a:rPr lang="en-US" altLang="zh-CN" sz="2700" dirty="0" smtClean="0"/>
              <a:t>400L</a:t>
            </a:r>
            <a:r>
              <a:rPr lang="zh-CN" altLang="zh-CN" sz="2700" dirty="0" smtClean="0"/>
              <a:t>废物桶处置</a:t>
            </a:r>
            <a:endParaRPr lang="en-US" altLang="zh-CN" sz="2700" dirty="0" smtClean="0"/>
          </a:p>
          <a:p>
            <a:pPr eaLnBrk="1" hangingPunct="1">
              <a:lnSpc>
                <a:spcPct val="90000"/>
              </a:lnSpc>
            </a:pPr>
            <a:r>
              <a:rPr kumimoji="1" lang="zh-CN" altLang="en-US" sz="2700" dirty="0" smtClean="0"/>
              <a:t>与</a:t>
            </a:r>
            <a:r>
              <a:rPr kumimoji="1" lang="en-US" altLang="zh-CN" sz="2700" dirty="0" smtClean="0"/>
              <a:t>200L</a:t>
            </a:r>
            <a:r>
              <a:rPr kumimoji="1" lang="zh-CN" altLang="en-US" sz="2700" dirty="0" smtClean="0"/>
              <a:t>废物桶相比</a:t>
            </a:r>
            <a:r>
              <a:rPr kumimoji="1" lang="en-US" altLang="zh-CN" sz="2700" dirty="0" smtClean="0"/>
              <a:t>400L</a:t>
            </a:r>
            <a:r>
              <a:rPr kumimoji="1" lang="zh-CN" altLang="en-US" sz="2700" dirty="0" smtClean="0"/>
              <a:t>具有的特点：</a:t>
            </a:r>
            <a:endParaRPr kumimoji="1" lang="en-US" altLang="zh-CN" sz="2700" dirty="0" smtClean="0"/>
          </a:p>
          <a:p>
            <a:pPr lvl="1" eaLnBrk="1" hangingPunct="1">
              <a:lnSpc>
                <a:spcPct val="90000"/>
              </a:lnSpc>
            </a:pPr>
            <a:r>
              <a:rPr lang="zh-CN" altLang="zh-CN" sz="2400" dirty="0" smtClean="0"/>
              <a:t>几何尺寸的增大</a:t>
            </a:r>
            <a:endParaRPr lang="en-US" altLang="zh-CN" sz="2400" dirty="0" smtClean="0"/>
          </a:p>
          <a:p>
            <a:pPr lvl="1" eaLnBrk="1" hangingPunct="1">
              <a:lnSpc>
                <a:spcPct val="90000"/>
              </a:lnSpc>
            </a:pPr>
            <a:r>
              <a:rPr lang="zh-CN" altLang="en-US" sz="2400" dirty="0" smtClean="0"/>
              <a:t>采用</a:t>
            </a:r>
            <a:r>
              <a:rPr lang="zh-CN" altLang="zh-CN" sz="2400" dirty="0" smtClean="0"/>
              <a:t>超压缩等大减容比方法</a:t>
            </a:r>
            <a:endParaRPr lang="en-US" altLang="zh-CN" sz="2400" dirty="0" smtClean="0"/>
          </a:p>
          <a:p>
            <a:pPr eaLnBrk="1" hangingPunct="1">
              <a:lnSpc>
                <a:spcPct val="90000"/>
              </a:lnSpc>
            </a:pPr>
            <a:r>
              <a:rPr kumimoji="1" lang="zh-CN" altLang="en-US" sz="2700" dirty="0" smtClean="0"/>
              <a:t>以上特点都增强了自吸收效应，不均匀性可能</a:t>
            </a:r>
            <a:endParaRPr kumimoji="1" lang="en-US" altLang="zh-CN" sz="2700" dirty="0" smtClean="0"/>
          </a:p>
        </p:txBody>
      </p:sp>
      <p:grpSp>
        <p:nvGrpSpPr>
          <p:cNvPr id="2" name="组合 1"/>
          <p:cNvGrpSpPr/>
          <p:nvPr/>
        </p:nvGrpSpPr>
        <p:grpSpPr>
          <a:xfrm>
            <a:off x="974725" y="3557588"/>
            <a:ext cx="3092450" cy="2714625"/>
            <a:chOff x="974725" y="3557588"/>
            <a:chExt cx="3092450" cy="2714625"/>
          </a:xfrm>
        </p:grpSpPr>
        <p:pic>
          <p:nvPicPr>
            <p:cNvPr id="18435" name="图片 1"/>
            <p:cNvPicPr>
              <a:picLocks noChangeAspect="1"/>
            </p:cNvPicPr>
            <p:nvPr/>
          </p:nvPicPr>
          <p:blipFill>
            <a:blip r:embed="rId3"/>
            <a:srcRect/>
            <a:stretch>
              <a:fillRect/>
            </a:stretch>
          </p:blipFill>
          <p:spPr bwMode="auto">
            <a:xfrm>
              <a:off x="1363663" y="3557588"/>
              <a:ext cx="2306637" cy="2238375"/>
            </a:xfrm>
            <a:prstGeom prst="rect">
              <a:avLst/>
            </a:prstGeom>
            <a:noFill/>
            <a:ln w="9525">
              <a:noFill/>
              <a:miter lim="800000"/>
              <a:headEnd/>
              <a:tailEnd/>
            </a:ln>
          </p:spPr>
        </p:pic>
        <p:sp>
          <p:nvSpPr>
            <p:cNvPr id="18436" name="文本框 5"/>
            <p:cNvSpPr txBox="1">
              <a:spLocks noChangeArrowheads="1"/>
            </p:cNvSpPr>
            <p:nvPr/>
          </p:nvSpPr>
          <p:spPr bwMode="auto">
            <a:xfrm>
              <a:off x="974725" y="5905500"/>
              <a:ext cx="3092450" cy="366713"/>
            </a:xfrm>
            <a:prstGeom prst="rect">
              <a:avLst/>
            </a:prstGeom>
            <a:noFill/>
            <a:ln w="9525">
              <a:noFill/>
              <a:miter lim="800000"/>
              <a:headEnd/>
              <a:tailEnd/>
            </a:ln>
          </p:spPr>
          <p:txBody>
            <a:bodyPr wrap="none">
              <a:spAutoFit/>
            </a:bodyPr>
            <a:lstStyle/>
            <a:p>
              <a:r>
                <a:rPr kumimoji="1" lang="en-US" altLang="zh-CN" dirty="0"/>
                <a:t>【200L 400L</a:t>
              </a:r>
              <a:r>
                <a:rPr kumimoji="1" lang="zh-CN" altLang="en-US" dirty="0"/>
                <a:t>废物桶图对比</a:t>
              </a:r>
              <a:r>
                <a:rPr kumimoji="1" lang="en-US" altLang="zh-CN" dirty="0"/>
                <a:t>】</a:t>
              </a:r>
              <a:endParaRPr lang="zh-CN" altLang="en-US" dirty="0"/>
            </a:p>
          </p:txBody>
        </p:sp>
      </p:grpSp>
      <p:grpSp>
        <p:nvGrpSpPr>
          <p:cNvPr id="18437" name="组合 8"/>
          <p:cNvGrpSpPr>
            <a:grpSpLocks/>
          </p:cNvGrpSpPr>
          <p:nvPr/>
        </p:nvGrpSpPr>
        <p:grpSpPr bwMode="auto">
          <a:xfrm>
            <a:off x="4360863" y="3600450"/>
            <a:ext cx="3760787" cy="2678113"/>
            <a:chOff x="1274577" y="3456971"/>
            <a:chExt cx="3760336" cy="2679236"/>
          </a:xfrm>
        </p:grpSpPr>
        <p:pic>
          <p:nvPicPr>
            <p:cNvPr id="18438" name="图片 4"/>
            <p:cNvPicPr>
              <a:picLocks noChangeAspect="1"/>
            </p:cNvPicPr>
            <p:nvPr/>
          </p:nvPicPr>
          <p:blipFill>
            <a:blip r:embed="rId4"/>
            <a:srcRect/>
            <a:stretch>
              <a:fillRect/>
            </a:stretch>
          </p:blipFill>
          <p:spPr bwMode="auto">
            <a:xfrm>
              <a:off x="1274577" y="3456971"/>
              <a:ext cx="3760336" cy="2292206"/>
            </a:xfrm>
            <a:prstGeom prst="rect">
              <a:avLst/>
            </a:prstGeom>
            <a:noFill/>
            <a:ln w="9525">
              <a:noFill/>
              <a:miter lim="800000"/>
              <a:headEnd/>
              <a:tailEnd/>
            </a:ln>
          </p:spPr>
        </p:pic>
        <p:sp>
          <p:nvSpPr>
            <p:cNvPr id="18439" name="文本框 7"/>
            <p:cNvSpPr txBox="1">
              <a:spLocks noChangeArrowheads="1"/>
            </p:cNvSpPr>
            <p:nvPr/>
          </p:nvSpPr>
          <p:spPr bwMode="auto">
            <a:xfrm>
              <a:off x="1779341" y="5769340"/>
              <a:ext cx="2723823" cy="366867"/>
            </a:xfrm>
            <a:prstGeom prst="rect">
              <a:avLst/>
            </a:prstGeom>
            <a:noFill/>
            <a:ln w="9525">
              <a:noFill/>
              <a:miter lim="800000"/>
              <a:headEnd/>
              <a:tailEnd/>
            </a:ln>
          </p:spPr>
          <p:txBody>
            <a:bodyPr wrap="none">
              <a:spAutoFit/>
            </a:bodyPr>
            <a:lstStyle/>
            <a:p>
              <a:r>
                <a:rPr kumimoji="1" lang="en-US" altLang="zh-CN" dirty="0"/>
                <a:t>【SGS</a:t>
              </a:r>
              <a:r>
                <a:rPr kumimoji="1" lang="zh-CN" altLang="en-US" dirty="0"/>
                <a:t>误差随密度变化</a:t>
              </a:r>
              <a:r>
                <a:rPr kumimoji="1" lang="en-US" altLang="zh-CN" dirty="0"/>
                <a:t>】</a:t>
              </a:r>
              <a:endParaRPr lang="zh-CN" altLang="en-US" dirty="0"/>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idx="4294967295"/>
          </p:nvPr>
        </p:nvSpPr>
        <p:spPr bwMode="auto">
          <a:xfrm>
            <a:off x="457200" y="274638"/>
            <a:ext cx="6316663" cy="757237"/>
          </a:xfrm>
          <a:prstGeom prst="rect">
            <a:avLst/>
          </a:prstGeom>
          <a:noFill/>
          <a:ln>
            <a:miter lim="800000"/>
            <a:headEnd/>
            <a:tailEnd/>
          </a:ln>
        </p:spPr>
        <p:txBody>
          <a:bodyPr/>
          <a:lstStyle/>
          <a:p>
            <a:pPr algn="l" eaLnBrk="1" hangingPunct="1"/>
            <a:r>
              <a:rPr kumimoji="1" lang="zh-CN" altLang="en-US" b="1" smtClean="0"/>
              <a:t>研究背景</a:t>
            </a:r>
          </a:p>
        </p:txBody>
      </p:sp>
      <p:sp>
        <p:nvSpPr>
          <p:cNvPr id="46083" name="内容占位符 2"/>
          <p:cNvSpPr>
            <a:spLocks noGrp="1"/>
          </p:cNvSpPr>
          <p:nvPr>
            <p:ph idx="4294967295"/>
          </p:nvPr>
        </p:nvSpPr>
        <p:spPr>
          <a:xfrm>
            <a:off x="457200" y="1333500"/>
            <a:ext cx="8229600" cy="3487738"/>
          </a:xfrm>
        </p:spPr>
        <p:txBody>
          <a:bodyPr/>
          <a:lstStyle/>
          <a:p>
            <a:pPr eaLnBrk="1" hangingPunct="1">
              <a:defRPr/>
            </a:pPr>
            <a:r>
              <a:rPr kumimoji="1" lang="zh-CN" altLang="en-US" dirty="0" smtClean="0"/>
              <a:t>针对废物桶，主要采用</a:t>
            </a:r>
            <a:r>
              <a:rPr kumimoji="1" lang="en-US" altLang="zh-CN" dirty="0" smtClean="0"/>
              <a:t>NDA</a:t>
            </a:r>
            <a:r>
              <a:rPr kumimoji="1" lang="zh-CN" altLang="en-US" dirty="0" smtClean="0"/>
              <a:t>无损检测方法，主要包括</a:t>
            </a:r>
            <a:r>
              <a:rPr kumimoji="1" lang="en-US" altLang="zh-CN" dirty="0" smtClean="0"/>
              <a:t>SGS,TGS</a:t>
            </a:r>
            <a:r>
              <a:rPr kumimoji="1" lang="zh-CN" altLang="en-US" dirty="0" smtClean="0"/>
              <a:t>等技术</a:t>
            </a:r>
          </a:p>
          <a:p>
            <a:pPr eaLnBrk="1" hangingPunct="1">
              <a:defRPr/>
            </a:pPr>
            <a:endParaRPr kumimoji="1" lang="en-US" altLang="zh-CN" dirty="0" smtClean="0"/>
          </a:p>
          <a:p>
            <a:pPr eaLnBrk="1" hangingPunct="1">
              <a:defRPr/>
            </a:pPr>
            <a:endParaRPr kumimoji="1" lang="en-US" altLang="zh-CN" dirty="0"/>
          </a:p>
          <a:p>
            <a:pPr eaLnBrk="1" hangingPunct="1">
              <a:defRPr/>
            </a:pPr>
            <a:endParaRPr kumimoji="1" lang="en-US" altLang="zh-CN" dirty="0"/>
          </a:p>
          <a:p>
            <a:pPr marL="0" indent="0" eaLnBrk="1" hangingPunct="1">
              <a:buFont typeface="Arial" charset="0"/>
              <a:buNone/>
              <a:defRPr/>
            </a:pPr>
            <a:endParaRPr kumimoji="1" lang="en-US" altLang="zh-CN" dirty="0" smtClean="0"/>
          </a:p>
          <a:p>
            <a:pPr eaLnBrk="1" hangingPunct="1">
              <a:defRPr/>
            </a:pPr>
            <a:endParaRPr kumimoji="1" lang="zh-CN" altLang="en-US" dirty="0" smtClean="0"/>
          </a:p>
        </p:txBody>
      </p:sp>
      <p:pic>
        <p:nvPicPr>
          <p:cNvPr id="20483" name="图片 4"/>
          <p:cNvPicPr>
            <a:picLocks noChangeAspect="1"/>
          </p:cNvPicPr>
          <p:nvPr/>
        </p:nvPicPr>
        <p:blipFill>
          <a:blip r:embed="rId3"/>
          <a:srcRect/>
          <a:stretch>
            <a:fillRect/>
          </a:stretch>
        </p:blipFill>
        <p:spPr bwMode="auto">
          <a:xfrm>
            <a:off x="190500" y="2622550"/>
            <a:ext cx="3949700" cy="2155825"/>
          </a:xfrm>
          <a:prstGeom prst="rect">
            <a:avLst/>
          </a:prstGeom>
          <a:noFill/>
          <a:ln w="9525">
            <a:noFill/>
            <a:miter lim="800000"/>
            <a:headEnd/>
            <a:tailEnd/>
          </a:ln>
        </p:spPr>
      </p:pic>
      <p:pic>
        <p:nvPicPr>
          <p:cNvPr id="20484" name="图片 1"/>
          <p:cNvPicPr>
            <a:picLocks noChangeAspect="1"/>
          </p:cNvPicPr>
          <p:nvPr/>
        </p:nvPicPr>
        <p:blipFill>
          <a:blip r:embed="rId4"/>
          <a:srcRect/>
          <a:stretch>
            <a:fillRect/>
          </a:stretch>
        </p:blipFill>
        <p:spPr bwMode="auto">
          <a:xfrm>
            <a:off x="4541838" y="2671763"/>
            <a:ext cx="3540125" cy="1781175"/>
          </a:xfrm>
          <a:prstGeom prst="rect">
            <a:avLst/>
          </a:prstGeom>
          <a:noFill/>
          <a:ln w="9525">
            <a:noFill/>
            <a:miter lim="800000"/>
            <a:headEnd/>
            <a:tailEnd/>
          </a:ln>
        </p:spPr>
      </p:pic>
      <p:sp>
        <p:nvSpPr>
          <p:cNvPr id="20485" name="文本框 5"/>
          <p:cNvSpPr txBox="1">
            <a:spLocks noChangeArrowheads="1"/>
          </p:cNvSpPr>
          <p:nvPr/>
        </p:nvSpPr>
        <p:spPr bwMode="auto">
          <a:xfrm>
            <a:off x="2279650" y="4749800"/>
            <a:ext cx="4108450" cy="366713"/>
          </a:xfrm>
          <a:prstGeom prst="rect">
            <a:avLst/>
          </a:prstGeom>
          <a:noFill/>
          <a:ln w="9525">
            <a:noFill/>
            <a:miter lim="800000"/>
            <a:headEnd/>
            <a:tailEnd/>
          </a:ln>
        </p:spPr>
        <p:txBody>
          <a:bodyPr wrap="none">
            <a:spAutoFit/>
          </a:bodyPr>
          <a:lstStyle/>
          <a:p>
            <a:r>
              <a:rPr kumimoji="1" lang="en-US" altLang="zh-CN"/>
              <a:t>【SGS</a:t>
            </a:r>
            <a:r>
              <a:rPr kumimoji="1" lang="zh-CN" altLang="en-US"/>
              <a:t>、</a:t>
            </a:r>
            <a:r>
              <a:rPr kumimoji="1" lang="en-US" altLang="zh-CN"/>
              <a:t>TGS</a:t>
            </a:r>
            <a:r>
              <a:rPr kumimoji="1" lang="zh-CN" altLang="en-US"/>
              <a:t>技术的特点和误差对比</a:t>
            </a:r>
            <a:r>
              <a:rPr kumimoji="1" lang="en-US" altLang="zh-CN"/>
              <a:t>】</a:t>
            </a:r>
            <a:endParaRPr lang="zh-CN" altLang="en-US"/>
          </a:p>
        </p:txBody>
      </p:sp>
      <p:sp>
        <p:nvSpPr>
          <p:cNvPr id="20486" name="矩形 3"/>
          <p:cNvSpPr>
            <a:spLocks noChangeArrowheads="1"/>
          </p:cNvSpPr>
          <p:nvPr/>
        </p:nvSpPr>
        <p:spPr bwMode="auto">
          <a:xfrm>
            <a:off x="457200" y="4991100"/>
            <a:ext cx="7788275" cy="1077913"/>
          </a:xfrm>
          <a:prstGeom prst="rect">
            <a:avLst/>
          </a:prstGeom>
          <a:noFill/>
          <a:ln w="9525">
            <a:noFill/>
            <a:miter lim="800000"/>
            <a:headEnd/>
            <a:tailEnd/>
          </a:ln>
        </p:spPr>
        <p:txBody>
          <a:bodyPr>
            <a:spAutoFit/>
          </a:bodyPr>
          <a:lstStyle/>
          <a:p>
            <a:pPr marL="285750" indent="-285750">
              <a:buFont typeface="Arial" charset="0"/>
              <a:buChar char="•"/>
            </a:pPr>
            <a:r>
              <a:rPr kumimoji="1" lang="zh-CN" altLang="en-US" sz="3200">
                <a:solidFill>
                  <a:srgbClr val="C00000"/>
                </a:solidFill>
              </a:rPr>
              <a:t>开展兼具快速、准确的废物桶测量技术具有理论研究价值</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bwMode="auto">
          <a:xfrm>
            <a:off x="457200" y="274638"/>
            <a:ext cx="6316663"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zh-CN" b="1" smtClean="0"/>
              <a:t>国</a:t>
            </a:r>
            <a:r>
              <a:rPr lang="zh-CN" altLang="en-US" b="1" smtClean="0"/>
              <a:t>内</a:t>
            </a:r>
            <a:r>
              <a:rPr lang="zh-CN" altLang="zh-CN" b="1" smtClean="0"/>
              <a:t>外研究现状</a:t>
            </a:r>
            <a:endParaRPr kumimoji="1" lang="zh-CN" altLang="en-US" smtClean="0"/>
          </a:p>
        </p:txBody>
      </p:sp>
      <p:sp>
        <p:nvSpPr>
          <p:cNvPr id="22530" name="内容占位符 2"/>
          <p:cNvSpPr>
            <a:spLocks noGrp="1"/>
          </p:cNvSpPr>
          <p:nvPr>
            <p:ph idx="1"/>
          </p:nvPr>
        </p:nvSpPr>
        <p:spPr>
          <a:xfrm>
            <a:off x="457200" y="1333500"/>
            <a:ext cx="5613400" cy="5056188"/>
          </a:xfrm>
        </p:spPr>
        <p:txBody>
          <a:bodyPr/>
          <a:lstStyle/>
          <a:p>
            <a:pPr eaLnBrk="1" hangingPunct="1">
              <a:lnSpc>
                <a:spcPct val="80000"/>
              </a:lnSpc>
            </a:pPr>
            <a:r>
              <a:rPr lang="en-US" altLang="zh-CN" sz="2800" dirty="0" smtClean="0"/>
              <a:t>20</a:t>
            </a:r>
            <a:r>
              <a:rPr lang="zh-CN" altLang="zh-CN" sz="2800" dirty="0" smtClean="0"/>
              <a:t>世纪</a:t>
            </a:r>
            <a:r>
              <a:rPr lang="en-US" altLang="zh-CN" sz="2800" dirty="0" smtClean="0"/>
              <a:t>70-90</a:t>
            </a:r>
            <a:r>
              <a:rPr lang="zh-CN" altLang="zh-CN" sz="2800" dirty="0" smtClean="0"/>
              <a:t>年代</a:t>
            </a:r>
            <a:r>
              <a:rPr lang="zh-CN" altLang="en-US" sz="2800" dirty="0" smtClean="0"/>
              <a:t>，</a:t>
            </a:r>
            <a:r>
              <a:rPr lang="en-US" altLang="zh-CN" sz="2800" dirty="0" smtClean="0"/>
              <a:t>SGS</a:t>
            </a:r>
            <a:r>
              <a:rPr lang="zh-CN" altLang="en-US" sz="2800" dirty="0" smtClean="0"/>
              <a:t>和</a:t>
            </a:r>
            <a:r>
              <a:rPr lang="en-US" altLang="zh-CN" sz="2800" dirty="0" smtClean="0"/>
              <a:t>TGS</a:t>
            </a:r>
            <a:r>
              <a:rPr lang="zh-CN" altLang="en-US" sz="2800" dirty="0" smtClean="0"/>
              <a:t>的研究集中在</a:t>
            </a:r>
            <a:r>
              <a:rPr lang="zh-CN" altLang="zh-CN" sz="2800" dirty="0" smtClean="0"/>
              <a:t>美国的</a:t>
            </a:r>
            <a:r>
              <a:rPr lang="en-US" altLang="zh-CN" sz="2800" dirty="0" smtClean="0"/>
              <a:t>LANL</a:t>
            </a:r>
            <a:r>
              <a:rPr lang="zh-CN" altLang="zh-CN" sz="2800" dirty="0" smtClean="0"/>
              <a:t>（</a:t>
            </a:r>
            <a:r>
              <a:rPr lang="en-US" altLang="zh-CN" sz="2800" dirty="0" smtClean="0"/>
              <a:t>Los Alamos National Laboratory</a:t>
            </a:r>
            <a:r>
              <a:rPr lang="zh-CN" altLang="zh-CN" sz="2800" dirty="0" smtClean="0"/>
              <a:t>）</a:t>
            </a:r>
            <a:r>
              <a:rPr lang="zh-CN" altLang="en-US" sz="2800" dirty="0" smtClean="0"/>
              <a:t>和</a:t>
            </a:r>
            <a:r>
              <a:rPr lang="en-US" altLang="zh-CN" sz="2800" dirty="0" smtClean="0"/>
              <a:t>LLNL</a:t>
            </a:r>
            <a:r>
              <a:rPr lang="zh-CN" altLang="zh-CN" sz="2800" dirty="0" smtClean="0"/>
              <a:t>（</a:t>
            </a:r>
            <a:r>
              <a:rPr lang="en-US" altLang="zh-CN" sz="2800" dirty="0"/>
              <a:t>Lawrence Livermore National </a:t>
            </a:r>
            <a:r>
              <a:rPr lang="en-US" altLang="zh-CN" sz="2800" dirty="0" smtClean="0"/>
              <a:t>Laboratory</a:t>
            </a:r>
            <a:r>
              <a:rPr lang="zh-CN" altLang="zh-CN" sz="2800" dirty="0" smtClean="0"/>
              <a:t>）</a:t>
            </a:r>
            <a:r>
              <a:rPr lang="zh-CN" altLang="zh-CN" sz="2800" dirty="0"/>
              <a:t>国家</a:t>
            </a:r>
            <a:r>
              <a:rPr lang="zh-CN" altLang="zh-CN" sz="2800" dirty="0" smtClean="0"/>
              <a:t>实验室</a:t>
            </a:r>
            <a:endParaRPr lang="en-US" altLang="zh-CN" sz="2800" dirty="0" smtClean="0"/>
          </a:p>
          <a:p>
            <a:pPr eaLnBrk="1" hangingPunct="1">
              <a:lnSpc>
                <a:spcPct val="80000"/>
              </a:lnSpc>
            </a:pPr>
            <a:r>
              <a:rPr lang="zh-CN" altLang="en-US" sz="2800" dirty="0" smtClean="0"/>
              <a:t>目前，国外已经有较为成熟的商业化产品，主要来自</a:t>
            </a:r>
            <a:r>
              <a:rPr lang="en-US" altLang="zh-CN" sz="2800" dirty="0" err="1" smtClean="0"/>
              <a:t>Antech</a:t>
            </a:r>
            <a:r>
              <a:rPr lang="zh-CN" altLang="en-US" sz="2800" dirty="0" smtClean="0"/>
              <a:t>和</a:t>
            </a:r>
            <a:r>
              <a:rPr lang="en-US" altLang="zh-CN" sz="2800" dirty="0" smtClean="0"/>
              <a:t>Canberra</a:t>
            </a:r>
            <a:r>
              <a:rPr lang="zh-CN" altLang="en-US" sz="2800" dirty="0" smtClean="0"/>
              <a:t>公司</a:t>
            </a:r>
            <a:endParaRPr kumimoji="1" lang="en-US" altLang="zh-CN" sz="2800" dirty="0" smtClean="0"/>
          </a:p>
          <a:p>
            <a:pPr eaLnBrk="1" hangingPunct="1">
              <a:lnSpc>
                <a:spcPct val="80000"/>
              </a:lnSpc>
            </a:pPr>
            <a:r>
              <a:rPr kumimoji="1" lang="zh-CN" altLang="en-US" sz="2800" dirty="0" smtClean="0"/>
              <a:t>最近的工作主要集中于系统优化与改造，测量策略改进，兼容性程度的开发，以及新的改进型方法的研究</a:t>
            </a:r>
            <a:endParaRPr kumimoji="1" lang="zh-CN" altLang="en-US" sz="2800" dirty="0" smtClean="0"/>
          </a:p>
        </p:txBody>
      </p:sp>
      <p:pic>
        <p:nvPicPr>
          <p:cNvPr id="22531" name="图片 4"/>
          <p:cNvPicPr>
            <a:picLocks noChangeAspect="1"/>
          </p:cNvPicPr>
          <p:nvPr/>
        </p:nvPicPr>
        <p:blipFill>
          <a:blip r:embed="rId2"/>
          <a:srcRect/>
          <a:stretch>
            <a:fillRect/>
          </a:stretch>
        </p:blipFill>
        <p:spPr bwMode="auto">
          <a:xfrm>
            <a:off x="6070600" y="1031875"/>
            <a:ext cx="2768600" cy="2822575"/>
          </a:xfrm>
          <a:prstGeom prst="rect">
            <a:avLst/>
          </a:prstGeom>
          <a:noFill/>
          <a:ln w="9525">
            <a:noFill/>
            <a:miter lim="800000"/>
            <a:headEnd/>
            <a:tailEnd/>
          </a:ln>
        </p:spPr>
      </p:pic>
      <p:pic>
        <p:nvPicPr>
          <p:cNvPr id="22532" name="图片 8"/>
          <p:cNvPicPr>
            <a:picLocks noChangeAspect="1"/>
          </p:cNvPicPr>
          <p:nvPr/>
        </p:nvPicPr>
        <p:blipFill>
          <a:blip r:embed="rId3"/>
          <a:srcRect/>
          <a:stretch>
            <a:fillRect/>
          </a:stretch>
        </p:blipFill>
        <p:spPr bwMode="auto">
          <a:xfrm>
            <a:off x="6070600" y="3854450"/>
            <a:ext cx="2768600" cy="22812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bwMode="auto">
          <a:xfrm>
            <a:off x="457200" y="274638"/>
            <a:ext cx="6316663"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zh-CN" b="1" dirty="0" smtClean="0"/>
              <a:t>国</a:t>
            </a:r>
            <a:r>
              <a:rPr lang="zh-CN" altLang="en-US" b="1" dirty="0" smtClean="0"/>
              <a:t>内</a:t>
            </a:r>
            <a:r>
              <a:rPr lang="zh-CN" altLang="zh-CN" b="1" dirty="0" smtClean="0"/>
              <a:t>外研究现状</a:t>
            </a:r>
            <a:endParaRPr lang="zh-CN" altLang="en-US" dirty="0" smtClean="0"/>
          </a:p>
        </p:txBody>
      </p:sp>
      <p:sp>
        <p:nvSpPr>
          <p:cNvPr id="23554" name="内容占位符 2"/>
          <p:cNvSpPr>
            <a:spLocks noGrp="1"/>
          </p:cNvSpPr>
          <p:nvPr>
            <p:ph idx="1"/>
          </p:nvPr>
        </p:nvSpPr>
        <p:spPr>
          <a:xfrm>
            <a:off x="457200" y="1333500"/>
            <a:ext cx="8229600" cy="4314825"/>
          </a:xfrm>
        </p:spPr>
        <p:txBody>
          <a:bodyPr/>
          <a:lstStyle/>
          <a:p>
            <a:pPr eaLnBrk="1" hangingPunct="1"/>
            <a:r>
              <a:rPr lang="zh-CN" altLang="zh-CN" dirty="0" smtClean="0"/>
              <a:t>中国原子能研究院</a:t>
            </a:r>
            <a:r>
              <a:rPr lang="zh-CN" altLang="en-US" dirty="0" smtClean="0"/>
              <a:t>近年来，</a:t>
            </a:r>
            <a:r>
              <a:rPr lang="en-US" altLang="zh-CN" dirty="0" err="1" smtClean="0"/>
              <a:t>主要</a:t>
            </a:r>
            <a:r>
              <a:rPr lang="zh-CN" altLang="en-US" dirty="0" smtClean="0"/>
              <a:t>研究了</a:t>
            </a:r>
            <a:r>
              <a:rPr lang="en-US" altLang="zh-CN" dirty="0" smtClean="0"/>
              <a:t>SGS</a:t>
            </a:r>
            <a:r>
              <a:rPr lang="zh-CN" altLang="en-US" dirty="0" smtClean="0"/>
              <a:t>壳状源效率刻度方法，</a:t>
            </a:r>
            <a:r>
              <a:rPr lang="en-US" altLang="zh-CN" dirty="0" smtClean="0"/>
              <a:t>TGS</a:t>
            </a:r>
            <a:r>
              <a:rPr lang="zh-CN" altLang="en-US" dirty="0" smtClean="0"/>
              <a:t>连续扫描方法，基于层间串扰限制的准直器优化设计</a:t>
            </a:r>
            <a:endParaRPr lang="en-US" altLang="zh-CN" dirty="0" smtClean="0"/>
          </a:p>
          <a:p>
            <a:pPr eaLnBrk="1" hangingPunct="1"/>
            <a:r>
              <a:rPr lang="zh-CN" altLang="en-US" dirty="0" smtClean="0"/>
              <a:t>工程物理研究院与成都理工大学、兰州大学合作，针对</a:t>
            </a:r>
            <a:r>
              <a:rPr lang="en-US" altLang="zh-CN" dirty="0" err="1" smtClean="0"/>
              <a:t>反应堆退役废物的测量进行研究</a:t>
            </a:r>
            <a:r>
              <a:rPr lang="en-US" altLang="zh-CN" dirty="0" smtClean="0"/>
              <a:t>，</a:t>
            </a:r>
            <a:r>
              <a:rPr lang="zh-CN" altLang="en-US" dirty="0" smtClean="0"/>
              <a:t>研究了效率刻度方法、准直器设计和迭代算法</a:t>
            </a:r>
            <a:endParaRPr lang="en-US" altLang="zh-CN" dirty="0" smtClean="0"/>
          </a:p>
          <a:p>
            <a:pPr eaLnBrk="1" hangingPunct="1"/>
            <a:endParaRPr lang="zh-CN" alt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6906126" cy="756845"/>
          </a:xfrm>
        </p:spPr>
        <p:txBody>
          <a:bodyPr/>
          <a:lstStyle/>
          <a:p>
            <a:r>
              <a:rPr lang="zh-CN" altLang="zh-CN" b="1" dirty="0"/>
              <a:t>国</a:t>
            </a:r>
            <a:r>
              <a:rPr lang="zh-CN" altLang="en-US" b="1" dirty="0"/>
              <a:t>内</a:t>
            </a:r>
            <a:r>
              <a:rPr lang="zh-CN" altLang="zh-CN" b="1" dirty="0"/>
              <a:t>外研究现状</a:t>
            </a:r>
            <a:r>
              <a:rPr lang="zh-CN" altLang="en-US" b="1" dirty="0"/>
              <a:t>-改进型</a:t>
            </a:r>
            <a:r>
              <a:rPr lang="zh-CN" altLang="en-US" b="1" dirty="0" smtClean="0"/>
              <a:t>方法</a:t>
            </a:r>
            <a:r>
              <a:rPr lang="en-US" altLang="zh-CN" b="1" dirty="0" smtClean="0"/>
              <a:t>1</a:t>
            </a:r>
            <a:endParaRPr lang="zh-CN" altLang="en-US" dirty="0"/>
          </a:p>
        </p:txBody>
      </p:sp>
      <p:sp>
        <p:nvSpPr>
          <p:cNvPr id="3" name="内容占位符 2"/>
          <p:cNvSpPr>
            <a:spLocks noGrp="1"/>
          </p:cNvSpPr>
          <p:nvPr>
            <p:ph idx="1"/>
          </p:nvPr>
        </p:nvSpPr>
        <p:spPr>
          <a:xfrm>
            <a:off x="457200" y="4074695"/>
            <a:ext cx="8229600" cy="1573807"/>
          </a:xfrm>
        </p:spPr>
        <p:txBody>
          <a:bodyPr/>
          <a:lstStyle/>
          <a:p>
            <a:r>
              <a:rPr lang="zh-CN" altLang="en-US" dirty="0"/>
              <a:t>改进型</a:t>
            </a:r>
            <a:r>
              <a:rPr lang="en-US" altLang="zh-CN" dirty="0"/>
              <a:t>SGS</a:t>
            </a:r>
            <a:r>
              <a:rPr lang="zh-CN" altLang="en-US" dirty="0"/>
              <a:t>方法</a:t>
            </a:r>
            <a:r>
              <a:rPr lang="zh-CN" altLang="en-US" dirty="0" smtClean="0"/>
              <a:t>，废物桶匀速旋转，假设</a:t>
            </a:r>
            <a:r>
              <a:rPr lang="zh-CN" altLang="en-US" dirty="0"/>
              <a:t>无层间串扰，每层径向</a:t>
            </a:r>
            <a:r>
              <a:rPr lang="zh-CN" altLang="en-US" dirty="0" smtClean="0"/>
              <a:t>划分数层，探测器</a:t>
            </a:r>
            <a:r>
              <a:rPr lang="zh-CN" altLang="en-US" dirty="0"/>
              <a:t>在不同距离的位置测量</a:t>
            </a:r>
            <a:r>
              <a:rPr lang="en-US" altLang="zh-CN" dirty="0"/>
              <a:t>【</a:t>
            </a:r>
            <a:r>
              <a:rPr lang="zh-CN" altLang="zh-CN" dirty="0"/>
              <a:t>Tran Ha Anh</a:t>
            </a:r>
            <a:r>
              <a:rPr lang="en-US" altLang="zh-CN" dirty="0"/>
              <a:t>】</a:t>
            </a:r>
          </a:p>
          <a:p>
            <a:endParaRPr lang="zh-CN" altLang="en-US" dirty="0"/>
          </a:p>
        </p:txBody>
      </p:sp>
      <p:pic>
        <p:nvPicPr>
          <p:cNvPr id="5" name="图片 4"/>
          <p:cNvPicPr>
            <a:picLocks noChangeAspect="1"/>
          </p:cNvPicPr>
          <p:nvPr/>
        </p:nvPicPr>
        <p:blipFill>
          <a:blip r:embed="rId2"/>
          <a:stretch>
            <a:fillRect/>
          </a:stretch>
        </p:blipFill>
        <p:spPr>
          <a:xfrm>
            <a:off x="601576" y="1652419"/>
            <a:ext cx="8046131" cy="2245813"/>
          </a:xfrm>
          <a:prstGeom prst="rect">
            <a:avLst/>
          </a:prstGeom>
        </p:spPr>
      </p:pic>
    </p:spTree>
    <p:extLst>
      <p:ext uri="{BB962C8B-B14F-4D97-AF65-F5344CB8AC3E}">
        <p14:creationId xmlns:p14="http://schemas.microsoft.com/office/powerpoint/2010/main" val="946244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146758" cy="756845"/>
          </a:xfrm>
        </p:spPr>
        <p:txBody>
          <a:bodyPr/>
          <a:lstStyle/>
          <a:p>
            <a:r>
              <a:rPr lang="zh-CN" altLang="zh-CN" b="1" dirty="0"/>
              <a:t>国</a:t>
            </a:r>
            <a:r>
              <a:rPr lang="zh-CN" altLang="en-US" b="1" dirty="0"/>
              <a:t>内</a:t>
            </a:r>
            <a:r>
              <a:rPr lang="zh-CN" altLang="zh-CN" b="1" dirty="0"/>
              <a:t>外研究现状</a:t>
            </a:r>
            <a:r>
              <a:rPr lang="zh-CN" altLang="en-US" b="1" dirty="0"/>
              <a:t>-改进型</a:t>
            </a:r>
            <a:r>
              <a:rPr lang="zh-CN" altLang="en-US" b="1" dirty="0" smtClean="0"/>
              <a:t>方法</a:t>
            </a:r>
            <a:r>
              <a:rPr lang="en-US" altLang="zh-CN" b="1" dirty="0" smtClean="0"/>
              <a:t>2</a:t>
            </a:r>
            <a:endParaRPr lang="zh-CN" altLang="en-US" dirty="0"/>
          </a:p>
        </p:txBody>
      </p:sp>
      <p:pic>
        <p:nvPicPr>
          <p:cNvPr id="4" name="内容占位符 3"/>
          <p:cNvPicPr>
            <a:picLocks noGrp="1" noChangeAspect="1"/>
          </p:cNvPicPr>
          <p:nvPr>
            <p:ph idx="1"/>
          </p:nvPr>
        </p:nvPicPr>
        <p:blipFill>
          <a:blip r:embed="rId2"/>
          <a:stretch>
            <a:fillRect/>
          </a:stretch>
        </p:blipFill>
        <p:spPr>
          <a:xfrm>
            <a:off x="699586" y="1348288"/>
            <a:ext cx="6429375" cy="3162300"/>
          </a:xfrm>
          <a:prstGeom prst="rect">
            <a:avLst/>
          </a:prstGeom>
        </p:spPr>
      </p:pic>
      <p:sp>
        <p:nvSpPr>
          <p:cNvPr id="6" name="内容占位符 2"/>
          <p:cNvSpPr txBox="1">
            <a:spLocks/>
          </p:cNvSpPr>
          <p:nvPr/>
        </p:nvSpPr>
        <p:spPr bwMode="auto">
          <a:xfrm>
            <a:off x="457200" y="4510588"/>
            <a:ext cx="8229600" cy="15575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Heiti SC Light"/>
                <a:ea typeface="Heiti SC Light"/>
                <a:cs typeface="Heiti SC Light"/>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Heiti SC Light"/>
                <a:ea typeface="Heiti SC Light"/>
                <a:cs typeface="Heiti SC Light"/>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Heiti SC Light"/>
                <a:ea typeface="Heiti SC Light"/>
                <a:cs typeface="Heiti SC Light"/>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Heiti SC Light"/>
                <a:ea typeface="Heiti SC Light"/>
                <a:cs typeface="Heiti SC Light"/>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Heiti SC Light"/>
                <a:ea typeface="Heiti SC Light"/>
                <a:cs typeface="Heiti SC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zh-CN" altLang="en-US" dirty="0"/>
              <a:t>假设核素主要以热点形式存在，每层周向步进扫描，定位热点位置和活度，对有限热点情况有效</a:t>
            </a:r>
            <a:r>
              <a:rPr lang="en-US" altLang="zh-CN" dirty="0"/>
              <a:t>【</a:t>
            </a:r>
            <a:r>
              <a:rPr lang="en-US" altLang="zh-CN" dirty="0" err="1"/>
              <a:t>Y.F.Bai</a:t>
            </a:r>
            <a:r>
              <a:rPr lang="en-US" altLang="zh-CN" dirty="0"/>
              <a:t>】</a:t>
            </a:r>
          </a:p>
        </p:txBody>
      </p:sp>
    </p:spTree>
    <p:extLst>
      <p:ext uri="{BB962C8B-B14F-4D97-AF65-F5344CB8AC3E}">
        <p14:creationId xmlns:p14="http://schemas.microsoft.com/office/powerpoint/2010/main" val="640404304"/>
      </p:ext>
    </p:extLst>
  </p:cSld>
  <p:clrMapOvr>
    <a:masterClrMapping/>
  </p:clrMapOvr>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23628</TotalTime>
  <Words>2417</Words>
  <Application>Microsoft Office PowerPoint</Application>
  <PresentationFormat>全屏显示(4:3)</PresentationFormat>
  <Paragraphs>581</Paragraphs>
  <Slides>29</Slides>
  <Notes>9</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37" baseType="lpstr">
      <vt:lpstr>Heiti SC Light</vt:lpstr>
      <vt:lpstr>楷体</vt:lpstr>
      <vt:lpstr>宋体</vt:lpstr>
      <vt:lpstr>Arial</vt:lpstr>
      <vt:lpstr>Calibri</vt:lpstr>
      <vt:lpstr>Times New Roman</vt:lpstr>
      <vt:lpstr>Office 主题</vt:lpstr>
      <vt:lpstr>Visio</vt:lpstr>
      <vt:lpstr>核电厂低中放废物桶改进型伽马扫描技术研究</vt:lpstr>
      <vt:lpstr>报告内容</vt:lpstr>
      <vt:lpstr>研究背景</vt:lpstr>
      <vt:lpstr>研究背景</vt:lpstr>
      <vt:lpstr>研究背景</vt:lpstr>
      <vt:lpstr>国内外研究现状</vt:lpstr>
      <vt:lpstr>国内外研究现状</vt:lpstr>
      <vt:lpstr>国内外研究现状-改进型方法1</vt:lpstr>
      <vt:lpstr>国内外研究现状-改进型方法2</vt:lpstr>
      <vt:lpstr>国内外研究现状-改进型方法3</vt:lpstr>
      <vt:lpstr>国内外研究现状-改进型方法4</vt:lpstr>
      <vt:lpstr>国内外研究现状-改进型方法5</vt:lpstr>
      <vt:lpstr>研究现状总结</vt:lpstr>
      <vt:lpstr>研究内容</vt:lpstr>
      <vt:lpstr>系统设计与优化</vt:lpstr>
      <vt:lpstr>系统设计与优化</vt:lpstr>
      <vt:lpstr>改进型技术-STGS技术原理 </vt:lpstr>
      <vt:lpstr>改进型技术-STGS技术验证 </vt:lpstr>
      <vt:lpstr>改进型技术-STGS技术验证 </vt:lpstr>
      <vt:lpstr>改进型技术-STGS技术验证</vt:lpstr>
      <vt:lpstr>改进型技术-STGS技术验证</vt:lpstr>
      <vt:lpstr>改进型技术-STGS技术验证 </vt:lpstr>
      <vt:lpstr>改进型技术-STGS技术验证 </vt:lpstr>
      <vt:lpstr>改进型技术-ISGS技术原理 </vt:lpstr>
      <vt:lpstr>改进型技术-ISGS技术验证</vt:lpstr>
      <vt:lpstr>主要工作与创新点</vt:lpstr>
      <vt:lpstr>后续研究工作</vt:lpstr>
      <vt:lpstr>致谢</vt:lpstr>
      <vt:lpstr>谢谢！</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陈 丹娃</dc:creator>
  <cp:keywords/>
  <dc:description/>
  <cp:lastModifiedBy>xibao dan</cp:lastModifiedBy>
  <cp:revision>259</cp:revision>
  <dcterms:created xsi:type="dcterms:W3CDTF">2016-01-19T11:19:18Z</dcterms:created>
  <dcterms:modified xsi:type="dcterms:W3CDTF">2017-12-13T10:34:23Z</dcterms:modified>
  <cp:category/>
</cp:coreProperties>
</file>