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handoutMasterIdLst>
    <p:handoutMasterId r:id="rId26"/>
  </p:handoutMasterIdLst>
  <p:sldIdLst>
    <p:sldId id="1054" r:id="rId2"/>
    <p:sldId id="1055" r:id="rId3"/>
    <p:sldId id="1057" r:id="rId4"/>
    <p:sldId id="1098" r:id="rId5"/>
    <p:sldId id="1103" r:id="rId6"/>
    <p:sldId id="1068" r:id="rId7"/>
    <p:sldId id="1069" r:id="rId8"/>
    <p:sldId id="1104" r:id="rId9"/>
    <p:sldId id="1070" r:id="rId10"/>
    <p:sldId id="1072" r:id="rId11"/>
    <p:sldId id="1073" r:id="rId12"/>
    <p:sldId id="1105" r:id="rId13"/>
    <p:sldId id="1071" r:id="rId14"/>
    <p:sldId id="1078" r:id="rId15"/>
    <p:sldId id="1079" r:id="rId16"/>
    <p:sldId id="1100" r:id="rId17"/>
    <p:sldId id="1080" r:id="rId18"/>
    <p:sldId id="1086" r:id="rId19"/>
    <p:sldId id="1083" r:id="rId20"/>
    <p:sldId id="1102" r:id="rId21"/>
    <p:sldId id="1101" r:id="rId22"/>
    <p:sldId id="1106" r:id="rId23"/>
    <p:sldId id="876" r:id="rId24"/>
  </p:sldIdLst>
  <p:sldSz cx="9144000" cy="6858000" type="screen4x3"/>
  <p:notesSz cx="9144000" cy="6858000"/>
  <p:defaultTextStyle>
    <a:defPPr>
      <a:defRPr lang="zh-CN"/>
    </a:defPPr>
    <a:lvl1pPr algn="ctr" rtl="0" fontAlgn="base">
      <a:spcBef>
        <a:spcPct val="0"/>
      </a:spcBef>
      <a:spcAft>
        <a:spcPct val="0"/>
      </a:spcAft>
      <a:defRPr sz="2400" kern="1200">
        <a:solidFill>
          <a:schemeClr val="tx1"/>
        </a:solidFill>
        <a:latin typeface="Arial" charset="0"/>
        <a:ea typeface="黑体" pitchFamily="2" charset="-122"/>
        <a:cs typeface="+mn-cs"/>
      </a:defRPr>
    </a:lvl1pPr>
    <a:lvl2pPr marL="457200" algn="ctr" rtl="0" fontAlgn="base">
      <a:spcBef>
        <a:spcPct val="0"/>
      </a:spcBef>
      <a:spcAft>
        <a:spcPct val="0"/>
      </a:spcAft>
      <a:defRPr sz="2400" kern="1200">
        <a:solidFill>
          <a:schemeClr val="tx1"/>
        </a:solidFill>
        <a:latin typeface="Arial" charset="0"/>
        <a:ea typeface="黑体" pitchFamily="2" charset="-122"/>
        <a:cs typeface="+mn-cs"/>
      </a:defRPr>
    </a:lvl2pPr>
    <a:lvl3pPr marL="914400" algn="ctr" rtl="0" fontAlgn="base">
      <a:spcBef>
        <a:spcPct val="0"/>
      </a:spcBef>
      <a:spcAft>
        <a:spcPct val="0"/>
      </a:spcAft>
      <a:defRPr sz="2400" kern="1200">
        <a:solidFill>
          <a:schemeClr val="tx1"/>
        </a:solidFill>
        <a:latin typeface="Arial" charset="0"/>
        <a:ea typeface="黑体" pitchFamily="2" charset="-122"/>
        <a:cs typeface="+mn-cs"/>
      </a:defRPr>
    </a:lvl3pPr>
    <a:lvl4pPr marL="1371600" algn="ctr" rtl="0" fontAlgn="base">
      <a:spcBef>
        <a:spcPct val="0"/>
      </a:spcBef>
      <a:spcAft>
        <a:spcPct val="0"/>
      </a:spcAft>
      <a:defRPr sz="2400" kern="1200">
        <a:solidFill>
          <a:schemeClr val="tx1"/>
        </a:solidFill>
        <a:latin typeface="Arial" charset="0"/>
        <a:ea typeface="黑体" pitchFamily="2" charset="-122"/>
        <a:cs typeface="+mn-cs"/>
      </a:defRPr>
    </a:lvl4pPr>
    <a:lvl5pPr marL="1828800" algn="ctr" rtl="0" fontAlgn="base">
      <a:spcBef>
        <a:spcPct val="0"/>
      </a:spcBef>
      <a:spcAft>
        <a:spcPct val="0"/>
      </a:spcAft>
      <a:defRPr sz="2400" kern="1200">
        <a:solidFill>
          <a:schemeClr val="tx1"/>
        </a:solidFill>
        <a:latin typeface="Arial" charset="0"/>
        <a:ea typeface="黑体" pitchFamily="2" charset="-122"/>
        <a:cs typeface="+mn-cs"/>
      </a:defRPr>
    </a:lvl5pPr>
    <a:lvl6pPr marL="2286000" algn="l" defTabSz="914400" rtl="0" eaLnBrk="1" latinLnBrk="0" hangingPunct="1">
      <a:defRPr sz="2400" kern="1200">
        <a:solidFill>
          <a:schemeClr val="tx1"/>
        </a:solidFill>
        <a:latin typeface="Arial" charset="0"/>
        <a:ea typeface="黑体" pitchFamily="2" charset="-122"/>
        <a:cs typeface="+mn-cs"/>
      </a:defRPr>
    </a:lvl6pPr>
    <a:lvl7pPr marL="2743200" algn="l" defTabSz="914400" rtl="0" eaLnBrk="1" latinLnBrk="0" hangingPunct="1">
      <a:defRPr sz="2400" kern="1200">
        <a:solidFill>
          <a:schemeClr val="tx1"/>
        </a:solidFill>
        <a:latin typeface="Arial" charset="0"/>
        <a:ea typeface="黑体" pitchFamily="2" charset="-122"/>
        <a:cs typeface="+mn-cs"/>
      </a:defRPr>
    </a:lvl7pPr>
    <a:lvl8pPr marL="3200400" algn="l" defTabSz="914400" rtl="0" eaLnBrk="1" latinLnBrk="0" hangingPunct="1">
      <a:defRPr sz="2400" kern="1200">
        <a:solidFill>
          <a:schemeClr val="tx1"/>
        </a:solidFill>
        <a:latin typeface="Arial" charset="0"/>
        <a:ea typeface="黑体" pitchFamily="2" charset="-122"/>
        <a:cs typeface="+mn-cs"/>
      </a:defRPr>
    </a:lvl8pPr>
    <a:lvl9pPr marL="3657600" algn="l" defTabSz="914400" rtl="0" eaLnBrk="1" latinLnBrk="0" hangingPunct="1">
      <a:defRPr sz="2400"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984"/>
    <a:srgbClr val="333399"/>
    <a:srgbClr val="2D2D8A"/>
    <a:srgbClr val="2E5092"/>
    <a:srgbClr val="A7C0DE"/>
    <a:srgbClr val="61A8B8"/>
    <a:srgbClr val="AC8CB7"/>
    <a:srgbClr val="00FF00"/>
    <a:srgbClr val="FFFF00"/>
    <a:srgbClr val="1235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8" autoAdjust="0"/>
    <p:restoredTop sz="66667" autoAdjust="0"/>
  </p:normalViewPr>
  <p:slideViewPr>
    <p:cSldViewPr snapToObjects="1">
      <p:cViewPr varScale="1">
        <p:scale>
          <a:sx n="77" d="100"/>
          <a:sy n="77" d="100"/>
        </p:scale>
        <p:origin x="2298" y="90"/>
      </p:cViewPr>
      <p:guideLst>
        <p:guide orient="horz" pos="2352"/>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570"/>
    </p:cViewPr>
  </p:sorterViewPr>
  <p:notesViewPr>
    <p:cSldViewPr snapToObjects="1">
      <p:cViewPr varScale="1">
        <p:scale>
          <a:sx n="117" d="100"/>
          <a:sy n="117" d="100"/>
        </p:scale>
        <p:origin x="2352"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472CD-F08C-49FC-9339-F6ED4265B405}" type="doc">
      <dgm:prSet loTypeId="urn:microsoft.com/office/officeart/2005/8/layout/process2" loCatId="process" qsTypeId="urn:microsoft.com/office/officeart/2005/8/quickstyle/simple1" qsCatId="simple" csTypeId="urn:microsoft.com/office/officeart/2005/8/colors/accent2_1" csCatId="accent2" phldr="1"/>
      <dgm:spPr/>
      <dgm:t>
        <a:bodyPr/>
        <a:lstStyle/>
        <a:p>
          <a:endParaRPr lang="zh-CN" altLang="en-US"/>
        </a:p>
      </dgm:t>
    </dgm:pt>
    <dgm:pt modelId="{3026F227-1CED-46DD-BDFA-F931520ADBCA}">
      <dgm:prSet phldrT="[文本]" custT="1"/>
      <dgm:spPr/>
      <dgm:t>
        <a:bodyPr/>
        <a:lstStyle/>
        <a:p>
          <a:r>
            <a:rPr lang="zh-CN" altLang="en-US" sz="1400" dirty="0" smtClean="0"/>
            <a:t>直接穿透整个厚度的介质会遇到深穿透问题</a:t>
          </a:r>
          <a:endParaRPr lang="zh-CN" altLang="en-US" sz="1400" dirty="0"/>
        </a:p>
      </dgm:t>
    </dgm:pt>
    <dgm:pt modelId="{DF580F89-7447-4E4B-AABE-03EC475DEA0F}" type="parTrans" cxnId="{E782A364-9AF0-4E9C-BF09-BA30F4A4517A}">
      <dgm:prSet/>
      <dgm:spPr/>
      <dgm:t>
        <a:bodyPr/>
        <a:lstStyle/>
        <a:p>
          <a:endParaRPr lang="zh-CN" altLang="en-US"/>
        </a:p>
      </dgm:t>
    </dgm:pt>
    <dgm:pt modelId="{A68235B2-90D4-4DF7-8FF5-F35FEC40217B}" type="sibTrans" cxnId="{E782A364-9AF0-4E9C-BF09-BA30F4A4517A}">
      <dgm:prSet/>
      <dgm:spPr/>
      <dgm:t>
        <a:bodyPr/>
        <a:lstStyle/>
        <a:p>
          <a:endParaRPr lang="zh-CN" altLang="en-US"/>
        </a:p>
      </dgm:t>
    </dgm:pt>
    <dgm:pt modelId="{215FB9FC-3D95-4073-8CD3-6B85B160D174}">
      <dgm:prSet phldrT="[文本]" custT="1"/>
      <dgm:spPr/>
      <dgm:t>
        <a:bodyPr/>
        <a:lstStyle/>
        <a:p>
          <a:r>
            <a:rPr lang="zh-CN" altLang="en-US" sz="1400" dirty="0" smtClean="0"/>
            <a:t>当光子由前一个区域进入后一个区域时，在两个区域的分界面（虚拟的或实际存在的）上记录光子的位置、方向、能量等信息</a:t>
          </a:r>
          <a:endParaRPr lang="zh-CN" altLang="en-US" sz="1400" dirty="0"/>
        </a:p>
      </dgm:t>
    </dgm:pt>
    <dgm:pt modelId="{1B42A787-7B5E-487C-91E7-D7511124178F}" type="parTrans" cxnId="{24B47A7F-22A7-46B3-9A79-065A57764128}">
      <dgm:prSet/>
      <dgm:spPr/>
      <dgm:t>
        <a:bodyPr/>
        <a:lstStyle/>
        <a:p>
          <a:endParaRPr lang="zh-CN" altLang="en-US"/>
        </a:p>
      </dgm:t>
    </dgm:pt>
    <dgm:pt modelId="{5ACC7503-DBC6-4E38-92CE-46E8872C3062}" type="sibTrans" cxnId="{24B47A7F-22A7-46B3-9A79-065A57764128}">
      <dgm:prSet/>
      <dgm:spPr/>
      <dgm:t>
        <a:bodyPr/>
        <a:lstStyle/>
        <a:p>
          <a:endParaRPr lang="zh-CN" altLang="en-US"/>
        </a:p>
      </dgm:t>
    </dgm:pt>
    <dgm:pt modelId="{027B03C7-4B91-40AB-BB6B-D88A325816D7}">
      <dgm:prSet phldrT="[文本]" custT="1"/>
      <dgm:spPr/>
      <dgm:t>
        <a:bodyPr/>
        <a:lstStyle/>
        <a:p>
          <a:r>
            <a:rPr lang="zh-CN" altLang="en-US" sz="1400" dirty="0" smtClean="0"/>
            <a:t>前一个区域在分界面上的出射的粒子信息作为后一个区域的源项信息</a:t>
          </a:r>
          <a:endParaRPr lang="zh-CN" altLang="en-US" sz="1400" dirty="0"/>
        </a:p>
      </dgm:t>
    </dgm:pt>
    <dgm:pt modelId="{8945EAD3-53E7-4D49-A838-4ECE700F0583}" type="parTrans" cxnId="{5CE89D29-6F98-4158-85E9-8F0DA0E07272}">
      <dgm:prSet/>
      <dgm:spPr/>
      <dgm:t>
        <a:bodyPr/>
        <a:lstStyle/>
        <a:p>
          <a:endParaRPr lang="zh-CN" altLang="en-US"/>
        </a:p>
      </dgm:t>
    </dgm:pt>
    <dgm:pt modelId="{3B0F57B9-23DC-445B-80E7-3EDAE6352815}" type="sibTrans" cxnId="{5CE89D29-6F98-4158-85E9-8F0DA0E07272}">
      <dgm:prSet/>
      <dgm:spPr/>
      <dgm:t>
        <a:bodyPr/>
        <a:lstStyle/>
        <a:p>
          <a:endParaRPr lang="zh-CN" altLang="en-US"/>
        </a:p>
      </dgm:t>
    </dgm:pt>
    <dgm:pt modelId="{4A7DFB38-B691-4ECF-9532-70D137D32A88}">
      <dgm:prSet phldrT="[文本]" custT="1"/>
      <dgm:spPr/>
      <dgm:t>
        <a:bodyPr/>
        <a:lstStyle/>
        <a:p>
          <a:r>
            <a:rPr lang="zh-CN" altLang="en-US" sz="1400" dirty="0" smtClean="0"/>
            <a:t>光子在整个介质内的输运人为地划分为若干个厚度较小区域内的连续输运</a:t>
          </a:r>
          <a:endParaRPr lang="zh-CN" altLang="en-US" sz="1400" dirty="0"/>
        </a:p>
      </dgm:t>
    </dgm:pt>
    <dgm:pt modelId="{8C76C4E6-54AC-4559-8B4F-8FC8AFCBF60A}" type="parTrans" cxnId="{53F0DF50-ABDD-4D28-AECD-912566A5282F}">
      <dgm:prSet/>
      <dgm:spPr/>
      <dgm:t>
        <a:bodyPr/>
        <a:lstStyle/>
        <a:p>
          <a:endParaRPr lang="zh-CN" altLang="en-US"/>
        </a:p>
      </dgm:t>
    </dgm:pt>
    <dgm:pt modelId="{A0294D28-A590-4C85-8FE8-2C7ACF7275ED}" type="sibTrans" cxnId="{53F0DF50-ABDD-4D28-AECD-912566A5282F}">
      <dgm:prSet/>
      <dgm:spPr/>
      <dgm:t>
        <a:bodyPr/>
        <a:lstStyle/>
        <a:p>
          <a:endParaRPr lang="zh-CN" altLang="en-US"/>
        </a:p>
      </dgm:t>
    </dgm:pt>
    <dgm:pt modelId="{449C8938-D78D-4448-A505-83FFA97CF699}" type="pres">
      <dgm:prSet presAssocID="{268472CD-F08C-49FC-9339-F6ED4265B405}" presName="linearFlow" presStyleCnt="0">
        <dgm:presLayoutVars>
          <dgm:resizeHandles val="exact"/>
        </dgm:presLayoutVars>
      </dgm:prSet>
      <dgm:spPr/>
      <dgm:t>
        <a:bodyPr/>
        <a:lstStyle/>
        <a:p>
          <a:endParaRPr lang="zh-CN" altLang="en-US"/>
        </a:p>
      </dgm:t>
    </dgm:pt>
    <dgm:pt modelId="{FDB70DFE-CE4D-4E21-B2D2-C5D76813EEED}" type="pres">
      <dgm:prSet presAssocID="{3026F227-1CED-46DD-BDFA-F931520ADBCA}" presName="node" presStyleLbl="node1" presStyleIdx="0" presStyleCnt="4" custScaleX="120332">
        <dgm:presLayoutVars>
          <dgm:bulletEnabled val="1"/>
        </dgm:presLayoutVars>
      </dgm:prSet>
      <dgm:spPr/>
      <dgm:t>
        <a:bodyPr/>
        <a:lstStyle/>
        <a:p>
          <a:endParaRPr lang="zh-CN" altLang="en-US"/>
        </a:p>
      </dgm:t>
    </dgm:pt>
    <dgm:pt modelId="{E75A2D5E-F1E2-4E55-87D0-1450F1881892}" type="pres">
      <dgm:prSet presAssocID="{A68235B2-90D4-4DF7-8FF5-F35FEC40217B}" presName="sibTrans" presStyleLbl="sibTrans2D1" presStyleIdx="0" presStyleCnt="3"/>
      <dgm:spPr/>
      <dgm:t>
        <a:bodyPr/>
        <a:lstStyle/>
        <a:p>
          <a:endParaRPr lang="zh-CN" altLang="en-US"/>
        </a:p>
      </dgm:t>
    </dgm:pt>
    <dgm:pt modelId="{CF3D9E6A-F67E-4063-8D66-7D842BBC1DFD}" type="pres">
      <dgm:prSet presAssocID="{A68235B2-90D4-4DF7-8FF5-F35FEC40217B}" presName="connectorText" presStyleLbl="sibTrans2D1" presStyleIdx="0" presStyleCnt="3"/>
      <dgm:spPr/>
      <dgm:t>
        <a:bodyPr/>
        <a:lstStyle/>
        <a:p>
          <a:endParaRPr lang="zh-CN" altLang="en-US"/>
        </a:p>
      </dgm:t>
    </dgm:pt>
    <dgm:pt modelId="{EB18374A-2367-4E12-86C1-011C1C52F374}" type="pres">
      <dgm:prSet presAssocID="{4A7DFB38-B691-4ECF-9532-70D137D32A88}" presName="node" presStyleLbl="node1" presStyleIdx="1" presStyleCnt="4" custScaleX="120332">
        <dgm:presLayoutVars>
          <dgm:bulletEnabled val="1"/>
        </dgm:presLayoutVars>
      </dgm:prSet>
      <dgm:spPr/>
      <dgm:t>
        <a:bodyPr/>
        <a:lstStyle/>
        <a:p>
          <a:endParaRPr lang="zh-CN" altLang="en-US"/>
        </a:p>
      </dgm:t>
    </dgm:pt>
    <dgm:pt modelId="{809C9F3C-864C-4E3B-A4EF-252630961389}" type="pres">
      <dgm:prSet presAssocID="{A0294D28-A590-4C85-8FE8-2C7ACF7275ED}" presName="sibTrans" presStyleLbl="sibTrans2D1" presStyleIdx="1" presStyleCnt="3"/>
      <dgm:spPr/>
      <dgm:t>
        <a:bodyPr/>
        <a:lstStyle/>
        <a:p>
          <a:endParaRPr lang="zh-CN" altLang="en-US"/>
        </a:p>
      </dgm:t>
    </dgm:pt>
    <dgm:pt modelId="{FDD94AA1-693A-465D-B3BC-0E8630759596}" type="pres">
      <dgm:prSet presAssocID="{A0294D28-A590-4C85-8FE8-2C7ACF7275ED}" presName="connectorText" presStyleLbl="sibTrans2D1" presStyleIdx="1" presStyleCnt="3"/>
      <dgm:spPr/>
      <dgm:t>
        <a:bodyPr/>
        <a:lstStyle/>
        <a:p>
          <a:endParaRPr lang="zh-CN" altLang="en-US"/>
        </a:p>
      </dgm:t>
    </dgm:pt>
    <dgm:pt modelId="{B1188887-975B-40E7-9ADD-ACF7A96BE718}" type="pres">
      <dgm:prSet presAssocID="{215FB9FC-3D95-4073-8CD3-6B85B160D174}" presName="node" presStyleLbl="node1" presStyleIdx="2" presStyleCnt="4" custScaleX="120310">
        <dgm:presLayoutVars>
          <dgm:bulletEnabled val="1"/>
        </dgm:presLayoutVars>
      </dgm:prSet>
      <dgm:spPr/>
      <dgm:t>
        <a:bodyPr/>
        <a:lstStyle/>
        <a:p>
          <a:endParaRPr lang="zh-CN" altLang="en-US"/>
        </a:p>
      </dgm:t>
    </dgm:pt>
    <dgm:pt modelId="{5F5FD963-DC57-41F1-BAF3-03476D187E58}" type="pres">
      <dgm:prSet presAssocID="{5ACC7503-DBC6-4E38-92CE-46E8872C3062}" presName="sibTrans" presStyleLbl="sibTrans2D1" presStyleIdx="2" presStyleCnt="3"/>
      <dgm:spPr/>
      <dgm:t>
        <a:bodyPr/>
        <a:lstStyle/>
        <a:p>
          <a:endParaRPr lang="zh-CN" altLang="en-US"/>
        </a:p>
      </dgm:t>
    </dgm:pt>
    <dgm:pt modelId="{0D409CE3-3757-4F4D-9A1D-748D214BD301}" type="pres">
      <dgm:prSet presAssocID="{5ACC7503-DBC6-4E38-92CE-46E8872C3062}" presName="connectorText" presStyleLbl="sibTrans2D1" presStyleIdx="2" presStyleCnt="3"/>
      <dgm:spPr/>
      <dgm:t>
        <a:bodyPr/>
        <a:lstStyle/>
        <a:p>
          <a:endParaRPr lang="zh-CN" altLang="en-US"/>
        </a:p>
      </dgm:t>
    </dgm:pt>
    <dgm:pt modelId="{A6B724D5-071F-4D5D-A1F5-DC595C0555C5}" type="pres">
      <dgm:prSet presAssocID="{027B03C7-4B91-40AB-BB6B-D88A325816D7}" presName="node" presStyleLbl="node1" presStyleIdx="3" presStyleCnt="4" custScaleX="120310">
        <dgm:presLayoutVars>
          <dgm:bulletEnabled val="1"/>
        </dgm:presLayoutVars>
      </dgm:prSet>
      <dgm:spPr/>
      <dgm:t>
        <a:bodyPr/>
        <a:lstStyle/>
        <a:p>
          <a:endParaRPr lang="zh-CN" altLang="en-US"/>
        </a:p>
      </dgm:t>
    </dgm:pt>
  </dgm:ptLst>
  <dgm:cxnLst>
    <dgm:cxn modelId="{5CE89D29-6F98-4158-85E9-8F0DA0E07272}" srcId="{268472CD-F08C-49FC-9339-F6ED4265B405}" destId="{027B03C7-4B91-40AB-BB6B-D88A325816D7}" srcOrd="3" destOrd="0" parTransId="{8945EAD3-53E7-4D49-A838-4ECE700F0583}" sibTransId="{3B0F57B9-23DC-445B-80E7-3EDAE6352815}"/>
    <dgm:cxn modelId="{841412CC-45EF-4914-905A-6F1EF763A19D}" type="presOf" srcId="{A68235B2-90D4-4DF7-8FF5-F35FEC40217B}" destId="{E75A2D5E-F1E2-4E55-87D0-1450F1881892}" srcOrd="0" destOrd="0" presId="urn:microsoft.com/office/officeart/2005/8/layout/process2"/>
    <dgm:cxn modelId="{5D225B48-4A46-4F7F-B1BA-742FE365A4BF}" type="presOf" srcId="{5ACC7503-DBC6-4E38-92CE-46E8872C3062}" destId="{5F5FD963-DC57-41F1-BAF3-03476D187E58}" srcOrd="0" destOrd="0" presId="urn:microsoft.com/office/officeart/2005/8/layout/process2"/>
    <dgm:cxn modelId="{24B47A7F-22A7-46B3-9A79-065A57764128}" srcId="{268472CD-F08C-49FC-9339-F6ED4265B405}" destId="{215FB9FC-3D95-4073-8CD3-6B85B160D174}" srcOrd="2" destOrd="0" parTransId="{1B42A787-7B5E-487C-91E7-D7511124178F}" sibTransId="{5ACC7503-DBC6-4E38-92CE-46E8872C3062}"/>
    <dgm:cxn modelId="{53F0DF50-ABDD-4D28-AECD-912566A5282F}" srcId="{268472CD-F08C-49FC-9339-F6ED4265B405}" destId="{4A7DFB38-B691-4ECF-9532-70D137D32A88}" srcOrd="1" destOrd="0" parTransId="{8C76C4E6-54AC-4559-8B4F-8FC8AFCBF60A}" sibTransId="{A0294D28-A590-4C85-8FE8-2C7ACF7275ED}"/>
    <dgm:cxn modelId="{D66E8F9D-99E2-4593-BF05-200A43F4692F}" type="presOf" srcId="{027B03C7-4B91-40AB-BB6B-D88A325816D7}" destId="{A6B724D5-071F-4D5D-A1F5-DC595C0555C5}" srcOrd="0" destOrd="0" presId="urn:microsoft.com/office/officeart/2005/8/layout/process2"/>
    <dgm:cxn modelId="{A1341267-712A-4E3A-A7CD-C5D1942E373D}" type="presOf" srcId="{215FB9FC-3D95-4073-8CD3-6B85B160D174}" destId="{B1188887-975B-40E7-9ADD-ACF7A96BE718}" srcOrd="0" destOrd="0" presId="urn:microsoft.com/office/officeart/2005/8/layout/process2"/>
    <dgm:cxn modelId="{F3EE8041-8D62-4000-9234-A67CEC3AB6C5}" type="presOf" srcId="{A0294D28-A590-4C85-8FE8-2C7ACF7275ED}" destId="{FDD94AA1-693A-465D-B3BC-0E8630759596}" srcOrd="1" destOrd="0" presId="urn:microsoft.com/office/officeart/2005/8/layout/process2"/>
    <dgm:cxn modelId="{267776DA-2CF0-4A47-9993-3AB27C236F7E}" type="presOf" srcId="{3026F227-1CED-46DD-BDFA-F931520ADBCA}" destId="{FDB70DFE-CE4D-4E21-B2D2-C5D76813EEED}" srcOrd="0" destOrd="0" presId="urn:microsoft.com/office/officeart/2005/8/layout/process2"/>
    <dgm:cxn modelId="{259AA124-4708-461E-BC0F-7DAFCD9BC3EE}" type="presOf" srcId="{5ACC7503-DBC6-4E38-92CE-46E8872C3062}" destId="{0D409CE3-3757-4F4D-9A1D-748D214BD301}" srcOrd="1" destOrd="0" presId="urn:microsoft.com/office/officeart/2005/8/layout/process2"/>
    <dgm:cxn modelId="{1AA89352-A930-45D9-A5F5-68A671904FEE}" type="presOf" srcId="{A68235B2-90D4-4DF7-8FF5-F35FEC40217B}" destId="{CF3D9E6A-F67E-4063-8D66-7D842BBC1DFD}" srcOrd="1" destOrd="0" presId="urn:microsoft.com/office/officeart/2005/8/layout/process2"/>
    <dgm:cxn modelId="{4212DF7A-4F1F-4F11-A139-C0F7A3327FAE}" type="presOf" srcId="{268472CD-F08C-49FC-9339-F6ED4265B405}" destId="{449C8938-D78D-4448-A505-83FFA97CF699}" srcOrd="0" destOrd="0" presId="urn:microsoft.com/office/officeart/2005/8/layout/process2"/>
    <dgm:cxn modelId="{E782A364-9AF0-4E9C-BF09-BA30F4A4517A}" srcId="{268472CD-F08C-49FC-9339-F6ED4265B405}" destId="{3026F227-1CED-46DD-BDFA-F931520ADBCA}" srcOrd="0" destOrd="0" parTransId="{DF580F89-7447-4E4B-AABE-03EC475DEA0F}" sibTransId="{A68235B2-90D4-4DF7-8FF5-F35FEC40217B}"/>
    <dgm:cxn modelId="{19035F49-DAB5-484E-896B-CFE623995A30}" type="presOf" srcId="{A0294D28-A590-4C85-8FE8-2C7ACF7275ED}" destId="{809C9F3C-864C-4E3B-A4EF-252630961389}" srcOrd="0" destOrd="0" presId="urn:microsoft.com/office/officeart/2005/8/layout/process2"/>
    <dgm:cxn modelId="{BFEAA236-CF46-4C64-AF5B-3DE5A26DA6D6}" type="presOf" srcId="{4A7DFB38-B691-4ECF-9532-70D137D32A88}" destId="{EB18374A-2367-4E12-86C1-011C1C52F374}" srcOrd="0" destOrd="0" presId="urn:microsoft.com/office/officeart/2005/8/layout/process2"/>
    <dgm:cxn modelId="{717F87A9-A6C6-49E4-B73C-259B996973BB}" type="presParOf" srcId="{449C8938-D78D-4448-A505-83FFA97CF699}" destId="{FDB70DFE-CE4D-4E21-B2D2-C5D76813EEED}" srcOrd="0" destOrd="0" presId="urn:microsoft.com/office/officeart/2005/8/layout/process2"/>
    <dgm:cxn modelId="{48A18194-6F21-4ECE-89DC-2B842670415B}" type="presParOf" srcId="{449C8938-D78D-4448-A505-83FFA97CF699}" destId="{E75A2D5E-F1E2-4E55-87D0-1450F1881892}" srcOrd="1" destOrd="0" presId="urn:microsoft.com/office/officeart/2005/8/layout/process2"/>
    <dgm:cxn modelId="{494ADE1A-C186-4436-B666-E7625FBB9AC9}" type="presParOf" srcId="{E75A2D5E-F1E2-4E55-87D0-1450F1881892}" destId="{CF3D9E6A-F67E-4063-8D66-7D842BBC1DFD}" srcOrd="0" destOrd="0" presId="urn:microsoft.com/office/officeart/2005/8/layout/process2"/>
    <dgm:cxn modelId="{BDA80933-552C-46E6-AF8B-E7FA80D600E2}" type="presParOf" srcId="{449C8938-D78D-4448-A505-83FFA97CF699}" destId="{EB18374A-2367-4E12-86C1-011C1C52F374}" srcOrd="2" destOrd="0" presId="urn:microsoft.com/office/officeart/2005/8/layout/process2"/>
    <dgm:cxn modelId="{E0988B0F-2E39-460C-958C-BD4FC7054E57}" type="presParOf" srcId="{449C8938-D78D-4448-A505-83FFA97CF699}" destId="{809C9F3C-864C-4E3B-A4EF-252630961389}" srcOrd="3" destOrd="0" presId="urn:microsoft.com/office/officeart/2005/8/layout/process2"/>
    <dgm:cxn modelId="{3EBFA837-7C33-4CAA-A633-9922E97A1245}" type="presParOf" srcId="{809C9F3C-864C-4E3B-A4EF-252630961389}" destId="{FDD94AA1-693A-465D-B3BC-0E8630759596}" srcOrd="0" destOrd="0" presId="urn:microsoft.com/office/officeart/2005/8/layout/process2"/>
    <dgm:cxn modelId="{F2DB1202-890C-46E1-93EE-FC6475A6E2BA}" type="presParOf" srcId="{449C8938-D78D-4448-A505-83FFA97CF699}" destId="{B1188887-975B-40E7-9ADD-ACF7A96BE718}" srcOrd="4" destOrd="0" presId="urn:microsoft.com/office/officeart/2005/8/layout/process2"/>
    <dgm:cxn modelId="{88489ADD-89DC-49B4-A3D8-5DD117E92F86}" type="presParOf" srcId="{449C8938-D78D-4448-A505-83FFA97CF699}" destId="{5F5FD963-DC57-41F1-BAF3-03476D187E58}" srcOrd="5" destOrd="0" presId="urn:microsoft.com/office/officeart/2005/8/layout/process2"/>
    <dgm:cxn modelId="{15D99DCB-85AE-4C8B-8652-6BE4D6A65B96}" type="presParOf" srcId="{5F5FD963-DC57-41F1-BAF3-03476D187E58}" destId="{0D409CE3-3757-4F4D-9A1D-748D214BD301}" srcOrd="0" destOrd="0" presId="urn:microsoft.com/office/officeart/2005/8/layout/process2"/>
    <dgm:cxn modelId="{3E68BC3D-8B69-4CB5-8DE2-816A5083DAB0}" type="presParOf" srcId="{449C8938-D78D-4448-A505-83FFA97CF699}" destId="{A6B724D5-071F-4D5D-A1F5-DC595C0555C5}"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43B3E0-50EC-4E6D-B046-0CC65219BFF4}" type="doc">
      <dgm:prSet loTypeId="urn:microsoft.com/office/officeart/2005/8/layout/hierarchy1" loCatId="hierarchy" qsTypeId="urn:microsoft.com/office/officeart/2005/8/quickstyle/simple1" qsCatId="simple" csTypeId="urn:microsoft.com/office/officeart/2005/8/colors/accent6_1" csCatId="accent6" phldr="1"/>
      <dgm:spPr/>
      <dgm:t>
        <a:bodyPr/>
        <a:lstStyle/>
        <a:p>
          <a:endParaRPr lang="zh-CN" altLang="en-US"/>
        </a:p>
      </dgm:t>
    </dgm:pt>
    <dgm:pt modelId="{68ABF44E-628F-414B-8969-A3B55E8F48DC}">
      <dgm:prSet custT="1"/>
      <dgm:spPr/>
      <dgm:t>
        <a:bodyPr/>
        <a:lstStyle/>
        <a:p>
          <a:pPr rtl="0"/>
          <a:r>
            <a:rPr lang="zh-CN" sz="1800" dirty="0" smtClean="0"/>
            <a:t>读</a:t>
          </a:r>
          <a:r>
            <a:rPr lang="en-US" sz="1800" dirty="0" smtClean="0"/>
            <a:t>/</a:t>
          </a:r>
          <a:r>
            <a:rPr lang="zh-CN" sz="1800" dirty="0" smtClean="0"/>
            <a:t>写源</a:t>
          </a:r>
          <a:endParaRPr lang="zh-CN" sz="1800" dirty="0"/>
        </a:p>
      </dgm:t>
    </dgm:pt>
    <dgm:pt modelId="{0BBAAE0E-633D-4D8B-852D-9A9EE7A26220}" type="parTrans" cxnId="{FEE34E17-4CB0-4E95-A0E4-E91565D1692D}">
      <dgm:prSet/>
      <dgm:spPr/>
      <dgm:t>
        <a:bodyPr/>
        <a:lstStyle/>
        <a:p>
          <a:endParaRPr lang="zh-CN" altLang="en-US"/>
        </a:p>
      </dgm:t>
    </dgm:pt>
    <dgm:pt modelId="{40D1A0DE-0698-4631-A003-C15CACF9FCCD}" type="sibTrans" cxnId="{FEE34E17-4CB0-4E95-A0E4-E91565D1692D}">
      <dgm:prSet/>
      <dgm:spPr/>
      <dgm:t>
        <a:bodyPr/>
        <a:lstStyle/>
        <a:p>
          <a:endParaRPr lang="zh-CN" altLang="en-US"/>
        </a:p>
      </dgm:t>
    </dgm:pt>
    <dgm:pt modelId="{E5860E11-9646-4300-AFFB-48A71A17780E}">
      <dgm:prSet custT="1"/>
      <dgm:spPr/>
      <dgm:t>
        <a:bodyPr/>
        <a:lstStyle/>
        <a:p>
          <a:pPr rtl="0"/>
          <a:r>
            <a:rPr lang="zh-CN" altLang="en-US" sz="1800" dirty="0" smtClean="0"/>
            <a:t>手动记录</a:t>
          </a:r>
          <a:endParaRPr lang="zh-CN" altLang="en-US" sz="1800" dirty="0"/>
        </a:p>
      </dgm:t>
    </dgm:pt>
    <dgm:pt modelId="{687B6FEB-0CDB-423A-A734-5D7948E52C26}" type="parTrans" cxnId="{B866210C-8D9C-413F-B518-35BAC0A54505}">
      <dgm:prSet/>
      <dgm:spPr/>
      <dgm:t>
        <a:bodyPr/>
        <a:lstStyle/>
        <a:p>
          <a:endParaRPr lang="zh-CN" altLang="en-US"/>
        </a:p>
      </dgm:t>
    </dgm:pt>
    <dgm:pt modelId="{CFA69F6B-EACE-49BF-82C9-987B97E99134}" type="sibTrans" cxnId="{B866210C-8D9C-413F-B518-35BAC0A54505}">
      <dgm:prSet/>
      <dgm:spPr/>
      <dgm:t>
        <a:bodyPr/>
        <a:lstStyle/>
        <a:p>
          <a:endParaRPr lang="zh-CN" altLang="en-US"/>
        </a:p>
      </dgm:t>
    </dgm:pt>
    <dgm:pt modelId="{57BAF875-80B7-47E7-BA51-57FDB0B6FB40}">
      <dgm:prSet custT="1"/>
      <dgm:spPr>
        <a:ln>
          <a:solidFill>
            <a:srgbClr val="C00000"/>
          </a:solidFill>
        </a:ln>
      </dgm:spPr>
      <dgm:t>
        <a:bodyPr/>
        <a:lstStyle/>
        <a:p>
          <a:pPr rtl="0"/>
          <a:r>
            <a:rPr lang="en-US" sz="1700" dirty="0" smtClean="0"/>
            <a:t>SSW/SSR</a:t>
          </a:r>
          <a:r>
            <a:rPr lang="zh-CN" sz="1700" dirty="0" smtClean="0"/>
            <a:t>卡</a:t>
          </a:r>
          <a:endParaRPr lang="zh-CN" sz="1700" dirty="0"/>
        </a:p>
      </dgm:t>
    </dgm:pt>
    <dgm:pt modelId="{187FC85F-75FF-4CE0-9B41-BF43DCA86617}" type="parTrans" cxnId="{695809C1-79DE-4C3F-9F14-95F75C738F5D}">
      <dgm:prSet/>
      <dgm:spPr/>
      <dgm:t>
        <a:bodyPr/>
        <a:lstStyle/>
        <a:p>
          <a:endParaRPr lang="zh-CN" altLang="en-US"/>
        </a:p>
      </dgm:t>
    </dgm:pt>
    <dgm:pt modelId="{67BEB35D-FB80-47A0-89AC-9DC9B4CD1A2C}" type="sibTrans" cxnId="{695809C1-79DE-4C3F-9F14-95F75C738F5D}">
      <dgm:prSet/>
      <dgm:spPr/>
      <dgm:t>
        <a:bodyPr/>
        <a:lstStyle/>
        <a:p>
          <a:endParaRPr lang="zh-CN" altLang="en-US"/>
        </a:p>
      </dgm:t>
    </dgm:pt>
    <dgm:pt modelId="{A23FC2B7-7FDE-4C13-952C-FD44E95B4469}">
      <dgm:prSet custT="1"/>
      <dgm:spPr/>
      <dgm:t>
        <a:bodyPr/>
        <a:lstStyle/>
        <a:p>
          <a:pPr rtl="0"/>
          <a:r>
            <a:rPr lang="zh-CN" altLang="en-US" sz="1400" dirty="0" smtClean="0"/>
            <a:t>能量分布（</a:t>
          </a:r>
          <a:r>
            <a:rPr lang="en-US" altLang="zh-CN" sz="1400" dirty="0" err="1" smtClean="0"/>
            <a:t>En</a:t>
          </a:r>
          <a:r>
            <a:rPr lang="zh-CN" altLang="en-US" sz="1400" dirty="0" smtClean="0"/>
            <a:t>卡）</a:t>
          </a:r>
          <a:endParaRPr lang="zh-CN" sz="1400" dirty="0"/>
        </a:p>
      </dgm:t>
    </dgm:pt>
    <dgm:pt modelId="{22A4CFAC-262E-4D18-8EE3-45C766F3AD68}" type="parTrans" cxnId="{71033A72-52E9-4131-9747-9547344BFD54}">
      <dgm:prSet/>
      <dgm:spPr/>
      <dgm:t>
        <a:bodyPr/>
        <a:lstStyle/>
        <a:p>
          <a:endParaRPr lang="zh-CN" altLang="en-US"/>
        </a:p>
      </dgm:t>
    </dgm:pt>
    <dgm:pt modelId="{FF337C20-6CA1-4ECF-AFD4-FABF8843E021}" type="sibTrans" cxnId="{71033A72-52E9-4131-9747-9547344BFD54}">
      <dgm:prSet/>
      <dgm:spPr/>
      <dgm:t>
        <a:bodyPr/>
        <a:lstStyle/>
        <a:p>
          <a:endParaRPr lang="zh-CN" altLang="en-US"/>
        </a:p>
      </dgm:t>
    </dgm:pt>
    <dgm:pt modelId="{69BD444D-50D9-45E9-BBFB-2D8012D29D8C}">
      <dgm:prSet custT="1"/>
      <dgm:spPr/>
      <dgm:t>
        <a:bodyPr/>
        <a:lstStyle/>
        <a:p>
          <a:pPr rtl="0"/>
          <a:r>
            <a:rPr lang="zh-CN" altLang="en-US" sz="1400" dirty="0" smtClean="0"/>
            <a:t>角度分布（</a:t>
          </a:r>
          <a:r>
            <a:rPr lang="en-US" altLang="zh-CN" sz="1400" dirty="0" smtClean="0"/>
            <a:t>Cn</a:t>
          </a:r>
          <a:r>
            <a:rPr lang="zh-CN" altLang="en-US" sz="1400" dirty="0" smtClean="0"/>
            <a:t>卡）</a:t>
          </a:r>
          <a:endParaRPr lang="zh-CN" sz="1400" dirty="0"/>
        </a:p>
      </dgm:t>
    </dgm:pt>
    <dgm:pt modelId="{C62D87FC-D5E8-4315-BDDD-6E4C10B658F6}" type="parTrans" cxnId="{5723C5AA-E353-48CC-B1DF-213D7A7AF39F}">
      <dgm:prSet/>
      <dgm:spPr/>
      <dgm:t>
        <a:bodyPr/>
        <a:lstStyle/>
        <a:p>
          <a:endParaRPr lang="zh-CN" altLang="en-US"/>
        </a:p>
      </dgm:t>
    </dgm:pt>
    <dgm:pt modelId="{52FD3E3A-36F1-4449-B031-8ADA9A5893A7}" type="sibTrans" cxnId="{5723C5AA-E353-48CC-B1DF-213D7A7AF39F}">
      <dgm:prSet/>
      <dgm:spPr/>
      <dgm:t>
        <a:bodyPr/>
        <a:lstStyle/>
        <a:p>
          <a:endParaRPr lang="zh-CN" altLang="en-US"/>
        </a:p>
      </dgm:t>
    </dgm:pt>
    <dgm:pt modelId="{2363F2B8-E3FB-44EE-AEA5-04494E97CB7E}">
      <dgm:prSet custT="1"/>
      <dgm:spPr/>
      <dgm:t>
        <a:bodyPr/>
        <a:lstStyle/>
        <a:p>
          <a:pPr rtl="0"/>
          <a:r>
            <a:rPr lang="zh-CN" altLang="en-US" sz="1400" dirty="0" smtClean="0"/>
            <a:t>坐标、方向、能量、权重</a:t>
          </a:r>
          <a:endParaRPr lang="zh-CN" altLang="en-US" sz="1400" dirty="0"/>
        </a:p>
      </dgm:t>
    </dgm:pt>
    <dgm:pt modelId="{35CB36B9-115B-45EE-9D9D-7CA5F6FA1ABA}" type="parTrans" cxnId="{FEFCBA87-6413-43D3-A8AC-26B9550B222E}">
      <dgm:prSet/>
      <dgm:spPr/>
      <dgm:t>
        <a:bodyPr/>
        <a:lstStyle/>
        <a:p>
          <a:endParaRPr lang="zh-CN" altLang="en-US"/>
        </a:p>
      </dgm:t>
    </dgm:pt>
    <dgm:pt modelId="{B6CFE966-7938-4EBC-AC9B-CE1BFDCC3709}" type="sibTrans" cxnId="{FEFCBA87-6413-43D3-A8AC-26B9550B222E}">
      <dgm:prSet/>
      <dgm:spPr/>
      <dgm:t>
        <a:bodyPr/>
        <a:lstStyle/>
        <a:p>
          <a:endParaRPr lang="zh-CN" altLang="en-US"/>
        </a:p>
      </dgm:t>
    </dgm:pt>
    <dgm:pt modelId="{844BA23C-E06F-4503-A5A7-E1B465245C51}" type="pres">
      <dgm:prSet presAssocID="{F743B3E0-50EC-4E6D-B046-0CC65219BFF4}" presName="hierChild1" presStyleCnt="0">
        <dgm:presLayoutVars>
          <dgm:chPref val="1"/>
          <dgm:dir/>
          <dgm:animOne val="branch"/>
          <dgm:animLvl val="lvl"/>
          <dgm:resizeHandles/>
        </dgm:presLayoutVars>
      </dgm:prSet>
      <dgm:spPr/>
      <dgm:t>
        <a:bodyPr/>
        <a:lstStyle/>
        <a:p>
          <a:endParaRPr lang="zh-CN" altLang="en-US"/>
        </a:p>
      </dgm:t>
    </dgm:pt>
    <dgm:pt modelId="{BD813C07-E1DE-429F-A4BA-6C83AF5AB4AB}" type="pres">
      <dgm:prSet presAssocID="{68ABF44E-628F-414B-8969-A3B55E8F48DC}" presName="hierRoot1" presStyleCnt="0"/>
      <dgm:spPr/>
    </dgm:pt>
    <dgm:pt modelId="{3867379E-E8EC-44CC-BA9E-DE3F9A511FBE}" type="pres">
      <dgm:prSet presAssocID="{68ABF44E-628F-414B-8969-A3B55E8F48DC}" presName="composite" presStyleCnt="0"/>
      <dgm:spPr/>
    </dgm:pt>
    <dgm:pt modelId="{F7B72118-E261-497A-8CD7-257678F89C81}" type="pres">
      <dgm:prSet presAssocID="{68ABF44E-628F-414B-8969-A3B55E8F48DC}" presName="background" presStyleLbl="node0" presStyleIdx="0" presStyleCnt="1"/>
      <dgm:spPr/>
    </dgm:pt>
    <dgm:pt modelId="{F4303CFD-3A65-41FE-BC61-60651CB11699}" type="pres">
      <dgm:prSet presAssocID="{68ABF44E-628F-414B-8969-A3B55E8F48DC}" presName="text" presStyleLbl="fgAcc0" presStyleIdx="0" presStyleCnt="1">
        <dgm:presLayoutVars>
          <dgm:chPref val="3"/>
        </dgm:presLayoutVars>
      </dgm:prSet>
      <dgm:spPr/>
      <dgm:t>
        <a:bodyPr/>
        <a:lstStyle/>
        <a:p>
          <a:endParaRPr lang="zh-CN" altLang="en-US"/>
        </a:p>
      </dgm:t>
    </dgm:pt>
    <dgm:pt modelId="{1F82B9A4-6254-48B0-9503-825EA105B39E}" type="pres">
      <dgm:prSet presAssocID="{68ABF44E-628F-414B-8969-A3B55E8F48DC}" presName="hierChild2" presStyleCnt="0"/>
      <dgm:spPr/>
    </dgm:pt>
    <dgm:pt modelId="{91B466E1-2D3E-4684-8294-360DE8ECCCF8}" type="pres">
      <dgm:prSet presAssocID="{687B6FEB-0CDB-423A-A734-5D7948E52C26}" presName="Name10" presStyleLbl="parChTrans1D2" presStyleIdx="0" presStyleCnt="2"/>
      <dgm:spPr/>
      <dgm:t>
        <a:bodyPr/>
        <a:lstStyle/>
        <a:p>
          <a:endParaRPr lang="zh-CN" altLang="en-US"/>
        </a:p>
      </dgm:t>
    </dgm:pt>
    <dgm:pt modelId="{A7DF609E-68C5-4029-8CBC-E707E9B8C676}" type="pres">
      <dgm:prSet presAssocID="{E5860E11-9646-4300-AFFB-48A71A17780E}" presName="hierRoot2" presStyleCnt="0"/>
      <dgm:spPr/>
    </dgm:pt>
    <dgm:pt modelId="{8F646061-A4B1-4D6A-ABF3-3DC48E7A7236}" type="pres">
      <dgm:prSet presAssocID="{E5860E11-9646-4300-AFFB-48A71A17780E}" presName="composite2" presStyleCnt="0"/>
      <dgm:spPr/>
    </dgm:pt>
    <dgm:pt modelId="{43C3C0F8-DA6A-4966-A79B-807577142474}" type="pres">
      <dgm:prSet presAssocID="{E5860E11-9646-4300-AFFB-48A71A17780E}" presName="background2" presStyleLbl="node2" presStyleIdx="0" presStyleCnt="2"/>
      <dgm:spPr/>
    </dgm:pt>
    <dgm:pt modelId="{07D334EE-E015-4FEA-A41B-813399C8D630}" type="pres">
      <dgm:prSet presAssocID="{E5860E11-9646-4300-AFFB-48A71A17780E}" presName="text2" presStyleLbl="fgAcc2" presStyleIdx="0" presStyleCnt="2">
        <dgm:presLayoutVars>
          <dgm:chPref val="3"/>
        </dgm:presLayoutVars>
      </dgm:prSet>
      <dgm:spPr/>
      <dgm:t>
        <a:bodyPr/>
        <a:lstStyle/>
        <a:p>
          <a:endParaRPr lang="zh-CN" altLang="en-US"/>
        </a:p>
      </dgm:t>
    </dgm:pt>
    <dgm:pt modelId="{162890B9-9207-4642-BB91-FA1212D475D5}" type="pres">
      <dgm:prSet presAssocID="{E5860E11-9646-4300-AFFB-48A71A17780E}" presName="hierChild3" presStyleCnt="0"/>
      <dgm:spPr/>
    </dgm:pt>
    <dgm:pt modelId="{36009FD4-A7AC-4FC8-8E28-7FDDEEBBEF2F}" type="pres">
      <dgm:prSet presAssocID="{22A4CFAC-262E-4D18-8EE3-45C766F3AD68}" presName="Name17" presStyleLbl="parChTrans1D3" presStyleIdx="0" presStyleCnt="3"/>
      <dgm:spPr/>
      <dgm:t>
        <a:bodyPr/>
        <a:lstStyle/>
        <a:p>
          <a:endParaRPr lang="zh-CN" altLang="en-US"/>
        </a:p>
      </dgm:t>
    </dgm:pt>
    <dgm:pt modelId="{DCF7D48C-9643-4976-B84B-9221ECB65B3A}" type="pres">
      <dgm:prSet presAssocID="{A23FC2B7-7FDE-4C13-952C-FD44E95B4469}" presName="hierRoot3" presStyleCnt="0"/>
      <dgm:spPr/>
    </dgm:pt>
    <dgm:pt modelId="{D01327B7-D8EF-4520-998E-3CE63F44BDD9}" type="pres">
      <dgm:prSet presAssocID="{A23FC2B7-7FDE-4C13-952C-FD44E95B4469}" presName="composite3" presStyleCnt="0"/>
      <dgm:spPr/>
    </dgm:pt>
    <dgm:pt modelId="{4FBBE128-2770-4000-BEBB-760E9A065929}" type="pres">
      <dgm:prSet presAssocID="{A23FC2B7-7FDE-4C13-952C-FD44E95B4469}" presName="background3" presStyleLbl="node3" presStyleIdx="0" presStyleCnt="3"/>
      <dgm:spPr/>
    </dgm:pt>
    <dgm:pt modelId="{FD1F8338-3865-4872-9E47-F58BEF3829F0}" type="pres">
      <dgm:prSet presAssocID="{A23FC2B7-7FDE-4C13-952C-FD44E95B4469}" presName="text3" presStyleLbl="fgAcc3" presStyleIdx="0" presStyleCnt="3">
        <dgm:presLayoutVars>
          <dgm:chPref val="3"/>
        </dgm:presLayoutVars>
      </dgm:prSet>
      <dgm:spPr/>
      <dgm:t>
        <a:bodyPr/>
        <a:lstStyle/>
        <a:p>
          <a:endParaRPr lang="zh-CN" altLang="en-US"/>
        </a:p>
      </dgm:t>
    </dgm:pt>
    <dgm:pt modelId="{EC3A301B-09A5-4B7D-A482-40DA2643FFCD}" type="pres">
      <dgm:prSet presAssocID="{A23FC2B7-7FDE-4C13-952C-FD44E95B4469}" presName="hierChild4" presStyleCnt="0"/>
      <dgm:spPr/>
    </dgm:pt>
    <dgm:pt modelId="{212A4C95-6019-4943-A855-E3C0B7BADF1A}" type="pres">
      <dgm:prSet presAssocID="{C62D87FC-D5E8-4315-BDDD-6E4C10B658F6}" presName="Name17" presStyleLbl="parChTrans1D3" presStyleIdx="1" presStyleCnt="3"/>
      <dgm:spPr/>
      <dgm:t>
        <a:bodyPr/>
        <a:lstStyle/>
        <a:p>
          <a:endParaRPr lang="zh-CN" altLang="en-US"/>
        </a:p>
      </dgm:t>
    </dgm:pt>
    <dgm:pt modelId="{5F74702D-8DAC-4458-856B-084A09AA429E}" type="pres">
      <dgm:prSet presAssocID="{69BD444D-50D9-45E9-BBFB-2D8012D29D8C}" presName="hierRoot3" presStyleCnt="0"/>
      <dgm:spPr/>
    </dgm:pt>
    <dgm:pt modelId="{073D2BEF-2C94-4607-8D3D-D96A986510D4}" type="pres">
      <dgm:prSet presAssocID="{69BD444D-50D9-45E9-BBFB-2D8012D29D8C}" presName="composite3" presStyleCnt="0"/>
      <dgm:spPr/>
    </dgm:pt>
    <dgm:pt modelId="{4259A5A5-6107-4353-8909-CC67CA75DBD0}" type="pres">
      <dgm:prSet presAssocID="{69BD444D-50D9-45E9-BBFB-2D8012D29D8C}" presName="background3" presStyleLbl="node3" presStyleIdx="1" presStyleCnt="3"/>
      <dgm:spPr/>
    </dgm:pt>
    <dgm:pt modelId="{56318E43-10DF-4B34-B808-EAB7A493FE43}" type="pres">
      <dgm:prSet presAssocID="{69BD444D-50D9-45E9-BBFB-2D8012D29D8C}" presName="text3" presStyleLbl="fgAcc3" presStyleIdx="1" presStyleCnt="3">
        <dgm:presLayoutVars>
          <dgm:chPref val="3"/>
        </dgm:presLayoutVars>
      </dgm:prSet>
      <dgm:spPr/>
      <dgm:t>
        <a:bodyPr/>
        <a:lstStyle/>
        <a:p>
          <a:endParaRPr lang="zh-CN" altLang="en-US"/>
        </a:p>
      </dgm:t>
    </dgm:pt>
    <dgm:pt modelId="{4213F3B9-8065-4511-8C25-613EA89F8B47}" type="pres">
      <dgm:prSet presAssocID="{69BD444D-50D9-45E9-BBFB-2D8012D29D8C}" presName="hierChild4" presStyleCnt="0"/>
      <dgm:spPr/>
    </dgm:pt>
    <dgm:pt modelId="{2F901065-CC59-42CA-9A9B-A436EC060CCE}" type="pres">
      <dgm:prSet presAssocID="{187FC85F-75FF-4CE0-9B41-BF43DCA86617}" presName="Name10" presStyleLbl="parChTrans1D2" presStyleIdx="1" presStyleCnt="2"/>
      <dgm:spPr/>
      <dgm:t>
        <a:bodyPr/>
        <a:lstStyle/>
        <a:p>
          <a:endParaRPr lang="zh-CN" altLang="en-US"/>
        </a:p>
      </dgm:t>
    </dgm:pt>
    <dgm:pt modelId="{D8B10728-A01C-4EC5-9344-B9F1B7B0EA30}" type="pres">
      <dgm:prSet presAssocID="{57BAF875-80B7-47E7-BA51-57FDB0B6FB40}" presName="hierRoot2" presStyleCnt="0"/>
      <dgm:spPr/>
    </dgm:pt>
    <dgm:pt modelId="{41569027-B641-472C-8957-190FB5804E9D}" type="pres">
      <dgm:prSet presAssocID="{57BAF875-80B7-47E7-BA51-57FDB0B6FB40}" presName="composite2" presStyleCnt="0"/>
      <dgm:spPr/>
    </dgm:pt>
    <dgm:pt modelId="{9A52647B-4C21-4A8F-B495-2AE69C3720F5}" type="pres">
      <dgm:prSet presAssocID="{57BAF875-80B7-47E7-BA51-57FDB0B6FB40}" presName="background2" presStyleLbl="node2" presStyleIdx="1" presStyleCnt="2"/>
      <dgm:spPr/>
    </dgm:pt>
    <dgm:pt modelId="{D3D6C9DD-0D30-495A-914C-087B39BDA846}" type="pres">
      <dgm:prSet presAssocID="{57BAF875-80B7-47E7-BA51-57FDB0B6FB40}" presName="text2" presStyleLbl="fgAcc2" presStyleIdx="1" presStyleCnt="2">
        <dgm:presLayoutVars>
          <dgm:chPref val="3"/>
        </dgm:presLayoutVars>
      </dgm:prSet>
      <dgm:spPr/>
      <dgm:t>
        <a:bodyPr/>
        <a:lstStyle/>
        <a:p>
          <a:endParaRPr lang="zh-CN" altLang="en-US"/>
        </a:p>
      </dgm:t>
    </dgm:pt>
    <dgm:pt modelId="{36B29FC5-26D8-48C2-A039-C23CE2609936}" type="pres">
      <dgm:prSet presAssocID="{57BAF875-80B7-47E7-BA51-57FDB0B6FB40}" presName="hierChild3" presStyleCnt="0"/>
      <dgm:spPr/>
    </dgm:pt>
    <dgm:pt modelId="{40D4635B-9E53-49E1-A313-1882AE2C0C51}" type="pres">
      <dgm:prSet presAssocID="{35CB36B9-115B-45EE-9D9D-7CA5F6FA1ABA}" presName="Name17" presStyleLbl="parChTrans1D3" presStyleIdx="2" presStyleCnt="3"/>
      <dgm:spPr/>
      <dgm:t>
        <a:bodyPr/>
        <a:lstStyle/>
        <a:p>
          <a:endParaRPr lang="zh-CN" altLang="en-US"/>
        </a:p>
      </dgm:t>
    </dgm:pt>
    <dgm:pt modelId="{1A65EE4F-097D-4176-B3AE-6C3E3F464608}" type="pres">
      <dgm:prSet presAssocID="{2363F2B8-E3FB-44EE-AEA5-04494E97CB7E}" presName="hierRoot3" presStyleCnt="0"/>
      <dgm:spPr/>
    </dgm:pt>
    <dgm:pt modelId="{EA1180C1-181C-415E-932B-7812183BD4FA}" type="pres">
      <dgm:prSet presAssocID="{2363F2B8-E3FB-44EE-AEA5-04494E97CB7E}" presName="composite3" presStyleCnt="0"/>
      <dgm:spPr/>
    </dgm:pt>
    <dgm:pt modelId="{F8206DBC-FD65-4CEF-8814-7E9B44E7C845}" type="pres">
      <dgm:prSet presAssocID="{2363F2B8-E3FB-44EE-AEA5-04494E97CB7E}" presName="background3" presStyleLbl="node3" presStyleIdx="2" presStyleCnt="3"/>
      <dgm:spPr/>
    </dgm:pt>
    <dgm:pt modelId="{3292B6EF-4AE4-4609-9B78-0E609489846F}" type="pres">
      <dgm:prSet presAssocID="{2363F2B8-E3FB-44EE-AEA5-04494E97CB7E}" presName="text3" presStyleLbl="fgAcc3" presStyleIdx="2" presStyleCnt="3">
        <dgm:presLayoutVars>
          <dgm:chPref val="3"/>
        </dgm:presLayoutVars>
      </dgm:prSet>
      <dgm:spPr/>
      <dgm:t>
        <a:bodyPr/>
        <a:lstStyle/>
        <a:p>
          <a:endParaRPr lang="zh-CN" altLang="en-US"/>
        </a:p>
      </dgm:t>
    </dgm:pt>
    <dgm:pt modelId="{82F84E02-8B38-466E-9A54-660F7A3B43D4}" type="pres">
      <dgm:prSet presAssocID="{2363F2B8-E3FB-44EE-AEA5-04494E97CB7E}" presName="hierChild4" presStyleCnt="0"/>
      <dgm:spPr/>
    </dgm:pt>
  </dgm:ptLst>
  <dgm:cxnLst>
    <dgm:cxn modelId="{B28A4287-520F-4F9D-85CC-427C5A44D7E6}" type="presOf" srcId="{687B6FEB-0CDB-423A-A734-5D7948E52C26}" destId="{91B466E1-2D3E-4684-8294-360DE8ECCCF8}" srcOrd="0" destOrd="0" presId="urn:microsoft.com/office/officeart/2005/8/layout/hierarchy1"/>
    <dgm:cxn modelId="{4CF9F0E1-6F67-4F82-959D-8AF4D1740E4A}" type="presOf" srcId="{22A4CFAC-262E-4D18-8EE3-45C766F3AD68}" destId="{36009FD4-A7AC-4FC8-8E28-7FDDEEBBEF2F}" srcOrd="0" destOrd="0" presId="urn:microsoft.com/office/officeart/2005/8/layout/hierarchy1"/>
    <dgm:cxn modelId="{6611A3A8-76E2-4FA2-80D4-B5B73E58DBEB}" type="presOf" srcId="{C62D87FC-D5E8-4315-BDDD-6E4C10B658F6}" destId="{212A4C95-6019-4943-A855-E3C0B7BADF1A}" srcOrd="0" destOrd="0" presId="urn:microsoft.com/office/officeart/2005/8/layout/hierarchy1"/>
    <dgm:cxn modelId="{D3F68F37-B08D-479A-ADA8-1D630DAA93D1}" type="presOf" srcId="{57BAF875-80B7-47E7-BA51-57FDB0B6FB40}" destId="{D3D6C9DD-0D30-495A-914C-087B39BDA846}" srcOrd="0" destOrd="0" presId="urn:microsoft.com/office/officeart/2005/8/layout/hierarchy1"/>
    <dgm:cxn modelId="{3D829264-BDDA-4724-8179-71F63547A445}" type="presOf" srcId="{35CB36B9-115B-45EE-9D9D-7CA5F6FA1ABA}" destId="{40D4635B-9E53-49E1-A313-1882AE2C0C51}" srcOrd="0" destOrd="0" presId="urn:microsoft.com/office/officeart/2005/8/layout/hierarchy1"/>
    <dgm:cxn modelId="{71033A72-52E9-4131-9747-9547344BFD54}" srcId="{E5860E11-9646-4300-AFFB-48A71A17780E}" destId="{A23FC2B7-7FDE-4C13-952C-FD44E95B4469}" srcOrd="0" destOrd="0" parTransId="{22A4CFAC-262E-4D18-8EE3-45C766F3AD68}" sibTransId="{FF337C20-6CA1-4ECF-AFD4-FABF8843E021}"/>
    <dgm:cxn modelId="{5723C5AA-E353-48CC-B1DF-213D7A7AF39F}" srcId="{E5860E11-9646-4300-AFFB-48A71A17780E}" destId="{69BD444D-50D9-45E9-BBFB-2D8012D29D8C}" srcOrd="1" destOrd="0" parTransId="{C62D87FC-D5E8-4315-BDDD-6E4C10B658F6}" sibTransId="{52FD3E3A-36F1-4449-B031-8ADA9A5893A7}"/>
    <dgm:cxn modelId="{105C72A1-D583-43EE-AF3D-3F10568D93EB}" type="presOf" srcId="{69BD444D-50D9-45E9-BBFB-2D8012D29D8C}" destId="{56318E43-10DF-4B34-B808-EAB7A493FE43}" srcOrd="0" destOrd="0" presId="urn:microsoft.com/office/officeart/2005/8/layout/hierarchy1"/>
    <dgm:cxn modelId="{DEF406D4-FD3D-4EEF-87B7-8DEB2551D81D}" type="presOf" srcId="{E5860E11-9646-4300-AFFB-48A71A17780E}" destId="{07D334EE-E015-4FEA-A41B-813399C8D630}" srcOrd="0" destOrd="0" presId="urn:microsoft.com/office/officeart/2005/8/layout/hierarchy1"/>
    <dgm:cxn modelId="{F3253368-4452-4730-9BA7-2D70D4EED280}" type="presOf" srcId="{A23FC2B7-7FDE-4C13-952C-FD44E95B4469}" destId="{FD1F8338-3865-4872-9E47-F58BEF3829F0}" srcOrd="0" destOrd="0" presId="urn:microsoft.com/office/officeart/2005/8/layout/hierarchy1"/>
    <dgm:cxn modelId="{2F2C6DE4-74E0-46D3-8D3B-59B2EE817FD4}" type="presOf" srcId="{2363F2B8-E3FB-44EE-AEA5-04494E97CB7E}" destId="{3292B6EF-4AE4-4609-9B78-0E609489846F}" srcOrd="0" destOrd="0" presId="urn:microsoft.com/office/officeart/2005/8/layout/hierarchy1"/>
    <dgm:cxn modelId="{2F4AE7E0-9ED4-482D-88A1-3DFB20E7B371}" type="presOf" srcId="{F743B3E0-50EC-4E6D-B046-0CC65219BFF4}" destId="{844BA23C-E06F-4503-A5A7-E1B465245C51}" srcOrd="0" destOrd="0" presId="urn:microsoft.com/office/officeart/2005/8/layout/hierarchy1"/>
    <dgm:cxn modelId="{FEE34E17-4CB0-4E95-A0E4-E91565D1692D}" srcId="{F743B3E0-50EC-4E6D-B046-0CC65219BFF4}" destId="{68ABF44E-628F-414B-8969-A3B55E8F48DC}" srcOrd="0" destOrd="0" parTransId="{0BBAAE0E-633D-4D8B-852D-9A9EE7A26220}" sibTransId="{40D1A0DE-0698-4631-A003-C15CACF9FCCD}"/>
    <dgm:cxn modelId="{695809C1-79DE-4C3F-9F14-95F75C738F5D}" srcId="{68ABF44E-628F-414B-8969-A3B55E8F48DC}" destId="{57BAF875-80B7-47E7-BA51-57FDB0B6FB40}" srcOrd="1" destOrd="0" parTransId="{187FC85F-75FF-4CE0-9B41-BF43DCA86617}" sibTransId="{67BEB35D-FB80-47A0-89AC-9DC9B4CD1A2C}"/>
    <dgm:cxn modelId="{FEFCBA87-6413-43D3-A8AC-26B9550B222E}" srcId="{57BAF875-80B7-47E7-BA51-57FDB0B6FB40}" destId="{2363F2B8-E3FB-44EE-AEA5-04494E97CB7E}" srcOrd="0" destOrd="0" parTransId="{35CB36B9-115B-45EE-9D9D-7CA5F6FA1ABA}" sibTransId="{B6CFE966-7938-4EBC-AC9B-CE1BFDCC3709}"/>
    <dgm:cxn modelId="{4113708F-8027-41E5-ADD7-FB90F8A75782}" type="presOf" srcId="{187FC85F-75FF-4CE0-9B41-BF43DCA86617}" destId="{2F901065-CC59-42CA-9A9B-A436EC060CCE}" srcOrd="0" destOrd="0" presId="urn:microsoft.com/office/officeart/2005/8/layout/hierarchy1"/>
    <dgm:cxn modelId="{B866210C-8D9C-413F-B518-35BAC0A54505}" srcId="{68ABF44E-628F-414B-8969-A3B55E8F48DC}" destId="{E5860E11-9646-4300-AFFB-48A71A17780E}" srcOrd="0" destOrd="0" parTransId="{687B6FEB-0CDB-423A-A734-5D7948E52C26}" sibTransId="{CFA69F6B-EACE-49BF-82C9-987B97E99134}"/>
    <dgm:cxn modelId="{063AA196-ECE1-4A9E-8CAB-9D36624085F2}" type="presOf" srcId="{68ABF44E-628F-414B-8969-A3B55E8F48DC}" destId="{F4303CFD-3A65-41FE-BC61-60651CB11699}" srcOrd="0" destOrd="0" presId="urn:microsoft.com/office/officeart/2005/8/layout/hierarchy1"/>
    <dgm:cxn modelId="{E9BC6A55-47BD-48BE-B046-C21574FBE6F0}" type="presParOf" srcId="{844BA23C-E06F-4503-A5A7-E1B465245C51}" destId="{BD813C07-E1DE-429F-A4BA-6C83AF5AB4AB}" srcOrd="0" destOrd="0" presId="urn:microsoft.com/office/officeart/2005/8/layout/hierarchy1"/>
    <dgm:cxn modelId="{C58442E5-43EF-4D09-81AA-73F79F93DB2E}" type="presParOf" srcId="{BD813C07-E1DE-429F-A4BA-6C83AF5AB4AB}" destId="{3867379E-E8EC-44CC-BA9E-DE3F9A511FBE}" srcOrd="0" destOrd="0" presId="urn:microsoft.com/office/officeart/2005/8/layout/hierarchy1"/>
    <dgm:cxn modelId="{5BA6A309-5F1C-4F0B-B0DC-B92C2AFAF94C}" type="presParOf" srcId="{3867379E-E8EC-44CC-BA9E-DE3F9A511FBE}" destId="{F7B72118-E261-497A-8CD7-257678F89C81}" srcOrd="0" destOrd="0" presId="urn:microsoft.com/office/officeart/2005/8/layout/hierarchy1"/>
    <dgm:cxn modelId="{791131D0-4AB9-468D-8538-42C3EBC1AC5B}" type="presParOf" srcId="{3867379E-E8EC-44CC-BA9E-DE3F9A511FBE}" destId="{F4303CFD-3A65-41FE-BC61-60651CB11699}" srcOrd="1" destOrd="0" presId="urn:microsoft.com/office/officeart/2005/8/layout/hierarchy1"/>
    <dgm:cxn modelId="{9E01D9CD-1994-4FD0-B05C-8FA9083FD2B8}" type="presParOf" srcId="{BD813C07-E1DE-429F-A4BA-6C83AF5AB4AB}" destId="{1F82B9A4-6254-48B0-9503-825EA105B39E}" srcOrd="1" destOrd="0" presId="urn:microsoft.com/office/officeart/2005/8/layout/hierarchy1"/>
    <dgm:cxn modelId="{32624C79-5994-4560-9E4F-1E52B516E2E4}" type="presParOf" srcId="{1F82B9A4-6254-48B0-9503-825EA105B39E}" destId="{91B466E1-2D3E-4684-8294-360DE8ECCCF8}" srcOrd="0" destOrd="0" presId="urn:microsoft.com/office/officeart/2005/8/layout/hierarchy1"/>
    <dgm:cxn modelId="{143324D6-1A6B-4A57-A23D-5789F712B699}" type="presParOf" srcId="{1F82B9A4-6254-48B0-9503-825EA105B39E}" destId="{A7DF609E-68C5-4029-8CBC-E707E9B8C676}" srcOrd="1" destOrd="0" presId="urn:microsoft.com/office/officeart/2005/8/layout/hierarchy1"/>
    <dgm:cxn modelId="{5C9C77B5-9E90-4337-9E23-DABE96A69DF7}" type="presParOf" srcId="{A7DF609E-68C5-4029-8CBC-E707E9B8C676}" destId="{8F646061-A4B1-4D6A-ABF3-3DC48E7A7236}" srcOrd="0" destOrd="0" presId="urn:microsoft.com/office/officeart/2005/8/layout/hierarchy1"/>
    <dgm:cxn modelId="{43258563-0136-428C-80BA-5029B279EEF6}" type="presParOf" srcId="{8F646061-A4B1-4D6A-ABF3-3DC48E7A7236}" destId="{43C3C0F8-DA6A-4966-A79B-807577142474}" srcOrd="0" destOrd="0" presId="urn:microsoft.com/office/officeart/2005/8/layout/hierarchy1"/>
    <dgm:cxn modelId="{D9617707-E9BA-46FF-B82E-A46E44A36E93}" type="presParOf" srcId="{8F646061-A4B1-4D6A-ABF3-3DC48E7A7236}" destId="{07D334EE-E015-4FEA-A41B-813399C8D630}" srcOrd="1" destOrd="0" presId="urn:microsoft.com/office/officeart/2005/8/layout/hierarchy1"/>
    <dgm:cxn modelId="{13212AEC-05D1-4BD1-A45D-23403560BC6A}" type="presParOf" srcId="{A7DF609E-68C5-4029-8CBC-E707E9B8C676}" destId="{162890B9-9207-4642-BB91-FA1212D475D5}" srcOrd="1" destOrd="0" presId="urn:microsoft.com/office/officeart/2005/8/layout/hierarchy1"/>
    <dgm:cxn modelId="{9779551E-6CCB-4847-B324-68E424398717}" type="presParOf" srcId="{162890B9-9207-4642-BB91-FA1212D475D5}" destId="{36009FD4-A7AC-4FC8-8E28-7FDDEEBBEF2F}" srcOrd="0" destOrd="0" presId="urn:microsoft.com/office/officeart/2005/8/layout/hierarchy1"/>
    <dgm:cxn modelId="{18034353-C2B9-4254-A200-5961F1119FDF}" type="presParOf" srcId="{162890B9-9207-4642-BB91-FA1212D475D5}" destId="{DCF7D48C-9643-4976-B84B-9221ECB65B3A}" srcOrd="1" destOrd="0" presId="urn:microsoft.com/office/officeart/2005/8/layout/hierarchy1"/>
    <dgm:cxn modelId="{75A5E907-13C7-4663-A0E8-1649B1FD7322}" type="presParOf" srcId="{DCF7D48C-9643-4976-B84B-9221ECB65B3A}" destId="{D01327B7-D8EF-4520-998E-3CE63F44BDD9}" srcOrd="0" destOrd="0" presId="urn:microsoft.com/office/officeart/2005/8/layout/hierarchy1"/>
    <dgm:cxn modelId="{4C0E006F-35DA-4D86-B00B-FF0DBEA56F99}" type="presParOf" srcId="{D01327B7-D8EF-4520-998E-3CE63F44BDD9}" destId="{4FBBE128-2770-4000-BEBB-760E9A065929}" srcOrd="0" destOrd="0" presId="urn:microsoft.com/office/officeart/2005/8/layout/hierarchy1"/>
    <dgm:cxn modelId="{E9D3A259-9666-4528-A733-D7988440B7A2}" type="presParOf" srcId="{D01327B7-D8EF-4520-998E-3CE63F44BDD9}" destId="{FD1F8338-3865-4872-9E47-F58BEF3829F0}" srcOrd="1" destOrd="0" presId="urn:microsoft.com/office/officeart/2005/8/layout/hierarchy1"/>
    <dgm:cxn modelId="{C0D02435-3585-4A65-A36E-847E2909F32B}" type="presParOf" srcId="{DCF7D48C-9643-4976-B84B-9221ECB65B3A}" destId="{EC3A301B-09A5-4B7D-A482-40DA2643FFCD}" srcOrd="1" destOrd="0" presId="urn:microsoft.com/office/officeart/2005/8/layout/hierarchy1"/>
    <dgm:cxn modelId="{1D11933A-1B90-4ED2-94C0-8E812AB2BB51}" type="presParOf" srcId="{162890B9-9207-4642-BB91-FA1212D475D5}" destId="{212A4C95-6019-4943-A855-E3C0B7BADF1A}" srcOrd="2" destOrd="0" presId="urn:microsoft.com/office/officeart/2005/8/layout/hierarchy1"/>
    <dgm:cxn modelId="{BB200F3F-DB16-427B-AFA6-6D6627C0BFD6}" type="presParOf" srcId="{162890B9-9207-4642-BB91-FA1212D475D5}" destId="{5F74702D-8DAC-4458-856B-084A09AA429E}" srcOrd="3" destOrd="0" presId="urn:microsoft.com/office/officeart/2005/8/layout/hierarchy1"/>
    <dgm:cxn modelId="{E2971BB0-293F-4F1D-A22B-6DD905AE5487}" type="presParOf" srcId="{5F74702D-8DAC-4458-856B-084A09AA429E}" destId="{073D2BEF-2C94-4607-8D3D-D96A986510D4}" srcOrd="0" destOrd="0" presId="urn:microsoft.com/office/officeart/2005/8/layout/hierarchy1"/>
    <dgm:cxn modelId="{23FD80FF-EA73-4290-A32E-30E3A2DF1FA2}" type="presParOf" srcId="{073D2BEF-2C94-4607-8D3D-D96A986510D4}" destId="{4259A5A5-6107-4353-8909-CC67CA75DBD0}" srcOrd="0" destOrd="0" presId="urn:microsoft.com/office/officeart/2005/8/layout/hierarchy1"/>
    <dgm:cxn modelId="{7F5D86B6-3D62-4E24-AD66-66C0AA4F1EBA}" type="presParOf" srcId="{073D2BEF-2C94-4607-8D3D-D96A986510D4}" destId="{56318E43-10DF-4B34-B808-EAB7A493FE43}" srcOrd="1" destOrd="0" presId="urn:microsoft.com/office/officeart/2005/8/layout/hierarchy1"/>
    <dgm:cxn modelId="{7D1D6389-C220-44E5-9853-D8124DFD1CFA}" type="presParOf" srcId="{5F74702D-8DAC-4458-856B-084A09AA429E}" destId="{4213F3B9-8065-4511-8C25-613EA89F8B47}" srcOrd="1" destOrd="0" presId="urn:microsoft.com/office/officeart/2005/8/layout/hierarchy1"/>
    <dgm:cxn modelId="{CB3048DA-0F88-4936-B961-624287D2DDB8}" type="presParOf" srcId="{1F82B9A4-6254-48B0-9503-825EA105B39E}" destId="{2F901065-CC59-42CA-9A9B-A436EC060CCE}" srcOrd="2" destOrd="0" presId="urn:microsoft.com/office/officeart/2005/8/layout/hierarchy1"/>
    <dgm:cxn modelId="{619039D2-0F2D-408A-B135-2BBA70142E67}" type="presParOf" srcId="{1F82B9A4-6254-48B0-9503-825EA105B39E}" destId="{D8B10728-A01C-4EC5-9344-B9F1B7B0EA30}" srcOrd="3" destOrd="0" presId="urn:microsoft.com/office/officeart/2005/8/layout/hierarchy1"/>
    <dgm:cxn modelId="{3B1EE8A0-2A56-4B09-9609-9988F826AEE2}" type="presParOf" srcId="{D8B10728-A01C-4EC5-9344-B9F1B7B0EA30}" destId="{41569027-B641-472C-8957-190FB5804E9D}" srcOrd="0" destOrd="0" presId="urn:microsoft.com/office/officeart/2005/8/layout/hierarchy1"/>
    <dgm:cxn modelId="{9E9A0E63-57FE-402D-BBC5-8ED86CB31434}" type="presParOf" srcId="{41569027-B641-472C-8957-190FB5804E9D}" destId="{9A52647B-4C21-4A8F-B495-2AE69C3720F5}" srcOrd="0" destOrd="0" presId="urn:microsoft.com/office/officeart/2005/8/layout/hierarchy1"/>
    <dgm:cxn modelId="{52EF3492-78E0-45FB-8285-BDC54A6A9A35}" type="presParOf" srcId="{41569027-B641-472C-8957-190FB5804E9D}" destId="{D3D6C9DD-0D30-495A-914C-087B39BDA846}" srcOrd="1" destOrd="0" presId="urn:microsoft.com/office/officeart/2005/8/layout/hierarchy1"/>
    <dgm:cxn modelId="{FA96022A-2A5F-4F88-AAE6-7B0CE570CD67}" type="presParOf" srcId="{D8B10728-A01C-4EC5-9344-B9F1B7B0EA30}" destId="{36B29FC5-26D8-48C2-A039-C23CE2609936}" srcOrd="1" destOrd="0" presId="urn:microsoft.com/office/officeart/2005/8/layout/hierarchy1"/>
    <dgm:cxn modelId="{554DA128-3234-492C-9E1E-4FAB85E7028F}" type="presParOf" srcId="{36B29FC5-26D8-48C2-A039-C23CE2609936}" destId="{40D4635B-9E53-49E1-A313-1882AE2C0C51}" srcOrd="0" destOrd="0" presId="urn:microsoft.com/office/officeart/2005/8/layout/hierarchy1"/>
    <dgm:cxn modelId="{F86A4E44-A3B8-47A2-B209-D8DA1F767100}" type="presParOf" srcId="{36B29FC5-26D8-48C2-A039-C23CE2609936}" destId="{1A65EE4F-097D-4176-B3AE-6C3E3F464608}" srcOrd="1" destOrd="0" presId="urn:microsoft.com/office/officeart/2005/8/layout/hierarchy1"/>
    <dgm:cxn modelId="{3C8FCFFF-B300-436E-ABE6-CDB5B3E502BE}" type="presParOf" srcId="{1A65EE4F-097D-4176-B3AE-6C3E3F464608}" destId="{EA1180C1-181C-415E-932B-7812183BD4FA}" srcOrd="0" destOrd="0" presId="urn:microsoft.com/office/officeart/2005/8/layout/hierarchy1"/>
    <dgm:cxn modelId="{7207A413-A90F-4855-99F2-5CC6EA543E52}" type="presParOf" srcId="{EA1180C1-181C-415E-932B-7812183BD4FA}" destId="{F8206DBC-FD65-4CEF-8814-7E9B44E7C845}" srcOrd="0" destOrd="0" presId="urn:microsoft.com/office/officeart/2005/8/layout/hierarchy1"/>
    <dgm:cxn modelId="{828C14B2-5972-49E1-9925-BB69E7618051}" type="presParOf" srcId="{EA1180C1-181C-415E-932B-7812183BD4FA}" destId="{3292B6EF-4AE4-4609-9B78-0E609489846F}" srcOrd="1" destOrd="0" presId="urn:microsoft.com/office/officeart/2005/8/layout/hierarchy1"/>
    <dgm:cxn modelId="{A1451763-BC24-4B12-85C5-B417B7113C1F}" type="presParOf" srcId="{1A65EE4F-097D-4176-B3AE-6C3E3F464608}" destId="{82F84E02-8B38-466E-9A54-660F7A3B43D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70DFE-CE4D-4E21-B2D2-C5D76813EEED}">
      <dsp:nvSpPr>
        <dsp:cNvPr id="0" name=""/>
        <dsp:cNvSpPr/>
      </dsp:nvSpPr>
      <dsp:spPr>
        <a:xfrm>
          <a:off x="199284" y="4323"/>
          <a:ext cx="3868631" cy="80374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直接穿透整个厚度的介质会遇到深穿透问题</a:t>
          </a:r>
          <a:endParaRPr lang="zh-CN" altLang="en-US" sz="1400" kern="1200" dirty="0"/>
        </a:p>
      </dsp:txBody>
      <dsp:txXfrm>
        <a:off x="222825" y="27864"/>
        <a:ext cx="3821549" cy="756659"/>
      </dsp:txXfrm>
    </dsp:sp>
    <dsp:sp modelId="{E75A2D5E-F1E2-4E55-87D0-1450F1881892}">
      <dsp:nvSpPr>
        <dsp:cNvPr id="0" name=""/>
        <dsp:cNvSpPr/>
      </dsp:nvSpPr>
      <dsp:spPr>
        <a:xfrm rot="5400000">
          <a:off x="1982898" y="828157"/>
          <a:ext cx="301402" cy="36168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5400000">
        <a:off x="2025095" y="858298"/>
        <a:ext cx="217009" cy="210981"/>
      </dsp:txXfrm>
    </dsp:sp>
    <dsp:sp modelId="{EB18374A-2367-4E12-86C1-011C1C52F374}">
      <dsp:nvSpPr>
        <dsp:cNvPr id="0" name=""/>
        <dsp:cNvSpPr/>
      </dsp:nvSpPr>
      <dsp:spPr>
        <a:xfrm>
          <a:off x="199284" y="1209935"/>
          <a:ext cx="3868631" cy="80374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光子在整个介质内的输运人为地划分为若干个厚度较小区域内的连续输运</a:t>
          </a:r>
          <a:endParaRPr lang="zh-CN" altLang="en-US" sz="1400" kern="1200" dirty="0"/>
        </a:p>
      </dsp:txBody>
      <dsp:txXfrm>
        <a:off x="222825" y="1233476"/>
        <a:ext cx="3821549" cy="756659"/>
      </dsp:txXfrm>
    </dsp:sp>
    <dsp:sp modelId="{809C9F3C-864C-4E3B-A4EF-252630961389}">
      <dsp:nvSpPr>
        <dsp:cNvPr id="0" name=""/>
        <dsp:cNvSpPr/>
      </dsp:nvSpPr>
      <dsp:spPr>
        <a:xfrm rot="5400000">
          <a:off x="1982898" y="2033769"/>
          <a:ext cx="301402" cy="36168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5400000">
        <a:off x="2025095" y="2063910"/>
        <a:ext cx="217009" cy="210981"/>
      </dsp:txXfrm>
    </dsp:sp>
    <dsp:sp modelId="{B1188887-975B-40E7-9ADD-ACF7A96BE718}">
      <dsp:nvSpPr>
        <dsp:cNvPr id="0" name=""/>
        <dsp:cNvSpPr/>
      </dsp:nvSpPr>
      <dsp:spPr>
        <a:xfrm>
          <a:off x="199638" y="2415546"/>
          <a:ext cx="3867923" cy="80374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当光子由前一个区域进入后一个区域时，在两个区域的分界面（虚拟的或实际存在的）上记录光子的位置、方向、能量等信息</a:t>
          </a:r>
          <a:endParaRPr lang="zh-CN" altLang="en-US" sz="1400" kern="1200" dirty="0"/>
        </a:p>
      </dsp:txBody>
      <dsp:txXfrm>
        <a:off x="223179" y="2439087"/>
        <a:ext cx="3820841" cy="756659"/>
      </dsp:txXfrm>
    </dsp:sp>
    <dsp:sp modelId="{5F5FD963-DC57-41F1-BAF3-03476D187E58}">
      <dsp:nvSpPr>
        <dsp:cNvPr id="0" name=""/>
        <dsp:cNvSpPr/>
      </dsp:nvSpPr>
      <dsp:spPr>
        <a:xfrm rot="5400000">
          <a:off x="1982898" y="3239381"/>
          <a:ext cx="301402" cy="36168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5400000">
        <a:off x="2025095" y="3269522"/>
        <a:ext cx="217009" cy="210981"/>
      </dsp:txXfrm>
    </dsp:sp>
    <dsp:sp modelId="{A6B724D5-071F-4D5D-A1F5-DC595C0555C5}">
      <dsp:nvSpPr>
        <dsp:cNvPr id="0" name=""/>
        <dsp:cNvSpPr/>
      </dsp:nvSpPr>
      <dsp:spPr>
        <a:xfrm>
          <a:off x="199638" y="3621158"/>
          <a:ext cx="3867923" cy="80374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前一个区域在分界面上的出射的粒子信息作为后一个区域的源项信息</a:t>
          </a:r>
          <a:endParaRPr lang="zh-CN" altLang="en-US" sz="1400" kern="1200" dirty="0"/>
        </a:p>
      </dsp:txBody>
      <dsp:txXfrm>
        <a:off x="223179" y="3644699"/>
        <a:ext cx="3820841" cy="7566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4635B-9E53-49E1-A313-1882AE2C0C51}">
      <dsp:nvSpPr>
        <dsp:cNvPr id="0" name=""/>
        <dsp:cNvSpPr/>
      </dsp:nvSpPr>
      <dsp:spPr>
        <a:xfrm>
          <a:off x="3424951" y="3111589"/>
          <a:ext cx="91440" cy="342810"/>
        </a:xfrm>
        <a:custGeom>
          <a:avLst/>
          <a:gdLst/>
          <a:ahLst/>
          <a:cxnLst/>
          <a:rect l="0" t="0" r="0" b="0"/>
          <a:pathLst>
            <a:path>
              <a:moveTo>
                <a:pt x="45720" y="0"/>
              </a:moveTo>
              <a:lnTo>
                <a:pt x="45720" y="34281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901065-CC59-42CA-9A9B-A436EC060CCE}">
      <dsp:nvSpPr>
        <dsp:cNvPr id="0" name=""/>
        <dsp:cNvSpPr/>
      </dsp:nvSpPr>
      <dsp:spPr>
        <a:xfrm>
          <a:off x="2390179" y="2020291"/>
          <a:ext cx="1080492" cy="342810"/>
        </a:xfrm>
        <a:custGeom>
          <a:avLst/>
          <a:gdLst/>
          <a:ahLst/>
          <a:cxnLst/>
          <a:rect l="0" t="0" r="0" b="0"/>
          <a:pathLst>
            <a:path>
              <a:moveTo>
                <a:pt x="0" y="0"/>
              </a:moveTo>
              <a:lnTo>
                <a:pt x="0" y="233615"/>
              </a:lnTo>
              <a:lnTo>
                <a:pt x="1080492" y="233615"/>
              </a:lnTo>
              <a:lnTo>
                <a:pt x="1080492" y="34281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A4C95-6019-4943-A855-E3C0B7BADF1A}">
      <dsp:nvSpPr>
        <dsp:cNvPr id="0" name=""/>
        <dsp:cNvSpPr/>
      </dsp:nvSpPr>
      <dsp:spPr>
        <a:xfrm>
          <a:off x="1309687" y="3111589"/>
          <a:ext cx="720328" cy="342810"/>
        </a:xfrm>
        <a:custGeom>
          <a:avLst/>
          <a:gdLst/>
          <a:ahLst/>
          <a:cxnLst/>
          <a:rect l="0" t="0" r="0" b="0"/>
          <a:pathLst>
            <a:path>
              <a:moveTo>
                <a:pt x="0" y="0"/>
              </a:moveTo>
              <a:lnTo>
                <a:pt x="0" y="233615"/>
              </a:lnTo>
              <a:lnTo>
                <a:pt x="720328" y="233615"/>
              </a:lnTo>
              <a:lnTo>
                <a:pt x="720328" y="34281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009FD4-A7AC-4FC8-8E28-7FDDEEBBEF2F}">
      <dsp:nvSpPr>
        <dsp:cNvPr id="0" name=""/>
        <dsp:cNvSpPr/>
      </dsp:nvSpPr>
      <dsp:spPr>
        <a:xfrm>
          <a:off x="589359" y="3111589"/>
          <a:ext cx="720328" cy="342810"/>
        </a:xfrm>
        <a:custGeom>
          <a:avLst/>
          <a:gdLst/>
          <a:ahLst/>
          <a:cxnLst/>
          <a:rect l="0" t="0" r="0" b="0"/>
          <a:pathLst>
            <a:path>
              <a:moveTo>
                <a:pt x="720328" y="0"/>
              </a:moveTo>
              <a:lnTo>
                <a:pt x="720328" y="233615"/>
              </a:lnTo>
              <a:lnTo>
                <a:pt x="0" y="233615"/>
              </a:lnTo>
              <a:lnTo>
                <a:pt x="0" y="34281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B466E1-2D3E-4684-8294-360DE8ECCCF8}">
      <dsp:nvSpPr>
        <dsp:cNvPr id="0" name=""/>
        <dsp:cNvSpPr/>
      </dsp:nvSpPr>
      <dsp:spPr>
        <a:xfrm>
          <a:off x="1309687" y="2020291"/>
          <a:ext cx="1080492" cy="342810"/>
        </a:xfrm>
        <a:custGeom>
          <a:avLst/>
          <a:gdLst/>
          <a:ahLst/>
          <a:cxnLst/>
          <a:rect l="0" t="0" r="0" b="0"/>
          <a:pathLst>
            <a:path>
              <a:moveTo>
                <a:pt x="1080492" y="0"/>
              </a:moveTo>
              <a:lnTo>
                <a:pt x="1080492" y="233615"/>
              </a:lnTo>
              <a:lnTo>
                <a:pt x="0" y="233615"/>
              </a:lnTo>
              <a:lnTo>
                <a:pt x="0" y="34281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B72118-E261-497A-8CD7-257678F89C81}">
      <dsp:nvSpPr>
        <dsp:cNvPr id="0" name=""/>
        <dsp:cNvSpPr/>
      </dsp:nvSpPr>
      <dsp:spPr>
        <a:xfrm>
          <a:off x="1800820" y="1271805"/>
          <a:ext cx="1178718" cy="748486"/>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303CFD-3A65-41FE-BC61-60651CB11699}">
      <dsp:nvSpPr>
        <dsp:cNvPr id="0" name=""/>
        <dsp:cNvSpPr/>
      </dsp:nvSpPr>
      <dsp:spPr>
        <a:xfrm>
          <a:off x="1931789" y="1396225"/>
          <a:ext cx="1178718" cy="748486"/>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sz="1800" kern="1200" dirty="0" smtClean="0"/>
            <a:t>读</a:t>
          </a:r>
          <a:r>
            <a:rPr lang="en-US" sz="1800" kern="1200" dirty="0" smtClean="0"/>
            <a:t>/</a:t>
          </a:r>
          <a:r>
            <a:rPr lang="zh-CN" sz="1800" kern="1200" dirty="0" smtClean="0"/>
            <a:t>写源</a:t>
          </a:r>
          <a:endParaRPr lang="zh-CN" sz="1800" kern="1200" dirty="0"/>
        </a:p>
      </dsp:txBody>
      <dsp:txXfrm>
        <a:off x="1953711" y="1418147"/>
        <a:ext cx="1134874" cy="704642"/>
      </dsp:txXfrm>
    </dsp:sp>
    <dsp:sp modelId="{43C3C0F8-DA6A-4966-A79B-807577142474}">
      <dsp:nvSpPr>
        <dsp:cNvPr id="0" name=""/>
        <dsp:cNvSpPr/>
      </dsp:nvSpPr>
      <dsp:spPr>
        <a:xfrm>
          <a:off x="720328" y="2363102"/>
          <a:ext cx="1178718" cy="748486"/>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334EE-E015-4FEA-A41B-813399C8D630}">
      <dsp:nvSpPr>
        <dsp:cNvPr id="0" name=""/>
        <dsp:cNvSpPr/>
      </dsp:nvSpPr>
      <dsp:spPr>
        <a:xfrm>
          <a:off x="851296" y="2487522"/>
          <a:ext cx="1178718" cy="748486"/>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altLang="en-US" sz="1800" kern="1200" dirty="0" smtClean="0"/>
            <a:t>手动记录</a:t>
          </a:r>
          <a:endParaRPr lang="zh-CN" altLang="en-US" sz="1800" kern="1200" dirty="0"/>
        </a:p>
      </dsp:txBody>
      <dsp:txXfrm>
        <a:off x="873218" y="2509444"/>
        <a:ext cx="1134874" cy="704642"/>
      </dsp:txXfrm>
    </dsp:sp>
    <dsp:sp modelId="{4FBBE128-2770-4000-BEBB-760E9A065929}">
      <dsp:nvSpPr>
        <dsp:cNvPr id="0" name=""/>
        <dsp:cNvSpPr/>
      </dsp:nvSpPr>
      <dsp:spPr>
        <a:xfrm>
          <a:off x="0" y="3454399"/>
          <a:ext cx="1178718" cy="748486"/>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1F8338-3865-4872-9E47-F58BEF3829F0}">
      <dsp:nvSpPr>
        <dsp:cNvPr id="0" name=""/>
        <dsp:cNvSpPr/>
      </dsp:nvSpPr>
      <dsp:spPr>
        <a:xfrm>
          <a:off x="130968" y="3578820"/>
          <a:ext cx="1178718" cy="748486"/>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zh-CN" altLang="en-US" sz="1400" kern="1200" dirty="0" smtClean="0"/>
            <a:t>能量分布（</a:t>
          </a:r>
          <a:r>
            <a:rPr lang="en-US" altLang="zh-CN" sz="1400" kern="1200" dirty="0" err="1" smtClean="0"/>
            <a:t>En</a:t>
          </a:r>
          <a:r>
            <a:rPr lang="zh-CN" altLang="en-US" sz="1400" kern="1200" dirty="0" smtClean="0"/>
            <a:t>卡）</a:t>
          </a:r>
          <a:endParaRPr lang="zh-CN" sz="1400" kern="1200" dirty="0"/>
        </a:p>
      </dsp:txBody>
      <dsp:txXfrm>
        <a:off x="152890" y="3600742"/>
        <a:ext cx="1134874" cy="704642"/>
      </dsp:txXfrm>
    </dsp:sp>
    <dsp:sp modelId="{4259A5A5-6107-4353-8909-CC67CA75DBD0}">
      <dsp:nvSpPr>
        <dsp:cNvPr id="0" name=""/>
        <dsp:cNvSpPr/>
      </dsp:nvSpPr>
      <dsp:spPr>
        <a:xfrm>
          <a:off x="1440656" y="3454399"/>
          <a:ext cx="1178718" cy="748486"/>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318E43-10DF-4B34-B808-EAB7A493FE43}">
      <dsp:nvSpPr>
        <dsp:cNvPr id="0" name=""/>
        <dsp:cNvSpPr/>
      </dsp:nvSpPr>
      <dsp:spPr>
        <a:xfrm>
          <a:off x="1571625" y="3578820"/>
          <a:ext cx="1178718" cy="748486"/>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zh-CN" altLang="en-US" sz="1400" kern="1200" dirty="0" smtClean="0"/>
            <a:t>角度分布（</a:t>
          </a:r>
          <a:r>
            <a:rPr lang="en-US" altLang="zh-CN" sz="1400" kern="1200" dirty="0" smtClean="0"/>
            <a:t>Cn</a:t>
          </a:r>
          <a:r>
            <a:rPr lang="zh-CN" altLang="en-US" sz="1400" kern="1200" dirty="0" smtClean="0"/>
            <a:t>卡）</a:t>
          </a:r>
          <a:endParaRPr lang="zh-CN" sz="1400" kern="1200" dirty="0"/>
        </a:p>
      </dsp:txBody>
      <dsp:txXfrm>
        <a:off x="1593547" y="3600742"/>
        <a:ext cx="1134874" cy="704642"/>
      </dsp:txXfrm>
    </dsp:sp>
    <dsp:sp modelId="{9A52647B-4C21-4A8F-B495-2AE69C3720F5}">
      <dsp:nvSpPr>
        <dsp:cNvPr id="0" name=""/>
        <dsp:cNvSpPr/>
      </dsp:nvSpPr>
      <dsp:spPr>
        <a:xfrm>
          <a:off x="2881312" y="2363102"/>
          <a:ext cx="1178718" cy="748486"/>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6C9DD-0D30-495A-914C-087B39BDA846}">
      <dsp:nvSpPr>
        <dsp:cNvPr id="0" name=""/>
        <dsp:cNvSpPr/>
      </dsp:nvSpPr>
      <dsp:spPr>
        <a:xfrm>
          <a:off x="3012281" y="2487522"/>
          <a:ext cx="1178718" cy="748486"/>
        </a:xfrm>
        <a:prstGeom prst="roundRect">
          <a:avLst>
            <a:gd name="adj" fmla="val 10000"/>
          </a:avLst>
        </a:prstGeom>
        <a:solidFill>
          <a:schemeClr val="accent6">
            <a:alpha val="90000"/>
            <a:tint val="40000"/>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SSW/SSR</a:t>
          </a:r>
          <a:r>
            <a:rPr lang="zh-CN" sz="1700" kern="1200" dirty="0" smtClean="0"/>
            <a:t>卡</a:t>
          </a:r>
          <a:endParaRPr lang="zh-CN" sz="1700" kern="1200" dirty="0"/>
        </a:p>
      </dsp:txBody>
      <dsp:txXfrm>
        <a:off x="3034203" y="2509444"/>
        <a:ext cx="1134874" cy="704642"/>
      </dsp:txXfrm>
    </dsp:sp>
    <dsp:sp modelId="{F8206DBC-FD65-4CEF-8814-7E9B44E7C845}">
      <dsp:nvSpPr>
        <dsp:cNvPr id="0" name=""/>
        <dsp:cNvSpPr/>
      </dsp:nvSpPr>
      <dsp:spPr>
        <a:xfrm>
          <a:off x="2881312" y="3454399"/>
          <a:ext cx="1178718" cy="748486"/>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92B6EF-4AE4-4609-9B78-0E609489846F}">
      <dsp:nvSpPr>
        <dsp:cNvPr id="0" name=""/>
        <dsp:cNvSpPr/>
      </dsp:nvSpPr>
      <dsp:spPr>
        <a:xfrm>
          <a:off x="3012281" y="3578820"/>
          <a:ext cx="1178718" cy="748486"/>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zh-CN" altLang="en-US" sz="1400" kern="1200" dirty="0" smtClean="0"/>
            <a:t>坐标、方向、能量、权重</a:t>
          </a:r>
          <a:endParaRPr lang="zh-CN" altLang="en-US" sz="1400" kern="1200" dirty="0"/>
        </a:p>
      </dsp:txBody>
      <dsp:txXfrm>
        <a:off x="3034203" y="3600742"/>
        <a:ext cx="1134874" cy="7046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charset="-122"/>
              </a:defRPr>
            </a:lvl1pPr>
          </a:lstStyle>
          <a:p>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charset="-122"/>
              </a:defRPr>
            </a:lvl1pPr>
          </a:lstStyle>
          <a:p>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fld id="{5D920A03-4D14-458C-B260-044B09EF5BA5}" type="slidenum">
              <a:rPr lang="en-US" altLang="zh-CN"/>
              <a:pPr/>
              <a:t>‹#›</a:t>
            </a:fld>
            <a:endParaRPr lang="en-US" altLang="zh-CN"/>
          </a:p>
        </p:txBody>
      </p:sp>
    </p:spTree>
    <p:extLst>
      <p:ext uri="{BB962C8B-B14F-4D97-AF65-F5344CB8AC3E}">
        <p14:creationId xmlns:p14="http://schemas.microsoft.com/office/powerpoint/2010/main" val="3194197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charset="-122"/>
              </a:defRPr>
            </a:lvl1pPr>
          </a:lstStyle>
          <a:p>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endParaRPr lang="en-US" altLang="zh-CN"/>
          </a:p>
        </p:txBody>
      </p:sp>
      <p:sp>
        <p:nvSpPr>
          <p:cNvPr id="512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charset="-122"/>
              </a:defRPr>
            </a:lvl1pPr>
          </a:lstStyle>
          <a:p>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fld id="{792BD00E-412C-422B-9F12-4686E074E93D}" type="slidenum">
              <a:rPr lang="en-US" altLang="zh-CN"/>
              <a:pPr/>
              <a:t>‹#›</a:t>
            </a:fld>
            <a:endParaRPr lang="en-US" altLang="zh-CN"/>
          </a:p>
        </p:txBody>
      </p:sp>
    </p:spTree>
    <p:extLst>
      <p:ext uri="{BB962C8B-B14F-4D97-AF65-F5344CB8AC3E}">
        <p14:creationId xmlns:p14="http://schemas.microsoft.com/office/powerpoint/2010/main" val="36915474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a:t>
            </a:fld>
            <a:endParaRPr lang="en-US" altLang="zh-CN"/>
          </a:p>
        </p:txBody>
      </p:sp>
    </p:spTree>
    <p:extLst>
      <p:ext uri="{BB962C8B-B14F-4D97-AF65-F5344CB8AC3E}">
        <p14:creationId xmlns:p14="http://schemas.microsoft.com/office/powerpoint/2010/main" val="5807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10</a:t>
            </a:fld>
            <a:endParaRPr lang="en-US" altLang="zh-CN"/>
          </a:p>
        </p:txBody>
      </p:sp>
    </p:spTree>
    <p:extLst>
      <p:ext uri="{BB962C8B-B14F-4D97-AF65-F5344CB8AC3E}">
        <p14:creationId xmlns:p14="http://schemas.microsoft.com/office/powerpoint/2010/main" val="3576458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Arial" charset="0"/>
                <a:ea typeface="宋体" charset="-122"/>
                <a:cs typeface="+mn-cs"/>
              </a:rPr>
              <a:t>（</a:t>
            </a:r>
            <a:r>
              <a:rPr lang="en-US" altLang="zh-CN" sz="1200" kern="1200" dirty="0" smtClean="0">
                <a:solidFill>
                  <a:schemeClr val="tx1"/>
                </a:solidFill>
                <a:effectLst/>
                <a:latin typeface="Arial" charset="0"/>
                <a:ea typeface="宋体" charset="-122"/>
                <a:cs typeface="+mn-cs"/>
              </a:rPr>
              <a:t>1</a:t>
            </a:r>
            <a:r>
              <a:rPr lang="zh-CN" altLang="en-US" sz="1200" kern="1200" dirty="0" smtClean="0">
                <a:solidFill>
                  <a:schemeClr val="tx1"/>
                </a:solidFill>
                <a:effectLst/>
                <a:latin typeface="Arial" charset="0"/>
                <a:ea typeface="宋体" charset="-122"/>
                <a:cs typeface="+mn-cs"/>
              </a:rPr>
              <a:t>）</a:t>
            </a:r>
            <a:r>
              <a:rPr lang="zh-TW" altLang="zh-CN" sz="1200" kern="1200" dirty="0" smtClean="0">
                <a:solidFill>
                  <a:schemeClr val="tx1"/>
                </a:solidFill>
                <a:effectLst/>
                <a:latin typeface="Arial" charset="0"/>
                <a:ea typeface="宋体" charset="-122"/>
                <a:cs typeface="+mn-cs"/>
              </a:rPr>
              <a:t>为了验证小区域蒙特卡罗方法计算结果是否准确，我们通过一些简单的模型的计算来和一般的蒙特卡罗方法的计算结果来比较。我们仍然选择均匀铁质球体介质来计算，初始放射源为点源，位于球体中心，</a:t>
            </a:r>
            <a:r>
              <a:rPr lang="zh-CN" altLang="zh-CN" sz="1200" kern="1200" dirty="0" smtClean="0">
                <a:solidFill>
                  <a:schemeClr val="tx1"/>
                </a:solidFill>
                <a:effectLst/>
                <a:latin typeface="Arial" charset="0"/>
                <a:ea typeface="宋体" charset="-122"/>
                <a:cs typeface="+mn-cs"/>
              </a:rPr>
              <a:t>光子的</a:t>
            </a:r>
            <a:r>
              <a:rPr lang="zh-TW" altLang="zh-CN" sz="1200" kern="1200" dirty="0" smtClean="0">
                <a:solidFill>
                  <a:schemeClr val="tx1"/>
                </a:solidFill>
                <a:effectLst/>
                <a:latin typeface="Arial" charset="0"/>
                <a:ea typeface="宋体" charset="-122"/>
                <a:cs typeface="+mn-cs"/>
              </a:rPr>
              <a:t>能量为</a:t>
            </a:r>
            <a:r>
              <a:rPr lang="en-US" altLang="zh-CN" sz="1200" kern="1200" dirty="0" smtClean="0">
                <a:solidFill>
                  <a:schemeClr val="tx1"/>
                </a:solidFill>
                <a:effectLst/>
                <a:latin typeface="Arial" charset="0"/>
                <a:ea typeface="宋体" charset="-122"/>
                <a:cs typeface="+mn-cs"/>
              </a:rPr>
              <a:t>1MeV</a:t>
            </a:r>
            <a:r>
              <a:rPr lang="zh-TW" altLang="zh-CN" sz="1200" kern="1200" dirty="0" smtClean="0">
                <a:solidFill>
                  <a:schemeClr val="tx1"/>
                </a:solidFill>
                <a:effectLst/>
                <a:latin typeface="Arial" charset="0"/>
                <a:ea typeface="宋体" charset="-122"/>
                <a:cs typeface="+mn-cs"/>
              </a:rPr>
              <a:t>，计算光子穿透球体的概率。两种方法的计算如表所列</a:t>
            </a:r>
            <a:r>
              <a:rPr lang="zh-CN" altLang="en-US" sz="1200" kern="1200" dirty="0" smtClean="0">
                <a:solidFill>
                  <a:schemeClr val="tx1"/>
                </a:solidFill>
                <a:effectLst/>
                <a:latin typeface="Arial" charset="0"/>
                <a:ea typeface="宋体" charset="-122"/>
                <a:cs typeface="+mn-cs"/>
              </a:rPr>
              <a:t>。</a:t>
            </a:r>
            <a:endParaRPr lang="en-US" altLang="zh-TW" sz="1200" kern="1200" dirty="0" smtClean="0">
              <a:solidFill>
                <a:schemeClr val="tx1"/>
              </a:solidFill>
              <a:effectLst/>
              <a:latin typeface="Arial" charset="0"/>
              <a:ea typeface="宋体" charset="-122"/>
              <a:cs typeface="+mn-cs"/>
            </a:endParaRPr>
          </a:p>
          <a:p>
            <a:r>
              <a:rPr lang="zh-CN" altLang="en-US" sz="1200" kern="1200" dirty="0" smtClean="0">
                <a:solidFill>
                  <a:schemeClr val="tx1"/>
                </a:solidFill>
                <a:effectLst/>
                <a:latin typeface="Arial" charset="0"/>
                <a:ea typeface="宋体" charset="-122"/>
                <a:cs typeface="+mn-cs"/>
              </a:rPr>
              <a:t>（</a:t>
            </a:r>
            <a:r>
              <a:rPr lang="en-US" altLang="zh-CN" sz="1200" kern="1200" dirty="0" smtClean="0">
                <a:solidFill>
                  <a:schemeClr val="tx1"/>
                </a:solidFill>
                <a:effectLst/>
                <a:latin typeface="Arial" charset="0"/>
                <a:ea typeface="宋体" charset="-122"/>
                <a:cs typeface="+mn-cs"/>
              </a:rPr>
              <a:t>2</a:t>
            </a:r>
            <a:r>
              <a:rPr lang="zh-CN" altLang="en-US" sz="1200" kern="1200" dirty="0" smtClean="0">
                <a:solidFill>
                  <a:schemeClr val="tx1"/>
                </a:solidFill>
                <a:effectLst/>
                <a:latin typeface="Arial" charset="0"/>
                <a:ea typeface="宋体" charset="-122"/>
                <a:cs typeface="+mn-cs"/>
              </a:rPr>
              <a:t>）</a:t>
            </a:r>
            <a:r>
              <a:rPr lang="zh-CN" altLang="zh-CN" sz="1200" kern="1200" dirty="0" smtClean="0">
                <a:solidFill>
                  <a:schemeClr val="tx1"/>
                </a:solidFill>
                <a:effectLst/>
                <a:latin typeface="Arial" charset="0"/>
                <a:ea typeface="宋体" charset="-122"/>
                <a:cs typeface="+mn-cs"/>
              </a:rPr>
              <a:t>计算结果可以看出在介质层厚度较小的情况下，小区域蒙特卡罗方法和一般的蒙特卡罗方法计算穿透概率得到的结果是相同的，误差都很小（低于</a:t>
            </a:r>
            <a:r>
              <a:rPr lang="en-US" altLang="zh-CN" sz="1200" kern="1200" dirty="0" smtClean="0">
                <a:solidFill>
                  <a:schemeClr val="tx1"/>
                </a:solidFill>
                <a:effectLst/>
                <a:latin typeface="Arial" charset="0"/>
                <a:ea typeface="宋体" charset="-122"/>
                <a:cs typeface="+mn-cs"/>
              </a:rPr>
              <a:t>5%</a:t>
            </a:r>
            <a:r>
              <a:rPr lang="zh-CN" altLang="zh-CN" sz="1200" kern="1200" dirty="0" smtClean="0">
                <a:solidFill>
                  <a:schemeClr val="tx1"/>
                </a:solidFill>
                <a:effectLst/>
                <a:latin typeface="Arial" charset="0"/>
                <a:ea typeface="宋体" charset="-122"/>
                <a:cs typeface="+mn-cs"/>
              </a:rPr>
              <a:t>）且小区域蒙特卡罗方法误差更小，这证明小区域蒙特卡罗方法的计算结果是准确可靠的。当介质厚度较大的时候，就出现了深穿透现象，误差非常大（超过</a:t>
            </a:r>
            <a:r>
              <a:rPr lang="en-US" altLang="zh-CN" sz="1200" kern="1200" dirty="0" smtClean="0">
                <a:solidFill>
                  <a:schemeClr val="tx1"/>
                </a:solidFill>
                <a:effectLst/>
                <a:latin typeface="Arial" charset="0"/>
                <a:ea typeface="宋体" charset="-122"/>
                <a:cs typeface="+mn-cs"/>
              </a:rPr>
              <a:t>5%</a:t>
            </a:r>
            <a:r>
              <a:rPr lang="zh-CN" altLang="zh-CN" sz="1200" kern="1200" dirty="0" smtClean="0">
                <a:solidFill>
                  <a:schemeClr val="tx1"/>
                </a:solidFill>
                <a:effectLst/>
                <a:latin typeface="Arial" charset="0"/>
                <a:ea typeface="宋体" charset="-122"/>
                <a:cs typeface="+mn-cs"/>
              </a:rPr>
              <a:t>甚至更大），这时用一般的蒙特卡罗方法直接模拟计算得到的结果准确性较差。而在这种情况下小区域蒙特卡罗方法模拟计算的结果误差仍然很小，能得到理想的计算结果</a:t>
            </a:r>
            <a:r>
              <a:rPr lang="zh-CN" altLang="en-US" sz="1200" kern="1200" dirty="0" smtClean="0">
                <a:solidFill>
                  <a:schemeClr val="tx1"/>
                </a:solidFill>
                <a:effectLst/>
                <a:latin typeface="Arial" charset="0"/>
                <a:ea typeface="宋体" charset="-122"/>
                <a:cs typeface="+mn-cs"/>
              </a:rPr>
              <a:t>。</a:t>
            </a:r>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11</a:t>
            </a:fld>
            <a:endParaRPr lang="en-US" altLang="zh-CN"/>
          </a:p>
        </p:txBody>
      </p:sp>
    </p:spTree>
    <p:extLst>
      <p:ext uri="{BB962C8B-B14F-4D97-AF65-F5344CB8AC3E}">
        <p14:creationId xmlns:p14="http://schemas.microsoft.com/office/powerpoint/2010/main" val="2982185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12</a:t>
            </a:fld>
            <a:endParaRPr lang="en-US" altLang="zh-CN"/>
          </a:p>
        </p:txBody>
      </p:sp>
    </p:spTree>
    <p:extLst>
      <p:ext uri="{BB962C8B-B14F-4D97-AF65-F5344CB8AC3E}">
        <p14:creationId xmlns:p14="http://schemas.microsoft.com/office/powerpoint/2010/main" val="3939511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填充不同的介质是否发生深穿透问题，通过以下两种介质的情况进行说明。</a:t>
            </a:r>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13</a:t>
            </a:fld>
            <a:endParaRPr lang="en-US" altLang="zh-CN"/>
          </a:p>
        </p:txBody>
      </p:sp>
    </p:spTree>
    <p:extLst>
      <p:ext uri="{BB962C8B-B14F-4D97-AF65-F5344CB8AC3E}">
        <p14:creationId xmlns:p14="http://schemas.microsoft.com/office/powerpoint/2010/main" val="4185007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14</a:t>
            </a:fld>
            <a:endParaRPr lang="en-US" altLang="zh-CN"/>
          </a:p>
        </p:txBody>
      </p:sp>
    </p:spTree>
    <p:extLst>
      <p:ext uri="{BB962C8B-B14F-4D97-AF65-F5344CB8AC3E}">
        <p14:creationId xmlns:p14="http://schemas.microsoft.com/office/powerpoint/2010/main" val="558631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16</a:t>
            </a:fld>
            <a:endParaRPr lang="en-US" altLang="zh-CN"/>
          </a:p>
        </p:txBody>
      </p:sp>
    </p:spTree>
    <p:extLst>
      <p:ext uri="{BB962C8B-B14F-4D97-AF65-F5344CB8AC3E}">
        <p14:creationId xmlns:p14="http://schemas.microsoft.com/office/powerpoint/2010/main" val="2527472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17</a:t>
            </a:fld>
            <a:endParaRPr lang="en-US" altLang="zh-CN"/>
          </a:p>
        </p:txBody>
      </p:sp>
    </p:spTree>
    <p:extLst>
      <p:ext uri="{BB962C8B-B14F-4D97-AF65-F5344CB8AC3E}">
        <p14:creationId xmlns:p14="http://schemas.microsoft.com/office/powerpoint/2010/main" val="310202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000" dirty="0" smtClean="0"/>
              <a:t>根据空间响应函数的定义，在测量仪器内取</a:t>
            </a:r>
            <a:r>
              <a:rPr lang="en-US" altLang="zh-CN" sz="2000" dirty="0" smtClean="0"/>
              <a:t>50mm</a:t>
            </a:r>
            <a:r>
              <a:rPr lang="zh-CN" altLang="en-US" sz="2000" dirty="0" smtClean="0"/>
              <a:t>间隔的格点计算空间响应函数，其他位置的响应函数值可通过插值得到</a:t>
            </a:r>
            <a:endParaRPr lang="en-US" altLang="zh-CN" sz="2000" dirty="0" smtClean="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18</a:t>
            </a:fld>
            <a:endParaRPr lang="en-US" altLang="zh-CN"/>
          </a:p>
        </p:txBody>
      </p:sp>
    </p:spTree>
    <p:extLst>
      <p:ext uri="{BB962C8B-B14F-4D97-AF65-F5344CB8AC3E}">
        <p14:creationId xmlns:p14="http://schemas.microsoft.com/office/powerpoint/2010/main" val="3927214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19</a:t>
            </a:fld>
            <a:endParaRPr lang="en-US" altLang="zh-CN"/>
          </a:p>
        </p:txBody>
      </p:sp>
    </p:spTree>
    <p:extLst>
      <p:ext uri="{BB962C8B-B14F-4D97-AF65-F5344CB8AC3E}">
        <p14:creationId xmlns:p14="http://schemas.microsoft.com/office/powerpoint/2010/main" val="1203094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20</a:t>
            </a:fld>
            <a:endParaRPr lang="en-US" altLang="zh-CN"/>
          </a:p>
        </p:txBody>
      </p:sp>
    </p:spTree>
    <p:extLst>
      <p:ext uri="{BB962C8B-B14F-4D97-AF65-F5344CB8AC3E}">
        <p14:creationId xmlns:p14="http://schemas.microsoft.com/office/powerpoint/2010/main" val="210500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2</a:t>
            </a:fld>
            <a:endParaRPr lang="en-US" altLang="zh-CN"/>
          </a:p>
        </p:txBody>
      </p:sp>
    </p:spTree>
    <p:extLst>
      <p:ext uri="{BB962C8B-B14F-4D97-AF65-F5344CB8AC3E}">
        <p14:creationId xmlns:p14="http://schemas.microsoft.com/office/powerpoint/2010/main" val="48790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21</a:t>
            </a:fld>
            <a:endParaRPr lang="en-US" altLang="zh-CN"/>
          </a:p>
        </p:txBody>
      </p:sp>
    </p:spTree>
    <p:extLst>
      <p:ext uri="{BB962C8B-B14F-4D97-AF65-F5344CB8AC3E}">
        <p14:creationId xmlns:p14="http://schemas.microsoft.com/office/powerpoint/2010/main" val="2814338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r>
              <a:rPr lang="en-US" altLang="zh-CN" sz="1600" dirty="0" smtClean="0"/>
              <a:t>GB11928-1989</a:t>
            </a:r>
            <a:r>
              <a:rPr lang="zh-CN" altLang="zh-CN" sz="1600" dirty="0" smtClean="0"/>
              <a:t>、</a:t>
            </a:r>
            <a:r>
              <a:rPr lang="en-US" altLang="zh-CN" sz="1600" dirty="0" smtClean="0"/>
              <a:t>GB14589-93</a:t>
            </a:r>
            <a:r>
              <a:rPr lang="zh-CN" altLang="zh-CN" sz="1600" dirty="0" smtClean="0"/>
              <a:t>规定放射性废物在暂存库的</a:t>
            </a:r>
            <a:r>
              <a:rPr lang="zh-CN" altLang="zh-CN" sz="1600" dirty="0" smtClean="0">
                <a:solidFill>
                  <a:srgbClr val="FF0000"/>
                </a:solidFill>
              </a:rPr>
              <a:t>暂存期限为</a:t>
            </a:r>
            <a:r>
              <a:rPr lang="en-US" altLang="zh-CN" sz="1600" dirty="0" smtClean="0">
                <a:solidFill>
                  <a:srgbClr val="FF0000"/>
                </a:solidFill>
              </a:rPr>
              <a:t>5</a:t>
            </a:r>
            <a:r>
              <a:rPr lang="zh-CN" altLang="zh-CN" sz="1600" dirty="0" smtClean="0">
                <a:solidFill>
                  <a:srgbClr val="FF0000"/>
                </a:solidFill>
              </a:rPr>
              <a:t>年</a:t>
            </a:r>
            <a:endParaRPr lang="zh-CN" altLang="en-US" sz="1600" dirty="0" smtClean="0">
              <a:solidFill>
                <a:srgbClr val="FF0000"/>
              </a:solidFill>
            </a:endParaRP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E56004E-D719-4C14-9D42-85F6248029BB}" type="slidenum">
              <a:rPr lang="zh-CN" altLang="en-US" smtClean="0"/>
              <a:pPr>
                <a:spcBef>
                  <a:spcPct val="0"/>
                </a:spcBef>
              </a:pPr>
              <a:t>3</a:t>
            </a:fld>
            <a:endParaRPr lang="en-US" altLang="zh-CN" smtClean="0"/>
          </a:p>
        </p:txBody>
      </p:sp>
    </p:spTree>
    <p:extLst>
      <p:ext uri="{BB962C8B-B14F-4D97-AF65-F5344CB8AC3E}">
        <p14:creationId xmlns:p14="http://schemas.microsoft.com/office/powerpoint/2010/main" val="177550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4</a:t>
            </a:fld>
            <a:endParaRPr lang="en-US" altLang="zh-CN"/>
          </a:p>
        </p:txBody>
      </p:sp>
    </p:spTree>
    <p:extLst>
      <p:ext uri="{BB962C8B-B14F-4D97-AF65-F5344CB8AC3E}">
        <p14:creationId xmlns:p14="http://schemas.microsoft.com/office/powerpoint/2010/main" val="908847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5</a:t>
            </a:fld>
            <a:endParaRPr lang="en-US" altLang="zh-CN"/>
          </a:p>
        </p:txBody>
      </p:sp>
    </p:spTree>
    <p:extLst>
      <p:ext uri="{BB962C8B-B14F-4D97-AF65-F5344CB8AC3E}">
        <p14:creationId xmlns:p14="http://schemas.microsoft.com/office/powerpoint/2010/main" val="1991107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charset="-122"/>
                <a:cs typeface="+mn-cs"/>
              </a:rPr>
              <a:t>我们通过计算来分析光子穿透球体问题中穿透率与射线能量、穿透厚度（球体半径）的关系。显然，单独讲光子能量和穿透厚度，穿透率随着光子能量增大而增大，穿透率随着厚度增加而减小，但这不能揭示粒子输运问题更精确的规律。平均自由程很好地将能量与穿透厚度结合了起来。从图</a:t>
            </a:r>
            <a:r>
              <a:rPr lang="en-US" altLang="zh-CN" sz="1200" kern="1200" dirty="0" smtClean="0">
                <a:solidFill>
                  <a:schemeClr val="tx1"/>
                </a:solidFill>
                <a:effectLst/>
                <a:latin typeface="Arial" charset="0"/>
                <a:ea typeface="宋体" charset="-122"/>
                <a:cs typeface="+mn-cs"/>
              </a:rPr>
              <a:t>1</a:t>
            </a:r>
            <a:r>
              <a:rPr lang="zh-CN" altLang="zh-CN" sz="1200" kern="1200" dirty="0" smtClean="0">
                <a:solidFill>
                  <a:schemeClr val="tx1"/>
                </a:solidFill>
                <a:effectLst/>
                <a:latin typeface="Arial" charset="0"/>
                <a:ea typeface="宋体" charset="-122"/>
                <a:cs typeface="+mn-cs"/>
              </a:rPr>
              <a:t>的计算结果看，在同种介质中，不管能量如何，穿透情况随着穿透厚度（以平均自由程计）的变化规律是一致的，呈指数递减规律。因此，在实际计算中选用某一个能量下的自由程即可具有代表性。在误差方面，一般根据统计理论的要求，误差在</a:t>
            </a:r>
            <a:r>
              <a:rPr lang="en-US" altLang="zh-CN" sz="1200" kern="1200" dirty="0" smtClean="0">
                <a:solidFill>
                  <a:schemeClr val="tx1"/>
                </a:solidFill>
                <a:effectLst/>
                <a:latin typeface="Arial" charset="0"/>
                <a:ea typeface="宋体" charset="-122"/>
                <a:cs typeface="+mn-cs"/>
              </a:rPr>
              <a:t>5%</a:t>
            </a:r>
            <a:r>
              <a:rPr lang="zh-CN" altLang="zh-CN" sz="1200" kern="1200" dirty="0" smtClean="0">
                <a:solidFill>
                  <a:schemeClr val="tx1"/>
                </a:solidFill>
                <a:effectLst/>
                <a:latin typeface="Arial" charset="0"/>
                <a:ea typeface="宋体" charset="-122"/>
                <a:cs typeface="+mn-cs"/>
              </a:rPr>
              <a:t>以内认为计算结果是可靠的。图</a:t>
            </a:r>
            <a:r>
              <a:rPr lang="en-US" altLang="zh-CN" sz="1200" kern="1200" dirty="0" smtClean="0">
                <a:solidFill>
                  <a:schemeClr val="tx1"/>
                </a:solidFill>
                <a:effectLst/>
                <a:latin typeface="Arial" charset="0"/>
                <a:ea typeface="宋体" charset="-122"/>
                <a:cs typeface="+mn-cs"/>
              </a:rPr>
              <a:t>2</a:t>
            </a:r>
            <a:r>
              <a:rPr lang="zh-CN" altLang="zh-CN" sz="1200" kern="1200" dirty="0" smtClean="0">
                <a:solidFill>
                  <a:schemeClr val="tx1"/>
                </a:solidFill>
                <a:effectLst/>
                <a:latin typeface="Arial" charset="0"/>
                <a:ea typeface="宋体" charset="-122"/>
                <a:cs typeface="+mn-cs"/>
              </a:rPr>
              <a:t>是铁质球体介质内计算光子穿透球体概率的误差曲线，从中可看出在十个自由程后，误差迅速增大</a:t>
            </a:r>
            <a:r>
              <a:rPr lang="zh-CN" altLang="en-US" sz="1200" kern="1200" dirty="0" smtClean="0">
                <a:solidFill>
                  <a:schemeClr val="tx1"/>
                </a:solidFill>
                <a:effectLst/>
                <a:latin typeface="Arial" charset="0"/>
                <a:ea typeface="宋体" charset="-122"/>
                <a:cs typeface="+mn-cs"/>
              </a:rPr>
              <a:t>（初始均为</a:t>
            </a:r>
            <a:r>
              <a:rPr lang="en-US" altLang="zh-CN" sz="1200" kern="1200" dirty="0" smtClean="0">
                <a:solidFill>
                  <a:schemeClr val="tx1"/>
                </a:solidFill>
                <a:effectLst/>
                <a:latin typeface="Arial" charset="0"/>
                <a:ea typeface="宋体" charset="-122"/>
                <a:cs typeface="+mn-cs"/>
              </a:rPr>
              <a:t>2E7</a:t>
            </a:r>
            <a:r>
              <a:rPr lang="zh-CN" altLang="en-US" sz="1200" kern="1200" dirty="0" smtClean="0">
                <a:solidFill>
                  <a:schemeClr val="tx1"/>
                </a:solidFill>
                <a:effectLst/>
                <a:latin typeface="Arial" charset="0"/>
                <a:ea typeface="宋体" charset="-122"/>
                <a:cs typeface="+mn-cs"/>
              </a:rPr>
              <a:t>个光子）</a:t>
            </a:r>
            <a:r>
              <a:rPr lang="zh-CN" altLang="zh-CN" sz="1200" kern="1200" dirty="0" smtClean="0">
                <a:solidFill>
                  <a:schemeClr val="tx1"/>
                </a:solidFill>
                <a:effectLst/>
                <a:latin typeface="Arial" charset="0"/>
                <a:ea typeface="宋体" charset="-122"/>
                <a:cs typeface="+mn-cs"/>
              </a:rPr>
              <a:t>，计算结果的准确性降低。</a:t>
            </a:r>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6</a:t>
            </a:fld>
            <a:endParaRPr lang="en-US" altLang="zh-CN"/>
          </a:p>
        </p:txBody>
      </p:sp>
    </p:spTree>
    <p:extLst>
      <p:ext uri="{BB962C8B-B14F-4D97-AF65-F5344CB8AC3E}">
        <p14:creationId xmlns:p14="http://schemas.microsoft.com/office/powerpoint/2010/main" val="78834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charset="-122"/>
                <a:cs typeface="+mn-cs"/>
              </a:rPr>
              <a:t>增加抽样的粒子数目能够降低误差，但会带来工作量的增加。仍然选择铁质球体模型来计算，分别计算不同抽样粒子数目下的误差曲线，结果如图</a:t>
            </a:r>
            <a:r>
              <a:rPr lang="en-US" altLang="zh-CN" sz="1200" kern="1200" dirty="0" smtClean="0">
                <a:solidFill>
                  <a:schemeClr val="tx1"/>
                </a:solidFill>
                <a:effectLst/>
                <a:latin typeface="Arial" charset="0"/>
                <a:ea typeface="宋体" charset="-122"/>
                <a:cs typeface="+mn-cs"/>
              </a:rPr>
              <a:t>3</a:t>
            </a:r>
            <a:r>
              <a:rPr lang="zh-CN" altLang="zh-CN" sz="1200" kern="1200" dirty="0" smtClean="0">
                <a:solidFill>
                  <a:schemeClr val="tx1"/>
                </a:solidFill>
                <a:effectLst/>
                <a:latin typeface="Arial" charset="0"/>
                <a:ea typeface="宋体" charset="-122"/>
                <a:cs typeface="+mn-cs"/>
              </a:rPr>
              <a:t>。从中可以看出，当厚度大到约十个平均自由程之后，通过增加抽样粒子数对误差的减小效果已经非常弱了，而计算时间则要增加许多倍，这种情况已是典型的深穿透问题了。</a:t>
            </a:r>
          </a:p>
          <a:p>
            <a:r>
              <a:rPr lang="zh-CN" altLang="zh-CN" sz="1200" kern="1200" dirty="0" smtClean="0">
                <a:solidFill>
                  <a:schemeClr val="tx1"/>
                </a:solidFill>
                <a:effectLst/>
                <a:latin typeface="Arial" charset="0"/>
                <a:ea typeface="宋体" charset="-122"/>
                <a:cs typeface="+mn-cs"/>
              </a:rPr>
              <a:t>最后，由图</a:t>
            </a:r>
            <a:r>
              <a:rPr lang="en-US" altLang="zh-CN" sz="1200" kern="1200" dirty="0" smtClean="0">
                <a:solidFill>
                  <a:schemeClr val="tx1"/>
                </a:solidFill>
                <a:effectLst/>
                <a:latin typeface="Arial" charset="0"/>
                <a:ea typeface="宋体" charset="-122"/>
                <a:cs typeface="+mn-cs"/>
              </a:rPr>
              <a:t>4</a:t>
            </a:r>
            <a:r>
              <a:rPr lang="zh-CN" altLang="zh-CN" sz="1200" kern="1200" dirty="0" smtClean="0">
                <a:solidFill>
                  <a:schemeClr val="tx1"/>
                </a:solidFill>
                <a:effectLst/>
                <a:latin typeface="Arial" charset="0"/>
                <a:ea typeface="宋体" charset="-122"/>
                <a:cs typeface="+mn-cs"/>
              </a:rPr>
              <a:t>可以看出对于不同的材料，光子在该种材质的介质中输运的规律和在铁中的输运规律是一致的，也是在约十个平均自由程之后就出现深穿透现象。</a:t>
            </a:r>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7</a:t>
            </a:fld>
            <a:endParaRPr lang="en-US" altLang="zh-CN"/>
          </a:p>
        </p:txBody>
      </p:sp>
    </p:spTree>
    <p:extLst>
      <p:ext uri="{BB962C8B-B14F-4D97-AF65-F5344CB8AC3E}">
        <p14:creationId xmlns:p14="http://schemas.microsoft.com/office/powerpoint/2010/main" val="4095653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8</a:t>
            </a:fld>
            <a:endParaRPr lang="en-US" altLang="zh-CN"/>
          </a:p>
        </p:txBody>
      </p:sp>
    </p:spTree>
    <p:extLst>
      <p:ext uri="{BB962C8B-B14F-4D97-AF65-F5344CB8AC3E}">
        <p14:creationId xmlns:p14="http://schemas.microsoft.com/office/powerpoint/2010/main" val="3723302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charset="-122"/>
                <a:cs typeface="+mn-cs"/>
              </a:rPr>
              <a:t>一般的蒙特卡罗方法模拟过程中产生深穿透现象的一个重要原因就是粒子输运介质区域的厚度较大，导致计算结果误差很大，给计算带来了极大的不便。在这种情形下，即使将抽样粒子数目增大很多，也无法有效地减小计算误差</a:t>
            </a:r>
            <a:r>
              <a:rPr lang="zh-CN" altLang="en-US" sz="1200" kern="1200" dirty="0" smtClean="0">
                <a:solidFill>
                  <a:schemeClr val="tx1"/>
                </a:solidFill>
                <a:effectLst/>
                <a:latin typeface="Arial" charset="0"/>
                <a:ea typeface="宋体" charset="-122"/>
                <a:cs typeface="+mn-cs"/>
              </a:rPr>
              <a:t>，甚至出现抽样的不均匀</a:t>
            </a:r>
            <a:r>
              <a:rPr lang="zh-CN" altLang="zh-CN" sz="1200" kern="1200" dirty="0" smtClean="0">
                <a:solidFill>
                  <a:schemeClr val="tx1"/>
                </a:solidFill>
                <a:effectLst/>
                <a:latin typeface="Arial" charset="0"/>
                <a:ea typeface="宋体" charset="-122"/>
                <a:cs typeface="+mn-cs"/>
              </a:rPr>
              <a:t>，</a:t>
            </a:r>
            <a:r>
              <a:rPr lang="zh-CN" altLang="en-US" sz="1200" kern="1200" dirty="0" smtClean="0">
                <a:solidFill>
                  <a:schemeClr val="tx1"/>
                </a:solidFill>
                <a:effectLst/>
                <a:latin typeface="Arial" charset="0"/>
                <a:ea typeface="宋体" charset="-122"/>
                <a:cs typeface="+mn-cs"/>
              </a:rPr>
              <a:t>而且会</a:t>
            </a:r>
            <a:r>
              <a:rPr lang="zh-CN" altLang="zh-CN" sz="1200" kern="1200" dirty="0" smtClean="0">
                <a:solidFill>
                  <a:schemeClr val="tx1"/>
                </a:solidFill>
                <a:effectLst/>
                <a:latin typeface="Arial" charset="0"/>
                <a:ea typeface="宋体" charset="-122"/>
                <a:cs typeface="+mn-cs"/>
              </a:rPr>
              <a:t>使得计算时间增大许多倍。因此，小区域蒙特卡罗方法的思想是将整个计算区域上的输运问题转化为若干小区域上的输运问题，粒子的随机游走过程在每个小区域内进行。小区域之间的相互影响可以看成是外源作用，与每个小区域内的输运过程同时加以考虑。</a:t>
            </a:r>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9</a:t>
            </a:fld>
            <a:endParaRPr lang="en-US" altLang="zh-CN"/>
          </a:p>
        </p:txBody>
      </p:sp>
    </p:spTree>
    <p:extLst>
      <p:ext uri="{BB962C8B-B14F-4D97-AF65-F5344CB8AC3E}">
        <p14:creationId xmlns:p14="http://schemas.microsoft.com/office/powerpoint/2010/main" val="258655319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7370" name="Picture 26" descr="ppt底板白-英文大写4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300"/>
            </a:lvl1pPr>
          </a:lstStyle>
          <a:p>
            <a:pPr lvl="0"/>
            <a:r>
              <a:rPr lang="zh-CN" altLang="en-US" noProof="0" dirty="0" smtClean="0"/>
              <a:t>单击此处编辑母版标题样式</a:t>
            </a:r>
          </a:p>
        </p:txBody>
      </p:sp>
      <p:pic>
        <p:nvPicPr>
          <p:cNvPr id="57359" name="Picture 1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dirty="0" smtClean="0"/>
              <a:t>单击此处编辑母版副标题样式</a:t>
            </a:r>
          </a:p>
        </p:txBody>
      </p:sp>
      <p:pic>
        <p:nvPicPr>
          <p:cNvPr id="57365" name="Picture 21" descr="图片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6" name="Picture 22" descr="图片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7" name="Picture 23" descr="图片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8" name="Picture 24" descr="图片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9" name="Picture 25" descr="图片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7983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5370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168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39246" y="32004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1834356"/>
            <a:ext cx="7772400" cy="9032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extLst>
      <p:ext uri="{BB962C8B-B14F-4D97-AF65-F5344CB8AC3E}">
        <p14:creationId xmlns:p14="http://schemas.microsoft.com/office/powerpoint/2010/main" val="279535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2960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5861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3066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8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899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extLst>
      <p:ext uri="{BB962C8B-B14F-4D97-AF65-F5344CB8AC3E}">
        <p14:creationId xmlns:p14="http://schemas.microsoft.com/office/powerpoint/2010/main" val="283538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6331" name="Picture 11" descr="ppt底板白-英文大写4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6322" name="Rectangle 2"/>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56323" name="Rectangle 3"/>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56324" name="Rectangle 4"/>
          <p:cNvSpPr>
            <a:spLocks noGrp="1" noChangeArrowheads="1"/>
          </p:cNvSpPr>
          <p:nvPr>
            <p:ph type="title"/>
          </p:nvPr>
        </p:nvSpPr>
        <p:spPr bwMode="auto">
          <a:xfrm>
            <a:off x="2286000" y="137584"/>
            <a:ext cx="63754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dirty="0" smtClean="0"/>
              <a:t>单击此处编辑母版标题样式</a:t>
            </a:r>
          </a:p>
        </p:txBody>
      </p:sp>
      <p:sp>
        <p:nvSpPr>
          <p:cNvPr id="56325" name="Rectangle 5"/>
          <p:cNvSpPr>
            <a:spLocks noGrp="1" noChangeArrowheads="1"/>
          </p:cNvSpPr>
          <p:nvPr>
            <p:ph type="body" idx="1"/>
          </p:nvPr>
        </p:nvSpPr>
        <p:spPr bwMode="auto">
          <a:xfrm>
            <a:off x="457200" y="1143000"/>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7" name="TextBox 6"/>
          <p:cNvSpPr txBox="1"/>
          <p:nvPr userDrawn="1"/>
        </p:nvSpPr>
        <p:spPr>
          <a:xfrm>
            <a:off x="3889762" y="6455112"/>
            <a:ext cx="1364477" cy="369332"/>
          </a:xfrm>
          <a:prstGeom prst="rect">
            <a:avLst/>
          </a:prstGeom>
          <a:noFill/>
        </p:spPr>
        <p:txBody>
          <a:bodyPr wrap="none" rtlCol="0">
            <a:spAutoFit/>
          </a:bodyPr>
          <a:lstStyle/>
          <a:p>
            <a:fld id="{EF68AE7F-7805-4273-8BDC-32A255864878}" type="datetime1">
              <a:rPr lang="zh-CN" altLang="en-US" sz="1800" smtClean="0">
                <a:solidFill>
                  <a:srgbClr val="132584"/>
                </a:solidFill>
              </a:rPr>
              <a:t>2015/2/26</a:t>
            </a:fld>
            <a:endParaRPr lang="zh-CN" altLang="en-US" dirty="0">
              <a:solidFill>
                <a:srgbClr val="132584"/>
              </a:solidFill>
            </a:endParaRPr>
          </a:p>
        </p:txBody>
      </p:sp>
      <p:sp>
        <p:nvSpPr>
          <p:cNvPr id="8" name="TextBox 7"/>
          <p:cNvSpPr txBox="1"/>
          <p:nvPr userDrawn="1"/>
        </p:nvSpPr>
        <p:spPr>
          <a:xfrm>
            <a:off x="7764500" y="6487378"/>
            <a:ext cx="787395" cy="369332"/>
          </a:xfrm>
          <a:prstGeom prst="rect">
            <a:avLst/>
          </a:prstGeom>
          <a:noFill/>
        </p:spPr>
        <p:txBody>
          <a:bodyPr wrap="none" rtlCol="0">
            <a:spAutoFit/>
          </a:bodyPr>
          <a:lstStyle/>
          <a:p>
            <a:fld id="{44761D59-B9AC-4EF8-A422-089B31B257EE}" type="slidenum">
              <a:rPr lang="zh-CN" altLang="en-US" sz="1800" smtClean="0">
                <a:solidFill>
                  <a:srgbClr val="132584"/>
                </a:solidFill>
              </a:rPr>
              <a:t>‹#›</a:t>
            </a:fld>
            <a:r>
              <a:rPr lang="en-US" altLang="zh-CN" sz="1800" dirty="0" smtClean="0">
                <a:solidFill>
                  <a:srgbClr val="132584"/>
                </a:solidFill>
              </a:rPr>
              <a:t>/23</a:t>
            </a:r>
            <a:endParaRPr lang="zh-CN" altLang="en-US" dirty="0">
              <a:solidFill>
                <a:srgbClr val="132584"/>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3200" b="1">
          <a:solidFill>
            <a:srgbClr val="133984"/>
          </a:solidFill>
          <a:latin typeface="+mj-lt"/>
          <a:ea typeface="+mj-ea"/>
          <a:cs typeface="+mj-cs"/>
        </a:defRPr>
      </a:lvl1pPr>
      <a:lvl2pPr algn="ctr" rtl="0" fontAlgn="base">
        <a:spcBef>
          <a:spcPct val="0"/>
        </a:spcBef>
        <a:spcAft>
          <a:spcPct val="0"/>
        </a:spcAft>
        <a:defRPr sz="2800" b="1">
          <a:solidFill>
            <a:srgbClr val="133984"/>
          </a:solidFill>
          <a:latin typeface="Arial" charset="0"/>
          <a:ea typeface="华文新魏" pitchFamily="2" charset="-122"/>
        </a:defRPr>
      </a:lvl2pPr>
      <a:lvl3pPr algn="ctr" rtl="0" fontAlgn="base">
        <a:spcBef>
          <a:spcPct val="0"/>
        </a:spcBef>
        <a:spcAft>
          <a:spcPct val="0"/>
        </a:spcAft>
        <a:defRPr sz="2800" b="1">
          <a:solidFill>
            <a:srgbClr val="133984"/>
          </a:solidFill>
          <a:latin typeface="Arial" charset="0"/>
          <a:ea typeface="华文新魏" pitchFamily="2" charset="-122"/>
        </a:defRPr>
      </a:lvl3pPr>
      <a:lvl4pPr algn="ctr" rtl="0" fontAlgn="base">
        <a:spcBef>
          <a:spcPct val="0"/>
        </a:spcBef>
        <a:spcAft>
          <a:spcPct val="0"/>
        </a:spcAft>
        <a:defRPr sz="2800" b="1">
          <a:solidFill>
            <a:srgbClr val="133984"/>
          </a:solidFill>
          <a:latin typeface="Arial" charset="0"/>
          <a:ea typeface="华文新魏" pitchFamily="2" charset="-122"/>
        </a:defRPr>
      </a:lvl4pPr>
      <a:lvl5pPr algn="ctr" rtl="0" fontAlgn="base">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fontAlgn="base">
        <a:lnSpc>
          <a:spcPct val="110000"/>
        </a:lnSpc>
        <a:spcBef>
          <a:spcPct val="20000"/>
        </a:spcBef>
        <a:spcAft>
          <a:spcPct val="0"/>
        </a:spcAft>
        <a:buSzPct val="120000"/>
        <a:buBlip>
          <a:blip r:embed="rId14"/>
        </a:buBlip>
        <a:defRPr sz="2800">
          <a:solidFill>
            <a:srgbClr val="133984"/>
          </a:solidFill>
          <a:latin typeface="+mn-lt"/>
          <a:ea typeface="+mn-ea"/>
          <a:cs typeface="+mn-cs"/>
        </a:defRPr>
      </a:lvl1pPr>
      <a:lvl2pPr marL="914400" indent="-285750" algn="l" rtl="0" fontAlgn="base">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fontAlgn="base">
        <a:spcBef>
          <a:spcPct val="20000"/>
        </a:spcBef>
        <a:spcAft>
          <a:spcPct val="0"/>
        </a:spcAft>
        <a:buChar char="•"/>
        <a:defRPr sz="2400">
          <a:solidFill>
            <a:schemeClr val="tx1"/>
          </a:solidFill>
          <a:latin typeface="+mn-lt"/>
          <a:ea typeface="宋体" charset="-122"/>
        </a:defRPr>
      </a:lvl3pPr>
      <a:lvl4pPr marL="1730375" indent="-228600" algn="l" rtl="0" fontAlgn="base">
        <a:spcBef>
          <a:spcPct val="20000"/>
        </a:spcBef>
        <a:spcAft>
          <a:spcPct val="0"/>
        </a:spcAft>
        <a:buChar char="–"/>
        <a:defRPr sz="2000">
          <a:solidFill>
            <a:schemeClr val="tx1"/>
          </a:solidFill>
          <a:latin typeface="+mn-lt"/>
          <a:ea typeface="宋体" charset="-122"/>
        </a:defRPr>
      </a:lvl4pPr>
      <a:lvl5pPr marL="2138363" indent="-228600" algn="l" rtl="0" fontAlgn="base">
        <a:spcBef>
          <a:spcPct val="20000"/>
        </a:spcBef>
        <a:spcAft>
          <a:spcPct val="0"/>
        </a:spcAft>
        <a:buChar char="»"/>
        <a:defRPr sz="2000">
          <a:solidFill>
            <a:schemeClr val="tx1"/>
          </a:solidFill>
          <a:latin typeface="+mn-lt"/>
          <a:ea typeface="宋体" charset="-122"/>
        </a:defRPr>
      </a:lvl5pPr>
      <a:lvl6pPr marL="2595563" indent="-228600" algn="l" rtl="0" fontAlgn="base">
        <a:spcBef>
          <a:spcPct val="20000"/>
        </a:spcBef>
        <a:spcAft>
          <a:spcPct val="0"/>
        </a:spcAft>
        <a:buChar char="»"/>
        <a:defRPr sz="2000">
          <a:solidFill>
            <a:schemeClr val="tx1"/>
          </a:solidFill>
          <a:latin typeface="+mn-lt"/>
          <a:ea typeface="宋体" charset="-122"/>
        </a:defRPr>
      </a:lvl6pPr>
      <a:lvl7pPr marL="3052763" indent="-228600" algn="l" rtl="0" fontAlgn="base">
        <a:spcBef>
          <a:spcPct val="20000"/>
        </a:spcBef>
        <a:spcAft>
          <a:spcPct val="0"/>
        </a:spcAft>
        <a:buChar char="»"/>
        <a:defRPr sz="2000">
          <a:solidFill>
            <a:schemeClr val="tx1"/>
          </a:solidFill>
          <a:latin typeface="+mn-lt"/>
          <a:ea typeface="宋体" charset="-122"/>
        </a:defRPr>
      </a:lvl7pPr>
      <a:lvl8pPr marL="3509963" indent="-228600" algn="l" rtl="0" fontAlgn="base">
        <a:spcBef>
          <a:spcPct val="20000"/>
        </a:spcBef>
        <a:spcAft>
          <a:spcPct val="0"/>
        </a:spcAft>
        <a:buChar char="»"/>
        <a:defRPr sz="2000">
          <a:solidFill>
            <a:schemeClr val="tx1"/>
          </a:solidFill>
          <a:latin typeface="+mn-lt"/>
          <a:ea typeface="宋体" charset="-122"/>
        </a:defRPr>
      </a:lvl8pPr>
      <a:lvl9pPr marL="3967163"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3" Type="http://schemas.openxmlformats.org/officeDocument/2006/relationships/image" Target="../media/image17.jpeg"/><Relationship Id="rId7" Type="http://schemas.openxmlformats.org/officeDocument/2006/relationships/image" Target="../media/image21.jpeg"/><Relationship Id="rId12" Type="http://schemas.openxmlformats.org/officeDocument/2006/relationships/image" Target="../media/image26.jpeg"/><Relationship Id="rId17" Type="http://schemas.openxmlformats.org/officeDocument/2006/relationships/image" Target="../media/image31.jpeg"/><Relationship Id="rId2" Type="http://schemas.openxmlformats.org/officeDocument/2006/relationships/notesSlide" Target="../notesSlides/notesSlide17.xml"/><Relationship Id="rId16"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5" Type="http://schemas.openxmlformats.org/officeDocument/2006/relationships/image" Target="../media/image2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jp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276" name="Rectangle 4"/>
          <p:cNvSpPr>
            <a:spLocks noGrp="1" noChangeArrowheads="1"/>
          </p:cNvSpPr>
          <p:nvPr>
            <p:ph type="ctrTitle"/>
          </p:nvPr>
        </p:nvSpPr>
        <p:spPr/>
        <p:txBody>
          <a:bodyPr/>
          <a:lstStyle/>
          <a:p>
            <a:r>
              <a:rPr lang="zh-CN" altLang="en-US" sz="2800" b="0" dirty="0" smtClean="0">
                <a:latin typeface="+mn-ea"/>
                <a:ea typeface="+mn-ea"/>
              </a:rPr>
              <a:t>小区域蒙特卡罗方法在大体积放射性废物探测深穿透问题中的应用</a:t>
            </a:r>
            <a:r>
              <a:rPr lang="zh-CN" altLang="en-US" sz="2800" b="0" dirty="0" smtClean="0">
                <a:latin typeface="+mn-ea"/>
                <a:ea typeface="+mn-ea"/>
              </a:rPr>
              <a:t>研究</a:t>
            </a:r>
            <a:endParaRPr lang="zh-CN" altLang="en-US" sz="2800" b="0" dirty="0">
              <a:latin typeface="+mn-ea"/>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3653142553"/>
              </p:ext>
            </p:extLst>
          </p:nvPr>
        </p:nvGraphicFramePr>
        <p:xfrm>
          <a:off x="3048000" y="3657600"/>
          <a:ext cx="3810000" cy="2006604"/>
        </p:xfrm>
        <a:graphic>
          <a:graphicData uri="http://schemas.openxmlformats.org/drawingml/2006/table">
            <a:tbl>
              <a:tblPr firstRow="1" bandRow="1">
                <a:tableStyleId>{5C22544A-7EE6-4342-B048-85BDC9FD1C3A}</a:tableStyleId>
              </a:tblPr>
              <a:tblGrid>
                <a:gridCol w="1524000"/>
                <a:gridCol w="228600"/>
                <a:gridCol w="2057400"/>
              </a:tblGrid>
              <a:tr h="391183">
                <a:tc>
                  <a:txBody>
                    <a:bodyPr/>
                    <a:lstStyle/>
                    <a:p>
                      <a:pPr algn="dist"/>
                      <a:r>
                        <a:rPr lang="zh-CN" altLang="en-US" sz="2000" b="0" dirty="0" smtClean="0">
                          <a:solidFill>
                            <a:srgbClr val="12357C"/>
                          </a:solidFill>
                          <a:latin typeface="+mn-ea"/>
                          <a:ea typeface="+mn-ea"/>
                        </a:rPr>
                        <a:t>硕士研究生</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12357C"/>
                          </a:solidFill>
                          <a:latin typeface="+mn-ea"/>
                          <a:ea typeface="+mn-ea"/>
                        </a:rPr>
                        <a:t>：</a:t>
                      </a:r>
                      <a:endParaRPr lang="en-US" altLang="zh-CN" sz="2000" b="0" dirty="0" smtClean="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zh-CN" altLang="en-US" sz="2000" b="0" dirty="0" smtClean="0">
                          <a:solidFill>
                            <a:srgbClr val="12357C"/>
                          </a:solidFill>
                          <a:latin typeface="+mn-ea"/>
                          <a:ea typeface="+mn-ea"/>
                        </a:rPr>
                        <a:t>袁志刚</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41868">
                <a:tc>
                  <a:txBody>
                    <a:bodyPr/>
                    <a:lstStyle/>
                    <a:p>
                      <a:pPr algn="dist"/>
                      <a:r>
                        <a:rPr lang="zh-CN" altLang="en-US" sz="2000" b="0" dirty="0" smtClean="0">
                          <a:solidFill>
                            <a:srgbClr val="12357C"/>
                          </a:solidFill>
                          <a:latin typeface="+mn-ea"/>
                          <a:ea typeface="+mn-ea"/>
                        </a:rPr>
                        <a:t>导师</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12357C"/>
                          </a:solidFill>
                          <a:latin typeface="+mn-ea"/>
                          <a:ea typeface="+mn-ea"/>
                        </a:rPr>
                        <a:t>：</a:t>
                      </a:r>
                      <a:endParaRPr lang="en-US" altLang="zh-CN" sz="2000" b="0" dirty="0" smtClean="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12357C"/>
                          </a:solidFill>
                          <a:latin typeface="+mn-ea"/>
                          <a:ea typeface="+mn-ea"/>
                        </a:rPr>
                        <a:t>王德忠 教授</a:t>
                      </a:r>
                      <a:endParaRPr lang="en-US" altLang="zh-CN" sz="2000" b="0" dirty="0" smtClean="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1183">
                <a:tc>
                  <a:txBody>
                    <a:bodyPr/>
                    <a:lstStyle/>
                    <a:p>
                      <a:pPr algn="dist"/>
                      <a:r>
                        <a:rPr lang="zh-CN" altLang="en-US" sz="2000" b="0" dirty="0" smtClean="0">
                          <a:solidFill>
                            <a:srgbClr val="12357C"/>
                          </a:solidFill>
                          <a:latin typeface="+mn-ea"/>
                          <a:ea typeface="+mn-ea"/>
                        </a:rPr>
                        <a:t>申请学位</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zh-CN" altLang="en-US" sz="2000" b="0" dirty="0" smtClean="0">
                          <a:solidFill>
                            <a:srgbClr val="12357C"/>
                          </a:solidFill>
                          <a:latin typeface="+mn-ea"/>
                          <a:ea typeface="+mn-ea"/>
                        </a:rPr>
                        <a:t>：</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zh-CN" altLang="en-US" sz="2000" b="0" dirty="0" smtClean="0">
                          <a:solidFill>
                            <a:srgbClr val="12357C"/>
                          </a:solidFill>
                          <a:latin typeface="+mn-ea"/>
                          <a:ea typeface="+mn-ea"/>
                        </a:rPr>
                        <a:t>工学硕士</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1183">
                <a:tc>
                  <a:txBody>
                    <a:bodyPr/>
                    <a:lstStyle/>
                    <a:p>
                      <a:pPr algn="dist"/>
                      <a:r>
                        <a:rPr lang="zh-CN" altLang="en-US" sz="2000" b="0" dirty="0" smtClean="0">
                          <a:solidFill>
                            <a:srgbClr val="12357C"/>
                          </a:solidFill>
                          <a:latin typeface="+mn-ea"/>
                          <a:ea typeface="+mn-ea"/>
                        </a:rPr>
                        <a:t>学科</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12357C"/>
                          </a:solidFill>
                          <a:latin typeface="+mn-ea"/>
                          <a:ea typeface="+mn-ea"/>
                        </a:rPr>
                        <a:t>：</a:t>
                      </a:r>
                      <a:endParaRPr lang="en-US" altLang="zh-CN" sz="2000" b="0" dirty="0" smtClean="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12357C"/>
                          </a:solidFill>
                          <a:latin typeface="+mn-ea"/>
                          <a:ea typeface="+mn-ea"/>
                        </a:rPr>
                        <a:t>核科学与技术</a:t>
                      </a: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1183">
                <a:tc>
                  <a:txBody>
                    <a:bodyPr/>
                    <a:lstStyle/>
                    <a:p>
                      <a:pPr algn="dist"/>
                      <a:r>
                        <a:rPr lang="zh-CN" altLang="en-US" sz="2000" b="0" dirty="0" smtClean="0">
                          <a:solidFill>
                            <a:srgbClr val="12357C"/>
                          </a:solidFill>
                          <a:latin typeface="+mn-ea"/>
                          <a:ea typeface="+mn-ea"/>
                        </a:rPr>
                        <a:t>答辩日期</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12357C"/>
                          </a:solidFill>
                          <a:latin typeface="+mn-ea"/>
                          <a:ea typeface="+mn-ea"/>
                        </a:rPr>
                        <a:t>：</a:t>
                      </a:r>
                      <a:endParaRPr lang="en-US" altLang="zh-CN" sz="2000" b="0" dirty="0" smtClean="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zh-CN" altLang="en-US" sz="2000" b="0" dirty="0" smtClean="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2"/>
          <p:cNvSpPr txBox="1">
            <a:spLocks noChangeArrowheads="1"/>
          </p:cNvSpPr>
          <p:nvPr/>
        </p:nvSpPr>
        <p:spPr bwMode="auto">
          <a:xfrm>
            <a:off x="3162300" y="1235676"/>
            <a:ext cx="2819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eaLnBrk="1" hangingPunct="1"/>
            <a:r>
              <a:rPr lang="zh-CN" altLang="en-US" dirty="0">
                <a:solidFill>
                  <a:srgbClr val="12357C"/>
                </a:solidFill>
              </a:rPr>
              <a:t>硕士论文答辩</a:t>
            </a:r>
            <a:endParaRPr lang="en-US" altLang="zh-CN" dirty="0">
              <a:solidFill>
                <a:srgbClr val="12357C"/>
              </a:solidFill>
            </a:endParaRPr>
          </a:p>
        </p:txBody>
      </p:sp>
      <p:sp>
        <p:nvSpPr>
          <p:cNvPr id="2" name="矩形 1"/>
          <p:cNvSpPr/>
          <p:nvPr/>
        </p:nvSpPr>
        <p:spPr>
          <a:xfrm>
            <a:off x="4800600" y="5279334"/>
            <a:ext cx="1851789" cy="400110"/>
          </a:xfrm>
          <a:prstGeom prst="rect">
            <a:avLst/>
          </a:prstGeom>
        </p:spPr>
        <p:txBody>
          <a:bodyPr wrap="none">
            <a:spAutoFit/>
          </a:bodyPr>
          <a:lstStyle/>
          <a:p>
            <a:fld id="{E02F2852-4BC5-466A-8016-10C9709522E7}" type="datetime2">
              <a:rPr lang="zh-CN" altLang="en-US" sz="2000">
                <a:solidFill>
                  <a:srgbClr val="12357C"/>
                </a:solidFill>
                <a:latin typeface="+mn-ea"/>
                <a:ea typeface="+mn-ea"/>
              </a:rPr>
              <a:pPr/>
              <a:t>2015年2月26日</a:t>
            </a:fld>
            <a:endParaRPr lang="zh-CN" altLang="en-US" sz="2000" dirty="0">
              <a:solidFill>
                <a:srgbClr val="12357C"/>
              </a:solidFill>
              <a:latin typeface="+mn-ea"/>
              <a:ea typeface="+mn-ea"/>
            </a:endParaRPr>
          </a:p>
        </p:txBody>
      </p:sp>
      <p:sp>
        <p:nvSpPr>
          <p:cNvPr id="3" name="文本框 2"/>
          <p:cNvSpPr txBox="1"/>
          <p:nvPr/>
        </p:nvSpPr>
        <p:spPr>
          <a:xfrm>
            <a:off x="640916" y="6019800"/>
            <a:ext cx="7378943" cy="369332"/>
          </a:xfrm>
          <a:prstGeom prst="rect">
            <a:avLst/>
          </a:prstGeom>
          <a:noFill/>
        </p:spPr>
        <p:txBody>
          <a:bodyPr wrap="none" rtlCol="0">
            <a:spAutoFit/>
          </a:bodyPr>
          <a:lstStyle/>
          <a:p>
            <a:r>
              <a:rPr lang="zh-CN" altLang="en-US" sz="1800" dirty="0" smtClean="0">
                <a:solidFill>
                  <a:srgbClr val="133984"/>
                </a:solidFill>
              </a:rPr>
              <a:t>*本研究受高等学校博士学科点专项科研基金（</a:t>
            </a:r>
            <a:r>
              <a:rPr lang="en-US" altLang="zh-CN" sz="1800" dirty="0" smtClean="0">
                <a:solidFill>
                  <a:srgbClr val="133984"/>
                </a:solidFill>
              </a:rPr>
              <a:t>20120073130009</a:t>
            </a:r>
            <a:r>
              <a:rPr lang="zh-CN" altLang="en-US" sz="1800" dirty="0" smtClean="0">
                <a:solidFill>
                  <a:srgbClr val="133984"/>
                </a:solidFill>
              </a:rPr>
              <a:t>）</a:t>
            </a:r>
            <a:r>
              <a:rPr lang="zh-CN" altLang="en-US" sz="1800" dirty="0">
                <a:solidFill>
                  <a:srgbClr val="133984"/>
                </a:solidFill>
              </a:rPr>
              <a:t>资助</a:t>
            </a:r>
          </a:p>
        </p:txBody>
      </p:sp>
    </p:spTree>
    <p:extLst>
      <p:ext uri="{BB962C8B-B14F-4D97-AF65-F5344CB8AC3E}">
        <p14:creationId xmlns:p14="http://schemas.microsoft.com/office/powerpoint/2010/main" val="2336419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小区域蒙特卡罗方法</a:t>
            </a:r>
            <a:r>
              <a:rPr lang="zh-CN" altLang="en-US" dirty="0" smtClean="0"/>
              <a:t>研究</a:t>
            </a:r>
            <a:endParaRPr lang="zh-CN" altLang="en-US"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1868693569"/>
              </p:ext>
            </p:extLst>
          </p:nvPr>
        </p:nvGraphicFramePr>
        <p:xfrm>
          <a:off x="4724400" y="685800"/>
          <a:ext cx="4191000" cy="5599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p:cNvSpPr txBox="1"/>
          <p:nvPr/>
        </p:nvSpPr>
        <p:spPr>
          <a:xfrm>
            <a:off x="505520" y="994611"/>
            <a:ext cx="3877985"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a:solidFill>
                  <a:srgbClr val="133984"/>
                </a:solidFill>
                <a:latin typeface="+mn-ea"/>
                <a:cs typeface="+mj-cs"/>
              </a:rPr>
              <a:t>小</a:t>
            </a:r>
            <a:r>
              <a:rPr lang="zh-CN" altLang="en-US" dirty="0" smtClean="0">
                <a:solidFill>
                  <a:srgbClr val="133984"/>
                </a:solidFill>
                <a:latin typeface="+mn-ea"/>
                <a:cs typeface="+mj-cs"/>
              </a:rPr>
              <a:t>区域蒙特卡罗方法的实现</a:t>
            </a:r>
            <a:endParaRPr lang="zh-CN" altLang="en-US" dirty="0">
              <a:solidFill>
                <a:srgbClr val="133984"/>
              </a:solidFill>
              <a:latin typeface="+mn-ea"/>
              <a:cs typeface="+mj-cs"/>
            </a:endParaRPr>
          </a:p>
        </p:txBody>
      </p:sp>
      <p:sp>
        <p:nvSpPr>
          <p:cNvPr id="11" name="内容占位符 2"/>
          <p:cNvSpPr txBox="1">
            <a:spLocks/>
          </p:cNvSpPr>
          <p:nvPr/>
        </p:nvSpPr>
        <p:spPr bwMode="auto">
          <a:xfrm>
            <a:off x="304800" y="1624328"/>
            <a:ext cx="4267200" cy="4776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fontAlgn="base">
              <a:lnSpc>
                <a:spcPct val="110000"/>
              </a:lnSpc>
              <a:spcBef>
                <a:spcPct val="20000"/>
              </a:spcBef>
              <a:spcAft>
                <a:spcPct val="0"/>
              </a:spcAft>
              <a:buSzPct val="120000"/>
              <a:buBlip>
                <a:blip r:embed="rId8"/>
              </a:buBlip>
              <a:defRPr sz="2800">
                <a:solidFill>
                  <a:srgbClr val="133984"/>
                </a:solidFill>
                <a:latin typeface="+mn-lt"/>
                <a:ea typeface="+mn-ea"/>
                <a:cs typeface="+mn-cs"/>
              </a:defRPr>
            </a:lvl1pPr>
            <a:lvl2pPr marL="914400" indent="-285750" algn="l" rtl="0" fontAlgn="base">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fontAlgn="base">
              <a:spcBef>
                <a:spcPct val="20000"/>
              </a:spcBef>
              <a:spcAft>
                <a:spcPct val="0"/>
              </a:spcAft>
              <a:buChar char="•"/>
              <a:defRPr sz="2400">
                <a:solidFill>
                  <a:schemeClr val="tx1"/>
                </a:solidFill>
                <a:latin typeface="+mn-lt"/>
                <a:ea typeface="宋体" charset="-122"/>
              </a:defRPr>
            </a:lvl3pPr>
            <a:lvl4pPr marL="1730375" indent="-228600" algn="l" rtl="0" fontAlgn="base">
              <a:spcBef>
                <a:spcPct val="20000"/>
              </a:spcBef>
              <a:spcAft>
                <a:spcPct val="0"/>
              </a:spcAft>
              <a:buChar char="–"/>
              <a:defRPr sz="2000">
                <a:solidFill>
                  <a:schemeClr val="tx1"/>
                </a:solidFill>
                <a:latin typeface="+mn-lt"/>
                <a:ea typeface="宋体" charset="-122"/>
              </a:defRPr>
            </a:lvl4pPr>
            <a:lvl5pPr marL="2138363" indent="-228600" algn="l" rtl="0" fontAlgn="base">
              <a:spcBef>
                <a:spcPct val="20000"/>
              </a:spcBef>
              <a:spcAft>
                <a:spcPct val="0"/>
              </a:spcAft>
              <a:buChar char="»"/>
              <a:defRPr sz="2000">
                <a:solidFill>
                  <a:schemeClr val="tx1"/>
                </a:solidFill>
                <a:latin typeface="+mn-lt"/>
                <a:ea typeface="宋体" charset="-122"/>
              </a:defRPr>
            </a:lvl5pPr>
            <a:lvl6pPr marL="2595563" indent="-228600" algn="l" rtl="0" fontAlgn="base">
              <a:spcBef>
                <a:spcPct val="20000"/>
              </a:spcBef>
              <a:spcAft>
                <a:spcPct val="0"/>
              </a:spcAft>
              <a:buChar char="»"/>
              <a:defRPr sz="2000">
                <a:solidFill>
                  <a:schemeClr val="tx1"/>
                </a:solidFill>
                <a:latin typeface="+mn-lt"/>
                <a:ea typeface="宋体" charset="-122"/>
              </a:defRPr>
            </a:lvl6pPr>
            <a:lvl7pPr marL="3052763" indent="-228600" algn="l" rtl="0" fontAlgn="base">
              <a:spcBef>
                <a:spcPct val="20000"/>
              </a:spcBef>
              <a:spcAft>
                <a:spcPct val="0"/>
              </a:spcAft>
              <a:buChar char="»"/>
              <a:defRPr sz="2000">
                <a:solidFill>
                  <a:schemeClr val="tx1"/>
                </a:solidFill>
                <a:latin typeface="+mn-lt"/>
                <a:ea typeface="宋体" charset="-122"/>
              </a:defRPr>
            </a:lvl7pPr>
            <a:lvl8pPr marL="3509963" indent="-228600" algn="l" rtl="0" fontAlgn="base">
              <a:spcBef>
                <a:spcPct val="20000"/>
              </a:spcBef>
              <a:spcAft>
                <a:spcPct val="0"/>
              </a:spcAft>
              <a:buChar char="»"/>
              <a:defRPr sz="2000">
                <a:solidFill>
                  <a:schemeClr val="tx1"/>
                </a:solidFill>
                <a:latin typeface="+mn-lt"/>
                <a:ea typeface="宋体" charset="-122"/>
              </a:defRPr>
            </a:lvl8pPr>
            <a:lvl9pPr marL="3967163" indent="-228600" algn="l" rtl="0" fontAlgn="base">
              <a:spcBef>
                <a:spcPct val="20000"/>
              </a:spcBef>
              <a:spcAft>
                <a:spcPct val="0"/>
              </a:spcAft>
              <a:buChar char="»"/>
              <a:defRPr sz="2000">
                <a:solidFill>
                  <a:schemeClr val="tx1"/>
                </a:solidFill>
                <a:latin typeface="+mn-lt"/>
                <a:ea typeface="宋体" charset="-122"/>
              </a:defRPr>
            </a:lvl9pPr>
          </a:lstStyle>
          <a:p>
            <a:pPr>
              <a:lnSpc>
                <a:spcPct val="125000"/>
              </a:lnSpc>
            </a:pPr>
            <a:r>
              <a:rPr lang="zh-CN" altLang="en-US" kern="0" dirty="0" smtClean="0"/>
              <a:t>区域划分</a:t>
            </a:r>
            <a:endParaRPr lang="en-US" altLang="zh-CN" kern="0" dirty="0" smtClean="0"/>
          </a:p>
          <a:p>
            <a:pPr lvl="1">
              <a:lnSpc>
                <a:spcPct val="125000"/>
              </a:lnSpc>
              <a:buFont typeface="Wingdings" panose="05000000000000000000" pitchFamily="2" charset="2"/>
              <a:buChar char="Ø"/>
            </a:pPr>
            <a:r>
              <a:rPr lang="zh-CN" altLang="en-US" kern="0" dirty="0" smtClean="0"/>
              <a:t>小区域介质厚度</a:t>
            </a:r>
            <a:r>
              <a:rPr lang="en-US" altLang="zh-CN" kern="0" dirty="0" smtClean="0"/>
              <a:t>3~5mfp</a:t>
            </a:r>
          </a:p>
          <a:p>
            <a:pPr>
              <a:lnSpc>
                <a:spcPct val="125000"/>
              </a:lnSpc>
            </a:pPr>
            <a:r>
              <a:rPr lang="zh-CN" altLang="en-US" kern="0" dirty="0" smtClean="0"/>
              <a:t>曲面读</a:t>
            </a:r>
            <a:r>
              <a:rPr lang="en-US" altLang="zh-CN" kern="0" dirty="0" smtClean="0"/>
              <a:t>/</a:t>
            </a:r>
            <a:r>
              <a:rPr lang="zh-CN" altLang="en-US" kern="0" dirty="0" smtClean="0"/>
              <a:t>写源</a:t>
            </a:r>
            <a:endParaRPr lang="en-US" altLang="zh-CN" kern="0" dirty="0" smtClean="0"/>
          </a:p>
          <a:p>
            <a:pPr lvl="1">
              <a:lnSpc>
                <a:spcPct val="125000"/>
              </a:lnSpc>
              <a:buFont typeface="Wingdings" panose="05000000000000000000" pitchFamily="2" charset="2"/>
              <a:buChar char="Ø"/>
            </a:pPr>
            <a:r>
              <a:rPr lang="zh-CN" altLang="en-US" kern="0" dirty="0" smtClean="0"/>
              <a:t>手动记录：过程清晰，工作量大</a:t>
            </a:r>
            <a:endParaRPr lang="en-US" altLang="zh-CN" kern="0" dirty="0" smtClean="0"/>
          </a:p>
          <a:p>
            <a:pPr lvl="1">
              <a:lnSpc>
                <a:spcPct val="125000"/>
              </a:lnSpc>
              <a:buFont typeface="Wingdings" panose="05000000000000000000" pitchFamily="2" charset="2"/>
              <a:buChar char="Ø"/>
            </a:pPr>
            <a:r>
              <a:rPr lang="zh-CN" altLang="en-US" kern="0" dirty="0" smtClean="0"/>
              <a:t>程序计数卡记录：能够详细准确地记录曲面源的信息</a:t>
            </a:r>
            <a:endParaRPr lang="en-US" altLang="zh-CN" kern="0" dirty="0" smtClean="0"/>
          </a:p>
        </p:txBody>
      </p:sp>
      <p:sp>
        <p:nvSpPr>
          <p:cNvPr id="12" name="矩形 11"/>
          <p:cNvSpPr/>
          <p:nvPr/>
        </p:nvSpPr>
        <p:spPr>
          <a:xfrm>
            <a:off x="6119358" y="5486400"/>
            <a:ext cx="1928734" cy="338554"/>
          </a:xfrm>
          <a:prstGeom prst="rect">
            <a:avLst/>
          </a:prstGeom>
        </p:spPr>
        <p:txBody>
          <a:bodyPr wrap="none">
            <a:spAutoFit/>
          </a:bodyPr>
          <a:lstStyle/>
          <a:p>
            <a:r>
              <a:rPr lang="zh-CN" altLang="en-US" sz="1600" kern="0" dirty="0" smtClean="0">
                <a:solidFill>
                  <a:schemeClr val="accent6"/>
                </a:solidFill>
                <a:latin typeface="+mn-ea"/>
                <a:ea typeface="+mn-ea"/>
                <a:cs typeface="Times New Roman" panose="02020603050405020304" pitchFamily="18" charset="0"/>
              </a:rPr>
              <a:t>曲面读</a:t>
            </a:r>
            <a:r>
              <a:rPr lang="en-US" altLang="zh-CN" sz="1600" kern="0" dirty="0" smtClean="0">
                <a:solidFill>
                  <a:schemeClr val="accent6"/>
                </a:solidFill>
                <a:latin typeface="+mn-ea"/>
                <a:ea typeface="+mn-ea"/>
                <a:cs typeface="Times New Roman" panose="02020603050405020304" pitchFamily="18" charset="0"/>
              </a:rPr>
              <a:t>/</a:t>
            </a:r>
            <a:r>
              <a:rPr lang="zh-CN" altLang="en-US" sz="1600" kern="0" dirty="0" smtClean="0">
                <a:solidFill>
                  <a:schemeClr val="accent6"/>
                </a:solidFill>
                <a:latin typeface="+mn-ea"/>
                <a:ea typeface="+mn-ea"/>
                <a:cs typeface="Times New Roman" panose="02020603050405020304" pitchFamily="18" charset="0"/>
              </a:rPr>
              <a:t>写源的方法</a:t>
            </a:r>
            <a:endParaRPr lang="zh-CN" altLang="en-US" sz="1600" dirty="0">
              <a:solidFill>
                <a:schemeClr val="accent6"/>
              </a:solidFill>
              <a:latin typeface="+mn-ea"/>
              <a:ea typeface="+mn-ea"/>
            </a:endParaRPr>
          </a:p>
        </p:txBody>
      </p:sp>
    </p:spTree>
    <p:extLst>
      <p:ext uri="{BB962C8B-B14F-4D97-AF65-F5344CB8AC3E}">
        <p14:creationId xmlns:p14="http://schemas.microsoft.com/office/powerpoint/2010/main" val="1665483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小区域蒙特卡罗方法</a:t>
            </a:r>
            <a:r>
              <a:rPr lang="zh-CN" altLang="en-US" dirty="0" smtClean="0"/>
              <a:t>研究</a:t>
            </a:r>
            <a:endParaRPr lang="zh-CN" altLang="en-US" dirty="0"/>
          </a:p>
        </p:txBody>
      </p:sp>
      <p:sp>
        <p:nvSpPr>
          <p:cNvPr id="3" name="内容占位符 2"/>
          <p:cNvSpPr>
            <a:spLocks noGrp="1"/>
          </p:cNvSpPr>
          <p:nvPr>
            <p:ph idx="1"/>
          </p:nvPr>
        </p:nvSpPr>
        <p:spPr>
          <a:xfrm>
            <a:off x="457200" y="1616306"/>
            <a:ext cx="8229600" cy="4632094"/>
          </a:xfrm>
        </p:spPr>
        <p:txBody>
          <a:bodyPr/>
          <a:lstStyle/>
          <a:p>
            <a:r>
              <a:rPr lang="zh-CN" altLang="en-US" sz="2200" dirty="0" smtClean="0"/>
              <a:t>计算</a:t>
            </a:r>
            <a:r>
              <a:rPr lang="zh-CN" altLang="en-US" sz="2200" dirty="0"/>
              <a:t>模型</a:t>
            </a:r>
            <a:r>
              <a:rPr lang="zh-CN" altLang="en-US" sz="2200" dirty="0" smtClean="0"/>
              <a:t>：球体，介质材料铁，能量</a:t>
            </a:r>
            <a:r>
              <a:rPr lang="en-US" altLang="zh-CN" sz="2200" dirty="0" smtClean="0"/>
              <a:t>1MeV</a:t>
            </a:r>
            <a:r>
              <a:rPr lang="zh-CN" altLang="en-US" sz="2200" dirty="0" smtClean="0"/>
              <a:t>的光子</a:t>
            </a:r>
            <a:r>
              <a:rPr lang="zh-CN" altLang="en-US" sz="2200" dirty="0"/>
              <a:t>从</a:t>
            </a:r>
            <a:r>
              <a:rPr lang="zh-CN" altLang="en-US" sz="2200" dirty="0" smtClean="0"/>
              <a:t>球心</a:t>
            </a:r>
            <a:r>
              <a:rPr lang="zh-CN" altLang="en-US" sz="2200" dirty="0"/>
              <a:t>各向同性向外发射</a:t>
            </a:r>
            <a:r>
              <a:rPr lang="zh-CN" altLang="en-US" sz="2200" dirty="0" smtClean="0"/>
              <a:t>，计算光子</a:t>
            </a:r>
            <a:r>
              <a:rPr lang="zh-CN" altLang="en-US" sz="2200" dirty="0"/>
              <a:t>穿透</a:t>
            </a:r>
            <a:r>
              <a:rPr lang="zh-CN" altLang="en-US" sz="2200" dirty="0" smtClean="0"/>
              <a:t>球体表面的概率</a:t>
            </a:r>
            <a:endParaRPr lang="zh-CN" altLang="en-US" sz="2200" dirty="0"/>
          </a:p>
        </p:txBody>
      </p:sp>
      <p:graphicFrame>
        <p:nvGraphicFramePr>
          <p:cNvPr id="4" name="表格 3"/>
          <p:cNvGraphicFramePr>
            <a:graphicFrameLocks noGrp="1"/>
          </p:cNvGraphicFramePr>
          <p:nvPr>
            <p:extLst>
              <p:ext uri="{D42A27DB-BD31-4B8C-83A1-F6EECF244321}">
                <p14:modId xmlns:p14="http://schemas.microsoft.com/office/powerpoint/2010/main" val="3865838842"/>
              </p:ext>
            </p:extLst>
          </p:nvPr>
        </p:nvGraphicFramePr>
        <p:xfrm>
          <a:off x="770022" y="2438400"/>
          <a:ext cx="7619998" cy="3355976"/>
        </p:xfrm>
        <a:graphic>
          <a:graphicData uri="http://schemas.openxmlformats.org/drawingml/2006/table">
            <a:tbl>
              <a:tblPr firstRow="1" firstCol="1" bandRow="1">
                <a:tableStyleId>{16D9F66E-5EB9-4882-86FB-DCBF35E3C3E4}</a:tableStyleId>
              </a:tblPr>
              <a:tblGrid>
                <a:gridCol w="1447799"/>
                <a:gridCol w="1540799"/>
                <a:gridCol w="1493858"/>
                <a:gridCol w="1568771"/>
                <a:gridCol w="1568771"/>
              </a:tblGrid>
              <a:tr h="405031">
                <a:tc rowSpan="2">
                  <a:txBody>
                    <a:bodyPr/>
                    <a:lstStyle/>
                    <a:p>
                      <a:pPr algn="ctr">
                        <a:spcAft>
                          <a:spcPts val="0"/>
                        </a:spcAft>
                      </a:pPr>
                      <a:r>
                        <a:rPr lang="zh-TW" sz="1400" b="1" kern="0" dirty="0">
                          <a:effectLst/>
                        </a:rPr>
                        <a:t>球体半径</a:t>
                      </a:r>
                      <a:endParaRPr lang="zh-CN" sz="1400" b="1" kern="100" dirty="0">
                        <a:effectLst/>
                      </a:endParaRPr>
                    </a:p>
                    <a:p>
                      <a:pPr algn="ctr">
                        <a:spcAft>
                          <a:spcPts val="0"/>
                        </a:spcAft>
                      </a:pPr>
                      <a:r>
                        <a:rPr lang="zh-TW" sz="1400" b="1" kern="0" dirty="0">
                          <a:effectLst/>
                        </a:rPr>
                        <a:t>（平均自由程）</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zh-CN" altLang="en-US" sz="1400" kern="0" dirty="0" smtClean="0">
                          <a:effectLst/>
                        </a:rPr>
                        <a:t>光子</a:t>
                      </a:r>
                      <a:r>
                        <a:rPr lang="zh-TW" sz="1400" kern="0" dirty="0" smtClean="0">
                          <a:effectLst/>
                        </a:rPr>
                        <a:t>穿透</a:t>
                      </a:r>
                      <a:r>
                        <a:rPr lang="zh-TW" sz="1400" kern="0" dirty="0">
                          <a:effectLst/>
                        </a:rPr>
                        <a:t>概率</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zh-TW" sz="1400" kern="0">
                          <a:effectLst/>
                        </a:rPr>
                        <a:t>计算误差</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405031">
                <a:tc vMerge="1">
                  <a:txBody>
                    <a:bodyPr/>
                    <a:lstStyle/>
                    <a:p>
                      <a:endParaRPr lang="zh-CN" altLang="en-US"/>
                    </a:p>
                  </a:txBody>
                  <a:tcPr/>
                </a:tc>
                <a:tc>
                  <a:txBody>
                    <a:bodyPr/>
                    <a:lstStyle/>
                    <a:p>
                      <a:pPr algn="ctr">
                        <a:spcAft>
                          <a:spcPts val="0"/>
                        </a:spcAft>
                      </a:pPr>
                      <a:r>
                        <a:rPr lang="zh-TW" sz="1400" kern="0" dirty="0">
                          <a:effectLst/>
                        </a:rPr>
                        <a:t>一般蒙卡方法</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TW" sz="1400" kern="0">
                          <a:effectLst/>
                        </a:rPr>
                        <a:t>小区域蒙卡方法</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TW" sz="1400" kern="0">
                          <a:effectLst/>
                        </a:rPr>
                        <a:t>一般蒙卡方法</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TW" sz="1400" kern="0">
                          <a:effectLst/>
                        </a:rPr>
                        <a:t>小区域蒙卡方法</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424319">
                <a:tc>
                  <a:txBody>
                    <a:bodyPr/>
                    <a:lstStyle/>
                    <a:p>
                      <a:pPr algn="ctr">
                        <a:spcAft>
                          <a:spcPts val="0"/>
                        </a:spcAft>
                      </a:pPr>
                      <a:r>
                        <a:rPr lang="en-US" sz="1400" b="1" kern="0" dirty="0">
                          <a:effectLst/>
                        </a:rPr>
                        <a:t>1</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3.72</a:t>
                      </a:r>
                      <a:r>
                        <a:rPr lang="zh-CN" sz="1600" kern="100" dirty="0">
                          <a:effectLst/>
                        </a:rPr>
                        <a:t>×</a:t>
                      </a:r>
                      <a:r>
                        <a:rPr lang="en-US" sz="1600" kern="100" dirty="0">
                          <a:effectLst/>
                        </a:rPr>
                        <a:t>10</a:t>
                      </a:r>
                      <a:r>
                        <a:rPr lang="en-US" sz="1600" kern="100" baseline="30000" dirty="0">
                          <a:effectLst/>
                        </a:rPr>
                        <a:t>-01</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3.72</a:t>
                      </a:r>
                      <a:r>
                        <a:rPr lang="zh-CN" sz="1600" kern="100">
                          <a:effectLst/>
                        </a:rPr>
                        <a:t>×</a:t>
                      </a:r>
                      <a:r>
                        <a:rPr lang="en-US" sz="1600" kern="100">
                          <a:effectLst/>
                        </a:rPr>
                        <a:t>10</a:t>
                      </a:r>
                      <a:r>
                        <a:rPr lang="en-US" sz="1400" kern="0" baseline="30000">
                          <a:effectLst/>
                        </a:rPr>
                        <a:t>-01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0.03%</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effectLst/>
                        </a:rPr>
                        <a:t>0.02%</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r>
              <a:tr h="424319">
                <a:tc>
                  <a:txBody>
                    <a:bodyPr/>
                    <a:lstStyle/>
                    <a:p>
                      <a:pPr algn="ctr">
                        <a:spcAft>
                          <a:spcPts val="0"/>
                        </a:spcAft>
                      </a:pPr>
                      <a:r>
                        <a:rPr lang="en-US" sz="1400" b="1" kern="0" dirty="0">
                          <a:effectLst/>
                        </a:rPr>
                        <a:t>2</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1.38</a:t>
                      </a:r>
                      <a:r>
                        <a:rPr lang="zh-CN" sz="1600" kern="100" dirty="0">
                          <a:effectLst/>
                        </a:rPr>
                        <a:t>×</a:t>
                      </a:r>
                      <a:r>
                        <a:rPr lang="en-US" sz="1600" kern="100" dirty="0">
                          <a:effectLst/>
                        </a:rPr>
                        <a:t>10</a:t>
                      </a:r>
                      <a:r>
                        <a:rPr lang="en-US" sz="1600" kern="100" baseline="30000" dirty="0">
                          <a:effectLst/>
                        </a:rPr>
                        <a:t>-01</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1.38</a:t>
                      </a:r>
                      <a:r>
                        <a:rPr lang="zh-CN" sz="1600" kern="100">
                          <a:effectLst/>
                        </a:rPr>
                        <a:t>×</a:t>
                      </a:r>
                      <a:r>
                        <a:rPr lang="en-US" sz="1600" kern="100">
                          <a:effectLst/>
                        </a:rPr>
                        <a:t>10</a:t>
                      </a:r>
                      <a:r>
                        <a:rPr lang="en-US" sz="1400" kern="0" baseline="30000">
                          <a:effectLst/>
                        </a:rPr>
                        <a:t>-01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0.06%</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effectLst/>
                        </a:rPr>
                        <a:t>0.03%</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r>
              <a:tr h="424319">
                <a:tc>
                  <a:txBody>
                    <a:bodyPr/>
                    <a:lstStyle/>
                    <a:p>
                      <a:pPr algn="ctr">
                        <a:spcAft>
                          <a:spcPts val="0"/>
                        </a:spcAft>
                      </a:pPr>
                      <a:r>
                        <a:rPr lang="en-US" sz="1400" b="1" kern="0" dirty="0">
                          <a:effectLst/>
                        </a:rPr>
                        <a:t>4</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1.91</a:t>
                      </a:r>
                      <a:r>
                        <a:rPr lang="zh-CN" sz="1600" kern="100" dirty="0">
                          <a:effectLst/>
                        </a:rPr>
                        <a:t>×</a:t>
                      </a:r>
                      <a:r>
                        <a:rPr lang="en-US" sz="1600" kern="100" dirty="0">
                          <a:effectLst/>
                        </a:rPr>
                        <a:t>10</a:t>
                      </a:r>
                      <a:r>
                        <a:rPr lang="en-US" sz="1600" kern="100" baseline="30000" dirty="0">
                          <a:effectLst/>
                        </a:rPr>
                        <a:t>-02</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effectLst/>
                        </a:rPr>
                        <a:t>1.91</a:t>
                      </a:r>
                      <a:r>
                        <a:rPr lang="zh-CN" sz="1600" kern="100" dirty="0">
                          <a:effectLst/>
                        </a:rPr>
                        <a:t>×</a:t>
                      </a:r>
                      <a:r>
                        <a:rPr lang="en-US" sz="1600" kern="100" dirty="0">
                          <a:effectLst/>
                        </a:rPr>
                        <a:t>10</a:t>
                      </a:r>
                      <a:r>
                        <a:rPr lang="en-US" sz="1400" kern="0" baseline="30000" dirty="0">
                          <a:effectLst/>
                        </a:rPr>
                        <a:t>-02</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0.16%</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0.07%</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424319">
                <a:tc>
                  <a:txBody>
                    <a:bodyPr/>
                    <a:lstStyle/>
                    <a:p>
                      <a:pPr algn="ctr">
                        <a:spcAft>
                          <a:spcPts val="0"/>
                        </a:spcAft>
                      </a:pPr>
                      <a:r>
                        <a:rPr lang="en-US" sz="1400" b="1" kern="0" dirty="0">
                          <a:effectLst/>
                        </a:rPr>
                        <a:t>8</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3.60</a:t>
                      </a:r>
                      <a:r>
                        <a:rPr lang="zh-CN" sz="1600" kern="100">
                          <a:effectLst/>
                        </a:rPr>
                        <a:t>×</a:t>
                      </a:r>
                      <a:r>
                        <a:rPr lang="en-US" sz="1600" kern="100">
                          <a:effectLst/>
                        </a:rPr>
                        <a:t>10</a:t>
                      </a:r>
                      <a:r>
                        <a:rPr lang="en-US" sz="1600" kern="100" baseline="30000">
                          <a:effectLst/>
                        </a:rPr>
                        <a:t>-04</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effectLst/>
                        </a:rPr>
                        <a:t>3.66</a:t>
                      </a:r>
                      <a:r>
                        <a:rPr lang="zh-CN" sz="1600" kern="100" dirty="0">
                          <a:effectLst/>
                        </a:rPr>
                        <a:t>×</a:t>
                      </a:r>
                      <a:r>
                        <a:rPr lang="en-US" sz="1600" kern="100" dirty="0">
                          <a:effectLst/>
                        </a:rPr>
                        <a:t>10</a:t>
                      </a:r>
                      <a:r>
                        <a:rPr lang="en-US" sz="1400" kern="0" baseline="30000" dirty="0">
                          <a:effectLst/>
                        </a:rPr>
                        <a:t>-04</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1.20%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0.40%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424319">
                <a:tc>
                  <a:txBody>
                    <a:bodyPr/>
                    <a:lstStyle/>
                    <a:p>
                      <a:pPr algn="ctr">
                        <a:spcAft>
                          <a:spcPts val="0"/>
                        </a:spcAft>
                      </a:pPr>
                      <a:r>
                        <a:rPr lang="en-US" sz="1400" b="1" kern="0" dirty="0">
                          <a:effectLst/>
                        </a:rPr>
                        <a:t>12</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smtClean="0">
                          <a:effectLst/>
                        </a:rPr>
                        <a:t>7.00</a:t>
                      </a:r>
                      <a:r>
                        <a:rPr lang="zh-CN" sz="1600" kern="100" dirty="0">
                          <a:effectLst/>
                        </a:rPr>
                        <a:t>×</a:t>
                      </a:r>
                      <a:r>
                        <a:rPr lang="en-US" sz="1600" kern="100" dirty="0">
                          <a:effectLst/>
                        </a:rPr>
                        <a:t>10</a:t>
                      </a:r>
                      <a:r>
                        <a:rPr lang="en-US" sz="1600" kern="100" baseline="30000" dirty="0">
                          <a:effectLst/>
                        </a:rPr>
                        <a:t>-06</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smtClean="0">
                          <a:effectLst/>
                        </a:rPr>
                        <a:t>7.60</a:t>
                      </a:r>
                      <a:r>
                        <a:rPr lang="zh-CN" sz="1600" kern="100" dirty="0">
                          <a:effectLst/>
                        </a:rPr>
                        <a:t>×</a:t>
                      </a:r>
                      <a:r>
                        <a:rPr lang="en-US" sz="1600" kern="100" dirty="0">
                          <a:effectLst/>
                        </a:rPr>
                        <a:t>10</a:t>
                      </a:r>
                      <a:r>
                        <a:rPr lang="en-US" sz="1400" kern="0" baseline="30000" dirty="0">
                          <a:effectLst/>
                        </a:rPr>
                        <a:t>-06</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solidFill>
                            <a:srgbClr val="FF0000"/>
                          </a:solidFill>
                          <a:effectLst/>
                        </a:rPr>
                        <a:t>8.11%</a:t>
                      </a:r>
                      <a:endParaRPr lang="zh-CN" sz="14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effectLst/>
                        </a:rPr>
                        <a:t>0.48%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r>
              <a:tr h="424319">
                <a:tc>
                  <a:txBody>
                    <a:bodyPr/>
                    <a:lstStyle/>
                    <a:p>
                      <a:pPr algn="ctr">
                        <a:spcAft>
                          <a:spcPts val="0"/>
                        </a:spcAft>
                      </a:pPr>
                      <a:r>
                        <a:rPr lang="en-US" sz="1400" kern="0" dirty="0">
                          <a:effectLst/>
                        </a:rPr>
                        <a:t>15</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3</a:t>
                      </a:r>
                      <a:r>
                        <a:rPr lang="en-US" sz="1600" kern="100" dirty="0" smtClean="0">
                          <a:effectLst/>
                        </a:rPr>
                        <a:t>.00</a:t>
                      </a:r>
                      <a:r>
                        <a:rPr lang="zh-CN" sz="1600" kern="100" dirty="0">
                          <a:effectLst/>
                        </a:rPr>
                        <a:t>×</a:t>
                      </a:r>
                      <a:r>
                        <a:rPr lang="en-US" sz="1600" kern="100" dirty="0">
                          <a:effectLst/>
                        </a:rPr>
                        <a:t>10</a:t>
                      </a:r>
                      <a:r>
                        <a:rPr lang="en-US" sz="1600" kern="100" baseline="30000" dirty="0">
                          <a:effectLst/>
                        </a:rPr>
                        <a:t>-07</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effectLst/>
                        </a:rPr>
                        <a:t>3.58</a:t>
                      </a:r>
                      <a:r>
                        <a:rPr lang="zh-CN" sz="1600" kern="100" dirty="0">
                          <a:effectLst/>
                        </a:rPr>
                        <a:t>×</a:t>
                      </a:r>
                      <a:r>
                        <a:rPr lang="en-US" sz="1600" kern="100" dirty="0">
                          <a:effectLst/>
                        </a:rPr>
                        <a:t>10</a:t>
                      </a:r>
                      <a:r>
                        <a:rPr lang="en-US" sz="1400" kern="0" baseline="30000" dirty="0">
                          <a:effectLst/>
                        </a:rPr>
                        <a:t>-07</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solidFill>
                            <a:srgbClr val="FF0000"/>
                          </a:solidFill>
                          <a:effectLst/>
                        </a:rPr>
                        <a:t>35.36%</a:t>
                      </a:r>
                      <a:endParaRPr lang="zh-CN" sz="14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effectLst/>
                        </a:rPr>
                        <a:t>1.57%</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6" name="文本框 5"/>
          <p:cNvSpPr txBox="1"/>
          <p:nvPr/>
        </p:nvSpPr>
        <p:spPr>
          <a:xfrm>
            <a:off x="514825" y="990600"/>
            <a:ext cx="6647975"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a:solidFill>
                  <a:srgbClr val="133984"/>
                </a:solidFill>
                <a:latin typeface="+mn-ea"/>
                <a:cs typeface="+mj-cs"/>
              </a:rPr>
              <a:t>小</a:t>
            </a:r>
            <a:r>
              <a:rPr lang="zh-CN" altLang="en-US" dirty="0" smtClean="0">
                <a:solidFill>
                  <a:srgbClr val="133984"/>
                </a:solidFill>
                <a:latin typeface="+mn-ea"/>
                <a:cs typeface="+mj-cs"/>
              </a:rPr>
              <a:t>区域蒙特卡罗方法与一般蒙特卡罗方法的比较</a:t>
            </a:r>
            <a:endParaRPr lang="zh-CN" altLang="en-US" dirty="0">
              <a:solidFill>
                <a:srgbClr val="133984"/>
              </a:solidFill>
              <a:latin typeface="+mn-ea"/>
              <a:cs typeface="+mj-cs"/>
            </a:endParaRPr>
          </a:p>
        </p:txBody>
      </p:sp>
      <p:sp>
        <p:nvSpPr>
          <p:cNvPr id="7" name="文本框 6"/>
          <p:cNvSpPr txBox="1"/>
          <p:nvPr/>
        </p:nvSpPr>
        <p:spPr>
          <a:xfrm>
            <a:off x="770022" y="5879068"/>
            <a:ext cx="761999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dirty="0" smtClean="0">
                <a:solidFill>
                  <a:srgbClr val="FF0000"/>
                </a:solidFill>
                <a:latin typeface="+mn-ea"/>
                <a:cs typeface="+mj-cs"/>
              </a:rPr>
              <a:t>结论：小区域蒙卡方法优于一般蒙卡方法，并能够有效地求解深穿透问题</a:t>
            </a:r>
            <a:endParaRPr lang="zh-CN" altLang="en-US" sz="1800" dirty="0">
              <a:solidFill>
                <a:srgbClr val="FF0000"/>
              </a:solidFill>
              <a:latin typeface="+mn-ea"/>
              <a:cs typeface="+mj-cs"/>
            </a:endParaRPr>
          </a:p>
        </p:txBody>
      </p:sp>
    </p:spTree>
    <p:extLst>
      <p:ext uri="{BB962C8B-B14F-4D97-AF65-F5344CB8AC3E}">
        <p14:creationId xmlns:p14="http://schemas.microsoft.com/office/powerpoint/2010/main" val="1167177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pPr marL="449263" lvl="1" indent="-449263">
              <a:buSzPct val="120000"/>
              <a:buBlip>
                <a:blip r:embed="rId3"/>
              </a:buBlip>
            </a:pPr>
            <a:r>
              <a:rPr lang="zh-CN" altLang="en-US" sz="2800" dirty="0">
                <a:cs typeface="+mn-cs"/>
              </a:rPr>
              <a:t>深</a:t>
            </a:r>
            <a:r>
              <a:rPr lang="zh-CN" altLang="en-US" sz="2800" dirty="0">
                <a:cs typeface="+mn-cs"/>
              </a:rPr>
              <a:t>穿透问题的规律研究</a:t>
            </a:r>
            <a:endParaRPr lang="en-US" altLang="zh-CN" sz="2800" dirty="0">
              <a:cs typeface="+mn-cs"/>
            </a:endParaRPr>
          </a:p>
          <a:p>
            <a:pPr marL="449263" lvl="1" indent="-449263">
              <a:buSzPct val="120000"/>
              <a:buBlip>
                <a:blip r:embed="rId3"/>
              </a:buBlip>
            </a:pPr>
            <a:r>
              <a:rPr lang="zh-CN" altLang="en-US" sz="2800" dirty="0">
                <a:cs typeface="+mn-cs"/>
              </a:rPr>
              <a:t>小</a:t>
            </a:r>
            <a:r>
              <a:rPr lang="zh-CN" altLang="en-US" sz="2800" dirty="0">
                <a:cs typeface="+mn-cs"/>
              </a:rPr>
              <a:t>区域蒙特卡罗方法研究</a:t>
            </a:r>
            <a:endParaRPr lang="en-US" altLang="zh-CN" sz="2800" dirty="0">
              <a:cs typeface="+mn-cs"/>
            </a:endParaRPr>
          </a:p>
          <a:p>
            <a:pPr marL="449263" lvl="1" indent="-449263">
              <a:buSzPct val="120000"/>
              <a:buBlip>
                <a:blip r:embed="rId3"/>
              </a:buBlip>
            </a:pPr>
            <a:r>
              <a:rPr lang="zh-CN" altLang="en-US" sz="2800" dirty="0">
                <a:solidFill>
                  <a:srgbClr val="FF0000"/>
                </a:solidFill>
                <a:cs typeface="+mn-cs"/>
              </a:rPr>
              <a:t>小</a:t>
            </a:r>
            <a:r>
              <a:rPr lang="zh-CN" altLang="en-US" sz="2800" dirty="0">
                <a:solidFill>
                  <a:srgbClr val="FF0000"/>
                </a:solidFill>
                <a:cs typeface="+mn-cs"/>
              </a:rPr>
              <a:t>区域蒙特卡罗方法的</a:t>
            </a:r>
            <a:r>
              <a:rPr lang="zh-CN" altLang="en-US" sz="2800" dirty="0" smtClean="0">
                <a:solidFill>
                  <a:srgbClr val="FF0000"/>
                </a:solidFill>
                <a:cs typeface="+mn-cs"/>
              </a:rPr>
              <a:t>应用</a:t>
            </a:r>
            <a:endParaRPr lang="en-US" altLang="zh-CN" sz="2800" dirty="0" smtClean="0">
              <a:solidFill>
                <a:srgbClr val="FF0000"/>
              </a:solidFill>
              <a:cs typeface="+mn-cs"/>
            </a:endParaRPr>
          </a:p>
          <a:p>
            <a:pPr marL="865188" lvl="2" indent="-457200">
              <a:buSzPct val="120000"/>
              <a:buFont typeface="Wingdings" panose="05000000000000000000" pitchFamily="2" charset="2"/>
              <a:buChar char="Ø"/>
            </a:pPr>
            <a:r>
              <a:rPr lang="zh-CN" altLang="en-US" dirty="0">
                <a:solidFill>
                  <a:srgbClr val="133984"/>
                </a:solidFill>
                <a:latin typeface="+mn-ea"/>
              </a:rPr>
              <a:t>小区域蒙卡方法在放射性废物桶测量中的</a:t>
            </a:r>
            <a:r>
              <a:rPr lang="zh-CN" altLang="en-US" dirty="0" smtClean="0">
                <a:solidFill>
                  <a:srgbClr val="133984"/>
                </a:solidFill>
                <a:latin typeface="+mn-ea"/>
              </a:rPr>
              <a:t>应用</a:t>
            </a:r>
            <a:endParaRPr lang="en-US" altLang="zh-CN" dirty="0" smtClean="0">
              <a:solidFill>
                <a:srgbClr val="133984"/>
              </a:solidFill>
              <a:latin typeface="+mn-ea"/>
            </a:endParaRPr>
          </a:p>
          <a:p>
            <a:pPr marL="865188" lvl="2" indent="-457200">
              <a:buSzPct val="120000"/>
              <a:buFont typeface="Wingdings" panose="05000000000000000000" pitchFamily="2" charset="2"/>
              <a:buChar char="Ø"/>
            </a:pPr>
            <a:r>
              <a:rPr lang="zh-CN" altLang="en-US" dirty="0">
                <a:solidFill>
                  <a:srgbClr val="133984"/>
                </a:solidFill>
                <a:latin typeface="+mn-ea"/>
              </a:rPr>
              <a:t>小区域蒙卡方法在大物件放射性测量仪器效率校正中的</a:t>
            </a:r>
            <a:r>
              <a:rPr lang="zh-CN" altLang="en-US" dirty="0" smtClean="0">
                <a:solidFill>
                  <a:srgbClr val="133984"/>
                </a:solidFill>
                <a:latin typeface="+mn-ea"/>
              </a:rPr>
              <a:t>应用</a:t>
            </a:r>
            <a:endParaRPr lang="en-US" altLang="zh-CN" dirty="0">
              <a:solidFill>
                <a:srgbClr val="133984"/>
              </a:solidFill>
              <a:cs typeface="+mn-cs"/>
            </a:endParaRPr>
          </a:p>
        </p:txBody>
      </p:sp>
    </p:spTree>
    <p:extLst>
      <p:ext uri="{BB962C8B-B14F-4D97-AF65-F5344CB8AC3E}">
        <p14:creationId xmlns:p14="http://schemas.microsoft.com/office/powerpoint/2010/main" val="2045148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bwMode="auto">
          <a:xfrm>
            <a:off x="4864768" y="1066800"/>
            <a:ext cx="4038600" cy="531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fontAlgn="base">
              <a:lnSpc>
                <a:spcPct val="110000"/>
              </a:lnSpc>
              <a:spcBef>
                <a:spcPct val="20000"/>
              </a:spcBef>
              <a:spcAft>
                <a:spcPct val="0"/>
              </a:spcAft>
              <a:buSzPct val="120000"/>
              <a:buBlip>
                <a:blip r:embed="rId3"/>
              </a:buBlip>
              <a:defRPr sz="2800">
                <a:solidFill>
                  <a:srgbClr val="133984"/>
                </a:solidFill>
                <a:latin typeface="+mn-lt"/>
                <a:ea typeface="+mn-ea"/>
                <a:cs typeface="+mn-cs"/>
              </a:defRPr>
            </a:lvl1pPr>
            <a:lvl2pPr marL="914400" indent="-285750" algn="l" rtl="0" fontAlgn="base">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fontAlgn="base">
              <a:spcBef>
                <a:spcPct val="20000"/>
              </a:spcBef>
              <a:spcAft>
                <a:spcPct val="0"/>
              </a:spcAft>
              <a:buChar char="•"/>
              <a:defRPr sz="2400">
                <a:solidFill>
                  <a:schemeClr val="tx1"/>
                </a:solidFill>
                <a:latin typeface="+mn-lt"/>
                <a:ea typeface="宋体" charset="-122"/>
              </a:defRPr>
            </a:lvl3pPr>
            <a:lvl4pPr marL="1730375" indent="-228600" algn="l" rtl="0" fontAlgn="base">
              <a:spcBef>
                <a:spcPct val="20000"/>
              </a:spcBef>
              <a:spcAft>
                <a:spcPct val="0"/>
              </a:spcAft>
              <a:buChar char="–"/>
              <a:defRPr sz="2000">
                <a:solidFill>
                  <a:schemeClr val="tx1"/>
                </a:solidFill>
                <a:latin typeface="+mn-lt"/>
                <a:ea typeface="宋体" charset="-122"/>
              </a:defRPr>
            </a:lvl4pPr>
            <a:lvl5pPr marL="2138363" indent="-228600" algn="l" rtl="0" fontAlgn="base">
              <a:spcBef>
                <a:spcPct val="20000"/>
              </a:spcBef>
              <a:spcAft>
                <a:spcPct val="0"/>
              </a:spcAft>
              <a:buChar char="»"/>
              <a:defRPr sz="2000">
                <a:solidFill>
                  <a:schemeClr val="tx1"/>
                </a:solidFill>
                <a:latin typeface="+mn-lt"/>
                <a:ea typeface="宋体" charset="-122"/>
              </a:defRPr>
            </a:lvl5pPr>
            <a:lvl6pPr marL="2595563" indent="-228600" algn="l" rtl="0" fontAlgn="base">
              <a:spcBef>
                <a:spcPct val="20000"/>
              </a:spcBef>
              <a:spcAft>
                <a:spcPct val="0"/>
              </a:spcAft>
              <a:buChar char="»"/>
              <a:defRPr sz="2000">
                <a:solidFill>
                  <a:schemeClr val="tx1"/>
                </a:solidFill>
                <a:latin typeface="+mn-lt"/>
                <a:ea typeface="宋体" charset="-122"/>
              </a:defRPr>
            </a:lvl6pPr>
            <a:lvl7pPr marL="3052763" indent="-228600" algn="l" rtl="0" fontAlgn="base">
              <a:spcBef>
                <a:spcPct val="20000"/>
              </a:spcBef>
              <a:spcAft>
                <a:spcPct val="0"/>
              </a:spcAft>
              <a:buChar char="»"/>
              <a:defRPr sz="2000">
                <a:solidFill>
                  <a:schemeClr val="tx1"/>
                </a:solidFill>
                <a:latin typeface="+mn-lt"/>
                <a:ea typeface="宋体" charset="-122"/>
              </a:defRPr>
            </a:lvl7pPr>
            <a:lvl8pPr marL="3509963" indent="-228600" algn="l" rtl="0" fontAlgn="base">
              <a:spcBef>
                <a:spcPct val="20000"/>
              </a:spcBef>
              <a:spcAft>
                <a:spcPct val="0"/>
              </a:spcAft>
              <a:buChar char="»"/>
              <a:defRPr sz="2000">
                <a:solidFill>
                  <a:schemeClr val="tx1"/>
                </a:solidFill>
                <a:latin typeface="+mn-lt"/>
                <a:ea typeface="宋体" charset="-122"/>
              </a:defRPr>
            </a:lvl8pPr>
            <a:lvl9pPr marL="3967163" indent="-228600" algn="l" rtl="0" fontAlgn="base">
              <a:spcBef>
                <a:spcPct val="20000"/>
              </a:spcBef>
              <a:spcAft>
                <a:spcPct val="0"/>
              </a:spcAft>
              <a:buChar char="»"/>
              <a:defRPr sz="2000">
                <a:solidFill>
                  <a:schemeClr val="tx1"/>
                </a:solidFill>
                <a:latin typeface="+mn-lt"/>
                <a:ea typeface="宋体" charset="-122"/>
              </a:defRPr>
            </a:lvl9pPr>
          </a:lstStyle>
          <a:p>
            <a:pPr>
              <a:lnSpc>
                <a:spcPct val="125000"/>
              </a:lnSpc>
            </a:pPr>
            <a:r>
              <a:rPr lang="zh-CN" altLang="en-US" kern="0" dirty="0" smtClean="0"/>
              <a:t>放射性核素</a:t>
            </a:r>
            <a:endParaRPr lang="en-US" altLang="zh-CN" kern="0" dirty="0" smtClean="0"/>
          </a:p>
          <a:p>
            <a:pPr marL="0" indent="0">
              <a:lnSpc>
                <a:spcPct val="125000"/>
              </a:lnSpc>
              <a:buFontTx/>
              <a:buNone/>
            </a:pPr>
            <a:endParaRPr lang="en-US" altLang="zh-CN" kern="0" dirty="0" smtClean="0"/>
          </a:p>
        </p:txBody>
      </p:sp>
      <p:sp>
        <p:nvSpPr>
          <p:cNvPr id="2" name="标题 1"/>
          <p:cNvSpPr>
            <a:spLocks noGrp="1"/>
          </p:cNvSpPr>
          <p:nvPr>
            <p:ph type="title"/>
          </p:nvPr>
        </p:nvSpPr>
        <p:spPr/>
        <p:txBody>
          <a:bodyPr/>
          <a:lstStyle/>
          <a:p>
            <a:r>
              <a:rPr lang="zh-CN" altLang="en-US" sz="2400" dirty="0">
                <a:latin typeface="+mn-ea"/>
              </a:rPr>
              <a:t>小区域蒙卡方法在放射性废物桶测量中的</a:t>
            </a:r>
            <a:r>
              <a:rPr lang="zh-CN" altLang="en-US" sz="2400" dirty="0" smtClean="0">
                <a:latin typeface="+mn-ea"/>
              </a:rPr>
              <a:t>应用</a:t>
            </a:r>
            <a:endParaRPr lang="zh-CN" altLang="en-US" sz="2400" dirty="0">
              <a:latin typeface="+mn-ea"/>
            </a:endParaRPr>
          </a:p>
        </p:txBody>
      </p:sp>
      <p:sp>
        <p:nvSpPr>
          <p:cNvPr id="3" name="内容占位符 2"/>
          <p:cNvSpPr>
            <a:spLocks noGrp="1"/>
          </p:cNvSpPr>
          <p:nvPr>
            <p:ph idx="1"/>
          </p:nvPr>
        </p:nvSpPr>
        <p:spPr>
          <a:xfrm>
            <a:off x="457200" y="1066800"/>
            <a:ext cx="4343400" cy="5486400"/>
          </a:xfrm>
        </p:spPr>
        <p:txBody>
          <a:bodyPr/>
          <a:lstStyle/>
          <a:p>
            <a:pPr>
              <a:lnSpc>
                <a:spcPct val="125000"/>
              </a:lnSpc>
            </a:pPr>
            <a:r>
              <a:rPr lang="zh-CN" altLang="en-US" dirty="0" smtClean="0"/>
              <a:t>研究内容</a:t>
            </a:r>
            <a:endParaRPr lang="en-US" altLang="zh-CN" dirty="0" smtClean="0"/>
          </a:p>
          <a:p>
            <a:pPr lvl="1">
              <a:lnSpc>
                <a:spcPct val="125000"/>
              </a:lnSpc>
              <a:buFont typeface="Wingdings" panose="05000000000000000000" pitchFamily="2" charset="2"/>
              <a:buChar char="Ø"/>
            </a:pPr>
            <a:r>
              <a:rPr lang="zh-CN" altLang="en-US" dirty="0" smtClean="0"/>
              <a:t>对大体积废物桶扫描测量中探测器</a:t>
            </a:r>
            <a:r>
              <a:rPr lang="en-US" altLang="zh-CN" dirty="0" smtClean="0"/>
              <a:t>γ</a:t>
            </a:r>
            <a:r>
              <a:rPr lang="zh-CN" altLang="en-US" dirty="0" smtClean="0"/>
              <a:t>射线探测效率的准确刻度</a:t>
            </a:r>
            <a:endParaRPr lang="en-US" altLang="zh-CN" dirty="0" smtClean="0"/>
          </a:p>
          <a:p>
            <a:pPr>
              <a:lnSpc>
                <a:spcPct val="125000"/>
              </a:lnSpc>
            </a:pPr>
            <a:r>
              <a:rPr lang="zh-CN" altLang="en-US" dirty="0" smtClean="0"/>
              <a:t>放射性废物桶参数</a:t>
            </a:r>
            <a:endParaRPr lang="en-US" altLang="zh-CN" dirty="0" smtClean="0"/>
          </a:p>
          <a:p>
            <a:pPr lvl="1">
              <a:lnSpc>
                <a:spcPct val="125000"/>
              </a:lnSpc>
              <a:buFont typeface="Wingdings" panose="05000000000000000000" pitchFamily="2" charset="2"/>
              <a:buChar char="Ø"/>
            </a:pPr>
            <a:r>
              <a:rPr lang="zh-CN" altLang="en-US" dirty="0" smtClean="0"/>
              <a:t>钢桶体积</a:t>
            </a:r>
            <a:r>
              <a:rPr lang="en-US" altLang="zh-CN" dirty="0" smtClean="0"/>
              <a:t>400L</a:t>
            </a:r>
            <a:r>
              <a:rPr lang="zh-CN" altLang="en-US" dirty="0" smtClean="0"/>
              <a:t>，</a:t>
            </a:r>
            <a:r>
              <a:rPr lang="zh-CN" altLang="en-US" dirty="0"/>
              <a:t>直径约</a:t>
            </a:r>
            <a:r>
              <a:rPr lang="en-US" altLang="zh-CN" dirty="0"/>
              <a:t>70cm</a:t>
            </a:r>
            <a:r>
              <a:rPr lang="zh-CN" altLang="en-US" dirty="0"/>
              <a:t>，高约</a:t>
            </a:r>
            <a:r>
              <a:rPr lang="en-US" altLang="zh-CN" dirty="0" smtClean="0"/>
              <a:t>110cm</a:t>
            </a:r>
          </a:p>
          <a:p>
            <a:pPr lvl="1">
              <a:lnSpc>
                <a:spcPct val="125000"/>
              </a:lnSpc>
              <a:buFont typeface="Wingdings" panose="05000000000000000000" pitchFamily="2" charset="2"/>
              <a:buChar char="Ø"/>
            </a:pPr>
            <a:r>
              <a:rPr lang="zh-CN" altLang="en-US" dirty="0" smtClean="0"/>
              <a:t>一层</a:t>
            </a:r>
            <a:r>
              <a:rPr lang="zh-CN" altLang="en-US" dirty="0" smtClean="0"/>
              <a:t>为高度</a:t>
            </a:r>
            <a:r>
              <a:rPr lang="zh-CN" altLang="en-US" dirty="0" smtClean="0"/>
              <a:t>为</a:t>
            </a:r>
            <a:r>
              <a:rPr lang="en-US" altLang="zh-CN" dirty="0" smtClean="0"/>
              <a:t>12cm</a:t>
            </a:r>
            <a:r>
              <a:rPr lang="zh-CN" altLang="en-US" dirty="0" smtClean="0"/>
              <a:t>，直径</a:t>
            </a:r>
            <a:r>
              <a:rPr lang="en-US" altLang="zh-CN" dirty="0" smtClean="0"/>
              <a:t>70cm</a:t>
            </a:r>
            <a:r>
              <a:rPr lang="zh-CN" altLang="en-US" dirty="0" smtClean="0"/>
              <a:t>的圆柱</a:t>
            </a:r>
            <a:endParaRPr lang="en-US" altLang="zh-CN" dirty="0" smtClean="0"/>
          </a:p>
        </p:txBody>
      </p:sp>
      <p:graphicFrame>
        <p:nvGraphicFramePr>
          <p:cNvPr id="7" name="表格 6"/>
          <p:cNvGraphicFramePr>
            <a:graphicFrameLocks noGrp="1"/>
          </p:cNvGraphicFramePr>
          <p:nvPr>
            <p:extLst>
              <p:ext uri="{D42A27DB-BD31-4B8C-83A1-F6EECF244321}">
                <p14:modId xmlns:p14="http://schemas.microsoft.com/office/powerpoint/2010/main" val="1509511151"/>
              </p:ext>
            </p:extLst>
          </p:nvPr>
        </p:nvGraphicFramePr>
        <p:xfrm>
          <a:off x="4960576" y="1752600"/>
          <a:ext cx="3657600" cy="4041932"/>
        </p:xfrm>
        <a:graphic>
          <a:graphicData uri="http://schemas.openxmlformats.org/drawingml/2006/table">
            <a:tbl>
              <a:tblPr firstRow="1" bandRow="1">
                <a:tableStyleId>{8A107856-5554-42FB-B03E-39F5DBC370BA}</a:tableStyleId>
              </a:tblPr>
              <a:tblGrid>
                <a:gridCol w="1447800"/>
                <a:gridCol w="2209800"/>
              </a:tblGrid>
              <a:tr h="458259">
                <a:tc>
                  <a:txBody>
                    <a:bodyPr/>
                    <a:lstStyle/>
                    <a:p>
                      <a:pPr algn="ctr"/>
                      <a:r>
                        <a:rPr lang="zh-CN" altLang="en-US" sz="1800" b="0" dirty="0" smtClean="0"/>
                        <a:t>核素</a:t>
                      </a:r>
                      <a:endParaRPr lang="zh-CN" altLang="en-US" sz="1800" b="0" dirty="0"/>
                    </a:p>
                  </a:txBody>
                  <a:tcPr anchor="ctr"/>
                </a:tc>
                <a:tc>
                  <a:txBody>
                    <a:bodyPr/>
                    <a:lstStyle/>
                    <a:p>
                      <a:pPr algn="ctr"/>
                      <a:r>
                        <a:rPr lang="zh-CN" altLang="en-US" sz="1800" b="0" dirty="0" smtClean="0"/>
                        <a:t>特征峰能量</a:t>
                      </a:r>
                      <a:r>
                        <a:rPr lang="en-US" altLang="zh-CN" sz="1800" b="0" dirty="0" smtClean="0"/>
                        <a:t>(</a:t>
                      </a:r>
                      <a:r>
                        <a:rPr lang="en-US" altLang="zh-CN" sz="1800" b="0" dirty="0" err="1" smtClean="0"/>
                        <a:t>keV</a:t>
                      </a:r>
                      <a:r>
                        <a:rPr lang="en-US" altLang="zh-CN" sz="1800" b="0" dirty="0" smtClean="0"/>
                        <a:t>)</a:t>
                      </a:r>
                      <a:endParaRPr lang="zh-CN" altLang="en-US" sz="1800" b="0" dirty="0"/>
                    </a:p>
                  </a:txBody>
                  <a:tcPr anchor="ctr"/>
                </a:tc>
              </a:tr>
              <a:tr h="458259">
                <a:tc>
                  <a:txBody>
                    <a:bodyPr/>
                    <a:lstStyle/>
                    <a:p>
                      <a:pPr algn="ctr">
                        <a:spcAft>
                          <a:spcPts val="0"/>
                        </a:spcAft>
                      </a:pPr>
                      <a:r>
                        <a:rPr lang="en-US" sz="1800" b="0" kern="0" baseline="30000" dirty="0">
                          <a:effectLst/>
                        </a:rPr>
                        <a:t>241</a:t>
                      </a:r>
                      <a:r>
                        <a:rPr lang="en-US" sz="1800" b="0" kern="0" dirty="0">
                          <a:effectLst/>
                        </a:rPr>
                        <a:t>Am</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59.54</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r h="458259">
                <a:tc>
                  <a:txBody>
                    <a:bodyPr/>
                    <a:lstStyle/>
                    <a:p>
                      <a:pPr algn="ctr">
                        <a:spcAft>
                          <a:spcPts val="0"/>
                        </a:spcAft>
                      </a:pPr>
                      <a:r>
                        <a:rPr lang="en-US" sz="1800" b="0" kern="0" baseline="30000">
                          <a:effectLst/>
                        </a:rPr>
                        <a:t>238</a:t>
                      </a:r>
                      <a:r>
                        <a:rPr lang="en-US" sz="1800" b="0" kern="0">
                          <a:effectLst/>
                        </a:rPr>
                        <a:t>U</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92.80</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r h="458259">
                <a:tc>
                  <a:txBody>
                    <a:bodyPr/>
                    <a:lstStyle/>
                    <a:p>
                      <a:pPr algn="ctr">
                        <a:spcAft>
                          <a:spcPts val="0"/>
                        </a:spcAft>
                      </a:pPr>
                      <a:r>
                        <a:rPr lang="en-US" sz="1800" b="0" kern="0" baseline="30000" dirty="0">
                          <a:effectLst/>
                        </a:rPr>
                        <a:t>235</a:t>
                      </a:r>
                      <a:r>
                        <a:rPr lang="en-US" sz="1800" b="0" kern="0" dirty="0">
                          <a:effectLst/>
                        </a:rPr>
                        <a:t>U</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143.76</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r h="458259">
                <a:tc>
                  <a:txBody>
                    <a:bodyPr/>
                    <a:lstStyle/>
                    <a:p>
                      <a:pPr algn="ctr">
                        <a:spcAft>
                          <a:spcPts val="0"/>
                        </a:spcAft>
                      </a:pPr>
                      <a:r>
                        <a:rPr lang="en-US" sz="1800" b="0" kern="0" baseline="30000">
                          <a:effectLst/>
                        </a:rPr>
                        <a:t>152</a:t>
                      </a:r>
                      <a:r>
                        <a:rPr lang="en-US" sz="1800" b="0" kern="0">
                          <a:effectLst/>
                        </a:rPr>
                        <a:t>Eu</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344.27</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r h="458259">
                <a:tc>
                  <a:txBody>
                    <a:bodyPr/>
                    <a:lstStyle/>
                    <a:p>
                      <a:pPr algn="ctr">
                        <a:spcAft>
                          <a:spcPts val="0"/>
                        </a:spcAft>
                      </a:pPr>
                      <a:r>
                        <a:rPr lang="en-US" sz="1800" b="0" kern="0" baseline="30000">
                          <a:effectLst/>
                        </a:rPr>
                        <a:t>137</a:t>
                      </a:r>
                      <a:r>
                        <a:rPr lang="en-US" sz="1800" b="0" kern="0">
                          <a:effectLst/>
                        </a:rPr>
                        <a:t>Cs</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661.65</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r h="458259">
                <a:tc>
                  <a:txBody>
                    <a:bodyPr/>
                    <a:lstStyle/>
                    <a:p>
                      <a:pPr algn="ctr">
                        <a:spcAft>
                          <a:spcPts val="0"/>
                        </a:spcAft>
                      </a:pPr>
                      <a:r>
                        <a:rPr lang="en-US" sz="1800" b="0" kern="0" baseline="30000">
                          <a:effectLst/>
                        </a:rPr>
                        <a:t>57</a:t>
                      </a:r>
                      <a:r>
                        <a:rPr lang="en-US" sz="1800" b="0" kern="0">
                          <a:effectLst/>
                        </a:rPr>
                        <a:t>Co</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122.10</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r h="458259">
                <a:tc>
                  <a:txBody>
                    <a:bodyPr/>
                    <a:lstStyle/>
                    <a:p>
                      <a:pPr algn="ctr">
                        <a:spcAft>
                          <a:spcPts val="0"/>
                        </a:spcAft>
                      </a:pPr>
                      <a:r>
                        <a:rPr lang="en-US" sz="1800" b="0" kern="0" baseline="30000">
                          <a:effectLst/>
                        </a:rPr>
                        <a:t>60</a:t>
                      </a:r>
                      <a:r>
                        <a:rPr lang="en-US" sz="1800" b="0" kern="0">
                          <a:effectLst/>
                        </a:rPr>
                        <a:t>Co</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1332.50</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r h="375860">
                <a:tc>
                  <a:txBody>
                    <a:bodyPr/>
                    <a:lstStyle/>
                    <a:p>
                      <a:pPr algn="ctr">
                        <a:spcAft>
                          <a:spcPts val="0"/>
                        </a:spcAft>
                      </a:pPr>
                      <a:r>
                        <a:rPr lang="en-US" sz="1800" b="0" kern="0" baseline="30000">
                          <a:effectLst/>
                        </a:rPr>
                        <a:t>54</a:t>
                      </a:r>
                      <a:r>
                        <a:rPr lang="en-US" sz="1800" b="0" kern="0">
                          <a:effectLst/>
                        </a:rPr>
                        <a:t>Mn</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834.83</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bl>
          </a:graphicData>
        </a:graphic>
      </p:graphicFrame>
    </p:spTree>
    <p:extLst>
      <p:ext uri="{BB962C8B-B14F-4D97-AF65-F5344CB8AC3E}">
        <p14:creationId xmlns:p14="http://schemas.microsoft.com/office/powerpoint/2010/main" val="5089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400" dirty="0">
                <a:latin typeface="+mn-ea"/>
              </a:rPr>
              <a:t>小区域蒙卡方法在放射性废物桶测量中的</a:t>
            </a:r>
            <a:r>
              <a:rPr lang="zh-CN" altLang="en-US" sz="2400" dirty="0" smtClean="0">
                <a:latin typeface="+mn-ea"/>
              </a:rPr>
              <a:t>应用</a:t>
            </a:r>
            <a:endParaRPr lang="zh-CN" altLang="en-US" sz="2400" dirty="0">
              <a:latin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3277817845"/>
              </p:ext>
            </p:extLst>
          </p:nvPr>
        </p:nvGraphicFramePr>
        <p:xfrm>
          <a:off x="237066" y="1566306"/>
          <a:ext cx="8686799" cy="3996296"/>
        </p:xfrm>
        <a:graphic>
          <a:graphicData uri="http://schemas.openxmlformats.org/drawingml/2006/table">
            <a:tbl>
              <a:tblPr firstRow="1" firstCol="1" lastRow="1" lastCol="1" bandRow="1" bandCol="1"/>
              <a:tblGrid>
                <a:gridCol w="1197244"/>
                <a:gridCol w="1766807"/>
                <a:gridCol w="1914041"/>
                <a:gridCol w="1827509"/>
                <a:gridCol w="1981198"/>
              </a:tblGrid>
              <a:tr h="302672">
                <a:tc rowSpan="2">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核素</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穿透概率</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gridSpan="2">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计算误差</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r>
              <a:tr h="456658">
                <a:tc vMerge="1">
                  <a:txBody>
                    <a:bodyPr/>
                    <a:lstStyle/>
                    <a:p>
                      <a:endParaRPr lang="zh-CN" altLang="en-US"/>
                    </a:p>
                  </a:txBody>
                  <a:tcPr/>
                </a:tc>
                <a:tc>
                  <a:txBody>
                    <a:bodyPr/>
                    <a:lstStyle/>
                    <a:p>
                      <a:pPr algn="ctr">
                        <a:lnSpc>
                          <a:spcPts val="1200"/>
                        </a:lnSpc>
                        <a:spcAft>
                          <a:spcPts val="0"/>
                        </a:spcAft>
                        <a:tabLst>
                          <a:tab pos="266700" algn="l"/>
                        </a:tabLst>
                      </a:pPr>
                      <a:r>
                        <a:rPr lang="zh-CN" sz="1600" kern="10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一般蒙特卡罗方法</a:t>
                      </a:r>
                      <a:endParaRPr lang="zh-CN" sz="1600" kern="10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小区域蒙特卡罗方法</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一般蒙特卡罗方法</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小区域蒙特卡罗方法</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r>
              <a:tr h="360029">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241</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Am</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4.17×10</a:t>
                      </a:r>
                      <a:r>
                        <a:rPr lang="en-US" sz="1800" kern="0" baseline="3000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4.16×10</a:t>
                      </a:r>
                      <a:r>
                        <a:rPr lang="en-US" sz="1800" kern="0" baseline="3000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0.69%</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r>
              <a:tr h="410991">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238</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U</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6.78×10</a:t>
                      </a:r>
                      <a:r>
                        <a:rPr lang="en-US" sz="1800" kern="0" baseline="3000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6.73×10</a:t>
                      </a:r>
                      <a:r>
                        <a:rPr lang="en-US" sz="1800" kern="0" baseline="3000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0.54%</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0.12%</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410991">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235</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U</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1.09×10</a:t>
                      </a:r>
                      <a:r>
                        <a:rPr lang="en-US" sz="1800" kern="0" baseline="3000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1.09×10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0.43%</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410991">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152</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Eu</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3.61×10</a:t>
                      </a:r>
                      <a:r>
                        <a:rPr lang="en-US" sz="1800" kern="0" baseline="3000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3.62×10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0.24%</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410991">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137</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Cs</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8.95×10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8.97×10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410991">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57</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Co</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8.12×10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8.08×10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0.50%</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0.11%</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410991">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60</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Co</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2.08×10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2.08×10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410991">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54</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Mn</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1.20×10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1.20×10</a:t>
                      </a:r>
                      <a:r>
                        <a:rPr lang="en-US" sz="1800" kern="0" baseline="3000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1218358" y="990600"/>
            <a:ext cx="6707285" cy="461665"/>
          </a:xfrm>
          <a:prstGeom prst="rect">
            <a:avLst/>
          </a:prstGeom>
        </p:spPr>
        <p:txBody>
          <a:bodyPr wrap="none">
            <a:spAutoFit/>
          </a:bodyPr>
          <a:lstStyle/>
          <a:p>
            <a:r>
              <a:rPr lang="zh-CN" altLang="zh-CN" dirty="0" smtClean="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聚乙烯塑料</a:t>
            </a:r>
            <a:r>
              <a:rPr lang="zh-CN" altLang="en-US" dirty="0" smtClean="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a:t>
            </a:r>
            <a:r>
              <a:rPr lang="el-GR" altLang="zh-CN" dirty="0" smtClean="0">
                <a:solidFill>
                  <a:schemeClr val="accent6"/>
                </a:solidFill>
                <a:latin typeface="Yu Gothic" panose="020B0400000000000000" pitchFamily="34" charset="-128"/>
                <a:ea typeface="Yu Gothic" panose="020B0400000000000000" pitchFamily="34" charset="-128"/>
                <a:cs typeface="Times New Roman" panose="02020603050405020304" pitchFamily="18" charset="0"/>
              </a:rPr>
              <a:t>ρ</a:t>
            </a:r>
            <a:r>
              <a:rPr lang="en-US" altLang="zh-CN" dirty="0" smtClean="0">
                <a:solidFill>
                  <a:schemeClr val="accent6"/>
                </a:solidFill>
                <a:latin typeface="Yu Gothic" panose="020B0400000000000000" pitchFamily="34" charset="-128"/>
                <a:ea typeface="Yu Gothic" panose="020B0400000000000000" pitchFamily="34" charset="-128"/>
                <a:cs typeface="Times New Roman" panose="02020603050405020304" pitchFamily="18" charset="0"/>
              </a:rPr>
              <a:t>=0.95</a:t>
            </a:r>
            <a:r>
              <a:rPr lang="en-US" altLang="zh-CN" dirty="0" smtClean="0">
                <a:solidFill>
                  <a:srgbClr val="2D2D8A"/>
                </a:solidFill>
              </a:rPr>
              <a:t>g/cm</a:t>
            </a:r>
            <a:r>
              <a:rPr lang="en-US" altLang="zh-CN" baseline="30000" dirty="0" smtClean="0">
                <a:solidFill>
                  <a:srgbClr val="2D2D8A"/>
                </a:solidFill>
              </a:rPr>
              <a:t>3</a:t>
            </a:r>
            <a:r>
              <a:rPr lang="zh-CN" altLang="en-US" dirty="0" smtClean="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smtClean="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介质</a:t>
            </a:r>
            <a:r>
              <a:rPr lang="zh-CN" altLang="zh-CN" dirty="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中的计算结果</a:t>
            </a:r>
            <a:endParaRPr lang="zh-CN" altLang="en-US" dirty="0">
              <a:solidFill>
                <a:schemeClr val="accent6"/>
              </a:solidFill>
            </a:endParaRPr>
          </a:p>
        </p:txBody>
      </p:sp>
      <p:sp>
        <p:nvSpPr>
          <p:cNvPr id="9" name="文本框 8"/>
          <p:cNvSpPr txBox="1"/>
          <p:nvPr/>
        </p:nvSpPr>
        <p:spPr>
          <a:xfrm>
            <a:off x="557762" y="5712767"/>
            <a:ext cx="2954655"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smtClean="0">
                <a:solidFill>
                  <a:srgbClr val="FF0000"/>
                </a:solidFill>
                <a:latin typeface="+mn-ea"/>
                <a:cs typeface="+mj-cs"/>
              </a:rPr>
              <a:t>没有发生深穿透问题</a:t>
            </a:r>
            <a:endParaRPr lang="zh-CN" altLang="en-US" dirty="0">
              <a:solidFill>
                <a:srgbClr val="FF0000"/>
              </a:solidFill>
              <a:latin typeface="+mn-ea"/>
              <a:cs typeface="+mj-cs"/>
            </a:endParaRPr>
          </a:p>
        </p:txBody>
      </p:sp>
    </p:spTree>
    <p:extLst>
      <p:ext uri="{BB962C8B-B14F-4D97-AF65-F5344CB8AC3E}">
        <p14:creationId xmlns:p14="http://schemas.microsoft.com/office/powerpoint/2010/main" val="3211914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400" dirty="0">
                <a:latin typeface="+mn-ea"/>
              </a:rPr>
              <a:t>小区域蒙卡方法在放射性废物桶测量中的应用</a:t>
            </a:r>
          </a:p>
        </p:txBody>
      </p:sp>
      <p:graphicFrame>
        <p:nvGraphicFramePr>
          <p:cNvPr id="6" name="表格 5"/>
          <p:cNvGraphicFramePr>
            <a:graphicFrameLocks noGrp="1"/>
          </p:cNvGraphicFramePr>
          <p:nvPr>
            <p:extLst>
              <p:ext uri="{D42A27DB-BD31-4B8C-83A1-F6EECF244321}">
                <p14:modId xmlns:p14="http://schemas.microsoft.com/office/powerpoint/2010/main" val="824804146"/>
              </p:ext>
            </p:extLst>
          </p:nvPr>
        </p:nvGraphicFramePr>
        <p:xfrm>
          <a:off x="228599" y="1600201"/>
          <a:ext cx="8686799" cy="4038597"/>
        </p:xfrm>
        <a:graphic>
          <a:graphicData uri="http://schemas.openxmlformats.org/drawingml/2006/table">
            <a:tbl>
              <a:tblPr firstRow="1" firstCol="1" lastRow="1" lastCol="1" bandRow="1" bandCol="1"/>
              <a:tblGrid>
                <a:gridCol w="1197244"/>
                <a:gridCol w="1766807"/>
                <a:gridCol w="1914041"/>
                <a:gridCol w="1827509"/>
                <a:gridCol w="1981198"/>
              </a:tblGrid>
              <a:tr h="307235">
                <a:tc rowSpan="2">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核素</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穿透概率</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gridSpan="2">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计算误差</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r>
              <a:tr h="463542">
                <a:tc vMerge="1">
                  <a:txBody>
                    <a:bodyPr/>
                    <a:lstStyle/>
                    <a:p>
                      <a:endParaRPr lang="zh-CN" altLang="en-US"/>
                    </a:p>
                  </a:txBody>
                  <a:tcPr/>
                </a:tc>
                <a:tc>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一般蒙特卡罗方法</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小区域蒙特卡罗方法</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一般蒙特卡罗方法</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小区域蒙特卡罗方法</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r>
              <a:tr h="347518">
                <a:tc>
                  <a:txBody>
                    <a:bodyPr/>
                    <a:lstStyle/>
                    <a:p>
                      <a:pPr algn="ctr">
                        <a:spcAft>
                          <a:spcPts val="0"/>
                        </a:spcAft>
                      </a:pPr>
                      <a:r>
                        <a:rPr lang="en-US" sz="1800" kern="0" baseline="3000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241</a:t>
                      </a: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Am</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6.25×10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-11</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4.90%</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r>
              <a:tr h="417186">
                <a:tc>
                  <a:txBody>
                    <a:bodyPr/>
                    <a:lstStyle/>
                    <a:p>
                      <a:pPr algn="ctr">
                        <a:spcAft>
                          <a:spcPts val="0"/>
                        </a:spcAft>
                      </a:pPr>
                      <a:r>
                        <a:rPr lang="en-US" sz="1800" kern="0" baseline="3000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238</a:t>
                      </a: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U</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6.00×10</a:t>
                      </a:r>
                      <a:r>
                        <a:rPr lang="en-US" sz="1800" kern="0" baseline="3000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3.25×10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57.74%</a:t>
                      </a:r>
                      <a:endParaRPr 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3.82%</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417186">
                <a:tc>
                  <a:txBody>
                    <a:bodyPr/>
                    <a:lstStyle/>
                    <a:p>
                      <a:pPr algn="ctr">
                        <a:spcAft>
                          <a:spcPts val="0"/>
                        </a:spcAft>
                      </a:pPr>
                      <a:r>
                        <a:rPr lang="en-US" sz="1800" kern="0" baseline="3000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235</a:t>
                      </a: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U</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6.00×10</a:t>
                      </a:r>
                      <a:r>
                        <a:rPr lang="en-US" sz="1800" kern="0" baseline="3000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5.68×10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17.41%</a:t>
                      </a:r>
                      <a:endParaRPr 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1.40%</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417186">
                <a:tc>
                  <a:txBody>
                    <a:bodyPr/>
                    <a:lstStyle/>
                    <a:p>
                      <a:pPr algn="ctr">
                        <a:spcAft>
                          <a:spcPts val="0"/>
                        </a:spcAft>
                      </a:pP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152</a:t>
                      </a: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Eu</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1.76×10</a:t>
                      </a:r>
                      <a:r>
                        <a:rPr lang="en-US" sz="1800" kern="0" baseline="3000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1.65×10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3.37%</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0.38%</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417186">
                <a:tc>
                  <a:txBody>
                    <a:bodyPr/>
                    <a:lstStyle/>
                    <a:p>
                      <a:pPr algn="ctr">
                        <a:spcAft>
                          <a:spcPts val="0"/>
                        </a:spcAft>
                      </a:pP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137</a:t>
                      </a: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Cs</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1.48×10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1.47×10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1.16%</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417186">
                <a:tc>
                  <a:txBody>
                    <a:bodyPr/>
                    <a:lstStyle/>
                    <a:p>
                      <a:pPr algn="ctr">
                        <a:spcAft>
                          <a:spcPts val="0"/>
                        </a:spcAft>
                      </a:pP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57</a:t>
                      </a: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Co</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2.20×10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2.05×10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30.15%</a:t>
                      </a:r>
                      <a:endParaRPr 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2.19%</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417186">
                <a:tc>
                  <a:txBody>
                    <a:bodyPr/>
                    <a:lstStyle/>
                    <a:p>
                      <a:pPr algn="ctr">
                        <a:spcAft>
                          <a:spcPts val="0"/>
                        </a:spcAft>
                      </a:pP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60</a:t>
                      </a: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Co</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1.11×10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1.11×10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0.42%</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417186">
                <a:tc>
                  <a:txBody>
                    <a:bodyPr/>
                    <a:lstStyle/>
                    <a:p>
                      <a:pPr algn="ctr">
                        <a:spcAft>
                          <a:spcPts val="0"/>
                        </a:spcAft>
                      </a:pP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54</a:t>
                      </a: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Mn</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2.99×10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2.99×10</a:t>
                      </a:r>
                      <a:r>
                        <a:rPr lang="en-US" sz="1800" kern="0" baseline="3000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0.82%</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1611895" y="990600"/>
            <a:ext cx="5920210" cy="461665"/>
          </a:xfrm>
          <a:prstGeom prst="rect">
            <a:avLst/>
          </a:prstGeom>
        </p:spPr>
        <p:txBody>
          <a:bodyPr wrap="none">
            <a:spAutoFit/>
          </a:bodyPr>
          <a:lstStyle/>
          <a:p>
            <a:r>
              <a:rPr lang="zh-CN" altLang="en-US" dirty="0" smtClean="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金属</a:t>
            </a:r>
            <a:r>
              <a:rPr lang="zh-CN" altLang="en-US" dirty="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铝（</a:t>
            </a:r>
            <a:r>
              <a:rPr lang="el-GR" altLang="zh-CN" dirty="0">
                <a:solidFill>
                  <a:schemeClr val="accent6"/>
                </a:solidFill>
                <a:latin typeface="Yu Gothic" panose="020B0400000000000000" pitchFamily="34" charset="-128"/>
                <a:ea typeface="Yu Gothic" panose="020B0400000000000000" pitchFamily="34" charset="-128"/>
                <a:cs typeface="Times New Roman" panose="02020603050405020304" pitchFamily="18" charset="0"/>
              </a:rPr>
              <a:t>ρ</a:t>
            </a:r>
            <a:r>
              <a:rPr lang="en-US" altLang="zh-CN" dirty="0" smtClean="0">
                <a:solidFill>
                  <a:schemeClr val="accent6"/>
                </a:solidFill>
                <a:latin typeface="Yu Gothic" panose="020B0400000000000000" pitchFamily="34" charset="-128"/>
                <a:ea typeface="Yu Gothic" panose="020B0400000000000000" pitchFamily="34" charset="-128"/>
                <a:cs typeface="Times New Roman" panose="02020603050405020304" pitchFamily="18" charset="0"/>
              </a:rPr>
              <a:t>=2.7</a:t>
            </a:r>
            <a:r>
              <a:rPr lang="en-US" altLang="zh-CN" dirty="0" smtClean="0">
                <a:solidFill>
                  <a:srgbClr val="2D2D8A"/>
                </a:solidFill>
              </a:rPr>
              <a:t>g/cm</a:t>
            </a:r>
            <a:r>
              <a:rPr lang="en-US" altLang="zh-CN" baseline="30000" dirty="0" smtClean="0">
                <a:solidFill>
                  <a:srgbClr val="2D2D8A"/>
                </a:solidFill>
              </a:rPr>
              <a:t>3</a:t>
            </a:r>
            <a:r>
              <a:rPr lang="zh-CN" altLang="en-US" dirty="0" smtClean="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smtClean="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介质</a:t>
            </a:r>
            <a:r>
              <a:rPr lang="zh-CN" altLang="zh-CN" dirty="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中的计算结果</a:t>
            </a:r>
            <a:endParaRPr lang="zh-CN" altLang="en-US" dirty="0">
              <a:solidFill>
                <a:schemeClr val="accent6"/>
              </a:solidFill>
            </a:endParaRPr>
          </a:p>
        </p:txBody>
      </p:sp>
      <p:sp>
        <p:nvSpPr>
          <p:cNvPr id="9" name="文本框 8"/>
          <p:cNvSpPr txBox="1"/>
          <p:nvPr/>
        </p:nvSpPr>
        <p:spPr>
          <a:xfrm>
            <a:off x="575733" y="5712767"/>
            <a:ext cx="233910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smtClean="0">
                <a:solidFill>
                  <a:srgbClr val="FF0000"/>
                </a:solidFill>
                <a:latin typeface="+mn-ea"/>
                <a:cs typeface="+mj-cs"/>
              </a:rPr>
              <a:t>发生深穿透问题</a:t>
            </a:r>
            <a:endParaRPr lang="zh-CN" altLang="en-US" dirty="0">
              <a:solidFill>
                <a:srgbClr val="FF0000"/>
              </a:solidFill>
              <a:latin typeface="+mn-ea"/>
              <a:cs typeface="+mj-cs"/>
            </a:endParaRPr>
          </a:p>
        </p:txBody>
      </p:sp>
    </p:spTree>
    <p:extLst>
      <p:ext uri="{BB962C8B-B14F-4D97-AF65-F5344CB8AC3E}">
        <p14:creationId xmlns:p14="http://schemas.microsoft.com/office/powerpoint/2010/main" val="556365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latin typeface="+mn-ea"/>
              </a:rPr>
              <a:t>小区域蒙卡方法在放射性废物桶测量中的</a:t>
            </a:r>
            <a:r>
              <a:rPr lang="zh-CN" altLang="en-US" sz="2400" dirty="0" smtClean="0">
                <a:latin typeface="+mn-ea"/>
              </a:rPr>
              <a:t>应用</a:t>
            </a:r>
            <a:endParaRPr lang="zh-CN" altLang="en-US" sz="2400" dirty="0"/>
          </a:p>
        </p:txBody>
      </p:sp>
      <p:sp>
        <p:nvSpPr>
          <p:cNvPr id="3" name="内容占位符 2"/>
          <p:cNvSpPr>
            <a:spLocks noGrp="1"/>
          </p:cNvSpPr>
          <p:nvPr>
            <p:ph idx="1"/>
          </p:nvPr>
        </p:nvSpPr>
        <p:spPr>
          <a:xfrm>
            <a:off x="449178" y="826559"/>
            <a:ext cx="8542421" cy="5502505"/>
          </a:xfrm>
        </p:spPr>
        <p:txBody>
          <a:bodyPr/>
          <a:lstStyle/>
          <a:p>
            <a:pPr>
              <a:lnSpc>
                <a:spcPct val="125000"/>
              </a:lnSpc>
            </a:pPr>
            <a:r>
              <a:rPr lang="zh-CN" altLang="en-US" dirty="0" smtClean="0"/>
              <a:t>自适应效率刻度方法</a:t>
            </a:r>
            <a:endParaRPr lang="en-US" altLang="zh-CN" dirty="0" smtClean="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376065"/>
            <a:ext cx="5638800" cy="5154697"/>
          </a:xfrm>
          <a:prstGeom prst="rect">
            <a:avLst/>
          </a:prstGeom>
        </p:spPr>
      </p:pic>
    </p:spTree>
    <p:extLst>
      <p:ext uri="{BB962C8B-B14F-4D97-AF65-F5344CB8AC3E}">
        <p14:creationId xmlns:p14="http://schemas.microsoft.com/office/powerpoint/2010/main" val="3367221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a:extLst>
              <a:ext uri="{28A0092B-C50C-407E-A947-70E740481C1C}">
                <a14:useLocalDpi xmlns:a14="http://schemas.microsoft.com/office/drawing/2010/main" val="0"/>
              </a:ext>
            </a:extLst>
          </a:blip>
          <a:srcRect t="2319" b="13625"/>
          <a:stretch>
            <a:fillRect/>
          </a:stretch>
        </p:blipFill>
        <p:spPr bwMode="auto">
          <a:xfrm>
            <a:off x="5651080" y="1143000"/>
            <a:ext cx="3010320" cy="2485513"/>
          </a:xfrm>
          <a:prstGeom prst="rect">
            <a:avLst/>
          </a:prstGeom>
          <a:noFill/>
          <a:ln>
            <a:noFill/>
          </a:ln>
        </p:spPr>
      </p:pic>
      <p:sp>
        <p:nvSpPr>
          <p:cNvPr id="4" name="标题 3"/>
          <p:cNvSpPr>
            <a:spLocks noGrp="1"/>
          </p:cNvSpPr>
          <p:nvPr>
            <p:ph type="title"/>
          </p:nvPr>
        </p:nvSpPr>
        <p:spPr/>
        <p:txBody>
          <a:bodyPr/>
          <a:lstStyle/>
          <a:p>
            <a:r>
              <a:rPr lang="zh-CN" altLang="en-US" sz="2400" dirty="0">
                <a:latin typeface="+mn-ea"/>
              </a:rPr>
              <a:t>小区域蒙卡方法在大物件放射性测量仪器效率校正中的</a:t>
            </a:r>
            <a:r>
              <a:rPr lang="zh-CN" altLang="en-US" sz="2400" dirty="0" smtClean="0">
                <a:latin typeface="+mn-ea"/>
              </a:rPr>
              <a:t>应用</a:t>
            </a:r>
            <a:endParaRPr lang="zh-CN" altLang="en-US" sz="2400" dirty="0"/>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533400" y="990600"/>
                <a:ext cx="4876800" cy="5410200"/>
              </a:xfrm>
            </p:spPr>
            <p:txBody>
              <a:bodyPr/>
              <a:lstStyle/>
              <a:p>
                <a:pPr>
                  <a:lnSpc>
                    <a:spcPct val="125000"/>
                  </a:lnSpc>
                </a:pPr>
                <a:r>
                  <a:rPr lang="zh-CN" altLang="en-US" sz="2400" dirty="0"/>
                  <a:t>研究内容</a:t>
                </a:r>
                <a:endParaRPr lang="en-US" altLang="zh-CN" sz="2400" dirty="0"/>
              </a:p>
              <a:p>
                <a:pPr lvl="1">
                  <a:lnSpc>
                    <a:spcPct val="125000"/>
                  </a:lnSpc>
                  <a:buFont typeface="Wingdings" panose="05000000000000000000" pitchFamily="2" charset="2"/>
                  <a:buChar char="Ø"/>
                </a:pPr>
                <a:r>
                  <a:rPr lang="zh-CN" altLang="en-US" sz="2000" dirty="0"/>
                  <a:t>研究</a:t>
                </a:r>
                <a:r>
                  <a:rPr lang="zh-CN" altLang="en-US" sz="2000" dirty="0" smtClean="0"/>
                  <a:t>空间响应均匀性及探测效率校正方法</a:t>
                </a:r>
                <a:endParaRPr lang="en-US" altLang="zh-CN" sz="2000" dirty="0" smtClean="0"/>
              </a:p>
              <a:p>
                <a:pPr>
                  <a:lnSpc>
                    <a:spcPct val="125000"/>
                  </a:lnSpc>
                </a:pPr>
                <a:r>
                  <a:rPr lang="zh-CN" altLang="en-US" sz="2400" dirty="0" smtClean="0"/>
                  <a:t>几何参数：</a:t>
                </a:r>
                <a:endParaRPr lang="en-US" altLang="zh-CN" sz="2400" dirty="0" smtClean="0"/>
              </a:p>
              <a:p>
                <a:pPr lvl="1">
                  <a:lnSpc>
                    <a:spcPct val="125000"/>
                  </a:lnSpc>
                  <a:buFont typeface="Wingdings" panose="05000000000000000000" pitchFamily="2" charset="2"/>
                  <a:buChar char="Ø"/>
                </a:pPr>
                <a:r>
                  <a:rPr lang="zh-CN" altLang="en-US" sz="2000" dirty="0" smtClean="0"/>
                  <a:t>腔室  </a:t>
                </a:r>
                <a:r>
                  <a:rPr lang="en-US" altLang="zh-CN" sz="2000" dirty="0" smtClean="0"/>
                  <a:t>750×600×600(mm)</a:t>
                </a:r>
              </a:p>
              <a:p>
                <a:pPr lvl="1">
                  <a:lnSpc>
                    <a:spcPct val="125000"/>
                  </a:lnSpc>
                  <a:buFont typeface="Wingdings" panose="05000000000000000000" pitchFamily="2" charset="2"/>
                  <a:buChar char="Ø"/>
                </a:pPr>
                <a:r>
                  <a:rPr lang="zh-CN" altLang="en-US" sz="2000" dirty="0" smtClean="0"/>
                  <a:t>桶  </a:t>
                </a:r>
                <a:r>
                  <a:rPr lang="en-US" altLang="zh-CN" sz="2000" dirty="0" smtClean="0"/>
                  <a:t>500×500×500(mm)</a:t>
                </a:r>
                <a:endParaRPr lang="en-US" altLang="zh-CN" sz="2400" dirty="0" smtClean="0"/>
              </a:p>
              <a:p>
                <a:pPr lvl="1">
                  <a:lnSpc>
                    <a:spcPct val="125000"/>
                  </a:lnSpc>
                  <a:buFont typeface="Wingdings" panose="05000000000000000000" pitchFamily="2" charset="2"/>
                  <a:buChar char="Ø"/>
                </a:pPr>
                <a:r>
                  <a:rPr lang="zh-CN" altLang="en-US" sz="2000" dirty="0" smtClean="0"/>
                  <a:t>探头</a:t>
                </a:r>
                <a:r>
                  <a:rPr lang="en-US" altLang="zh-CN" sz="2000" dirty="0" smtClean="0"/>
                  <a:t>600×300×150(mm)</a:t>
                </a:r>
              </a:p>
              <a:p>
                <a:pPr>
                  <a:lnSpc>
                    <a:spcPct val="125000"/>
                  </a:lnSpc>
                </a:pPr>
                <a:r>
                  <a:rPr lang="zh-CN" altLang="en-US" sz="2400" dirty="0" smtClean="0"/>
                  <a:t>空间响应</a:t>
                </a:r>
                <a:r>
                  <a:rPr lang="zh-CN" altLang="en-US" sz="2400" dirty="0"/>
                  <a:t>函数</a:t>
                </a:r>
                <a:endParaRPr lang="en-US" altLang="zh-CN" sz="2400" dirty="0" smtClean="0"/>
              </a:p>
              <a:p>
                <a:pPr marL="628650" lvl="1" indent="0">
                  <a:lnSpc>
                    <a:spcPct val="125000"/>
                  </a:lnSpc>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r>
                            <a:rPr lang="en-US" altLang="zh-CN" sz="2000" i="1">
                              <a:latin typeface="Cambria Math" panose="02040503050406030204" pitchFamily="18" charset="0"/>
                            </a:rPr>
                            <m:t>,</m:t>
                          </m:r>
                          <m:r>
                            <a:rPr lang="en-US" altLang="zh-CN" sz="2000" i="1">
                              <a:latin typeface="Cambria Math" panose="02040503050406030204" pitchFamily="18" charset="0"/>
                            </a:rPr>
                            <m:t>𝑧</m:t>
                          </m:r>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𝐿</m:t>
                              </m:r>
                              <m:r>
                                <a:rPr lang="en-US" altLang="zh-CN" sz="2000" i="1">
                                  <a:latin typeface="Cambria Math" panose="02040503050406030204" pitchFamily="18" charset="0"/>
                                </a:rPr>
                                <m:t>,</m:t>
                              </m:r>
                              <m:r>
                                <a:rPr lang="en-US" altLang="zh-CN" sz="2000" i="1">
                                  <a:latin typeface="Cambria Math" panose="02040503050406030204" pitchFamily="18" charset="0"/>
                                </a:rPr>
                                <m:t>𝑅</m:t>
                              </m:r>
                              <m:r>
                                <a:rPr lang="en-US" altLang="zh-CN" sz="2000" i="1">
                                  <a:latin typeface="Cambria Math" panose="02040503050406030204" pitchFamily="18" charset="0"/>
                                </a:rPr>
                                <m:t>,</m:t>
                              </m:r>
                              <m:r>
                                <a:rPr lang="en-US" altLang="zh-CN" sz="2000" i="1">
                                  <a:latin typeface="Cambria Math" panose="02040503050406030204" pitchFamily="18" charset="0"/>
                                </a:rPr>
                                <m:t>𝐹</m:t>
                              </m:r>
                              <m:r>
                                <a:rPr lang="en-US" altLang="zh-CN" sz="2000" i="1">
                                  <a:latin typeface="Cambria Math" panose="02040503050406030204" pitchFamily="18" charset="0"/>
                                </a:rPr>
                                <m:t>,</m:t>
                              </m:r>
                              <m:r>
                                <a:rPr lang="en-US" altLang="zh-CN" sz="2000" i="1">
                                  <a:latin typeface="Cambria Math" panose="02040503050406030204" pitchFamily="18" charset="0"/>
                                </a:rPr>
                                <m:t>𝐵</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r>
                                    <a:rPr lang="en-US" altLang="zh-CN" sz="2000" i="1">
                                      <a:latin typeface="Cambria Math" panose="02040503050406030204" pitchFamily="18" charset="0"/>
                                    </a:rPr>
                                    <m:t>,</m:t>
                                  </m:r>
                                  <m:r>
                                    <a:rPr lang="en-US" altLang="zh-CN" sz="2000" i="1">
                                      <a:latin typeface="Cambria Math" panose="02040503050406030204" pitchFamily="18" charset="0"/>
                                    </a:rPr>
                                    <m:t>𝑧</m:t>
                                  </m:r>
                                </m:e>
                              </m:d>
                            </m:e>
                          </m:nary>
                        </m:num>
                        <m:den>
                          <m:r>
                            <a:rPr lang="en-US" altLang="zh-CN" sz="2000" i="1">
                              <a:latin typeface="Cambria Math" panose="02040503050406030204" pitchFamily="18" charset="0"/>
                            </a:rPr>
                            <m:t>4</m:t>
                          </m:r>
                          <m:r>
                            <a:rPr lang="en-US" altLang="zh-CN" sz="2000" i="1">
                              <a:latin typeface="Cambria Math" panose="02040503050406030204" pitchFamily="18" charset="0"/>
                            </a:rPr>
                            <m:t>𝐶</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0,0,0</m:t>
                              </m:r>
                            </m:e>
                          </m:d>
                        </m:den>
                      </m:f>
                    </m:oMath>
                  </m:oMathPara>
                </a14:m>
                <a:endParaRPr lang="en-US" altLang="zh-CN" dirty="0" smtClean="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533400" y="990600"/>
                <a:ext cx="4876800" cy="5410200"/>
              </a:xfrm>
              <a:blipFill rotWithShape="0">
                <a:blip r:embed="rId4"/>
                <a:stretch>
                  <a:fillRect t="-451"/>
                </a:stretch>
              </a:blipFill>
            </p:spPr>
            <p:txBody>
              <a:bodyPr/>
              <a:lstStyle/>
              <a:p>
                <a:r>
                  <a:rPr lang="zh-CN" altLang="en-US">
                    <a:noFill/>
                  </a:rPr>
                  <a:t> </a:t>
                </a:r>
              </a:p>
            </p:txBody>
          </p:sp>
        </mc:Fallback>
      </mc:AlternateContent>
      <p:pic>
        <p:nvPicPr>
          <p:cNvPr id="6" name="图片 5"/>
          <p:cNvPicPr>
            <a:picLocks noChangeAspect="1"/>
          </p:cNvPicPr>
          <p:nvPr/>
        </p:nvPicPr>
        <p:blipFill rotWithShape="1">
          <a:blip r:embed="rId5" cstate="print">
            <a:extLst>
              <a:ext uri="{28A0092B-C50C-407E-A947-70E740481C1C}">
                <a14:useLocalDpi xmlns:a14="http://schemas.microsoft.com/office/drawing/2010/main" val="0"/>
              </a:ext>
            </a:extLst>
          </a:blip>
          <a:srcRect l="10754" r="5362"/>
          <a:stretch/>
        </p:blipFill>
        <p:spPr>
          <a:xfrm>
            <a:off x="5751084" y="3352800"/>
            <a:ext cx="3088116" cy="3057525"/>
          </a:xfrm>
          <a:prstGeom prst="rect">
            <a:avLst/>
          </a:prstGeom>
        </p:spPr>
      </p:pic>
    </p:spTree>
    <p:extLst>
      <p:ext uri="{BB962C8B-B14F-4D97-AF65-F5344CB8AC3E}">
        <p14:creationId xmlns:p14="http://schemas.microsoft.com/office/powerpoint/2010/main" val="2620955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z="2400" dirty="0">
                <a:latin typeface="+mn-ea"/>
              </a:rPr>
              <a:t>小区域蒙卡方法在大物件放射性测量仪器效率校正中的</a:t>
            </a:r>
            <a:r>
              <a:rPr lang="zh-CN" altLang="en-US" sz="2400" dirty="0" smtClean="0">
                <a:latin typeface="+mn-ea"/>
              </a:rPr>
              <a:t>应用</a:t>
            </a:r>
            <a:endParaRPr lang="zh-CN" altLang="en-US" sz="2400" dirty="0"/>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26" name="图片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27" name="图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28" name="图片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0" name="图片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1" name="图片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2" name="图片 3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3" name="图片 3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4" name="图片 3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5" name="图片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6" name="图片 3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7" name="图片 3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sp>
        <p:nvSpPr>
          <p:cNvPr id="19" name="矩形 18"/>
          <p:cNvSpPr/>
          <p:nvPr/>
        </p:nvSpPr>
        <p:spPr>
          <a:xfrm>
            <a:off x="2487585" y="982367"/>
            <a:ext cx="4185761" cy="461665"/>
          </a:xfrm>
          <a:prstGeom prst="rect">
            <a:avLst/>
          </a:prstGeom>
        </p:spPr>
        <p:txBody>
          <a:bodyPr wrap="none">
            <a:spAutoFit/>
          </a:bodyPr>
          <a:lstStyle/>
          <a:p>
            <a:r>
              <a:rPr lang="zh-CN" altLang="en-US" dirty="0">
                <a:solidFill>
                  <a:srgbClr val="333399"/>
                </a:solidFill>
                <a:latin typeface="Times New Roman" panose="02020603050405020304" pitchFamily="18" charset="0"/>
                <a:ea typeface="楷体" panose="02010609060101010101" pitchFamily="49" charset="-122"/>
                <a:cs typeface="Times New Roman" panose="02020603050405020304" pitchFamily="18" charset="0"/>
              </a:rPr>
              <a:t>不同</a:t>
            </a:r>
            <a:r>
              <a:rPr lang="zh-CN" altLang="en-US" dirty="0" smtClean="0">
                <a:solidFill>
                  <a:srgbClr val="333399"/>
                </a:solidFill>
                <a:latin typeface="Times New Roman" panose="02020603050405020304" pitchFamily="18" charset="0"/>
                <a:ea typeface="楷体" panose="02010609060101010101" pitchFamily="49" charset="-122"/>
                <a:cs typeface="Times New Roman" panose="02020603050405020304" pitchFamily="18" charset="0"/>
              </a:rPr>
              <a:t>高度</a:t>
            </a:r>
            <a:r>
              <a:rPr lang="zh-CN" altLang="en-US" dirty="0">
                <a:solidFill>
                  <a:srgbClr val="333399"/>
                </a:solidFill>
                <a:latin typeface="Times New Roman" panose="02020603050405020304" pitchFamily="18" charset="0"/>
                <a:ea typeface="楷体" panose="02010609060101010101" pitchFamily="49" charset="-122"/>
                <a:cs typeface="Times New Roman" panose="02020603050405020304" pitchFamily="18" charset="0"/>
              </a:rPr>
              <a:t>空间相应函数分布</a:t>
            </a:r>
            <a:r>
              <a:rPr lang="zh-CN" altLang="en-US" dirty="0" smtClean="0">
                <a:solidFill>
                  <a:srgbClr val="333399"/>
                </a:solidFill>
                <a:latin typeface="Times New Roman" panose="02020603050405020304" pitchFamily="18" charset="0"/>
                <a:ea typeface="楷体" panose="02010609060101010101" pitchFamily="49" charset="-122"/>
                <a:cs typeface="Times New Roman" panose="02020603050405020304" pitchFamily="18" charset="0"/>
              </a:rPr>
              <a:t>图</a:t>
            </a:r>
            <a:endParaRPr lang="zh-CN" altLang="en-US" dirty="0">
              <a:solidFill>
                <a:srgbClr val="333399"/>
              </a:solidFill>
            </a:endParaRPr>
          </a:p>
        </p:txBody>
      </p:sp>
    </p:spTree>
    <p:extLst>
      <p:ext uri="{BB962C8B-B14F-4D97-AF65-F5344CB8AC3E}">
        <p14:creationId xmlns:p14="http://schemas.microsoft.com/office/powerpoint/2010/main" val="148017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400" dirty="0">
                <a:latin typeface="+mn-ea"/>
              </a:rPr>
              <a:t>小区域蒙卡方法在大物件放射性测量仪器效率校正中的</a:t>
            </a:r>
            <a:r>
              <a:rPr lang="zh-CN" altLang="en-US" sz="2400" dirty="0" smtClean="0">
                <a:latin typeface="+mn-ea"/>
              </a:rPr>
              <a:t>应用</a:t>
            </a:r>
            <a:endParaRPr lang="zh-CN" altLang="en-US" sz="2400" dirty="0"/>
          </a:p>
        </p:txBody>
      </p:sp>
      <p:sp>
        <p:nvSpPr>
          <p:cNvPr id="2" name="内容占位符 1"/>
          <p:cNvSpPr>
            <a:spLocks noGrp="1"/>
          </p:cNvSpPr>
          <p:nvPr>
            <p:ph idx="1"/>
          </p:nvPr>
        </p:nvSpPr>
        <p:spPr>
          <a:xfrm>
            <a:off x="457200" y="990600"/>
            <a:ext cx="8229600" cy="5218112"/>
          </a:xfrm>
        </p:spPr>
        <p:txBody>
          <a:bodyPr/>
          <a:lstStyle/>
          <a:p>
            <a:r>
              <a:rPr lang="zh-CN" altLang="en-US" sz="2000" dirty="0" smtClean="0"/>
              <a:t>棉、塑料和橡胶三种填充介质中的效率校正因子</a:t>
            </a:r>
            <a:endParaRPr lang="en-US" altLang="zh-CN" sz="2000" dirty="0"/>
          </a:p>
          <a:p>
            <a:pPr marL="0" indent="0">
              <a:buNone/>
            </a:pPr>
            <a:endParaRPr lang="zh-CN" altLang="en-US" dirty="0"/>
          </a:p>
        </p:txBody>
      </p:sp>
      <p:graphicFrame>
        <p:nvGraphicFramePr>
          <p:cNvPr id="5" name="内容占位符 6"/>
          <p:cNvGraphicFramePr>
            <a:graphicFrameLocks/>
          </p:cNvGraphicFramePr>
          <p:nvPr>
            <p:extLst>
              <p:ext uri="{D42A27DB-BD31-4B8C-83A1-F6EECF244321}">
                <p14:modId xmlns:p14="http://schemas.microsoft.com/office/powerpoint/2010/main" val="1050993544"/>
              </p:ext>
            </p:extLst>
          </p:nvPr>
        </p:nvGraphicFramePr>
        <p:xfrm>
          <a:off x="819838" y="1600200"/>
          <a:ext cx="7485962" cy="4450080"/>
        </p:xfrm>
        <a:graphic>
          <a:graphicData uri="http://schemas.openxmlformats.org/drawingml/2006/table">
            <a:tbl>
              <a:tblPr firstRow="1" bandRow="1">
                <a:tableStyleId>{21E4AEA4-8DFA-4A89-87EB-49C32662AFE0}</a:tableStyleId>
              </a:tblPr>
              <a:tblGrid>
                <a:gridCol w="1344556"/>
                <a:gridCol w="1354908"/>
                <a:gridCol w="1291595"/>
                <a:gridCol w="1139642"/>
                <a:gridCol w="1139642"/>
                <a:gridCol w="1215619"/>
              </a:tblGrid>
              <a:tr h="300588">
                <a:tc>
                  <a:txBody>
                    <a:bodyPr/>
                    <a:lstStyle/>
                    <a:p>
                      <a:pPr algn="ctr"/>
                      <a:r>
                        <a:rPr lang="zh-CN" altLang="en-US" sz="1600" dirty="0" smtClean="0"/>
                        <a:t>材料</a:t>
                      </a:r>
                      <a:endParaRPr lang="zh-CN" altLang="en-US" sz="1600" dirty="0"/>
                    </a:p>
                  </a:txBody>
                  <a:tcPr/>
                </a:tc>
                <a:tc>
                  <a:txBody>
                    <a:bodyPr/>
                    <a:lstStyle/>
                    <a:p>
                      <a:pPr algn="ctr"/>
                      <a:r>
                        <a:rPr lang="zh-CN" altLang="en-US" sz="1600" dirty="0" smtClean="0"/>
                        <a:t>密度</a:t>
                      </a:r>
                      <a:r>
                        <a:rPr lang="en-US" altLang="zh-CN" sz="1600" dirty="0" smtClean="0"/>
                        <a:t>(g/cm</a:t>
                      </a:r>
                      <a:r>
                        <a:rPr lang="en-US" altLang="zh-CN" sz="1600" baseline="30000" dirty="0" smtClean="0"/>
                        <a:t>3</a:t>
                      </a:r>
                      <a:r>
                        <a:rPr lang="en-US" altLang="zh-CN" sz="1600" dirty="0" smtClean="0"/>
                        <a:t>)</a:t>
                      </a:r>
                      <a:endParaRPr lang="zh-CN" altLang="en-US" sz="1600" dirty="0"/>
                    </a:p>
                  </a:txBody>
                  <a:tcPr/>
                </a:tc>
                <a:tc>
                  <a:txBody>
                    <a:bodyPr/>
                    <a:lstStyle/>
                    <a:p>
                      <a:pPr algn="ctr"/>
                      <a:r>
                        <a:rPr lang="en-US" altLang="zh-CN" sz="1600" dirty="0" smtClean="0"/>
                        <a:t>320kev</a:t>
                      </a:r>
                      <a:endParaRPr lang="zh-CN" altLang="en-US" sz="1600" dirty="0"/>
                    </a:p>
                  </a:txBody>
                  <a:tcPr/>
                </a:tc>
                <a:tc>
                  <a:txBody>
                    <a:bodyPr/>
                    <a:lstStyle/>
                    <a:p>
                      <a:pPr algn="ctr"/>
                      <a:r>
                        <a:rPr lang="en-US" altLang="zh-CN" sz="1600" dirty="0" smtClean="0"/>
                        <a:t>661kev</a:t>
                      </a:r>
                      <a:endParaRPr lang="zh-CN" altLang="en-US" sz="1600" dirty="0"/>
                    </a:p>
                  </a:txBody>
                  <a:tcPr/>
                </a:tc>
                <a:tc>
                  <a:txBody>
                    <a:bodyPr/>
                    <a:lstStyle/>
                    <a:p>
                      <a:pPr algn="ctr"/>
                      <a:r>
                        <a:rPr lang="en-US" altLang="zh-CN" sz="1600" dirty="0" smtClean="0"/>
                        <a:t>760kev</a:t>
                      </a:r>
                      <a:endParaRPr lang="zh-CN" altLang="en-US" sz="1600" dirty="0"/>
                    </a:p>
                  </a:txBody>
                  <a:tcPr/>
                </a:tc>
                <a:tc>
                  <a:txBody>
                    <a:bodyPr/>
                    <a:lstStyle/>
                    <a:p>
                      <a:pPr algn="ctr"/>
                      <a:r>
                        <a:rPr lang="en-US" altLang="zh-CN" sz="1600" dirty="0" smtClean="0"/>
                        <a:t>1225kev</a:t>
                      </a:r>
                      <a:endParaRPr lang="zh-CN" altLang="en-US" sz="1600" dirty="0"/>
                    </a:p>
                  </a:txBody>
                  <a:tcPr/>
                </a:tc>
              </a:tr>
              <a:tr h="273262">
                <a:tc rowSpan="5">
                  <a:txBody>
                    <a:bodyPr/>
                    <a:lstStyle/>
                    <a:p>
                      <a:pPr algn="ctr"/>
                      <a:endParaRPr lang="en-US" altLang="zh-CN" sz="1600" dirty="0" smtClean="0"/>
                    </a:p>
                    <a:p>
                      <a:pPr algn="ctr"/>
                      <a:endParaRPr lang="en-US" altLang="zh-CN" sz="1600" dirty="0" smtClean="0"/>
                    </a:p>
                    <a:p>
                      <a:pPr algn="ctr"/>
                      <a:r>
                        <a:rPr lang="zh-CN" altLang="en-US" sz="1600" dirty="0" smtClean="0"/>
                        <a:t>棉</a:t>
                      </a:r>
                      <a:endParaRPr lang="en-US" altLang="zh-CN" sz="1600" dirty="0" smtClean="0"/>
                    </a:p>
                    <a:p>
                      <a:pPr algn="ctr"/>
                      <a:r>
                        <a:rPr lang="en-US" altLang="zh-CN" sz="1600" dirty="0" smtClean="0"/>
                        <a:t>C</a:t>
                      </a:r>
                      <a:r>
                        <a:rPr lang="en-US" altLang="zh-CN" sz="1600" baseline="-25000" dirty="0" smtClean="0"/>
                        <a:t>6</a:t>
                      </a:r>
                      <a:r>
                        <a:rPr lang="en-US" altLang="zh-CN" sz="1600" dirty="0" smtClean="0"/>
                        <a:t>H</a:t>
                      </a:r>
                      <a:r>
                        <a:rPr lang="en-US" altLang="zh-CN" sz="1600" kern="1200" baseline="-25000" dirty="0" smtClean="0">
                          <a:solidFill>
                            <a:schemeClr val="dk1"/>
                          </a:solidFill>
                          <a:latin typeface="+mn-lt"/>
                          <a:ea typeface="+mn-ea"/>
                          <a:cs typeface="+mn-cs"/>
                        </a:rPr>
                        <a:t>10</a:t>
                      </a:r>
                      <a:r>
                        <a:rPr lang="en-US" altLang="zh-CN" sz="1600" dirty="0" smtClean="0"/>
                        <a:t>O</a:t>
                      </a:r>
                      <a:r>
                        <a:rPr lang="en-US" altLang="zh-CN" sz="1600" kern="1200" baseline="-25000" dirty="0" smtClean="0">
                          <a:solidFill>
                            <a:schemeClr val="dk1"/>
                          </a:solidFill>
                          <a:latin typeface="+mn-lt"/>
                          <a:ea typeface="+mn-ea"/>
                          <a:cs typeface="+mn-cs"/>
                        </a:rPr>
                        <a:t>5</a:t>
                      </a:r>
                      <a:endParaRPr lang="zh-CN" altLang="en-US" sz="1600" kern="1200" baseline="-25000" dirty="0">
                        <a:solidFill>
                          <a:schemeClr val="dk1"/>
                        </a:solidFill>
                        <a:latin typeface="+mn-lt"/>
                        <a:ea typeface="+mn-ea"/>
                        <a:cs typeface="+mn-cs"/>
                      </a:endParaRPr>
                    </a:p>
                  </a:txBody>
                  <a:tcPr/>
                </a:tc>
                <a:tc>
                  <a:txBody>
                    <a:bodyPr/>
                    <a:lstStyle/>
                    <a:p>
                      <a:pPr algn="ctr"/>
                      <a:r>
                        <a:rPr lang="en-US" altLang="zh-CN" sz="1200" b="0" dirty="0" smtClean="0"/>
                        <a:t>0.3</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2.788201</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2.515362</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2.473949</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2.347123</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0.6</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3.947358</a:t>
                      </a:r>
                    </a:p>
                  </a:txBody>
                  <a:tcPr marL="9525" marR="9525" marT="9525" marB="0" anchor="ctr"/>
                </a:tc>
                <a:tc>
                  <a:txBody>
                    <a:bodyPr/>
                    <a:lstStyle/>
                    <a:p>
                      <a:pPr marL="0" algn="ctr" defTabSz="914400" rtl="0" eaLnBrk="1" fontAlgn="ctr" latinLnBrk="0" hangingPunct="1"/>
                      <a:r>
                        <a:rPr lang="en-US" altLang="zh-CN" sz="1200" b="0" kern="1200" dirty="0" smtClean="0">
                          <a:solidFill>
                            <a:schemeClr val="dk1"/>
                          </a:solidFill>
                          <a:latin typeface="+mn-lt"/>
                          <a:ea typeface="+mn-ea"/>
                          <a:cs typeface="+mn-cs"/>
                        </a:rPr>
                        <a:t>3.271130</a:t>
                      </a:r>
                      <a:endParaRPr lang="en-US" altLang="zh-CN" sz="1200" b="0" kern="1200" dirty="0">
                        <a:solidFill>
                          <a:schemeClr val="dk1"/>
                        </a:solidFill>
                        <a:latin typeface="+mn-lt"/>
                        <a:ea typeface="+mn-ea"/>
                        <a:cs typeface="+mn-cs"/>
                      </a:endParaRP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3.153967</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2.845375</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0.9</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5.814735</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4.347799</a:t>
                      </a: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4.118348</a:t>
                      </a: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3.519167</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1.2</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8.741301</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5.881265</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5.496399</a:t>
                      </a: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4.428019</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1.58</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14.65086</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8.759863</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8.019147</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6.025101</a:t>
                      </a:r>
                    </a:p>
                  </a:txBody>
                  <a:tcPr marL="9525" marR="9525" marT="9525" marB="0" anchor="ctr"/>
                </a:tc>
              </a:tr>
              <a:tr h="273262">
                <a:tc rowSpan="5">
                  <a:txBody>
                    <a:bodyPr/>
                    <a:lstStyle/>
                    <a:p>
                      <a:pPr algn="ctr"/>
                      <a:endParaRPr lang="en-US" altLang="zh-CN" sz="1600" dirty="0" smtClean="0"/>
                    </a:p>
                    <a:p>
                      <a:pPr algn="ctr"/>
                      <a:endParaRPr lang="en-US" altLang="zh-CN" sz="1600" dirty="0" smtClean="0"/>
                    </a:p>
                    <a:p>
                      <a:pPr algn="ctr"/>
                      <a:r>
                        <a:rPr lang="zh-CN" altLang="en-US" sz="1600" dirty="0" smtClean="0"/>
                        <a:t>塑料</a:t>
                      </a:r>
                      <a:r>
                        <a:rPr lang="en-US" altLang="zh-CN" sz="1600" dirty="0" smtClean="0"/>
                        <a:t>(</a:t>
                      </a:r>
                      <a:r>
                        <a:rPr lang="zh-CN" altLang="en-US" sz="1600" dirty="0" smtClean="0"/>
                        <a:t>聚乙烯</a:t>
                      </a:r>
                      <a:r>
                        <a:rPr lang="en-US" altLang="zh-CN" sz="1600" dirty="0" smtClean="0"/>
                        <a:t>)</a:t>
                      </a:r>
                    </a:p>
                    <a:p>
                      <a:pPr algn="ctr"/>
                      <a:r>
                        <a:rPr lang="en-US" altLang="zh-CN" sz="1600" dirty="0" smtClean="0"/>
                        <a:t>C</a:t>
                      </a:r>
                      <a:r>
                        <a:rPr lang="en-US" altLang="zh-CN" sz="1600" kern="1200" baseline="-25000" dirty="0" smtClean="0">
                          <a:solidFill>
                            <a:schemeClr val="dk1"/>
                          </a:solidFill>
                          <a:latin typeface="+mn-lt"/>
                          <a:ea typeface="+mn-ea"/>
                          <a:cs typeface="+mn-cs"/>
                        </a:rPr>
                        <a:t>2</a:t>
                      </a:r>
                      <a:r>
                        <a:rPr lang="en-US" altLang="zh-CN" sz="1600" dirty="0" smtClean="0"/>
                        <a:t>H</a:t>
                      </a:r>
                      <a:r>
                        <a:rPr lang="en-US" altLang="zh-CN" sz="1600" kern="1200" baseline="-25000" dirty="0" smtClean="0">
                          <a:solidFill>
                            <a:schemeClr val="dk1"/>
                          </a:solidFill>
                          <a:latin typeface="+mn-lt"/>
                          <a:ea typeface="+mn-ea"/>
                          <a:cs typeface="+mn-cs"/>
                        </a:rPr>
                        <a:t>4</a:t>
                      </a:r>
                      <a:endParaRPr lang="zh-CN" altLang="en-US" sz="1600" kern="1200" baseline="-25000" dirty="0">
                        <a:solidFill>
                          <a:schemeClr val="dk1"/>
                        </a:solidFill>
                        <a:latin typeface="+mn-lt"/>
                        <a:ea typeface="+mn-ea"/>
                        <a:cs typeface="+mn-cs"/>
                      </a:endParaRPr>
                    </a:p>
                  </a:txBody>
                  <a:tcPr/>
                </a:tc>
                <a:tc>
                  <a:txBody>
                    <a:bodyPr/>
                    <a:lstStyle/>
                    <a:p>
                      <a:pPr algn="ctr"/>
                      <a:r>
                        <a:rPr lang="en-US" altLang="zh-CN" sz="1200" b="0" dirty="0" smtClean="0"/>
                        <a:t>0.2</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2.530714</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2.359836</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2.330597</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2.239791</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0.4</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3.251165</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2.814384</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2.745391</a:t>
                      </a:r>
                    </a:p>
                  </a:txBody>
                  <a:tcPr marL="9525" marR="9525" marT="9525" marB="0" anchor="ctr"/>
                </a:tc>
                <a:tc>
                  <a:txBody>
                    <a:bodyPr/>
                    <a:lstStyle/>
                    <a:p>
                      <a:pPr marL="0" algn="ctr" defTabSz="914400" rtl="0" eaLnBrk="1" fontAlgn="ctr" latinLnBrk="0" hangingPunct="1"/>
                      <a:r>
                        <a:rPr lang="en-US" altLang="zh-CN" sz="1200" b="0" kern="1200" dirty="0" smtClean="0">
                          <a:solidFill>
                            <a:schemeClr val="dk1"/>
                          </a:solidFill>
                          <a:latin typeface="+mn-lt"/>
                          <a:ea typeface="+mn-ea"/>
                          <a:cs typeface="+mn-cs"/>
                        </a:rPr>
                        <a:t>2.543980</a:t>
                      </a:r>
                      <a:endParaRPr lang="en-US" altLang="zh-CN" sz="1200" b="0" kern="1200" dirty="0">
                        <a:solidFill>
                          <a:schemeClr val="dk1"/>
                        </a:solidFill>
                        <a:latin typeface="+mn-lt"/>
                        <a:ea typeface="+mn-ea"/>
                        <a:cs typeface="+mn-cs"/>
                      </a:endParaRP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0.6</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4.188113</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3.405875</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3.291622</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2.935034</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0.8</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5.487807</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4.155322</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3.955288</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3.420831</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0.95</a:t>
                      </a:r>
                      <a:endParaRPr lang="zh-CN" altLang="en-US" sz="1200" b="0" dirty="0"/>
                    </a:p>
                  </a:txBody>
                  <a:tcPr/>
                </a:tc>
                <a:tc>
                  <a:txBody>
                    <a:bodyPr/>
                    <a:lstStyle/>
                    <a:p>
                      <a:pPr marL="0" algn="ctr" defTabSz="914400" rtl="0" eaLnBrk="1" fontAlgn="ctr" latinLnBrk="0" hangingPunct="1"/>
                      <a:r>
                        <a:rPr lang="en-US" altLang="zh-CN" sz="1200" b="0" kern="1200" dirty="0" smtClean="0">
                          <a:solidFill>
                            <a:schemeClr val="dk1"/>
                          </a:solidFill>
                          <a:latin typeface="+mn-lt"/>
                          <a:ea typeface="+mn-ea"/>
                          <a:cs typeface="+mn-cs"/>
                        </a:rPr>
                        <a:t>6.834995</a:t>
                      </a:r>
                      <a:endParaRPr lang="en-US" altLang="zh-CN" sz="1200" b="0" kern="1200" dirty="0">
                        <a:solidFill>
                          <a:schemeClr val="dk1"/>
                        </a:solidFill>
                        <a:latin typeface="+mn-lt"/>
                        <a:ea typeface="+mn-ea"/>
                        <a:cs typeface="+mn-cs"/>
                      </a:endParaRP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4.873573</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4.603632</a:t>
                      </a:r>
                    </a:p>
                  </a:txBody>
                  <a:tcPr marL="9525" marR="9525" marT="9525" marB="0" anchor="ctr"/>
                </a:tc>
                <a:tc>
                  <a:txBody>
                    <a:bodyPr/>
                    <a:lstStyle/>
                    <a:p>
                      <a:pPr marL="0" algn="ctr" defTabSz="914400" rtl="0" eaLnBrk="1" fontAlgn="ctr" latinLnBrk="0" hangingPunct="1"/>
                      <a:r>
                        <a:rPr lang="en-US" altLang="zh-CN" sz="1200" b="0" kern="1200" dirty="0" smtClean="0">
                          <a:solidFill>
                            <a:schemeClr val="dk1"/>
                          </a:solidFill>
                          <a:latin typeface="+mn-lt"/>
                          <a:ea typeface="+mn-ea"/>
                          <a:cs typeface="+mn-cs"/>
                        </a:rPr>
                        <a:t>3.847849</a:t>
                      </a:r>
                      <a:endParaRPr lang="en-US" altLang="zh-CN" sz="1200" b="0" kern="1200" dirty="0">
                        <a:solidFill>
                          <a:schemeClr val="dk1"/>
                        </a:solidFill>
                        <a:latin typeface="+mn-lt"/>
                        <a:ea typeface="+mn-ea"/>
                        <a:cs typeface="+mn-cs"/>
                      </a:endParaRPr>
                    </a:p>
                  </a:txBody>
                  <a:tcPr marL="9525" marR="9525" marT="9525" marB="0" anchor="ctr"/>
                </a:tc>
              </a:tr>
              <a:tr h="273262">
                <a:tc rowSpan="5">
                  <a:txBody>
                    <a:bodyPr/>
                    <a:lstStyle/>
                    <a:p>
                      <a:pPr algn="ctr"/>
                      <a:endParaRPr lang="en-US" altLang="zh-CN" sz="1600" dirty="0" smtClean="0"/>
                    </a:p>
                    <a:p>
                      <a:pPr algn="ctr"/>
                      <a:endParaRPr lang="en-US" altLang="zh-CN" sz="1600" dirty="0" smtClean="0"/>
                    </a:p>
                    <a:p>
                      <a:pPr algn="ctr"/>
                      <a:r>
                        <a:rPr lang="zh-CN" altLang="en-US" sz="1600" dirty="0" smtClean="0"/>
                        <a:t>橡胶</a:t>
                      </a:r>
                      <a:endParaRPr lang="en-US" altLang="zh-CN" sz="1600" dirty="0" smtClean="0"/>
                    </a:p>
                    <a:p>
                      <a:pPr algn="ctr"/>
                      <a:r>
                        <a:rPr lang="en-US" altLang="zh-CN" sz="1600" dirty="0" smtClean="0"/>
                        <a:t>C</a:t>
                      </a:r>
                      <a:r>
                        <a:rPr lang="en-US" altLang="zh-CN" sz="1600" kern="1200" baseline="-25000" dirty="0" smtClean="0">
                          <a:solidFill>
                            <a:schemeClr val="dk1"/>
                          </a:solidFill>
                          <a:latin typeface="+mn-lt"/>
                          <a:ea typeface="+mn-ea"/>
                          <a:cs typeface="+mn-cs"/>
                        </a:rPr>
                        <a:t>5</a:t>
                      </a:r>
                      <a:r>
                        <a:rPr lang="en-US" altLang="zh-CN" sz="1600" dirty="0" smtClean="0"/>
                        <a:t>H</a:t>
                      </a:r>
                      <a:r>
                        <a:rPr lang="en-US" altLang="zh-CN" sz="1600" kern="1200" baseline="-25000" dirty="0" smtClean="0">
                          <a:solidFill>
                            <a:schemeClr val="dk1"/>
                          </a:solidFill>
                          <a:latin typeface="+mn-lt"/>
                          <a:ea typeface="+mn-ea"/>
                          <a:cs typeface="+mn-cs"/>
                        </a:rPr>
                        <a:t>8</a:t>
                      </a:r>
                      <a:endParaRPr lang="zh-CN" altLang="en-US" sz="1600" kern="1200" baseline="-25000" dirty="0">
                        <a:solidFill>
                          <a:schemeClr val="dk1"/>
                        </a:solidFill>
                        <a:latin typeface="+mn-lt"/>
                        <a:ea typeface="+mn-ea"/>
                        <a:cs typeface="+mn-cs"/>
                      </a:endParaRPr>
                    </a:p>
                  </a:txBody>
                  <a:tcPr/>
                </a:tc>
                <a:tc>
                  <a:txBody>
                    <a:bodyPr/>
                    <a:lstStyle/>
                    <a:p>
                      <a:pPr algn="ctr"/>
                      <a:r>
                        <a:rPr lang="en-US" altLang="zh-CN" sz="1200" b="0" dirty="0" smtClean="0"/>
                        <a:t>0.2</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2.518098</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2.350808</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2.320914</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2.234009</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0.4</a:t>
                      </a:r>
                      <a:endParaRPr lang="zh-CN" altLang="en-US" sz="1200" b="0" dirty="0"/>
                    </a:p>
                  </a:txBody>
                  <a:tcPr/>
                </a:tc>
                <a:tc>
                  <a:txBody>
                    <a:bodyPr/>
                    <a:lstStyle/>
                    <a:p>
                      <a:pPr marL="0" algn="ctr" defTabSz="914400" rtl="0" eaLnBrk="1" fontAlgn="ctr" latinLnBrk="0" hangingPunct="1"/>
                      <a:r>
                        <a:rPr lang="en-US" altLang="zh-CN" sz="1200" b="0" kern="1200">
                          <a:solidFill>
                            <a:schemeClr val="dk1"/>
                          </a:solidFill>
                          <a:latin typeface="+mn-lt"/>
                          <a:ea typeface="+mn-ea"/>
                          <a:cs typeface="+mn-cs"/>
                        </a:rPr>
                        <a:t>3.209934</a:t>
                      </a: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2.791411</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2.723709</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2.529068</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0.6</a:t>
                      </a:r>
                      <a:endParaRPr lang="zh-CN" altLang="en-US" sz="1200" b="0" dirty="0"/>
                    </a:p>
                  </a:txBody>
                  <a:tcPr/>
                </a:tc>
                <a:tc>
                  <a:txBody>
                    <a:bodyPr/>
                    <a:lstStyle/>
                    <a:p>
                      <a:pPr marL="0" algn="ctr" defTabSz="914400" rtl="0" eaLnBrk="1" fontAlgn="ctr" latinLnBrk="0" hangingPunct="1"/>
                      <a:r>
                        <a:rPr lang="en-US" altLang="zh-CN" sz="1200" b="0" kern="1200">
                          <a:solidFill>
                            <a:schemeClr val="dk1"/>
                          </a:solidFill>
                          <a:latin typeface="+mn-lt"/>
                          <a:ea typeface="+mn-ea"/>
                          <a:cs typeface="+mn-cs"/>
                        </a:rPr>
                        <a:t>4.109975</a:t>
                      </a:r>
                    </a:p>
                  </a:txBody>
                  <a:tcPr marL="9525" marR="9525" marT="9525" marB="0" anchor="ctr"/>
                </a:tc>
                <a:tc>
                  <a:txBody>
                    <a:bodyPr/>
                    <a:lstStyle/>
                    <a:p>
                      <a:pPr marL="0" algn="ctr" defTabSz="914400" rtl="0" eaLnBrk="1" fontAlgn="ctr" latinLnBrk="0" hangingPunct="1"/>
                      <a:r>
                        <a:rPr lang="en-US" altLang="zh-CN" sz="1200" b="0" kern="1200" dirty="0" smtClean="0">
                          <a:solidFill>
                            <a:schemeClr val="dk1"/>
                          </a:solidFill>
                          <a:latin typeface="+mn-lt"/>
                          <a:ea typeface="+mn-ea"/>
                          <a:cs typeface="+mn-cs"/>
                        </a:rPr>
                        <a:t>3.360459</a:t>
                      </a:r>
                      <a:endParaRPr lang="en-US" altLang="zh-CN" sz="1200" b="0" kern="1200" dirty="0">
                        <a:solidFill>
                          <a:schemeClr val="dk1"/>
                        </a:solidFill>
                        <a:latin typeface="+mn-lt"/>
                        <a:ea typeface="+mn-ea"/>
                        <a:cs typeface="+mn-cs"/>
                      </a:endParaRP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3.247178</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2.903787</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0.8</a:t>
                      </a:r>
                      <a:endParaRPr lang="zh-CN" altLang="en-US" sz="1200" b="0" dirty="0"/>
                    </a:p>
                  </a:txBody>
                  <a:tcPr/>
                </a:tc>
                <a:tc>
                  <a:txBody>
                    <a:bodyPr/>
                    <a:lstStyle/>
                    <a:p>
                      <a:pPr marL="0" algn="ctr" defTabSz="914400" rtl="0" eaLnBrk="1" fontAlgn="ctr" latinLnBrk="0" hangingPunct="1"/>
                      <a:r>
                        <a:rPr lang="en-US" altLang="zh-CN" sz="1200" b="0" kern="1200">
                          <a:solidFill>
                            <a:schemeClr val="dk1"/>
                          </a:solidFill>
                          <a:latin typeface="+mn-lt"/>
                          <a:ea typeface="+mn-ea"/>
                          <a:cs typeface="+mn-cs"/>
                        </a:rPr>
                        <a:t>5.340885</a:t>
                      </a: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4.090701</a:t>
                      </a: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3.900918</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3.368675</a:t>
                      </a:r>
                    </a:p>
                  </a:txBody>
                  <a:tcPr marL="9525" marR="9525" marT="9525" marB="0" anchor="ctr"/>
                </a:tc>
              </a:tr>
              <a:tr h="0">
                <a:tc vMerge="1">
                  <a:txBody>
                    <a:bodyPr/>
                    <a:lstStyle/>
                    <a:p>
                      <a:endParaRPr lang="zh-CN" altLang="en-US" dirty="0"/>
                    </a:p>
                  </a:txBody>
                  <a:tcPr/>
                </a:tc>
                <a:tc>
                  <a:txBody>
                    <a:bodyPr/>
                    <a:lstStyle/>
                    <a:p>
                      <a:pPr algn="ctr"/>
                      <a:r>
                        <a:rPr lang="en-US" altLang="zh-CN" sz="1200" b="0" dirty="0" smtClean="0"/>
                        <a:t>0.93</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6.457091</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4.677228</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4.433632</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3.725945</a:t>
                      </a:r>
                    </a:p>
                  </a:txBody>
                  <a:tcPr marL="9525" marR="9525" marT="9525" marB="0" anchor="ctr"/>
                </a:tc>
              </a:tr>
            </a:tbl>
          </a:graphicData>
        </a:graphic>
      </p:graphicFrame>
    </p:spTree>
    <p:extLst>
      <p:ext uri="{BB962C8B-B14F-4D97-AF65-F5344CB8AC3E}">
        <p14:creationId xmlns:p14="http://schemas.microsoft.com/office/powerpoint/2010/main" val="1134718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内容大纲</a:t>
            </a:r>
            <a:endParaRPr lang="zh-CN" altLang="en-US" dirty="0"/>
          </a:p>
        </p:txBody>
      </p:sp>
      <p:sp>
        <p:nvSpPr>
          <p:cNvPr id="3" name="内容占位符 2"/>
          <p:cNvSpPr>
            <a:spLocks noGrp="1"/>
          </p:cNvSpPr>
          <p:nvPr>
            <p:ph idx="1"/>
          </p:nvPr>
        </p:nvSpPr>
        <p:spPr/>
        <p:txBody>
          <a:bodyPr/>
          <a:lstStyle/>
          <a:p>
            <a:r>
              <a:rPr lang="zh-CN" altLang="en-US" dirty="0" smtClean="0"/>
              <a:t>研究背景及</a:t>
            </a:r>
            <a:r>
              <a:rPr lang="zh-CN" altLang="en-US" dirty="0" smtClean="0"/>
              <a:t>意义</a:t>
            </a:r>
            <a:endParaRPr lang="en-US" altLang="zh-CN" dirty="0" smtClean="0"/>
          </a:p>
          <a:p>
            <a:r>
              <a:rPr lang="zh-CN" altLang="en-US" dirty="0" smtClean="0"/>
              <a:t>研究内容</a:t>
            </a:r>
            <a:endParaRPr lang="en-US" altLang="zh-CN" dirty="0" smtClean="0"/>
          </a:p>
          <a:p>
            <a:pPr lvl="1">
              <a:buFont typeface="Wingdings" panose="05000000000000000000" pitchFamily="2" charset="2"/>
              <a:buChar char="Ø"/>
            </a:pPr>
            <a:r>
              <a:rPr lang="zh-CN" altLang="en-US" dirty="0"/>
              <a:t>深</a:t>
            </a:r>
            <a:r>
              <a:rPr lang="zh-CN" altLang="en-US" dirty="0" smtClean="0"/>
              <a:t>穿透问题的规律研究</a:t>
            </a:r>
            <a:endParaRPr lang="en-US" altLang="zh-CN" dirty="0" smtClean="0"/>
          </a:p>
          <a:p>
            <a:pPr lvl="1">
              <a:buFont typeface="Wingdings" panose="05000000000000000000" pitchFamily="2" charset="2"/>
              <a:buChar char="Ø"/>
            </a:pPr>
            <a:r>
              <a:rPr lang="zh-CN" altLang="en-US" dirty="0"/>
              <a:t>小</a:t>
            </a:r>
            <a:r>
              <a:rPr lang="zh-CN" altLang="en-US" dirty="0" smtClean="0"/>
              <a:t>区域蒙特卡罗方法研究</a:t>
            </a:r>
            <a:endParaRPr lang="en-US" altLang="zh-CN" dirty="0" smtClean="0"/>
          </a:p>
          <a:p>
            <a:pPr lvl="1">
              <a:buFont typeface="Wingdings" panose="05000000000000000000" pitchFamily="2" charset="2"/>
              <a:buChar char="Ø"/>
            </a:pPr>
            <a:r>
              <a:rPr lang="zh-CN" altLang="en-US" dirty="0"/>
              <a:t>小</a:t>
            </a:r>
            <a:r>
              <a:rPr lang="zh-CN" altLang="en-US" dirty="0" smtClean="0"/>
              <a:t>区域蒙特卡罗方法的应用</a:t>
            </a:r>
            <a:endParaRPr lang="en-US" altLang="zh-CN" dirty="0" smtClean="0"/>
          </a:p>
          <a:p>
            <a:r>
              <a:rPr lang="zh-CN" altLang="en-US" dirty="0" smtClean="0"/>
              <a:t>论文创新点</a:t>
            </a:r>
            <a:endParaRPr lang="en-US" altLang="zh-CN" dirty="0" smtClean="0"/>
          </a:p>
          <a:p>
            <a:r>
              <a:rPr lang="zh-CN" altLang="en-US" dirty="0" smtClean="0"/>
              <a:t>总结</a:t>
            </a:r>
            <a:r>
              <a:rPr lang="zh-CN" altLang="en-US" dirty="0" smtClean="0"/>
              <a:t>与</a:t>
            </a:r>
            <a:r>
              <a:rPr lang="zh-CN" altLang="en-US" dirty="0" smtClean="0"/>
              <a:t>展望</a:t>
            </a:r>
            <a:endParaRPr lang="en-US" altLang="zh-CN" dirty="0" smtClean="0"/>
          </a:p>
          <a:p>
            <a:r>
              <a:rPr lang="zh-CN" altLang="en-US" dirty="0" smtClean="0"/>
              <a:t>攻读硕士期间学术成果</a:t>
            </a:r>
            <a:endParaRPr lang="zh-CN" altLang="en-US" dirty="0"/>
          </a:p>
        </p:txBody>
      </p:sp>
    </p:spTree>
    <p:extLst>
      <p:ext uri="{BB962C8B-B14F-4D97-AF65-F5344CB8AC3E}">
        <p14:creationId xmlns:p14="http://schemas.microsoft.com/office/powerpoint/2010/main" val="235922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论文创新点</a:t>
            </a:r>
            <a:endParaRPr lang="zh-CN" altLang="en-US" dirty="0"/>
          </a:p>
        </p:txBody>
      </p:sp>
      <p:sp>
        <p:nvSpPr>
          <p:cNvPr id="3" name="内容占位符 2"/>
          <p:cNvSpPr>
            <a:spLocks noGrp="1"/>
          </p:cNvSpPr>
          <p:nvPr>
            <p:ph idx="1"/>
          </p:nvPr>
        </p:nvSpPr>
        <p:spPr>
          <a:xfrm>
            <a:off x="457200" y="914400"/>
            <a:ext cx="8229600" cy="5410200"/>
          </a:xfrm>
        </p:spPr>
        <p:txBody>
          <a:bodyPr/>
          <a:lstStyle/>
          <a:p>
            <a:r>
              <a:rPr lang="zh-CN" altLang="en-US" sz="2400" dirty="0" smtClean="0"/>
              <a:t>系统性地研究了光子在介质中输运的变化规律，建立了深穿透问题判断依据</a:t>
            </a:r>
            <a:endParaRPr lang="en-US" altLang="zh-CN" sz="2400" dirty="0" smtClean="0"/>
          </a:p>
          <a:p>
            <a:r>
              <a:rPr lang="zh-CN" altLang="en-US" sz="2400" dirty="0" smtClean="0"/>
              <a:t>建立了针对大体积放射性废物桶探测效率刻度的自适应方法，集深穿透问题识别与效率刻度方法选择于一体，能够进行准确的效率刻度</a:t>
            </a:r>
            <a:endParaRPr lang="en-US" altLang="zh-CN" sz="2400" dirty="0" smtClean="0"/>
          </a:p>
          <a:p>
            <a:r>
              <a:rPr lang="zh-CN" altLang="en-US" sz="2400" dirty="0" smtClean="0"/>
              <a:t>建立了针对腔体室放射性测量仪器的空间响应均匀化修正方法，能够提高其活度测量精度</a:t>
            </a:r>
            <a:endParaRPr lang="en-US" altLang="zh-CN" sz="2400" dirty="0" smtClean="0"/>
          </a:p>
        </p:txBody>
      </p:sp>
    </p:spTree>
    <p:extLst>
      <p:ext uri="{BB962C8B-B14F-4D97-AF65-F5344CB8AC3E}">
        <p14:creationId xmlns:p14="http://schemas.microsoft.com/office/powerpoint/2010/main" val="3447991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altLang="en-US" dirty="0"/>
          </a:p>
        </p:txBody>
      </p:sp>
      <p:sp>
        <p:nvSpPr>
          <p:cNvPr id="3" name="内容占位符 2"/>
          <p:cNvSpPr>
            <a:spLocks noGrp="1"/>
          </p:cNvSpPr>
          <p:nvPr>
            <p:ph idx="1"/>
          </p:nvPr>
        </p:nvSpPr>
        <p:spPr>
          <a:xfrm>
            <a:off x="457200" y="914400"/>
            <a:ext cx="8229600" cy="5410200"/>
          </a:xfrm>
        </p:spPr>
        <p:txBody>
          <a:bodyPr/>
          <a:lstStyle/>
          <a:p>
            <a:r>
              <a:rPr lang="zh-CN" altLang="en-US" sz="2400" dirty="0" smtClean="0"/>
              <a:t>研究总结</a:t>
            </a:r>
            <a:endParaRPr lang="en-US" altLang="zh-CN" sz="2400" dirty="0" smtClean="0"/>
          </a:p>
          <a:p>
            <a:pPr lvl="1">
              <a:buFont typeface="Wingdings" panose="05000000000000000000" pitchFamily="2" charset="2"/>
              <a:buChar char="Ø"/>
            </a:pPr>
            <a:r>
              <a:rPr lang="zh-CN" altLang="en-US" sz="1800" dirty="0" smtClean="0"/>
              <a:t>研究得到光子在介质中输运的规律，研究结果表明约</a:t>
            </a:r>
            <a:r>
              <a:rPr lang="en-US" altLang="zh-CN" sz="1800" dirty="0" smtClean="0"/>
              <a:t>10</a:t>
            </a:r>
            <a:r>
              <a:rPr lang="zh-CN" altLang="en-US" sz="1800" dirty="0" smtClean="0"/>
              <a:t>个平均自由程之后会发生深穿透问题</a:t>
            </a:r>
            <a:endParaRPr lang="en-US" altLang="zh-CN" sz="1800" dirty="0" smtClean="0"/>
          </a:p>
          <a:p>
            <a:pPr lvl="1">
              <a:buFont typeface="Wingdings" panose="05000000000000000000" pitchFamily="2" charset="2"/>
              <a:buChar char="Ø"/>
            </a:pPr>
            <a:r>
              <a:rPr lang="zh-CN" altLang="en-US" sz="1800" dirty="0" smtClean="0"/>
              <a:t>将小区域蒙卡方法应用与大体积放射性废物桶探测的效率刻度中，建立了自适应效率刻度方法</a:t>
            </a:r>
            <a:endParaRPr lang="en-US" altLang="zh-CN" sz="1800" dirty="0" smtClean="0"/>
          </a:p>
          <a:p>
            <a:pPr lvl="1">
              <a:buFont typeface="Wingdings" panose="05000000000000000000" pitchFamily="2" charset="2"/>
              <a:buChar char="Ø"/>
            </a:pPr>
            <a:r>
              <a:rPr lang="zh-CN" altLang="en-US" sz="1800" dirty="0" smtClean="0"/>
              <a:t>将小区域蒙卡方法应用于大</a:t>
            </a:r>
            <a:r>
              <a:rPr lang="zh-CN" altLang="en-US" sz="1800" dirty="0"/>
              <a:t>物件放射性测量仪器的效率校正</a:t>
            </a:r>
            <a:r>
              <a:rPr lang="zh-CN" altLang="en-US" sz="1800" dirty="0" smtClean="0"/>
              <a:t>中，建立了表征空间响应均匀性的空间响应函数及响应均匀化校正方法，并给</a:t>
            </a:r>
            <a:r>
              <a:rPr lang="zh-CN" altLang="en-US" sz="1800" dirty="0"/>
              <a:t>出了桶内填充几种常见材料时的效率</a:t>
            </a:r>
            <a:r>
              <a:rPr lang="zh-CN" altLang="en-US" sz="1800" dirty="0" smtClean="0"/>
              <a:t>校正因子</a:t>
            </a:r>
            <a:endParaRPr lang="en-US" altLang="zh-CN" sz="1800" dirty="0" smtClean="0"/>
          </a:p>
          <a:p>
            <a:r>
              <a:rPr lang="zh-CN" altLang="en-US" sz="2400" dirty="0" smtClean="0"/>
              <a:t>研究展望</a:t>
            </a:r>
            <a:endParaRPr lang="en-US" altLang="zh-CN" sz="2400" dirty="0" smtClean="0"/>
          </a:p>
          <a:p>
            <a:pPr lvl="1">
              <a:lnSpc>
                <a:spcPct val="125000"/>
              </a:lnSpc>
              <a:buFont typeface="Wingdings" panose="05000000000000000000" pitchFamily="2" charset="2"/>
              <a:buChar char="Ø"/>
            </a:pPr>
            <a:r>
              <a:rPr lang="zh-CN" altLang="en-US" sz="1800" dirty="0"/>
              <a:t>针对深穿透问题，采用其他一些基于确定论方法、蒙特卡罗方法或者耦合方法的方法进行研究，与本文的方法进行横向比较研究</a:t>
            </a:r>
            <a:endParaRPr lang="en-US" altLang="zh-CN" sz="1800" dirty="0"/>
          </a:p>
          <a:p>
            <a:pPr lvl="1">
              <a:lnSpc>
                <a:spcPct val="125000"/>
              </a:lnSpc>
              <a:buFont typeface="Wingdings" panose="05000000000000000000" pitchFamily="2" charset="2"/>
              <a:buChar char="Ø"/>
            </a:pPr>
            <a:r>
              <a:rPr lang="zh-CN" altLang="en-US" sz="1800" dirty="0"/>
              <a:t>进一步深化对于大体积</a:t>
            </a:r>
            <a:r>
              <a:rPr lang="zh-CN" altLang="en-US" sz="1800" dirty="0" smtClean="0"/>
              <a:t>放射性废物桶的</a:t>
            </a:r>
            <a:r>
              <a:rPr lang="zh-CN" altLang="en-US" sz="1800" dirty="0"/>
              <a:t>研究，从放射源分布、介质均匀性、介质材料等方面展开</a:t>
            </a:r>
            <a:r>
              <a:rPr lang="zh-CN" altLang="en-US" sz="1800" dirty="0" smtClean="0"/>
              <a:t>研究</a:t>
            </a:r>
            <a:endParaRPr lang="zh-CN" altLang="en-US" sz="1800" dirty="0"/>
          </a:p>
        </p:txBody>
      </p:sp>
    </p:spTree>
    <p:extLst>
      <p:ext uri="{BB962C8B-B14F-4D97-AF65-F5344CB8AC3E}">
        <p14:creationId xmlns:p14="http://schemas.microsoft.com/office/powerpoint/2010/main" val="755168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攻读硕士期间学术成果</a:t>
            </a:r>
            <a:endParaRPr lang="zh-CN" altLang="en-US" dirty="0"/>
          </a:p>
        </p:txBody>
      </p:sp>
      <p:sp>
        <p:nvSpPr>
          <p:cNvPr id="3" name="内容占位符 2"/>
          <p:cNvSpPr>
            <a:spLocks noGrp="1"/>
          </p:cNvSpPr>
          <p:nvPr>
            <p:ph idx="1"/>
          </p:nvPr>
        </p:nvSpPr>
        <p:spPr/>
        <p:txBody>
          <a:bodyPr/>
          <a:lstStyle/>
          <a:p>
            <a:r>
              <a:rPr lang="en-US" altLang="zh-CN" sz="2000" dirty="0" smtClean="0"/>
              <a:t>[</a:t>
            </a:r>
            <a:r>
              <a:rPr lang="en-US" altLang="zh-CN" sz="2000" dirty="0"/>
              <a:t>1] </a:t>
            </a:r>
            <a:r>
              <a:rPr lang="zh-CN" altLang="en-US" sz="2000" dirty="0"/>
              <a:t>袁志刚，马元巍，熊洁梅等</a:t>
            </a:r>
            <a:r>
              <a:rPr lang="en-US" altLang="zh-CN" sz="2000" dirty="0"/>
              <a:t>.</a:t>
            </a:r>
            <a:r>
              <a:rPr lang="zh-CN" altLang="en-US" sz="2000" dirty="0"/>
              <a:t>大体积放射性废物探测中深穿透问题的小区域</a:t>
            </a:r>
            <a:r>
              <a:rPr lang="zh-CN" altLang="en-US" sz="2000" dirty="0" smtClean="0"/>
              <a:t>蒙卡</a:t>
            </a:r>
            <a:r>
              <a:rPr lang="zh-CN" altLang="en-US" sz="2000" dirty="0"/>
              <a:t>方法应用研究</a:t>
            </a:r>
            <a:r>
              <a:rPr lang="en-US" altLang="zh-CN" sz="2000" dirty="0"/>
              <a:t>[J]. </a:t>
            </a:r>
            <a:r>
              <a:rPr lang="zh-CN" altLang="en-US" sz="2000" dirty="0"/>
              <a:t>辐射防护（投寄）</a:t>
            </a:r>
          </a:p>
          <a:p>
            <a:r>
              <a:rPr lang="en-US" altLang="zh-CN" sz="2000" dirty="0"/>
              <a:t>[2] </a:t>
            </a:r>
            <a:r>
              <a:rPr lang="zh-CN" altLang="en-US" sz="2000" dirty="0"/>
              <a:t>袁志刚，李厚文，熊扣红等</a:t>
            </a:r>
            <a:r>
              <a:rPr lang="en-US" altLang="zh-CN" sz="2000" dirty="0"/>
              <a:t>.</a:t>
            </a:r>
            <a:r>
              <a:rPr lang="zh-CN" altLang="en-US" sz="2000" dirty="0"/>
              <a:t>应用蒙特卡罗方法进行大物件放射测量仪的</a:t>
            </a:r>
            <a:r>
              <a:rPr lang="zh-CN" altLang="en-US" sz="2000" dirty="0" smtClean="0"/>
              <a:t>探测效率</a:t>
            </a:r>
            <a:r>
              <a:rPr lang="zh-CN" altLang="en-US" sz="2000" dirty="0"/>
              <a:t>校正</a:t>
            </a:r>
            <a:r>
              <a:rPr lang="en-US" altLang="zh-CN" sz="2000" dirty="0"/>
              <a:t>[J]. </a:t>
            </a:r>
            <a:r>
              <a:rPr lang="zh-CN" altLang="en-US" sz="2000" dirty="0"/>
              <a:t>辐射防护</a:t>
            </a:r>
            <a:r>
              <a:rPr lang="zh-CN" altLang="en-US" sz="2000" dirty="0" smtClean="0"/>
              <a:t>（</a:t>
            </a:r>
            <a:r>
              <a:rPr lang="zh-CN" altLang="en-US" sz="2000" dirty="0"/>
              <a:t>录用</a:t>
            </a:r>
            <a:r>
              <a:rPr lang="zh-CN" altLang="en-US" sz="2000" dirty="0" smtClean="0"/>
              <a:t>）</a:t>
            </a:r>
            <a:endParaRPr lang="en-US" altLang="zh-CN" sz="2000" dirty="0" smtClean="0"/>
          </a:p>
        </p:txBody>
      </p:sp>
    </p:spTree>
    <p:extLst>
      <p:ext uri="{BB962C8B-B14F-4D97-AF65-F5344CB8AC3E}">
        <p14:creationId xmlns:p14="http://schemas.microsoft.com/office/powerpoint/2010/main" val="2538218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ctrTitle"/>
          </p:nvPr>
        </p:nvSpPr>
        <p:spPr>
          <a:xfrm>
            <a:off x="685800" y="2209800"/>
            <a:ext cx="7772400" cy="1470025"/>
          </a:xfrm>
        </p:spPr>
        <p:txBody>
          <a:bodyPr/>
          <a:lstStyle/>
          <a:p>
            <a:r>
              <a:rPr lang="zh-CN" altLang="en-US" dirty="0" smtClean="0"/>
              <a:t>欢迎各位专家提出宝贵意见！</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2"/>
          <p:cNvSpPr/>
          <p:nvPr/>
        </p:nvSpPr>
        <p:spPr>
          <a:xfrm rot="2087610">
            <a:off x="543303" y="2284413"/>
            <a:ext cx="2368550" cy="2646362"/>
          </a:xfrm>
          <a:custGeom>
            <a:avLst/>
            <a:gdLst/>
            <a:ahLst/>
            <a:cxnLst/>
            <a:rect l="l" t="t" r="r" b="b"/>
            <a:pathLst>
              <a:path w="4532669" h="4746399">
                <a:moveTo>
                  <a:pt x="2520296" y="0"/>
                </a:moveTo>
                <a:cubicBezTo>
                  <a:pt x="3343805" y="0"/>
                  <a:pt x="4075065" y="394967"/>
                  <a:pt x="4532669" y="1007541"/>
                </a:cubicBezTo>
                <a:cubicBezTo>
                  <a:pt x="4076090" y="478227"/>
                  <a:pt x="3398381" y="144047"/>
                  <a:pt x="2642202" y="144047"/>
                </a:cubicBezTo>
                <a:cubicBezTo>
                  <a:pt x="1262492" y="144047"/>
                  <a:pt x="144016" y="1256566"/>
                  <a:pt x="144016" y="2628928"/>
                </a:cubicBezTo>
                <a:cubicBezTo>
                  <a:pt x="144016" y="3525963"/>
                  <a:pt x="621884" y="4311981"/>
                  <a:pt x="1339718" y="4746399"/>
                </a:cubicBezTo>
                <a:cubicBezTo>
                  <a:pt x="542520" y="4323888"/>
                  <a:pt x="0" y="3485448"/>
                  <a:pt x="0" y="2520296"/>
                </a:cubicBezTo>
                <a:cubicBezTo>
                  <a:pt x="0" y="1128375"/>
                  <a:pt x="1128375" y="0"/>
                  <a:pt x="2520296"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rot="19574601">
            <a:off x="1362453" y="3300911"/>
            <a:ext cx="1365250" cy="2471738"/>
          </a:xfrm>
          <a:custGeom>
            <a:avLst/>
            <a:gdLst/>
            <a:ahLst/>
            <a:cxnLst/>
            <a:rect l="l" t="t" r="r" b="b"/>
            <a:pathLst>
              <a:path w="3506582" h="6341948">
                <a:moveTo>
                  <a:pt x="3240360" y="0"/>
                </a:moveTo>
                <a:cubicBezTo>
                  <a:pt x="3330025" y="0"/>
                  <a:pt x="3418839" y="3642"/>
                  <a:pt x="3506582" y="11780"/>
                </a:cubicBezTo>
                <a:cubicBezTo>
                  <a:pt x="1772732" y="148098"/>
                  <a:pt x="408933" y="1587041"/>
                  <a:pt x="408933" y="3341898"/>
                </a:cubicBezTo>
                <a:cubicBezTo>
                  <a:pt x="408933" y="4661317"/>
                  <a:pt x="1179894" y="5802148"/>
                  <a:pt x="2301104" y="6341948"/>
                </a:cubicBezTo>
                <a:cubicBezTo>
                  <a:pt x="969445" y="5939773"/>
                  <a:pt x="0" y="4703279"/>
                  <a:pt x="0" y="3240360"/>
                </a:cubicBezTo>
                <a:cubicBezTo>
                  <a:pt x="0" y="1450759"/>
                  <a:pt x="1450759" y="0"/>
                  <a:pt x="3240360"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1073528" y="2802436"/>
            <a:ext cx="2633662" cy="2759075"/>
          </a:xfrm>
          <a:custGeom>
            <a:avLst/>
            <a:gdLst/>
            <a:ahLst/>
            <a:cxnLst/>
            <a:rect l="l" t="t" r="r" b="b"/>
            <a:pathLst>
              <a:path w="4532669" h="4746399">
                <a:moveTo>
                  <a:pt x="2520296" y="0"/>
                </a:moveTo>
                <a:cubicBezTo>
                  <a:pt x="3343805" y="0"/>
                  <a:pt x="4075065" y="394967"/>
                  <a:pt x="4532669" y="1007541"/>
                </a:cubicBezTo>
                <a:cubicBezTo>
                  <a:pt x="4076090" y="478227"/>
                  <a:pt x="3398381" y="144047"/>
                  <a:pt x="2642202" y="144047"/>
                </a:cubicBezTo>
                <a:cubicBezTo>
                  <a:pt x="1262492" y="144047"/>
                  <a:pt x="144016" y="1256566"/>
                  <a:pt x="144016" y="2628928"/>
                </a:cubicBezTo>
                <a:cubicBezTo>
                  <a:pt x="144016" y="3525963"/>
                  <a:pt x="621884" y="4311981"/>
                  <a:pt x="1339718" y="4746399"/>
                </a:cubicBezTo>
                <a:cubicBezTo>
                  <a:pt x="542520" y="4323888"/>
                  <a:pt x="0" y="3485448"/>
                  <a:pt x="0" y="2520296"/>
                </a:cubicBezTo>
                <a:cubicBezTo>
                  <a:pt x="0" y="1128375"/>
                  <a:pt x="1128375" y="0"/>
                  <a:pt x="2520296"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 name="椭圆 1"/>
          <p:cNvSpPr/>
          <p:nvPr/>
        </p:nvSpPr>
        <p:spPr>
          <a:xfrm>
            <a:off x="1541840" y="3243761"/>
            <a:ext cx="1979613" cy="1979613"/>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1592640" y="3459661"/>
            <a:ext cx="1751013" cy="175101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700" dirty="0" smtClean="0">
                <a:solidFill>
                  <a:srgbClr val="454545"/>
                </a:solidFill>
                <a:latin typeface="微软雅黑" panose="020B0503020204020204" pitchFamily="34" charset="-122"/>
                <a:ea typeface="微软雅黑" panose="020B0503020204020204" pitchFamily="34" charset="-122"/>
              </a:rPr>
              <a:t>放射性废物</a:t>
            </a:r>
            <a:endParaRPr lang="zh-CN" altLang="en-US" sz="2700" dirty="0">
              <a:solidFill>
                <a:srgbClr val="454545"/>
              </a:solidFill>
              <a:latin typeface="微软雅黑" panose="020B0503020204020204" pitchFamily="34" charset="-122"/>
              <a:ea typeface="微软雅黑" panose="020B0503020204020204" pitchFamily="34" charset="-122"/>
            </a:endParaRPr>
          </a:p>
        </p:txBody>
      </p:sp>
      <p:sp>
        <p:nvSpPr>
          <p:cNvPr id="4" name="椭圆 3"/>
          <p:cNvSpPr/>
          <p:nvPr/>
        </p:nvSpPr>
        <p:spPr>
          <a:xfrm>
            <a:off x="1386265" y="1786436"/>
            <a:ext cx="1457325" cy="14573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 name="椭圆 4"/>
          <p:cNvSpPr/>
          <p:nvPr/>
        </p:nvSpPr>
        <p:spPr>
          <a:xfrm>
            <a:off x="1462465" y="1972174"/>
            <a:ext cx="1271588" cy="1271587"/>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1600" dirty="0" smtClean="0">
                <a:solidFill>
                  <a:srgbClr val="454545"/>
                </a:solidFill>
                <a:latin typeface="微软雅黑" panose="020B0503020204020204" pitchFamily="34" charset="-122"/>
                <a:ea typeface="微软雅黑" panose="020B0503020204020204" pitchFamily="34" charset="-122"/>
              </a:rPr>
              <a:t>废物产生和积累量</a:t>
            </a:r>
            <a:endParaRPr lang="en-US" altLang="zh-CN" sz="1600" dirty="0">
              <a:solidFill>
                <a:srgbClr val="454545"/>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2800" dirty="0" smtClean="0">
                <a:solidFill>
                  <a:schemeClr val="accent2"/>
                </a:solidFill>
                <a:latin typeface="微软雅黑" panose="020B0503020204020204" pitchFamily="34" charset="-122"/>
                <a:ea typeface="微软雅黑" panose="020B0503020204020204" pitchFamily="34" charset="-122"/>
              </a:rPr>
              <a:t>多</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8" name="椭圆 7"/>
          <p:cNvSpPr/>
          <p:nvPr/>
        </p:nvSpPr>
        <p:spPr>
          <a:xfrm>
            <a:off x="3416678" y="2880224"/>
            <a:ext cx="1301750" cy="130175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 name="椭圆 8"/>
          <p:cNvSpPr/>
          <p:nvPr/>
        </p:nvSpPr>
        <p:spPr>
          <a:xfrm>
            <a:off x="3484940" y="3046911"/>
            <a:ext cx="1136650" cy="113506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1400" dirty="0" smtClean="0">
                <a:solidFill>
                  <a:srgbClr val="454545"/>
                </a:solidFill>
                <a:latin typeface="微软雅黑" panose="020B0503020204020204" pitchFamily="34" charset="-122"/>
                <a:ea typeface="微软雅黑" panose="020B0503020204020204" pitchFamily="34" charset="-122"/>
              </a:rPr>
              <a:t>对环境和人类</a:t>
            </a:r>
            <a:endParaRPr lang="en-US" altLang="zh-CN" sz="1400" dirty="0">
              <a:solidFill>
                <a:srgbClr val="454545"/>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2400" dirty="0" smtClean="0">
                <a:solidFill>
                  <a:schemeClr val="accent2"/>
                </a:solidFill>
                <a:latin typeface="微软雅黑" panose="020B0503020204020204" pitchFamily="34" charset="-122"/>
                <a:ea typeface="微软雅黑" panose="020B0503020204020204" pitchFamily="34" charset="-122"/>
              </a:rPr>
              <a:t>危</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1" name="椭圆 10"/>
          <p:cNvSpPr/>
          <p:nvPr/>
        </p:nvSpPr>
        <p:spPr>
          <a:xfrm>
            <a:off x="3225800" y="4724400"/>
            <a:ext cx="1041400" cy="10414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3281362" y="4856163"/>
            <a:ext cx="908050" cy="909637"/>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1200" dirty="0">
                <a:solidFill>
                  <a:srgbClr val="454545"/>
                </a:solidFill>
                <a:latin typeface="微软雅黑" panose="020B0503020204020204" pitchFamily="34" charset="-122"/>
                <a:ea typeface="微软雅黑" panose="020B0503020204020204" pitchFamily="34" charset="-122"/>
              </a:rPr>
              <a:t>快速</a:t>
            </a:r>
            <a:r>
              <a:rPr lang="zh-CN" altLang="en-US" sz="1200" dirty="0" smtClean="0">
                <a:solidFill>
                  <a:srgbClr val="454545"/>
                </a:solidFill>
                <a:latin typeface="微软雅黑" panose="020B0503020204020204" pitchFamily="34" charset="-122"/>
                <a:ea typeface="微软雅黑" panose="020B0503020204020204" pitchFamily="34" charset="-122"/>
              </a:rPr>
              <a:t>准确探测</a:t>
            </a:r>
            <a:endParaRPr lang="en-US" altLang="zh-CN" sz="1200" dirty="0">
              <a:solidFill>
                <a:srgbClr val="454545"/>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2000" dirty="0" smtClean="0">
                <a:solidFill>
                  <a:schemeClr val="accent2"/>
                </a:solidFill>
                <a:latin typeface="微软雅黑" panose="020B0503020204020204" pitchFamily="34" charset="-122"/>
                <a:ea typeface="微软雅黑" panose="020B0503020204020204" pitchFamily="34" charset="-122"/>
              </a:rPr>
              <a:t>难</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5133" name="TextBox 18"/>
          <p:cNvSpPr txBox="1">
            <a:spLocks noChangeArrowheads="1"/>
          </p:cNvSpPr>
          <p:nvPr/>
        </p:nvSpPr>
        <p:spPr bwMode="auto">
          <a:xfrm>
            <a:off x="2808271" y="1780471"/>
            <a:ext cx="5919410" cy="99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l" eaLnBrk="1" hangingPunct="1">
              <a:lnSpc>
                <a:spcPct val="130000"/>
              </a:lnSpc>
              <a:buFont typeface="Wingdings" panose="05000000000000000000" pitchFamily="2" charset="2"/>
              <a:buChar char="Ø"/>
            </a:pPr>
            <a:r>
              <a:rPr lang="zh-CN" altLang="en-US" sz="1500" dirty="0" smtClean="0">
                <a:solidFill>
                  <a:srgbClr val="525252"/>
                </a:solidFill>
                <a:latin typeface="微软雅黑" panose="020B0503020204020204" pitchFamily="34" charset="-122"/>
                <a:ea typeface="微软雅黑" panose="020B0503020204020204" pitchFamily="34" charset="-122"/>
              </a:rPr>
              <a:t>放射性废物</a:t>
            </a:r>
            <a:r>
              <a:rPr lang="zh-CN" altLang="en-US" sz="1500" dirty="0" smtClean="0">
                <a:solidFill>
                  <a:srgbClr val="FF0000"/>
                </a:solidFill>
                <a:latin typeface="微软雅黑" panose="020B0503020204020204" pitchFamily="34" charset="-122"/>
                <a:ea typeface="微软雅黑" panose="020B0503020204020204" pitchFamily="34" charset="-122"/>
              </a:rPr>
              <a:t>积累量约</a:t>
            </a:r>
            <a:r>
              <a:rPr lang="en-US" altLang="zh-CN" sz="1500" dirty="0" smtClean="0">
                <a:solidFill>
                  <a:srgbClr val="FF0000"/>
                </a:solidFill>
                <a:latin typeface="微软雅黑" panose="020B0503020204020204" pitchFamily="34" charset="-122"/>
                <a:ea typeface="微软雅黑" panose="020B0503020204020204" pitchFamily="34" charset="-122"/>
              </a:rPr>
              <a:t>50000m</a:t>
            </a:r>
            <a:r>
              <a:rPr lang="en-US" altLang="zh-CN" sz="1500" baseline="30000" dirty="0" smtClean="0">
                <a:solidFill>
                  <a:srgbClr val="FF0000"/>
                </a:solidFill>
                <a:latin typeface="微软雅黑" panose="020B0503020204020204" pitchFamily="34" charset="-122"/>
                <a:ea typeface="微软雅黑" panose="020B0503020204020204" pitchFamily="34" charset="-122"/>
              </a:rPr>
              <a:t>3</a:t>
            </a:r>
          </a:p>
          <a:p>
            <a:pPr marL="285750" indent="-285750" algn="l">
              <a:lnSpc>
                <a:spcPct val="130000"/>
              </a:lnSpc>
              <a:buFont typeface="Wingdings" panose="05000000000000000000" pitchFamily="2" charset="2"/>
              <a:buChar char="Ø"/>
            </a:pPr>
            <a:r>
              <a:rPr lang="zh-CN" altLang="en-US" sz="1500" dirty="0">
                <a:solidFill>
                  <a:srgbClr val="525252"/>
                </a:solidFill>
                <a:latin typeface="微软雅黑" panose="020B0503020204020204" pitchFamily="34" charset="-122"/>
                <a:ea typeface="微软雅黑" panose="020B0503020204020204" pitchFamily="34" charset="-122"/>
              </a:rPr>
              <a:t>秦</a:t>
            </a:r>
            <a:r>
              <a:rPr lang="zh-CN" altLang="en-US" sz="1500" dirty="0" smtClean="0">
                <a:solidFill>
                  <a:srgbClr val="525252"/>
                </a:solidFill>
                <a:latin typeface="微软雅黑" panose="020B0503020204020204" pitchFamily="34" charset="-122"/>
                <a:ea typeface="微软雅黑" panose="020B0503020204020204" pitchFamily="34" charset="-122"/>
              </a:rPr>
              <a:t>山</a:t>
            </a:r>
            <a:r>
              <a:rPr lang="en-US" altLang="zh-CN" sz="1500" dirty="0" smtClean="0">
                <a:solidFill>
                  <a:srgbClr val="525252"/>
                </a:solidFill>
                <a:latin typeface="微软雅黑" panose="020B0503020204020204" pitchFamily="34" charset="-122"/>
                <a:ea typeface="微软雅黑" panose="020B0503020204020204" pitchFamily="34" charset="-122"/>
              </a:rPr>
              <a:t>7</a:t>
            </a:r>
            <a:r>
              <a:rPr lang="zh-CN" altLang="en-US" sz="1500" dirty="0" smtClean="0">
                <a:solidFill>
                  <a:srgbClr val="525252"/>
                </a:solidFill>
                <a:latin typeface="微软雅黑" panose="020B0503020204020204" pitchFamily="34" charset="-122"/>
                <a:ea typeface="微软雅黑" panose="020B0503020204020204" pitchFamily="34" charset="-122"/>
              </a:rPr>
              <a:t>个机组，装机容量</a:t>
            </a:r>
            <a:r>
              <a:rPr lang="en-US" altLang="zh-CN" sz="1500" dirty="0" smtClean="0">
                <a:solidFill>
                  <a:srgbClr val="525252"/>
                </a:solidFill>
                <a:latin typeface="微软雅黑" panose="020B0503020204020204" pitchFamily="34" charset="-122"/>
                <a:ea typeface="微软雅黑" panose="020B0503020204020204" pitchFamily="34" charset="-122"/>
              </a:rPr>
              <a:t>4300MW</a:t>
            </a:r>
            <a:r>
              <a:rPr lang="zh-CN" altLang="en-US" sz="1500" dirty="0" smtClean="0">
                <a:solidFill>
                  <a:srgbClr val="525252"/>
                </a:solidFill>
                <a:latin typeface="微软雅黑" panose="020B0503020204020204" pitchFamily="34" charset="-122"/>
                <a:ea typeface="微软雅黑" panose="020B0503020204020204" pitchFamily="34" charset="-122"/>
              </a:rPr>
              <a:t>，每年约</a:t>
            </a:r>
            <a:r>
              <a:rPr lang="en-US" altLang="zh-CN" sz="1500" dirty="0" smtClean="0">
                <a:solidFill>
                  <a:srgbClr val="525252"/>
                </a:solidFill>
                <a:latin typeface="微软雅黑" panose="020B0503020204020204" pitchFamily="34" charset="-122"/>
                <a:ea typeface="微软雅黑" panose="020B0503020204020204" pitchFamily="34" charset="-122"/>
              </a:rPr>
              <a:t>400m</a:t>
            </a:r>
            <a:r>
              <a:rPr lang="en-US" altLang="zh-CN" sz="1500" baseline="30000" dirty="0" smtClean="0">
                <a:solidFill>
                  <a:srgbClr val="525252"/>
                </a:solidFill>
                <a:latin typeface="微软雅黑" panose="020B0503020204020204" pitchFamily="34" charset="-122"/>
                <a:ea typeface="微软雅黑" panose="020B0503020204020204" pitchFamily="34" charset="-122"/>
              </a:rPr>
              <a:t>3</a:t>
            </a:r>
            <a:r>
              <a:rPr lang="zh-CN" altLang="en-US" sz="1500" dirty="0" smtClean="0">
                <a:solidFill>
                  <a:srgbClr val="525252"/>
                </a:solidFill>
                <a:latin typeface="微软雅黑" panose="020B0503020204020204" pitchFamily="34" charset="-122"/>
                <a:ea typeface="微软雅黑" panose="020B0503020204020204" pitchFamily="34" charset="-122"/>
              </a:rPr>
              <a:t>中低放废物</a:t>
            </a:r>
            <a:endParaRPr lang="en-US" altLang="zh-CN" sz="1500" dirty="0" smtClean="0">
              <a:solidFill>
                <a:srgbClr val="525252"/>
              </a:solidFill>
              <a:latin typeface="微软雅黑" panose="020B0503020204020204" pitchFamily="34" charset="-122"/>
              <a:ea typeface="微软雅黑" panose="020B0503020204020204" pitchFamily="34" charset="-122"/>
            </a:endParaRPr>
          </a:p>
          <a:p>
            <a:pPr marL="285750" indent="-285750" algn="l" eaLnBrk="1" hangingPunct="1">
              <a:lnSpc>
                <a:spcPct val="130000"/>
              </a:lnSpc>
              <a:buFont typeface="Wingdings" panose="05000000000000000000" pitchFamily="2" charset="2"/>
              <a:buChar char="Ø"/>
            </a:pPr>
            <a:r>
              <a:rPr lang="zh-CN" altLang="en-US" sz="1500" dirty="0" smtClean="0">
                <a:solidFill>
                  <a:srgbClr val="525252"/>
                </a:solidFill>
                <a:latin typeface="微软雅黑" panose="020B0503020204020204" pitchFamily="34" charset="-122"/>
                <a:ea typeface="微软雅黑" panose="020B0503020204020204" pitchFamily="34" charset="-122"/>
              </a:rPr>
              <a:t>核电中长期规划</a:t>
            </a:r>
            <a:r>
              <a:rPr lang="en-US" altLang="zh-CN" sz="1500" dirty="0" smtClean="0">
                <a:solidFill>
                  <a:srgbClr val="525252"/>
                </a:solidFill>
                <a:latin typeface="微软雅黑" panose="020B0503020204020204" pitchFamily="34" charset="-122"/>
                <a:ea typeface="微软雅黑" panose="020B0503020204020204" pitchFamily="34" charset="-122"/>
              </a:rPr>
              <a:t>2020</a:t>
            </a:r>
            <a:r>
              <a:rPr lang="zh-CN" altLang="en-US" sz="1500" dirty="0" smtClean="0">
                <a:solidFill>
                  <a:srgbClr val="525252"/>
                </a:solidFill>
                <a:latin typeface="微软雅黑" panose="020B0503020204020204" pitchFamily="34" charset="-122"/>
                <a:ea typeface="微软雅黑" panose="020B0503020204020204" pitchFamily="34" charset="-122"/>
              </a:rPr>
              <a:t>年装机容量</a:t>
            </a:r>
            <a:r>
              <a:rPr lang="en-US" altLang="zh-CN" sz="1500" dirty="0" smtClean="0">
                <a:solidFill>
                  <a:srgbClr val="525252"/>
                </a:solidFill>
                <a:latin typeface="微软雅黑" panose="020B0503020204020204" pitchFamily="34" charset="-122"/>
                <a:ea typeface="微软雅黑" panose="020B0503020204020204" pitchFamily="34" charset="-122"/>
              </a:rPr>
              <a:t>58000MW</a:t>
            </a:r>
            <a:r>
              <a:rPr lang="zh-CN" altLang="en-US" sz="1500" dirty="0" smtClean="0">
                <a:solidFill>
                  <a:srgbClr val="525252"/>
                </a:solidFill>
                <a:latin typeface="微软雅黑" panose="020B0503020204020204" pitchFamily="34" charset="-122"/>
                <a:ea typeface="微软雅黑" panose="020B0503020204020204" pitchFamily="34" charset="-122"/>
              </a:rPr>
              <a:t>，</a:t>
            </a:r>
            <a:r>
              <a:rPr lang="zh-CN" altLang="en-US" sz="1500" dirty="0" smtClean="0">
                <a:solidFill>
                  <a:srgbClr val="FF0000"/>
                </a:solidFill>
                <a:latin typeface="微软雅黑" panose="020B0503020204020204" pitchFamily="34" charset="-122"/>
                <a:ea typeface="微软雅黑" panose="020B0503020204020204" pitchFamily="34" charset="-122"/>
              </a:rPr>
              <a:t>新增量巨大</a:t>
            </a:r>
            <a:endParaRPr lang="zh-CN" altLang="en-US" sz="1500" dirty="0">
              <a:solidFill>
                <a:srgbClr val="FF0000"/>
              </a:solidFill>
              <a:latin typeface="微软雅黑" panose="020B0503020204020204" pitchFamily="34" charset="-122"/>
              <a:ea typeface="微软雅黑" panose="020B0503020204020204" pitchFamily="34" charset="-122"/>
            </a:endParaRPr>
          </a:p>
        </p:txBody>
      </p:sp>
      <p:sp>
        <p:nvSpPr>
          <p:cNvPr id="5134" name="TextBox 18"/>
          <p:cNvSpPr txBox="1">
            <a:spLocks noChangeArrowheads="1"/>
          </p:cNvSpPr>
          <p:nvPr/>
        </p:nvSpPr>
        <p:spPr bwMode="auto">
          <a:xfrm>
            <a:off x="4718427" y="3039531"/>
            <a:ext cx="4047747"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l" eaLnBrk="1" hangingPunct="1">
              <a:lnSpc>
                <a:spcPct val="130000"/>
              </a:lnSpc>
              <a:buFont typeface="Wingdings" panose="05000000000000000000" pitchFamily="2" charset="2"/>
              <a:buChar char="Ø"/>
            </a:pPr>
            <a:r>
              <a:rPr lang="zh-CN" altLang="en-US" sz="1500" dirty="0" smtClean="0">
                <a:solidFill>
                  <a:srgbClr val="525252"/>
                </a:solidFill>
                <a:latin typeface="微软雅黑" panose="020B0503020204020204" pitchFamily="34" charset="-122"/>
                <a:ea typeface="微软雅黑" panose="020B0503020204020204" pitchFamily="34" charset="-122"/>
              </a:rPr>
              <a:t>对大气、水、土壤造成污染，通过呼吸或食物链进入人体</a:t>
            </a:r>
            <a:endParaRPr lang="en-US" altLang="zh-CN" sz="1500" dirty="0">
              <a:solidFill>
                <a:srgbClr val="525252"/>
              </a:solidFill>
              <a:latin typeface="微软雅黑" panose="020B0503020204020204" pitchFamily="34" charset="-122"/>
              <a:ea typeface="微软雅黑" panose="020B0503020204020204" pitchFamily="34" charset="-122"/>
            </a:endParaRPr>
          </a:p>
          <a:p>
            <a:pPr marL="285750" indent="-285750" algn="l" eaLnBrk="1" hangingPunct="1">
              <a:lnSpc>
                <a:spcPct val="130000"/>
              </a:lnSpc>
              <a:buFont typeface="Wingdings" panose="05000000000000000000" pitchFamily="2" charset="2"/>
              <a:buChar char="Ø"/>
            </a:pPr>
            <a:r>
              <a:rPr lang="zh-CN" altLang="en-US" sz="1500" dirty="0" smtClean="0">
                <a:solidFill>
                  <a:srgbClr val="525252"/>
                </a:solidFill>
                <a:latin typeface="微软雅黑" panose="020B0503020204020204" pitchFamily="34" charset="-122"/>
                <a:ea typeface="微软雅黑" panose="020B0503020204020204" pitchFamily="34" charset="-122"/>
              </a:rPr>
              <a:t>国标规定放射性废物</a:t>
            </a:r>
            <a:r>
              <a:rPr lang="zh-CN" altLang="en-US" sz="1500" dirty="0" smtClean="0">
                <a:solidFill>
                  <a:srgbClr val="FF0000"/>
                </a:solidFill>
                <a:latin typeface="微软雅黑" panose="020B0503020204020204" pitchFamily="34" charset="-122"/>
                <a:ea typeface="微软雅黑" panose="020B0503020204020204" pitchFamily="34" charset="-122"/>
              </a:rPr>
              <a:t>暂存期限</a:t>
            </a:r>
            <a:r>
              <a:rPr lang="en-US" altLang="zh-CN" sz="1500" dirty="0" smtClean="0">
                <a:solidFill>
                  <a:srgbClr val="FF0000"/>
                </a:solidFill>
                <a:latin typeface="微软雅黑" panose="020B0503020204020204" pitchFamily="34" charset="-122"/>
                <a:ea typeface="微软雅黑" panose="020B0503020204020204" pitchFamily="34" charset="-122"/>
              </a:rPr>
              <a:t>5</a:t>
            </a:r>
            <a:r>
              <a:rPr lang="zh-CN" altLang="en-US" sz="1500" dirty="0" smtClean="0">
                <a:solidFill>
                  <a:srgbClr val="FF0000"/>
                </a:solidFill>
                <a:latin typeface="微软雅黑" panose="020B0503020204020204" pitchFamily="34" charset="-122"/>
                <a:ea typeface="微软雅黑" panose="020B0503020204020204" pitchFamily="34" charset="-122"/>
              </a:rPr>
              <a:t>年</a:t>
            </a:r>
            <a:r>
              <a:rPr lang="zh-CN" altLang="en-US" sz="1500" dirty="0" smtClean="0">
                <a:solidFill>
                  <a:srgbClr val="525252"/>
                </a:solidFill>
                <a:latin typeface="微软雅黑" panose="020B0503020204020204" pitchFamily="34" charset="-122"/>
                <a:ea typeface="微软雅黑" panose="020B0503020204020204" pitchFamily="34" charset="-122"/>
              </a:rPr>
              <a:t>，以避免核动力厂内贮存过多导致污染</a:t>
            </a:r>
            <a:endParaRPr lang="zh-CN" altLang="en-US" sz="1500" dirty="0">
              <a:solidFill>
                <a:srgbClr val="525252"/>
              </a:solidFill>
              <a:latin typeface="微软雅黑" panose="020B0503020204020204" pitchFamily="34" charset="-122"/>
              <a:ea typeface="微软雅黑" panose="020B0503020204020204" pitchFamily="34" charset="-122"/>
            </a:endParaRPr>
          </a:p>
        </p:txBody>
      </p:sp>
      <p:sp>
        <p:nvSpPr>
          <p:cNvPr id="5135" name="TextBox 18"/>
          <p:cNvSpPr txBox="1">
            <a:spLocks noChangeArrowheads="1"/>
          </p:cNvSpPr>
          <p:nvPr/>
        </p:nvSpPr>
        <p:spPr bwMode="auto">
          <a:xfrm>
            <a:off x="4322761" y="4741026"/>
            <a:ext cx="4400551" cy="99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l" eaLnBrk="1" hangingPunct="1">
              <a:lnSpc>
                <a:spcPct val="130000"/>
              </a:lnSpc>
              <a:buFont typeface="Wingdings" panose="05000000000000000000" pitchFamily="2" charset="2"/>
              <a:buChar char="Ø"/>
            </a:pPr>
            <a:r>
              <a:rPr lang="zh-CN" altLang="en-US" sz="1500" dirty="0" smtClean="0">
                <a:solidFill>
                  <a:srgbClr val="525252"/>
                </a:solidFill>
                <a:latin typeface="微软雅黑" panose="020B0503020204020204" pitchFamily="34" charset="-122"/>
                <a:ea typeface="微软雅黑" panose="020B0503020204020204" pitchFamily="34" charset="-122"/>
              </a:rPr>
              <a:t>核素种类与活度未知、分布不均匀、理化形态复杂；填充材料种类繁多、衰减系数涨落大</a:t>
            </a:r>
            <a:endParaRPr lang="en-US" altLang="zh-CN" sz="1500" dirty="0" smtClean="0">
              <a:solidFill>
                <a:srgbClr val="525252"/>
              </a:solidFill>
              <a:latin typeface="微软雅黑" panose="020B0503020204020204" pitchFamily="34" charset="-122"/>
              <a:ea typeface="微软雅黑" panose="020B0503020204020204" pitchFamily="34" charset="-122"/>
            </a:endParaRPr>
          </a:p>
          <a:p>
            <a:pPr marL="285750" indent="-285750" algn="l" eaLnBrk="1" hangingPunct="1">
              <a:lnSpc>
                <a:spcPct val="130000"/>
              </a:lnSpc>
              <a:buFont typeface="Wingdings" panose="05000000000000000000" pitchFamily="2" charset="2"/>
              <a:buChar char="Ø"/>
            </a:pPr>
            <a:r>
              <a:rPr lang="zh-CN" altLang="en-US" sz="1500" dirty="0">
                <a:solidFill>
                  <a:srgbClr val="525252"/>
                </a:solidFill>
                <a:latin typeface="微软雅黑" panose="020B0503020204020204" pitchFamily="34" charset="-122"/>
                <a:ea typeface="微软雅黑" panose="020B0503020204020204" pitchFamily="34" charset="-122"/>
              </a:rPr>
              <a:t>大</a:t>
            </a:r>
            <a:r>
              <a:rPr lang="zh-CN" altLang="en-US" sz="1500" dirty="0" smtClean="0">
                <a:solidFill>
                  <a:srgbClr val="525252"/>
                </a:solidFill>
                <a:latin typeface="微软雅黑" panose="020B0503020204020204" pitchFamily="34" charset="-122"/>
                <a:ea typeface="微软雅黑" panose="020B0503020204020204" pitchFamily="34" charset="-122"/>
              </a:rPr>
              <a:t>体积、高密度放射性废物易发生</a:t>
            </a:r>
            <a:r>
              <a:rPr lang="zh-CN" altLang="en-US" sz="1500" dirty="0" smtClean="0">
                <a:solidFill>
                  <a:srgbClr val="FF0000"/>
                </a:solidFill>
                <a:latin typeface="微软雅黑" panose="020B0503020204020204" pitchFamily="34" charset="-122"/>
                <a:ea typeface="微软雅黑" panose="020B0503020204020204" pitchFamily="34" charset="-122"/>
              </a:rPr>
              <a:t>深穿透问题</a:t>
            </a:r>
            <a:endParaRPr lang="zh-CN" altLang="en-US" sz="1500" dirty="0">
              <a:solidFill>
                <a:srgbClr val="FF0000"/>
              </a:solidFill>
              <a:latin typeface="微软雅黑" panose="020B0503020204020204" pitchFamily="34" charset="-122"/>
              <a:ea typeface="微软雅黑" panose="020B0503020204020204" pitchFamily="34" charset="-122"/>
            </a:endParaRPr>
          </a:p>
        </p:txBody>
      </p:sp>
      <p:sp>
        <p:nvSpPr>
          <p:cNvPr id="5136" name="标题 13"/>
          <p:cNvSpPr>
            <a:spLocks noGrp="1"/>
          </p:cNvSpPr>
          <p:nvPr>
            <p:ph type="title"/>
          </p:nvPr>
        </p:nvSpPr>
        <p:spPr/>
        <p:txBody>
          <a:bodyPr/>
          <a:lstStyle/>
          <a:p>
            <a:r>
              <a:rPr lang="zh-CN" altLang="en-US" dirty="0" smtClean="0"/>
              <a:t>研究背景与意义</a:t>
            </a:r>
          </a:p>
        </p:txBody>
      </p:sp>
      <p:sp>
        <p:nvSpPr>
          <p:cNvPr id="19" name="内容占位符 2"/>
          <p:cNvSpPr txBox="1">
            <a:spLocks/>
          </p:cNvSpPr>
          <p:nvPr/>
        </p:nvSpPr>
        <p:spPr>
          <a:xfrm>
            <a:off x="457200" y="1066800"/>
            <a:ext cx="8229600" cy="5141912"/>
          </a:xfrm>
          <a:prstGeom prst="rect">
            <a:avLst/>
          </a:prstGeom>
        </p:spPr>
        <p:txBody>
          <a:bodyPr/>
          <a:lstStyle>
            <a:lvl1pPr marL="449263" indent="-449263" algn="l" rtl="0" fontAlgn="base">
              <a:lnSpc>
                <a:spcPct val="110000"/>
              </a:lnSpc>
              <a:spcBef>
                <a:spcPct val="20000"/>
              </a:spcBef>
              <a:spcAft>
                <a:spcPct val="0"/>
              </a:spcAft>
              <a:buSzPct val="120000"/>
              <a:buBlip>
                <a:blip r:embed="rId3"/>
              </a:buBlip>
              <a:defRPr sz="2800">
                <a:solidFill>
                  <a:srgbClr val="133984"/>
                </a:solidFill>
                <a:latin typeface="+mn-lt"/>
                <a:ea typeface="+mn-ea"/>
                <a:cs typeface="+mn-cs"/>
              </a:defRPr>
            </a:lvl1pPr>
            <a:lvl2pPr marL="914400" indent="-285750" algn="l" rtl="0" fontAlgn="base">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fontAlgn="base">
              <a:spcBef>
                <a:spcPct val="20000"/>
              </a:spcBef>
              <a:spcAft>
                <a:spcPct val="0"/>
              </a:spcAft>
              <a:buChar char="•"/>
              <a:defRPr sz="2400">
                <a:solidFill>
                  <a:schemeClr val="tx1"/>
                </a:solidFill>
                <a:latin typeface="+mn-lt"/>
                <a:ea typeface="宋体" charset="-122"/>
              </a:defRPr>
            </a:lvl3pPr>
            <a:lvl4pPr marL="1730375" indent="-228600" algn="l" rtl="0" fontAlgn="base">
              <a:spcBef>
                <a:spcPct val="20000"/>
              </a:spcBef>
              <a:spcAft>
                <a:spcPct val="0"/>
              </a:spcAft>
              <a:buChar char="–"/>
              <a:defRPr sz="2000">
                <a:solidFill>
                  <a:schemeClr val="tx1"/>
                </a:solidFill>
                <a:latin typeface="+mn-lt"/>
                <a:ea typeface="宋体" charset="-122"/>
              </a:defRPr>
            </a:lvl4pPr>
            <a:lvl5pPr marL="2138363" indent="-228600" algn="l" rtl="0" fontAlgn="base">
              <a:spcBef>
                <a:spcPct val="20000"/>
              </a:spcBef>
              <a:spcAft>
                <a:spcPct val="0"/>
              </a:spcAft>
              <a:buChar char="»"/>
              <a:defRPr sz="2000">
                <a:solidFill>
                  <a:schemeClr val="tx1"/>
                </a:solidFill>
                <a:latin typeface="+mn-lt"/>
                <a:ea typeface="宋体" charset="-122"/>
              </a:defRPr>
            </a:lvl5pPr>
            <a:lvl6pPr marL="2595563" indent="-228600" algn="l" rtl="0" fontAlgn="base">
              <a:spcBef>
                <a:spcPct val="20000"/>
              </a:spcBef>
              <a:spcAft>
                <a:spcPct val="0"/>
              </a:spcAft>
              <a:buChar char="»"/>
              <a:defRPr sz="2000">
                <a:solidFill>
                  <a:schemeClr val="tx1"/>
                </a:solidFill>
                <a:latin typeface="+mn-lt"/>
                <a:ea typeface="宋体" charset="-122"/>
              </a:defRPr>
            </a:lvl6pPr>
            <a:lvl7pPr marL="3052763" indent="-228600" algn="l" rtl="0" fontAlgn="base">
              <a:spcBef>
                <a:spcPct val="20000"/>
              </a:spcBef>
              <a:spcAft>
                <a:spcPct val="0"/>
              </a:spcAft>
              <a:buChar char="»"/>
              <a:defRPr sz="2000">
                <a:solidFill>
                  <a:schemeClr val="tx1"/>
                </a:solidFill>
                <a:latin typeface="+mn-lt"/>
                <a:ea typeface="宋体" charset="-122"/>
              </a:defRPr>
            </a:lvl7pPr>
            <a:lvl8pPr marL="3509963" indent="-228600" algn="l" rtl="0" fontAlgn="base">
              <a:spcBef>
                <a:spcPct val="20000"/>
              </a:spcBef>
              <a:spcAft>
                <a:spcPct val="0"/>
              </a:spcAft>
              <a:buChar char="»"/>
              <a:defRPr sz="2000">
                <a:solidFill>
                  <a:schemeClr val="tx1"/>
                </a:solidFill>
                <a:latin typeface="+mn-lt"/>
                <a:ea typeface="宋体" charset="-122"/>
              </a:defRPr>
            </a:lvl8pPr>
            <a:lvl9pPr marL="3967163" indent="-228600" algn="l" rtl="0" fontAlgn="base">
              <a:spcBef>
                <a:spcPct val="20000"/>
              </a:spcBef>
              <a:spcAft>
                <a:spcPct val="0"/>
              </a:spcAft>
              <a:buChar char="»"/>
              <a:defRPr sz="2000">
                <a:solidFill>
                  <a:schemeClr val="tx1"/>
                </a:solidFill>
                <a:latin typeface="+mn-lt"/>
                <a:ea typeface="宋体" charset="-122"/>
              </a:defRPr>
            </a:lvl9pPr>
          </a:lstStyle>
          <a:p>
            <a:r>
              <a:rPr lang="zh-CN" altLang="en-US" kern="0" dirty="0" smtClean="0"/>
              <a:t>我国面临的放射性废物问题</a:t>
            </a:r>
            <a:endParaRPr lang="zh-CN" altLang="en-US" kern="0" dirty="0"/>
          </a:p>
        </p:txBody>
      </p:sp>
    </p:spTree>
    <p:extLst>
      <p:ext uri="{BB962C8B-B14F-4D97-AF65-F5344CB8AC3E}">
        <p14:creationId xmlns:p14="http://schemas.microsoft.com/office/powerpoint/2010/main" val="1889802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研究背景与意义</a:t>
            </a:r>
            <a:endParaRPr lang="zh-CN" altLang="en-US" dirty="0"/>
          </a:p>
        </p:txBody>
      </p:sp>
      <p:sp>
        <p:nvSpPr>
          <p:cNvPr id="3" name="内容占位符 2"/>
          <p:cNvSpPr>
            <a:spLocks noGrp="1"/>
          </p:cNvSpPr>
          <p:nvPr>
            <p:ph idx="1"/>
          </p:nvPr>
        </p:nvSpPr>
        <p:spPr>
          <a:xfrm>
            <a:off x="457200" y="1525460"/>
            <a:ext cx="8229600" cy="4799139"/>
          </a:xfrm>
        </p:spPr>
        <p:txBody>
          <a:bodyPr/>
          <a:lstStyle/>
          <a:p>
            <a:r>
              <a:rPr lang="zh-CN" altLang="en-US" dirty="0" smtClean="0"/>
              <a:t>深</a:t>
            </a:r>
            <a:r>
              <a:rPr lang="zh-CN" altLang="en-US" dirty="0"/>
              <a:t>穿透问题（</a:t>
            </a:r>
            <a:r>
              <a:rPr lang="en-US" altLang="zh-CN" dirty="0"/>
              <a:t>Kahn, H. </a:t>
            </a:r>
            <a:r>
              <a:rPr lang="zh-CN" altLang="en-US" dirty="0"/>
              <a:t>）</a:t>
            </a:r>
            <a:endParaRPr lang="en-US" altLang="zh-CN" dirty="0"/>
          </a:p>
          <a:p>
            <a:pPr lvl="1">
              <a:buFont typeface="Wingdings" panose="05000000000000000000" pitchFamily="2" charset="2"/>
              <a:buChar char="Ø"/>
            </a:pPr>
            <a:r>
              <a:rPr lang="zh-CN" altLang="en-US" sz="2000" dirty="0" smtClean="0"/>
              <a:t>在</a:t>
            </a:r>
            <a:r>
              <a:rPr lang="zh-CN" altLang="en-US" sz="2000" dirty="0" smtClean="0"/>
              <a:t>应用</a:t>
            </a:r>
            <a:r>
              <a:rPr lang="zh-CN" altLang="en-US" sz="2000" dirty="0" smtClean="0">
                <a:solidFill>
                  <a:srgbClr val="FF0000"/>
                </a:solidFill>
              </a:rPr>
              <a:t>蒙特卡罗方法</a:t>
            </a:r>
            <a:r>
              <a:rPr lang="zh-CN" altLang="en-US" sz="2000" dirty="0"/>
              <a:t>模拟粒</a:t>
            </a:r>
            <a:r>
              <a:rPr lang="zh-CN" altLang="en-US" sz="2000" dirty="0" smtClean="0"/>
              <a:t>子在介质内的输运时，若</a:t>
            </a:r>
            <a:r>
              <a:rPr lang="zh-CN" altLang="en-US" sz="2000" dirty="0" smtClean="0">
                <a:solidFill>
                  <a:srgbClr val="FF0000"/>
                </a:solidFill>
              </a:rPr>
              <a:t>介质层厚度较大</a:t>
            </a:r>
            <a:r>
              <a:rPr lang="zh-CN" altLang="en-US" sz="2000" dirty="0"/>
              <a:t>，会</a:t>
            </a:r>
            <a:r>
              <a:rPr lang="zh-CN" altLang="en-US" sz="2000" dirty="0" smtClean="0"/>
              <a:t>导致穿过介质层被</a:t>
            </a:r>
            <a:r>
              <a:rPr lang="zh-CN" altLang="en-US" sz="2000" dirty="0"/>
              <a:t>统计到的粒子数较少</a:t>
            </a:r>
            <a:r>
              <a:rPr lang="zh-CN" altLang="en-US" sz="2000" dirty="0" smtClean="0"/>
              <a:t>、</a:t>
            </a:r>
            <a:r>
              <a:rPr lang="zh-CN" altLang="en-US" sz="2000" dirty="0"/>
              <a:t>计算</a:t>
            </a:r>
            <a:r>
              <a:rPr lang="zh-CN" altLang="en-US" sz="2000" dirty="0" smtClean="0"/>
              <a:t>误差较大，该现象称之为深穿透问题</a:t>
            </a:r>
            <a:endParaRPr lang="en-US" altLang="zh-CN" sz="2000" dirty="0"/>
          </a:p>
          <a:p>
            <a:pPr marL="628650" lvl="1" indent="0">
              <a:buNone/>
            </a:pPr>
            <a:endParaRPr lang="en-US" altLang="zh-CN" sz="2000" dirty="0" smtClean="0"/>
          </a:p>
          <a:p>
            <a:pPr marL="628650" lvl="1" indent="0">
              <a:buNone/>
            </a:pPr>
            <a:endParaRPr lang="en-US" altLang="zh-CN" sz="2000" dirty="0"/>
          </a:p>
          <a:p>
            <a:r>
              <a:rPr lang="zh-CN" altLang="en-US" dirty="0" smtClean="0"/>
              <a:t>深穿透问题的机理</a:t>
            </a:r>
            <a:endParaRPr lang="en-US" altLang="zh-CN" dirty="0"/>
          </a:p>
          <a:p>
            <a:pPr lvl="1">
              <a:buFont typeface="Wingdings" panose="05000000000000000000" pitchFamily="2" charset="2"/>
              <a:buChar char="Ø"/>
            </a:pPr>
            <a:r>
              <a:rPr lang="zh-CN" altLang="en-US" sz="2000" dirty="0" smtClean="0"/>
              <a:t>统计</a:t>
            </a:r>
            <a:r>
              <a:rPr lang="zh-CN" altLang="en-US" sz="2000" dirty="0"/>
              <a:t>涨落</a:t>
            </a:r>
          </a:p>
          <a:p>
            <a:pPr lvl="1">
              <a:buFont typeface="Wingdings" panose="05000000000000000000" pitchFamily="2" charset="2"/>
              <a:buChar char="Ø"/>
            </a:pPr>
            <a:r>
              <a:rPr lang="zh-CN" altLang="en-US" sz="2000" dirty="0" smtClean="0"/>
              <a:t>伪随机数问题</a:t>
            </a:r>
            <a:endParaRPr lang="zh-CN" altLang="en-US" sz="2000" dirty="0"/>
          </a:p>
        </p:txBody>
      </p:sp>
      <p:sp>
        <p:nvSpPr>
          <p:cNvPr id="4" name="文本框 3"/>
          <p:cNvSpPr txBox="1"/>
          <p:nvPr/>
        </p:nvSpPr>
        <p:spPr>
          <a:xfrm>
            <a:off x="622280" y="914400"/>
            <a:ext cx="3416320"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800" dirty="0" smtClean="0">
                <a:solidFill>
                  <a:srgbClr val="133984"/>
                </a:solidFill>
                <a:latin typeface="+mn-lt"/>
                <a:ea typeface="+mn-ea"/>
              </a:rPr>
              <a:t>粒子输运深</a:t>
            </a:r>
            <a:r>
              <a:rPr lang="zh-CN" altLang="en-US" sz="2800" dirty="0">
                <a:solidFill>
                  <a:srgbClr val="133984"/>
                </a:solidFill>
                <a:latin typeface="+mn-lt"/>
                <a:ea typeface="+mn-ea"/>
              </a:rPr>
              <a:t>穿透问题</a:t>
            </a:r>
          </a:p>
        </p:txBody>
      </p:sp>
      <p:sp>
        <p:nvSpPr>
          <p:cNvPr id="5" name="文本框 4"/>
          <p:cNvSpPr txBox="1"/>
          <p:nvPr/>
        </p:nvSpPr>
        <p:spPr>
          <a:xfrm>
            <a:off x="1421031" y="3217143"/>
            <a:ext cx="7085148"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zh-CN" altLang="en-US" sz="2000" dirty="0" smtClean="0"/>
              <a:t>计算误差*：蒙卡方法中的计算误差是指统计估计量的置信度，一般规定小于</a:t>
            </a:r>
            <a:r>
              <a:rPr lang="en-US" altLang="zh-CN" sz="2000" dirty="0" smtClean="0"/>
              <a:t>5%</a:t>
            </a:r>
            <a:r>
              <a:rPr lang="zh-CN" altLang="en-US" sz="2000" dirty="0" smtClean="0"/>
              <a:t>时结果是可信的，并且越小越好</a:t>
            </a:r>
            <a:endParaRPr lang="zh-CN" altLang="en-US" sz="2000" dirty="0"/>
          </a:p>
        </p:txBody>
      </p:sp>
    </p:spTree>
    <p:extLst>
      <p:ext uri="{BB962C8B-B14F-4D97-AF65-F5344CB8AC3E}">
        <p14:creationId xmlns:p14="http://schemas.microsoft.com/office/powerpoint/2010/main" val="1062275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pPr marL="449263" lvl="1" indent="-449263">
              <a:buSzPct val="120000"/>
              <a:buBlip>
                <a:blip r:embed="rId3"/>
              </a:buBlip>
            </a:pPr>
            <a:r>
              <a:rPr lang="zh-CN" altLang="en-US" sz="2800" dirty="0" smtClean="0">
                <a:solidFill>
                  <a:srgbClr val="FF0000"/>
                </a:solidFill>
                <a:cs typeface="+mn-cs"/>
              </a:rPr>
              <a:t>深</a:t>
            </a:r>
            <a:r>
              <a:rPr lang="zh-CN" altLang="en-US" sz="2800" dirty="0">
                <a:solidFill>
                  <a:srgbClr val="FF0000"/>
                </a:solidFill>
                <a:cs typeface="+mn-cs"/>
              </a:rPr>
              <a:t>穿透问题的规律研究</a:t>
            </a:r>
            <a:endParaRPr lang="en-US" altLang="zh-CN" sz="2800" dirty="0">
              <a:solidFill>
                <a:srgbClr val="FF0000"/>
              </a:solidFill>
              <a:cs typeface="+mn-cs"/>
            </a:endParaRPr>
          </a:p>
          <a:p>
            <a:pPr marL="449263" lvl="1" indent="-449263">
              <a:buSzPct val="120000"/>
              <a:buBlip>
                <a:blip r:embed="rId3"/>
              </a:buBlip>
            </a:pPr>
            <a:r>
              <a:rPr lang="zh-CN" altLang="en-US" sz="2800" dirty="0">
                <a:cs typeface="+mn-cs"/>
              </a:rPr>
              <a:t>小</a:t>
            </a:r>
            <a:r>
              <a:rPr lang="zh-CN" altLang="en-US" sz="2800" dirty="0">
                <a:cs typeface="+mn-cs"/>
              </a:rPr>
              <a:t>区域蒙特卡罗方法研究</a:t>
            </a:r>
            <a:endParaRPr lang="en-US" altLang="zh-CN" sz="2800" dirty="0">
              <a:cs typeface="+mn-cs"/>
            </a:endParaRPr>
          </a:p>
          <a:p>
            <a:pPr marL="449263" lvl="1" indent="-449263">
              <a:buSzPct val="120000"/>
              <a:buBlip>
                <a:blip r:embed="rId3"/>
              </a:buBlip>
            </a:pPr>
            <a:r>
              <a:rPr lang="zh-CN" altLang="en-US" sz="2800" dirty="0">
                <a:cs typeface="+mn-cs"/>
              </a:rPr>
              <a:t>小</a:t>
            </a:r>
            <a:r>
              <a:rPr lang="zh-CN" altLang="en-US" sz="2800" dirty="0">
                <a:cs typeface="+mn-cs"/>
              </a:rPr>
              <a:t>区域蒙特卡罗方法的应用</a:t>
            </a:r>
            <a:endParaRPr lang="en-US" altLang="zh-CN" sz="2800" dirty="0">
              <a:cs typeface="+mn-cs"/>
            </a:endParaRPr>
          </a:p>
        </p:txBody>
      </p:sp>
    </p:spTree>
    <p:extLst>
      <p:ext uri="{BB962C8B-B14F-4D97-AF65-F5344CB8AC3E}">
        <p14:creationId xmlns:p14="http://schemas.microsoft.com/office/powerpoint/2010/main" val="1793796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4769566" y="935667"/>
            <a:ext cx="3993434" cy="2748609"/>
          </a:xfrm>
          <a:prstGeom prst="rect">
            <a:avLst/>
          </a:prstGeom>
        </p:spPr>
      </p:pic>
      <p:pic>
        <p:nvPicPr>
          <p:cNvPr id="18" name="图片 17"/>
          <p:cNvPicPr/>
          <p:nvPr/>
        </p:nvPicPr>
        <p:blipFill>
          <a:blip r:embed="rId4" cstate="print">
            <a:extLst>
              <a:ext uri="{28A0092B-C50C-407E-A947-70E740481C1C}">
                <a14:useLocalDpi xmlns:a14="http://schemas.microsoft.com/office/drawing/2010/main" val="0"/>
              </a:ext>
            </a:extLst>
          </a:blip>
          <a:stretch>
            <a:fillRect/>
          </a:stretch>
        </p:blipFill>
        <p:spPr>
          <a:xfrm>
            <a:off x="4753364" y="3733800"/>
            <a:ext cx="3886200" cy="2550801"/>
          </a:xfrm>
          <a:prstGeom prst="rect">
            <a:avLst/>
          </a:prstGeom>
        </p:spPr>
      </p:pic>
      <p:sp>
        <p:nvSpPr>
          <p:cNvPr id="2" name="标题 1"/>
          <p:cNvSpPr>
            <a:spLocks noGrp="1"/>
          </p:cNvSpPr>
          <p:nvPr>
            <p:ph type="title"/>
          </p:nvPr>
        </p:nvSpPr>
        <p:spPr/>
        <p:txBody>
          <a:bodyPr/>
          <a:lstStyle/>
          <a:p>
            <a:r>
              <a:rPr lang="zh-CN" altLang="en-US" dirty="0"/>
              <a:t>深穿透问题规律</a:t>
            </a:r>
            <a:r>
              <a:rPr lang="zh-CN" altLang="en-US" dirty="0" smtClean="0"/>
              <a:t>研究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half" idx="1"/>
              </p:nvPr>
            </p:nvSpPr>
            <p:spPr>
              <a:xfrm>
                <a:off x="228599" y="1066801"/>
                <a:ext cx="4646283" cy="5267324"/>
              </a:xfrm>
            </p:spPr>
            <p:txBody>
              <a:bodyPr/>
              <a:lstStyle/>
              <a:p>
                <a:r>
                  <a:rPr lang="zh-CN" altLang="en-US" sz="2400" dirty="0"/>
                  <a:t>研究</a:t>
                </a:r>
                <a:r>
                  <a:rPr lang="zh-CN" altLang="en-US" sz="2400" dirty="0" smtClean="0"/>
                  <a:t>模型</a:t>
                </a:r>
                <a:endParaRPr lang="en-US" altLang="zh-CN" sz="2400" dirty="0" smtClean="0"/>
              </a:p>
              <a:p>
                <a:pPr lvl="1">
                  <a:buFont typeface="Wingdings" panose="05000000000000000000" pitchFamily="2" charset="2"/>
                  <a:buChar char="Ø"/>
                </a:pPr>
                <a:r>
                  <a:rPr lang="zh-CN" altLang="en-US" sz="2000" dirty="0" smtClean="0"/>
                  <a:t>均匀分布的球体，介质材料为铁，各向同性点源位于球心处，光子向</a:t>
                </a:r>
                <a:r>
                  <a:rPr lang="zh-CN" altLang="en-US" sz="2000" dirty="0"/>
                  <a:t>外发射，计算</a:t>
                </a:r>
                <a:r>
                  <a:rPr lang="zh-CN" altLang="en-US" sz="2000" dirty="0" smtClean="0"/>
                  <a:t>光子从</a:t>
                </a:r>
                <a:r>
                  <a:rPr lang="zh-CN" altLang="en-US" sz="2000" dirty="0"/>
                  <a:t>球体</a:t>
                </a:r>
                <a:r>
                  <a:rPr lang="zh-CN" altLang="en-US" sz="2000" dirty="0" smtClean="0"/>
                  <a:t>表面穿透的概率</a:t>
                </a:r>
                <a:endParaRPr lang="en-US" altLang="zh-CN" sz="2000" dirty="0" smtClean="0"/>
              </a:p>
              <a:p>
                <a:pPr lvl="1">
                  <a:buFont typeface="Wingdings" panose="05000000000000000000" pitchFamily="2" charset="2"/>
                  <a:buChar char="Ø"/>
                </a:pPr>
                <a:r>
                  <a:rPr lang="zh-CN" altLang="en-US" sz="2000" dirty="0" smtClean="0"/>
                  <a:t>综合考虑光子能量和介质厚度的影响，以平均自由程为变量来考量光子的行为</a:t>
                </a:r>
                <a:endParaRPr lang="en-US" altLang="zh-CN" sz="2000" dirty="0" smtClean="0"/>
              </a:p>
              <a:p>
                <a:pPr marL="628650" lvl="1" indent="0" algn="just">
                  <a:buNone/>
                </a:pPr>
                <a14:m>
                  <m:oMathPara xmlns:m="http://schemas.openxmlformats.org/officeDocument/2006/math">
                    <m:oMathParaPr>
                      <m:jc m:val="right"/>
                    </m:oMathParaPr>
                    <m:oMath xmlns:m="http://schemas.openxmlformats.org/officeDocument/2006/math">
                      <m:r>
                        <a:rPr lang="en-US" altLang="zh-CN" sz="2000" i="1">
                          <a:latin typeface="Cambria Math" panose="02040503050406030204" pitchFamily="18" charset="0"/>
                        </a:rPr>
                        <m:t>𝑙</m:t>
                      </m:r>
                      <m:r>
                        <a:rPr lang="en-US" altLang="zh-CN" sz="2000">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𝜇</m:t>
                          </m:r>
                        </m:e>
                        <m:sup>
                          <m:r>
                            <a:rPr lang="en-US" altLang="zh-CN" sz="2000" i="1">
                              <a:latin typeface="Cambria Math" panose="02040503050406030204" pitchFamily="18" charset="0"/>
                            </a:rPr>
                            <m:t>−1</m:t>
                          </m:r>
                        </m:sup>
                      </m:sSup>
                      <m:r>
                        <a:rPr lang="en-US" altLang="zh-CN" sz="2000">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f>
                            <m:fPr>
                              <m:type m:val="lin"/>
                              <m:ctrlPr>
                                <a:rPr lang="zh-CN" altLang="zh-CN" sz="2000" i="1">
                                  <a:latin typeface="Cambria Math" panose="02040503050406030204" pitchFamily="18" charset="0"/>
                                </a:rPr>
                              </m:ctrlPr>
                            </m:fPr>
                            <m:num>
                              <m:r>
                                <a:rPr lang="en-US" altLang="zh-CN" sz="2000" i="1">
                                  <a:latin typeface="Cambria Math" panose="02040503050406030204" pitchFamily="18" charset="0"/>
                                </a:rPr>
                                <m:t>𝜇</m:t>
                              </m:r>
                            </m:num>
                            <m:den>
                              <m:r>
                                <a:rPr lang="en-US" altLang="zh-CN" sz="2000" i="1">
                                  <a:latin typeface="Cambria Math" panose="02040503050406030204" pitchFamily="18" charset="0"/>
                                </a:rPr>
                                <m:t>𝜌</m:t>
                              </m:r>
                            </m:den>
                          </m:f>
                          <m:r>
                            <a:rPr lang="en-US" altLang="zh-CN" sz="2000" i="1">
                              <a:latin typeface="Cambria Math" panose="02040503050406030204" pitchFamily="18" charset="0"/>
                            </a:rPr>
                            <m:t>)∙</m:t>
                          </m:r>
                          <m:r>
                            <a:rPr lang="en-US" altLang="zh-CN" sz="2000" i="1">
                              <a:latin typeface="Cambria Math" panose="02040503050406030204" pitchFamily="18" charset="0"/>
                            </a:rPr>
                            <m:t>𝜌</m:t>
                          </m:r>
                          <m:r>
                            <a:rPr lang="en-US" altLang="zh-CN" sz="2000" i="1">
                              <a:latin typeface="Cambria Math" panose="02040503050406030204" pitchFamily="18" charset="0"/>
                            </a:rPr>
                            <m:t>)</m:t>
                          </m:r>
                        </m:e>
                        <m:sup>
                          <m:r>
                            <a:rPr lang="en-US" altLang="zh-CN" sz="2000" i="1">
                              <a:latin typeface="Cambria Math" panose="02040503050406030204" pitchFamily="18" charset="0"/>
                            </a:rPr>
                            <m:t>−1</m:t>
                          </m:r>
                        </m:sup>
                      </m:sSup>
                    </m:oMath>
                  </m:oMathPara>
                </a14:m>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sz="half" idx="1"/>
              </p:nvPr>
            </p:nvSpPr>
            <p:spPr>
              <a:xfrm>
                <a:off x="228599" y="1066801"/>
                <a:ext cx="4646283" cy="5267324"/>
              </a:xfrm>
              <a:blipFill rotWithShape="0">
                <a:blip r:embed="rId5"/>
                <a:stretch>
                  <a:fillRect t="-1157" r="-1442"/>
                </a:stretch>
              </a:blipFill>
            </p:spPr>
            <p:txBody>
              <a:bodyPr/>
              <a:lstStyle/>
              <a:p>
                <a:r>
                  <a:rPr lang="zh-CN" altLang="en-US">
                    <a:noFill/>
                  </a:rPr>
                  <a:t> </a:t>
                </a:r>
              </a:p>
            </p:txBody>
          </p:sp>
        </mc:Fallback>
      </mc:AlternateContent>
      <p:graphicFrame>
        <p:nvGraphicFramePr>
          <p:cNvPr id="5" name="表格 4"/>
          <p:cNvGraphicFramePr>
            <a:graphicFrameLocks noGrp="1"/>
          </p:cNvGraphicFramePr>
          <p:nvPr>
            <p:extLst>
              <p:ext uri="{D42A27DB-BD31-4B8C-83A1-F6EECF244321}">
                <p14:modId xmlns:p14="http://schemas.microsoft.com/office/powerpoint/2010/main" val="480318560"/>
              </p:ext>
            </p:extLst>
          </p:nvPr>
        </p:nvGraphicFramePr>
        <p:xfrm>
          <a:off x="228600" y="4964303"/>
          <a:ext cx="4800600" cy="1125090"/>
        </p:xfrm>
        <a:graphic>
          <a:graphicData uri="http://schemas.openxmlformats.org/drawingml/2006/table">
            <a:tbl>
              <a:tblPr>
                <a:tableStyleId>{9D7B26C5-4107-4FEC-AEDC-1716B250A1EF}</a:tableStyleId>
              </a:tblPr>
              <a:tblGrid>
                <a:gridCol w="1028700"/>
                <a:gridCol w="685800"/>
                <a:gridCol w="600075"/>
                <a:gridCol w="600075"/>
                <a:gridCol w="600075"/>
                <a:gridCol w="685800"/>
                <a:gridCol w="600075"/>
              </a:tblGrid>
              <a:tr h="375030">
                <a:tc>
                  <a:txBody>
                    <a:bodyPr/>
                    <a:lstStyle/>
                    <a:p>
                      <a:pPr algn="ctr">
                        <a:lnSpc>
                          <a:spcPts val="1200"/>
                        </a:lnSpc>
                        <a:spcAft>
                          <a:spcPts val="0"/>
                        </a:spcAft>
                      </a:pPr>
                      <a:r>
                        <a:rPr lang="zh-TW" sz="1100" kern="0" dirty="0">
                          <a:solidFill>
                            <a:schemeClr val="accent6"/>
                          </a:solidFill>
                          <a:effectLst/>
                        </a:rPr>
                        <a:t>射线能量（MeV）</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1200"/>
                        </a:lnSpc>
                        <a:spcAft>
                          <a:spcPts val="0"/>
                        </a:spcAft>
                      </a:pPr>
                      <a:r>
                        <a:rPr lang="zh-TW" sz="1100" kern="0" dirty="0">
                          <a:solidFill>
                            <a:schemeClr val="accent6"/>
                          </a:solidFill>
                          <a:effectLst/>
                        </a:rPr>
                        <a:t>0.1</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0.5</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1.0</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2.0</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5.0</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a:solidFill>
                            <a:schemeClr val="accent6"/>
                          </a:solidFill>
                          <a:effectLst/>
                        </a:rPr>
                        <a:t>10.0</a:t>
                      </a:r>
                      <a:endParaRPr lang="zh-CN" sz="1400" kern="10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r>
              <a:tr h="375030">
                <a:tc>
                  <a:txBody>
                    <a:bodyPr/>
                    <a:lstStyle/>
                    <a:p>
                      <a:pPr algn="ctr">
                        <a:lnSpc>
                          <a:spcPts val="1200"/>
                        </a:lnSpc>
                        <a:spcAft>
                          <a:spcPts val="0"/>
                        </a:spcAft>
                      </a:pPr>
                      <a:r>
                        <a:rPr lang="zh-CN" sz="1100" kern="0" dirty="0">
                          <a:solidFill>
                            <a:schemeClr val="accent6"/>
                          </a:solidFill>
                          <a:effectLst/>
                        </a:rPr>
                        <a:t>质量衰减系数（</a:t>
                      </a:r>
                      <a:r>
                        <a:rPr lang="zh-TW" sz="1100" kern="0" dirty="0">
                          <a:solidFill>
                            <a:schemeClr val="accent6"/>
                          </a:solidFill>
                          <a:effectLst/>
                        </a:rPr>
                        <a:t>cm</a:t>
                      </a:r>
                      <a:r>
                        <a:rPr lang="zh-TW" sz="1100" kern="0" baseline="30000" dirty="0">
                          <a:solidFill>
                            <a:schemeClr val="accent6"/>
                          </a:solidFill>
                          <a:effectLst/>
                        </a:rPr>
                        <a:t>2</a:t>
                      </a:r>
                      <a:r>
                        <a:rPr lang="zh-TW" sz="1100" kern="0" dirty="0">
                          <a:solidFill>
                            <a:schemeClr val="accent6"/>
                          </a:solidFill>
                          <a:effectLst/>
                        </a:rPr>
                        <a:t>/g</a:t>
                      </a:r>
                      <a:r>
                        <a:rPr lang="zh-CN" sz="1100" kern="0" dirty="0">
                          <a:solidFill>
                            <a:schemeClr val="accent6"/>
                          </a:solidFill>
                          <a:effectLst/>
                        </a:rPr>
                        <a:t>）</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1200"/>
                        </a:lnSpc>
                        <a:spcAft>
                          <a:spcPts val="0"/>
                        </a:spcAft>
                      </a:pPr>
                      <a:r>
                        <a:rPr lang="zh-TW" sz="1100" kern="0" dirty="0">
                          <a:solidFill>
                            <a:schemeClr val="accent6"/>
                          </a:solidFill>
                          <a:effectLst/>
                        </a:rPr>
                        <a:t>0.3720</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a:solidFill>
                            <a:schemeClr val="accent6"/>
                          </a:solidFill>
                          <a:effectLst/>
                        </a:rPr>
                        <a:t>0.0841</a:t>
                      </a:r>
                      <a:endParaRPr lang="zh-CN" sz="1400" kern="10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0.0599</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0.0426</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0.0315</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0.0299</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r>
              <a:tr h="375030">
                <a:tc>
                  <a:txBody>
                    <a:bodyPr/>
                    <a:lstStyle/>
                    <a:p>
                      <a:pPr algn="ctr">
                        <a:lnSpc>
                          <a:spcPts val="1200"/>
                        </a:lnSpc>
                        <a:spcAft>
                          <a:spcPts val="0"/>
                        </a:spcAft>
                      </a:pPr>
                      <a:r>
                        <a:rPr lang="zh-CN" sz="1100" kern="0" dirty="0">
                          <a:solidFill>
                            <a:schemeClr val="accent6"/>
                          </a:solidFill>
                          <a:effectLst/>
                        </a:rPr>
                        <a:t>平均自由程（</a:t>
                      </a:r>
                      <a:r>
                        <a:rPr lang="zh-TW" sz="1100" kern="0" dirty="0">
                          <a:solidFill>
                            <a:schemeClr val="accent6"/>
                          </a:solidFill>
                          <a:effectLst/>
                        </a:rPr>
                        <a:t>cm</a:t>
                      </a:r>
                      <a:r>
                        <a:rPr lang="zh-CN" sz="1100" kern="0" dirty="0">
                          <a:solidFill>
                            <a:schemeClr val="accent6"/>
                          </a:solidFill>
                          <a:effectLst/>
                        </a:rPr>
                        <a:t>）</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1200"/>
                        </a:lnSpc>
                        <a:spcAft>
                          <a:spcPts val="0"/>
                        </a:spcAft>
                      </a:pPr>
                      <a:r>
                        <a:rPr lang="zh-TW" sz="1100" kern="0">
                          <a:solidFill>
                            <a:schemeClr val="accent6"/>
                          </a:solidFill>
                          <a:effectLst/>
                        </a:rPr>
                        <a:t>0.3413</a:t>
                      </a:r>
                      <a:endParaRPr lang="zh-CN" sz="1400" kern="10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1.5101</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a:solidFill>
                            <a:schemeClr val="accent6"/>
                          </a:solidFill>
                          <a:effectLst/>
                        </a:rPr>
                        <a:t>2.1202</a:t>
                      </a:r>
                      <a:endParaRPr lang="zh-CN" sz="1400" kern="10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a:solidFill>
                            <a:schemeClr val="accent6"/>
                          </a:solidFill>
                          <a:effectLst/>
                        </a:rPr>
                        <a:t>2.9812</a:t>
                      </a:r>
                      <a:endParaRPr lang="zh-CN" sz="1400" kern="10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4.03175</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4.2475</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6" name="Rectangle 1"/>
          <p:cNvSpPr>
            <a:spLocks noChangeArrowheads="1"/>
          </p:cNvSpPr>
          <p:nvPr/>
        </p:nvSpPr>
        <p:spPr bwMode="auto">
          <a:xfrm>
            <a:off x="1295400" y="4590238"/>
            <a:ext cx="26035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CN" sz="140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不同能量下</a:t>
            </a:r>
            <a:r>
              <a:rPr kumimoji="0" lang="zh-CN" altLang="en-US" sz="140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铁</a:t>
            </a:r>
            <a:r>
              <a:rPr kumimoji="0" lang="zh-TW" altLang="zh-CN" sz="140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的平均自由程</a:t>
            </a:r>
            <a:endParaRPr kumimoji="0" lang="zh-CN" altLang="zh-CN" sz="100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8" name="矩形 7"/>
          <p:cNvSpPr/>
          <p:nvPr/>
        </p:nvSpPr>
        <p:spPr>
          <a:xfrm>
            <a:off x="5632910" y="3591552"/>
            <a:ext cx="2379177" cy="307777"/>
          </a:xfrm>
          <a:prstGeom prst="rect">
            <a:avLst/>
          </a:prstGeom>
        </p:spPr>
        <p:txBody>
          <a:bodyPr wrap="none">
            <a:spAutoFit/>
          </a:bodyPr>
          <a:lstStyle/>
          <a:p>
            <a:r>
              <a:rPr lang="zh-CN" altLang="en-US"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铁球内</a:t>
            </a:r>
            <a:r>
              <a:rPr lang="zh-CN" altLang="zh-CN"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光子</a:t>
            </a:r>
            <a:r>
              <a:rPr lang="zh-CN" altLang="en-US"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穿透球体的</a:t>
            </a:r>
            <a:r>
              <a:rPr lang="zh-TW" altLang="zh-CN"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概率</a:t>
            </a:r>
            <a:endParaRPr lang="zh-CN" altLang="en-US" sz="1400" dirty="0">
              <a:solidFill>
                <a:schemeClr val="accent6"/>
              </a:solidFill>
              <a:latin typeface="黑体" panose="02010609060101010101" pitchFamily="49" charset="-122"/>
              <a:ea typeface="黑体" panose="02010609060101010101" pitchFamily="49" charset="-122"/>
            </a:endParaRPr>
          </a:p>
        </p:txBody>
      </p:sp>
      <p:sp>
        <p:nvSpPr>
          <p:cNvPr id="19" name="矩形 18"/>
          <p:cNvSpPr/>
          <p:nvPr/>
        </p:nvSpPr>
        <p:spPr>
          <a:xfrm>
            <a:off x="5689034" y="6169223"/>
            <a:ext cx="2159566" cy="307777"/>
          </a:xfrm>
          <a:prstGeom prst="rect">
            <a:avLst/>
          </a:prstGeom>
        </p:spPr>
        <p:txBody>
          <a:bodyPr wrap="none">
            <a:spAutoFit/>
          </a:bodyPr>
          <a:lstStyle/>
          <a:p>
            <a:r>
              <a:rPr lang="zh-CN" altLang="zh-CN" sz="1400" kern="0" dirty="0">
                <a:solidFill>
                  <a:schemeClr val="accent6"/>
                </a:solidFill>
                <a:latin typeface="黑体" panose="02010609060101010101" pitchFamily="49" charset="-122"/>
                <a:ea typeface="黑体" panose="02010609060101010101" pitchFamily="49" charset="-122"/>
                <a:cs typeface="Times New Roman" panose="02020603050405020304" pitchFamily="18" charset="0"/>
              </a:rPr>
              <a:t>铁球内</a:t>
            </a:r>
            <a:r>
              <a:rPr lang="zh-CN" altLang="zh-CN"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光子</a:t>
            </a:r>
            <a:r>
              <a:rPr lang="zh-CN" altLang="en-US"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输运计算误差</a:t>
            </a:r>
            <a:endParaRPr lang="zh-CN" altLang="en-US" sz="1400" dirty="0">
              <a:solidFill>
                <a:schemeClr val="accent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6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p:nvPr/>
        </p:nvPicPr>
        <p:blipFill>
          <a:blip r:embed="rId3" cstate="print">
            <a:extLst>
              <a:ext uri="{28A0092B-C50C-407E-A947-70E740481C1C}">
                <a14:useLocalDpi xmlns:a14="http://schemas.microsoft.com/office/drawing/2010/main" val="0"/>
              </a:ext>
            </a:extLst>
          </a:blip>
          <a:stretch>
            <a:fillRect/>
          </a:stretch>
        </p:blipFill>
        <p:spPr>
          <a:xfrm>
            <a:off x="4516304" y="3119766"/>
            <a:ext cx="4399096" cy="3052434"/>
          </a:xfrm>
          <a:prstGeom prst="rect">
            <a:avLst/>
          </a:prstGeom>
        </p:spPr>
      </p:pic>
      <p:pic>
        <p:nvPicPr>
          <p:cNvPr id="9" name="图片 8"/>
          <p:cNvPicPr/>
          <p:nvPr/>
        </p:nvPicPr>
        <p:blipFill>
          <a:blip r:embed="rId4" cstate="print">
            <a:extLst>
              <a:ext uri="{28A0092B-C50C-407E-A947-70E740481C1C}">
                <a14:useLocalDpi xmlns:a14="http://schemas.microsoft.com/office/drawing/2010/main" val="0"/>
              </a:ext>
            </a:extLst>
          </a:blip>
          <a:stretch>
            <a:fillRect/>
          </a:stretch>
        </p:blipFill>
        <p:spPr>
          <a:xfrm>
            <a:off x="138176" y="3075650"/>
            <a:ext cx="4498848" cy="3122261"/>
          </a:xfrm>
          <a:prstGeom prst="rect">
            <a:avLst/>
          </a:prstGeom>
        </p:spPr>
      </p:pic>
      <p:sp>
        <p:nvSpPr>
          <p:cNvPr id="5" name="标题 4"/>
          <p:cNvSpPr>
            <a:spLocks noGrp="1"/>
          </p:cNvSpPr>
          <p:nvPr>
            <p:ph type="title"/>
          </p:nvPr>
        </p:nvSpPr>
        <p:spPr/>
        <p:txBody>
          <a:bodyPr/>
          <a:lstStyle/>
          <a:p>
            <a:r>
              <a:rPr lang="zh-CN" altLang="en-US" dirty="0"/>
              <a:t>深穿透问题规律</a:t>
            </a:r>
            <a:r>
              <a:rPr lang="zh-CN" altLang="en-US" dirty="0" smtClean="0"/>
              <a:t>研究</a:t>
            </a:r>
            <a:endParaRPr lang="zh-CN" altLang="en-US" dirty="0"/>
          </a:p>
        </p:txBody>
      </p:sp>
      <p:sp>
        <p:nvSpPr>
          <p:cNvPr id="7" name="内容占位符 6"/>
          <p:cNvSpPr>
            <a:spLocks noGrp="1"/>
          </p:cNvSpPr>
          <p:nvPr>
            <p:ph sz="half" idx="1"/>
          </p:nvPr>
        </p:nvSpPr>
        <p:spPr/>
        <p:txBody>
          <a:bodyPr/>
          <a:lstStyle/>
          <a:p>
            <a:pPr marL="0" indent="0">
              <a:buNone/>
            </a:pPr>
            <a:r>
              <a:rPr lang="zh-CN" altLang="en-US" dirty="0"/>
              <a:t>不同</a:t>
            </a:r>
            <a:r>
              <a:rPr lang="zh-CN" altLang="en-US" dirty="0" smtClean="0"/>
              <a:t>光子</a:t>
            </a:r>
            <a:r>
              <a:rPr lang="zh-CN" altLang="en-US" dirty="0"/>
              <a:t>数的</a:t>
            </a:r>
            <a:r>
              <a:rPr lang="zh-CN" altLang="en-US" dirty="0" smtClean="0"/>
              <a:t>影响</a:t>
            </a:r>
            <a:endParaRPr lang="en-US" altLang="zh-CN" dirty="0" smtClean="0"/>
          </a:p>
          <a:p>
            <a:pPr>
              <a:lnSpc>
                <a:spcPct val="125000"/>
              </a:lnSpc>
            </a:pPr>
            <a:r>
              <a:rPr lang="zh-CN" altLang="en-US" sz="2000" dirty="0" smtClean="0"/>
              <a:t>计算模型不变，应用蒙卡方法模拟粒子输运过程，初始发射光子数目作为变量的误差结果</a:t>
            </a:r>
            <a:endParaRPr lang="zh-CN" altLang="en-US" sz="2000" dirty="0"/>
          </a:p>
        </p:txBody>
      </p:sp>
      <p:sp>
        <p:nvSpPr>
          <p:cNvPr id="8" name="内容占位符 7"/>
          <p:cNvSpPr>
            <a:spLocks noGrp="1"/>
          </p:cNvSpPr>
          <p:nvPr>
            <p:ph sz="half" idx="2"/>
          </p:nvPr>
        </p:nvSpPr>
        <p:spPr>
          <a:xfrm>
            <a:off x="4622800" y="1268413"/>
            <a:ext cx="4038600" cy="5065712"/>
          </a:xfrm>
        </p:spPr>
        <p:txBody>
          <a:bodyPr/>
          <a:lstStyle/>
          <a:p>
            <a:pPr marL="0" indent="0">
              <a:buNone/>
            </a:pPr>
            <a:r>
              <a:rPr lang="zh-CN" altLang="en-US" dirty="0" smtClean="0"/>
              <a:t>不同介质材料的影响</a:t>
            </a:r>
            <a:endParaRPr lang="en-US" altLang="zh-CN" dirty="0" smtClean="0"/>
          </a:p>
          <a:p>
            <a:pPr>
              <a:lnSpc>
                <a:spcPct val="125000"/>
              </a:lnSpc>
            </a:pPr>
            <a:r>
              <a:rPr lang="zh-CN" altLang="en-US" sz="2000" dirty="0" smtClean="0"/>
              <a:t>计算模型不变，选择</a:t>
            </a:r>
            <a:r>
              <a:rPr lang="en-US" altLang="zh-CN" sz="2000" dirty="0" smtClean="0"/>
              <a:t>Al</a:t>
            </a:r>
            <a:r>
              <a:rPr lang="zh-CN" altLang="en-US" sz="2000" dirty="0" smtClean="0"/>
              <a:t>、</a:t>
            </a:r>
            <a:r>
              <a:rPr lang="en-US" altLang="zh-CN" sz="2000" dirty="0" smtClean="0"/>
              <a:t>Fe</a:t>
            </a:r>
            <a:r>
              <a:rPr lang="zh-CN" altLang="en-US" sz="2000" dirty="0" smtClean="0"/>
              <a:t>、</a:t>
            </a:r>
            <a:r>
              <a:rPr lang="en-US" altLang="zh-CN" sz="2000" dirty="0" smtClean="0"/>
              <a:t>Cu</a:t>
            </a:r>
            <a:r>
              <a:rPr lang="zh-CN" altLang="en-US" sz="2000" dirty="0" smtClean="0"/>
              <a:t>和</a:t>
            </a:r>
            <a:r>
              <a:rPr lang="en-US" altLang="zh-CN" sz="2000" dirty="0" err="1" smtClean="0"/>
              <a:t>Pb</a:t>
            </a:r>
            <a:r>
              <a:rPr lang="zh-CN" altLang="en-US" sz="2000" dirty="0" smtClean="0"/>
              <a:t>四种不同材料，在相同数目光子作用下的误差结果</a:t>
            </a:r>
            <a:endParaRPr lang="zh-CN" altLang="en-US" sz="2000" dirty="0"/>
          </a:p>
        </p:txBody>
      </p:sp>
      <p:sp>
        <p:nvSpPr>
          <p:cNvPr id="10" name="矩形 9"/>
          <p:cNvSpPr/>
          <p:nvPr/>
        </p:nvSpPr>
        <p:spPr>
          <a:xfrm>
            <a:off x="1218049" y="6042796"/>
            <a:ext cx="2339102" cy="307777"/>
          </a:xfrm>
          <a:prstGeom prst="rect">
            <a:avLst/>
          </a:prstGeom>
        </p:spPr>
        <p:txBody>
          <a:bodyPr wrap="none">
            <a:spAutoFit/>
          </a:bodyPr>
          <a:lstStyle/>
          <a:p>
            <a:r>
              <a:rPr lang="zh-CN" altLang="en-US"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不同</a:t>
            </a:r>
            <a:r>
              <a:rPr lang="zh-CN" altLang="en-US" sz="1400" kern="0" dirty="0">
                <a:solidFill>
                  <a:schemeClr val="accent6"/>
                </a:solidFill>
                <a:latin typeface="黑体" panose="02010609060101010101" pitchFamily="49" charset="-122"/>
                <a:ea typeface="黑体" panose="02010609060101010101" pitchFamily="49" charset="-122"/>
                <a:cs typeface="Times New Roman" panose="02020603050405020304" pitchFamily="18" charset="0"/>
              </a:rPr>
              <a:t>粒子数目下的计算误差</a:t>
            </a:r>
            <a:endParaRPr lang="zh-CN" altLang="en-US" sz="1400" dirty="0">
              <a:solidFill>
                <a:schemeClr val="accent6"/>
              </a:solidFill>
              <a:latin typeface="黑体" panose="02010609060101010101" pitchFamily="49" charset="-122"/>
              <a:ea typeface="黑体" panose="02010609060101010101" pitchFamily="49" charset="-122"/>
            </a:endParaRPr>
          </a:p>
        </p:txBody>
      </p:sp>
      <p:sp>
        <p:nvSpPr>
          <p:cNvPr id="12" name="矩形 11"/>
          <p:cNvSpPr/>
          <p:nvPr/>
        </p:nvSpPr>
        <p:spPr>
          <a:xfrm>
            <a:off x="5638801" y="6042795"/>
            <a:ext cx="2339102" cy="307777"/>
          </a:xfrm>
          <a:prstGeom prst="rect">
            <a:avLst/>
          </a:prstGeom>
        </p:spPr>
        <p:txBody>
          <a:bodyPr wrap="none">
            <a:spAutoFit/>
          </a:bodyPr>
          <a:lstStyle/>
          <a:p>
            <a:r>
              <a:rPr lang="zh-CN" altLang="en-US"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不同介质材料下</a:t>
            </a:r>
            <a:r>
              <a:rPr lang="zh-CN" altLang="en-US" sz="1400" kern="0" dirty="0">
                <a:solidFill>
                  <a:schemeClr val="accent6"/>
                </a:solidFill>
                <a:latin typeface="黑体" panose="02010609060101010101" pitchFamily="49" charset="-122"/>
                <a:ea typeface="黑体" panose="02010609060101010101" pitchFamily="49" charset="-122"/>
                <a:cs typeface="Times New Roman" panose="02020603050405020304" pitchFamily="18" charset="0"/>
              </a:rPr>
              <a:t>的计算误差</a:t>
            </a:r>
            <a:endParaRPr lang="zh-CN" altLang="en-US" sz="1400" dirty="0">
              <a:solidFill>
                <a:schemeClr val="accent6"/>
              </a:solidFill>
              <a:latin typeface="黑体" panose="02010609060101010101" pitchFamily="49" charset="-122"/>
              <a:ea typeface="黑体" panose="02010609060101010101" pitchFamily="49" charset="-122"/>
            </a:endParaRPr>
          </a:p>
        </p:txBody>
      </p:sp>
      <p:cxnSp>
        <p:nvCxnSpPr>
          <p:cNvPr id="3" name="直接连接符 2"/>
          <p:cNvCxnSpPr/>
          <p:nvPr/>
        </p:nvCxnSpPr>
        <p:spPr bwMode="auto">
          <a:xfrm>
            <a:off x="4622800" y="1268413"/>
            <a:ext cx="0" cy="4959625"/>
          </a:xfrm>
          <a:prstGeom prst="line">
            <a:avLst/>
          </a:prstGeom>
          <a:ln>
            <a:prstDash val="dashDot"/>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21039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pPr marL="449263" lvl="1" indent="-449263">
              <a:buSzPct val="120000"/>
              <a:buBlip>
                <a:blip r:embed="rId3"/>
              </a:buBlip>
            </a:pPr>
            <a:r>
              <a:rPr lang="zh-CN" altLang="en-US" sz="2800" dirty="0">
                <a:cs typeface="+mn-cs"/>
              </a:rPr>
              <a:t>深</a:t>
            </a:r>
            <a:r>
              <a:rPr lang="zh-CN" altLang="en-US" sz="2800" dirty="0">
                <a:cs typeface="+mn-cs"/>
              </a:rPr>
              <a:t>穿透问题的规律研究</a:t>
            </a:r>
            <a:endParaRPr lang="en-US" altLang="zh-CN" sz="2800" dirty="0">
              <a:cs typeface="+mn-cs"/>
            </a:endParaRPr>
          </a:p>
          <a:p>
            <a:pPr marL="449263" lvl="1" indent="-449263">
              <a:buSzPct val="120000"/>
              <a:buBlip>
                <a:blip r:embed="rId3"/>
              </a:buBlip>
            </a:pPr>
            <a:r>
              <a:rPr lang="zh-CN" altLang="en-US" sz="2800" dirty="0">
                <a:solidFill>
                  <a:srgbClr val="FF0000"/>
                </a:solidFill>
                <a:cs typeface="+mn-cs"/>
              </a:rPr>
              <a:t>小</a:t>
            </a:r>
            <a:r>
              <a:rPr lang="zh-CN" altLang="en-US" sz="2800" dirty="0">
                <a:solidFill>
                  <a:srgbClr val="FF0000"/>
                </a:solidFill>
                <a:cs typeface="+mn-cs"/>
              </a:rPr>
              <a:t>区域蒙特卡罗方法研究</a:t>
            </a:r>
            <a:endParaRPr lang="en-US" altLang="zh-CN" sz="2800" dirty="0">
              <a:solidFill>
                <a:srgbClr val="FF0000"/>
              </a:solidFill>
              <a:cs typeface="+mn-cs"/>
            </a:endParaRPr>
          </a:p>
          <a:p>
            <a:pPr marL="449263" lvl="1" indent="-449263">
              <a:buSzPct val="120000"/>
              <a:buBlip>
                <a:blip r:embed="rId3"/>
              </a:buBlip>
            </a:pPr>
            <a:r>
              <a:rPr lang="zh-CN" altLang="en-US" sz="2800" dirty="0">
                <a:cs typeface="+mn-cs"/>
              </a:rPr>
              <a:t>小</a:t>
            </a:r>
            <a:r>
              <a:rPr lang="zh-CN" altLang="en-US" sz="2800" dirty="0">
                <a:cs typeface="+mn-cs"/>
              </a:rPr>
              <a:t>区域蒙特卡罗方法的应用</a:t>
            </a:r>
            <a:endParaRPr lang="en-US" altLang="zh-CN" sz="2800" dirty="0">
              <a:cs typeface="+mn-cs"/>
            </a:endParaRPr>
          </a:p>
        </p:txBody>
      </p:sp>
    </p:spTree>
    <p:extLst>
      <p:ext uri="{BB962C8B-B14F-4D97-AF65-F5344CB8AC3E}">
        <p14:creationId xmlns:p14="http://schemas.microsoft.com/office/powerpoint/2010/main" val="1213898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小</a:t>
            </a:r>
            <a:r>
              <a:rPr lang="zh-CN" altLang="en-US" dirty="0" smtClean="0"/>
              <a:t>区域蒙特卡罗方法研究</a:t>
            </a:r>
            <a:endParaRPr lang="zh-CN" altLang="en-US" dirty="0"/>
          </a:p>
        </p:txBody>
      </p:sp>
      <p:sp>
        <p:nvSpPr>
          <p:cNvPr id="6" name="内容占位符 5"/>
          <p:cNvSpPr>
            <a:spLocks noGrp="1"/>
          </p:cNvSpPr>
          <p:nvPr>
            <p:ph idx="1"/>
          </p:nvPr>
        </p:nvSpPr>
        <p:spPr>
          <a:xfrm>
            <a:off x="304800" y="990600"/>
            <a:ext cx="4607785" cy="5218112"/>
          </a:xfrm>
        </p:spPr>
        <p:txBody>
          <a:bodyPr/>
          <a:lstStyle/>
          <a:p>
            <a:r>
              <a:rPr lang="zh-CN" altLang="en-US" dirty="0"/>
              <a:t>小</a:t>
            </a:r>
            <a:r>
              <a:rPr lang="zh-CN" altLang="en-US" dirty="0" smtClean="0"/>
              <a:t>区域蒙特卡罗方法原理</a:t>
            </a:r>
            <a:endParaRPr lang="en-US" altLang="zh-CN" dirty="0" smtClean="0"/>
          </a:p>
        </p:txBody>
      </p:sp>
      <p:sp>
        <p:nvSpPr>
          <p:cNvPr id="9" name="矩形 8"/>
          <p:cNvSpPr/>
          <p:nvPr/>
        </p:nvSpPr>
        <p:spPr>
          <a:xfrm>
            <a:off x="4648200" y="1663800"/>
            <a:ext cx="4154400" cy="435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pPr algn="ctr"/>
            <a:endParaRPr lang="zh-CN" altLang="en-US">
              <a:solidFill>
                <a:srgbClr val="133984"/>
              </a:solidFill>
              <a:ea typeface="华文新魏" pitchFamily="2" charset="-122"/>
            </a:endParaRPr>
          </a:p>
        </p:txBody>
      </p:sp>
      <p:pic>
        <p:nvPicPr>
          <p:cNvPr id="7" name="图片 6"/>
          <p:cNvPicPr/>
          <p:nvPr/>
        </p:nvPicPr>
        <p:blipFill rotWithShape="1">
          <a:blip r:embed="rId3">
            <a:extLst>
              <a:ext uri="{28A0092B-C50C-407E-A947-70E740481C1C}">
                <a14:useLocalDpi xmlns:a14="http://schemas.microsoft.com/office/drawing/2010/main" val="0"/>
              </a:ext>
            </a:extLst>
          </a:blip>
          <a:srcRect t="12188" r="50533" b="19449"/>
          <a:stretch/>
        </p:blipFill>
        <p:spPr bwMode="auto">
          <a:xfrm>
            <a:off x="4835581" y="1786482"/>
            <a:ext cx="3897922" cy="2203518"/>
          </a:xfrm>
          <a:prstGeom prst="rect">
            <a:avLst/>
          </a:prstGeom>
          <a:ln>
            <a:noFill/>
          </a:ln>
          <a:extLst>
            <a:ext uri="{53640926-AAD7-44D8-BBD7-CCE9431645EC}">
              <a14:shadowObscured xmlns:a14="http://schemas.microsoft.com/office/drawing/2010/main"/>
            </a:ext>
          </a:extLst>
        </p:spPr>
      </p:pic>
      <p:pic>
        <p:nvPicPr>
          <p:cNvPr id="8" name="图片 7"/>
          <p:cNvPicPr/>
          <p:nvPr/>
        </p:nvPicPr>
        <p:blipFill rotWithShape="1">
          <a:blip r:embed="rId3">
            <a:extLst>
              <a:ext uri="{28A0092B-C50C-407E-A947-70E740481C1C}">
                <a14:useLocalDpi xmlns:a14="http://schemas.microsoft.com/office/drawing/2010/main" val="0"/>
              </a:ext>
            </a:extLst>
          </a:blip>
          <a:srcRect l="48545" t="12188" r="-8" b="19449"/>
          <a:stretch/>
        </p:blipFill>
        <p:spPr bwMode="auto">
          <a:xfrm>
            <a:off x="4723596" y="3882000"/>
            <a:ext cx="3886200" cy="2105108"/>
          </a:xfrm>
          <a:prstGeom prst="rect">
            <a:avLst/>
          </a:prstGeom>
          <a:ln>
            <a:noFill/>
          </a:ln>
          <a:extLst>
            <a:ext uri="{53640926-AAD7-44D8-BBD7-CCE9431645EC}">
              <a14:shadowObscured xmlns:a14="http://schemas.microsoft.com/office/drawing/2010/main"/>
            </a:ext>
          </a:extLst>
        </p:spPr>
      </p:pic>
      <p:sp>
        <p:nvSpPr>
          <p:cNvPr id="11" name="矩形 10"/>
          <p:cNvSpPr/>
          <p:nvPr/>
        </p:nvSpPr>
        <p:spPr>
          <a:xfrm>
            <a:off x="4927471" y="6093023"/>
            <a:ext cx="3595857" cy="307777"/>
          </a:xfrm>
          <a:prstGeom prst="rect">
            <a:avLst/>
          </a:prstGeom>
        </p:spPr>
        <p:txBody>
          <a:bodyPr wrap="none">
            <a:spAutoFit/>
          </a:bodyPr>
          <a:lstStyle/>
          <a:p>
            <a:r>
              <a:rPr lang="zh-CN" altLang="en-US"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两种典型问题的小区域蒙特卡罗方法示意图</a:t>
            </a:r>
            <a:endParaRPr lang="zh-CN" altLang="en-US" sz="1400" dirty="0">
              <a:solidFill>
                <a:schemeClr val="accent6"/>
              </a:solidFill>
              <a:latin typeface="黑体" panose="02010609060101010101" pitchFamily="49" charset="-122"/>
              <a:ea typeface="黑体" panose="02010609060101010101" pitchFamily="49" charset="-122"/>
            </a:endParaRPr>
          </a:p>
        </p:txBody>
      </p:sp>
      <p:graphicFrame>
        <p:nvGraphicFramePr>
          <p:cNvPr id="12" name="图示 11"/>
          <p:cNvGraphicFramePr/>
          <p:nvPr>
            <p:extLst>
              <p:ext uri="{D42A27DB-BD31-4B8C-83A1-F6EECF244321}">
                <p14:modId xmlns:p14="http://schemas.microsoft.com/office/powerpoint/2010/main" val="990487305"/>
              </p:ext>
            </p:extLst>
          </p:nvPr>
        </p:nvGraphicFramePr>
        <p:xfrm>
          <a:off x="381000" y="1663800"/>
          <a:ext cx="4267200" cy="44292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53041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20070815模板</Template>
  <TotalTime>25146</TotalTime>
  <Words>2504</Words>
  <Application>Microsoft Office PowerPoint</Application>
  <PresentationFormat>全屏显示(4:3)</PresentationFormat>
  <Paragraphs>444</Paragraphs>
  <Slides>23</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Yu Gothic</vt:lpstr>
      <vt:lpstr>黑体</vt:lpstr>
      <vt:lpstr>华文新魏</vt:lpstr>
      <vt:lpstr>楷体</vt:lpstr>
      <vt:lpstr>宋体</vt:lpstr>
      <vt:lpstr>微软雅黑</vt:lpstr>
      <vt:lpstr>Arial</vt:lpstr>
      <vt:lpstr>Calibri</vt:lpstr>
      <vt:lpstr>Cambria Math</vt:lpstr>
      <vt:lpstr>Times New Roman</vt:lpstr>
      <vt:lpstr>Wingdings</vt:lpstr>
      <vt:lpstr>1_自定义设计方案</vt:lpstr>
      <vt:lpstr>小区域蒙特卡罗方法在大体积放射性废物探测深穿透问题中的应用研究</vt:lpstr>
      <vt:lpstr>内容大纲</vt:lpstr>
      <vt:lpstr>研究背景与意义</vt:lpstr>
      <vt:lpstr>研究背景与意义</vt:lpstr>
      <vt:lpstr>研究内容</vt:lpstr>
      <vt:lpstr>深穿透问题规律研究</vt:lpstr>
      <vt:lpstr>深穿透问题规律研究</vt:lpstr>
      <vt:lpstr>研究内容</vt:lpstr>
      <vt:lpstr>小区域蒙特卡罗方法研究</vt:lpstr>
      <vt:lpstr>小区域蒙特卡罗方法研究</vt:lpstr>
      <vt:lpstr>小区域蒙特卡罗方法研究</vt:lpstr>
      <vt:lpstr>研究内容</vt:lpstr>
      <vt:lpstr>小区域蒙卡方法在放射性废物桶测量中的应用</vt:lpstr>
      <vt:lpstr>小区域蒙卡方法在放射性废物桶测量中的应用</vt:lpstr>
      <vt:lpstr>小区域蒙卡方法在放射性废物桶测量中的应用</vt:lpstr>
      <vt:lpstr>小区域蒙卡方法在放射性废物桶测量中的应用</vt:lpstr>
      <vt:lpstr>小区域蒙卡方法在大物件放射性测量仪器效率校正中的应用</vt:lpstr>
      <vt:lpstr>小区域蒙卡方法在大物件放射性测量仪器效率校正中的应用</vt:lpstr>
      <vt:lpstr>小区域蒙卡方法在大物件放射性测量仪器效率校正中的应用</vt:lpstr>
      <vt:lpstr>论文创新点</vt:lpstr>
      <vt:lpstr>总结与展望</vt:lpstr>
      <vt:lpstr>攻读硕士期间学术成果</vt:lpstr>
      <vt:lpstr>欢迎各位专家提出宝贵意见！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Yuanzg</dc:creator>
  <cp:lastModifiedBy>Zhigang Yuan</cp:lastModifiedBy>
  <cp:revision>2871</cp:revision>
  <cp:lastPrinted>1601-01-01T00:00:00Z</cp:lastPrinted>
  <dcterms:created xsi:type="dcterms:W3CDTF">1601-01-01T00:00:00Z</dcterms:created>
  <dcterms:modified xsi:type="dcterms:W3CDTF">2015-02-26T06:01:05Z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