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5"/>
  </p:notesMasterIdLst>
  <p:sldIdLst>
    <p:sldId id="267" r:id="rId2"/>
    <p:sldId id="268" r:id="rId3"/>
    <p:sldId id="271" r:id="rId4"/>
    <p:sldId id="274" r:id="rId5"/>
    <p:sldId id="275" r:id="rId6"/>
    <p:sldId id="292" r:id="rId7"/>
    <p:sldId id="291" r:id="rId8"/>
    <p:sldId id="297" r:id="rId9"/>
    <p:sldId id="293" r:id="rId10"/>
    <p:sldId id="276" r:id="rId11"/>
    <p:sldId id="282" r:id="rId12"/>
    <p:sldId id="272" r:id="rId13"/>
    <p:sldId id="281" r:id="rId14"/>
    <p:sldId id="280" r:id="rId15"/>
    <p:sldId id="277" r:id="rId16"/>
    <p:sldId id="284" r:id="rId17"/>
    <p:sldId id="287" r:id="rId18"/>
    <p:sldId id="283" r:id="rId19"/>
    <p:sldId id="288" r:id="rId20"/>
    <p:sldId id="298" r:id="rId21"/>
    <p:sldId id="300" r:id="rId22"/>
    <p:sldId id="304" r:id="rId23"/>
    <p:sldId id="303" r:id="rId24"/>
    <p:sldId id="306" r:id="rId25"/>
    <p:sldId id="307" r:id="rId26"/>
    <p:sldId id="308" r:id="rId27"/>
    <p:sldId id="309" r:id="rId28"/>
    <p:sldId id="314" r:id="rId29"/>
    <p:sldId id="318" r:id="rId30"/>
    <p:sldId id="330" r:id="rId31"/>
    <p:sldId id="331" r:id="rId32"/>
    <p:sldId id="329" r:id="rId33"/>
    <p:sldId id="319" r:id="rId34"/>
    <p:sldId id="320" r:id="rId35"/>
    <p:sldId id="321" r:id="rId36"/>
    <p:sldId id="322" r:id="rId37"/>
    <p:sldId id="323" r:id="rId38"/>
    <p:sldId id="324" r:id="rId39"/>
    <p:sldId id="327" r:id="rId40"/>
    <p:sldId id="328" r:id="rId41"/>
    <p:sldId id="273" r:id="rId42"/>
    <p:sldId id="279" r:id="rId43"/>
    <p:sldId id="266" r:id="rId4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CAA"/>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33DAB-6848-79BF-EFEE-94B51659386D}" v="74" dt="2022-05-22T16:36:59.957"/>
    <p1510:client id="{223BCEEB-70D3-DDD7-DE61-9E8532590B38}" v="1019" dt="2022-05-25T15:53:34.419"/>
    <p1510:client id="{6CC52F58-574B-43E9-BC26-792209F2FBB6}" v="19" dt="2022-05-25T09:13:48.789"/>
    <p1510:client id="{76C22965-751D-4FF5-9152-9EC0A701983F}" v="9" dt="2022-05-25T17:57:15.459"/>
    <p1510:client id="{778063EE-184F-B5DE-8FCD-33E8B4045AA9}" v="73" dt="2022-05-25T14:16:05.579"/>
    <p1510:client id="{8123975A-24B5-8B85-ED4C-3A5BF903E5F6}" v="2" dt="2022-05-25T09:14:17.233"/>
    <p1510:client id="{86570A77-F414-6271-85F2-AD4482017335}" v="4" dt="2022-05-25T09:15:51.720"/>
    <p1510:client id="{8BC7EED7-D011-639C-63EC-D6351F378833}" v="3" dt="2022-05-25T09:17:22.916"/>
    <p1510:client id="{AB7BC731-C6D6-A146-6717-59C35972E533}" v="1980" dt="2022-05-25T19:30:38.782"/>
    <p1510:client id="{AC52DE7A-9FDB-F861-329E-45345B404F40}" v="64" dt="2022-05-25T09:25:40.147"/>
    <p1510:client id="{CC90F9C2-6455-365E-E76E-B40C389FED31}" v="1779" dt="2022-05-22T19:50:18.238"/>
    <p1510:client id="{D8A2D55B-115A-4715-8879-1DE884DA2273}" v="844" dt="2022-05-25T13:41:32.260"/>
    <p1510:client id="{DE269D6C-2CE1-E451-A01A-1B8B31589EFE}" v="7" dt="2022-05-25T09:19:29.710"/>
    <p1510:client id="{F4DBB2BA-47BA-7015-E303-3487CD6B69C0}" v="11" dt="2022-05-25T19:41:19.555"/>
    <p1510:client id="{F76F8723-72CC-1544-98BA-4057E5D58F1F}" v="1" dt="2022-05-25T17:30:33.853"/>
    <p1510:client id="{FB3E9022-4009-0FE3-6870-E424BD00DE32}" v="2" dt="2022-05-26T15:48:57.662"/>
    <p1510:client id="{FF4ABF59-A86C-88AB-87A8-629CC6F15FF6}" v="36" dt="2022-05-26T16:21:16.32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pPr/>
              <a:t>2022/5/27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pPr/>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9" name="任意形状 8"/>
          <p:cNvSpPr/>
          <p:nvPr userDrawn="1"/>
        </p:nvSpPr>
        <p:spPr>
          <a:xfrm rot="5400000">
            <a:off x="7443132" y="2385874"/>
            <a:ext cx="6858003" cy="2086245"/>
          </a:xfrm>
          <a:custGeom>
            <a:avLst/>
            <a:gdLst>
              <a:gd name="connsiteX0" fmla="*/ 0 w 5357262"/>
              <a:gd name="connsiteY0" fmla="*/ 1564684 h 1564684"/>
              <a:gd name="connsiteX1" fmla="*/ 0 w 5357262"/>
              <a:gd name="connsiteY1" fmla="*/ 478242 h 1564684"/>
              <a:gd name="connsiteX2" fmla="*/ 2566300 w 5357262"/>
              <a:gd name="connsiteY2" fmla="*/ 478242 h 1564684"/>
              <a:gd name="connsiteX3" fmla="*/ 2566300 w 5357262"/>
              <a:gd name="connsiteY3" fmla="*/ 151550 h 1564684"/>
              <a:gd name="connsiteX4" fmla="*/ 2717850 w 5357262"/>
              <a:gd name="connsiteY4" fmla="*/ 0 h 1564684"/>
              <a:gd name="connsiteX5" fmla="*/ 4668518 w 5357262"/>
              <a:gd name="connsiteY5" fmla="*/ 0 h 1564684"/>
              <a:gd name="connsiteX6" fmla="*/ 4820068 w 5357262"/>
              <a:gd name="connsiteY6" fmla="*/ 151550 h 1564684"/>
              <a:gd name="connsiteX7" fmla="*/ 4820068 w 5357262"/>
              <a:gd name="connsiteY7" fmla="*/ 478242 h 1564684"/>
              <a:gd name="connsiteX8" fmla="*/ 5357262 w 5357262"/>
              <a:gd name="connsiteY8" fmla="*/ 478242 h 1564684"/>
              <a:gd name="connsiteX9" fmla="*/ 5357262 w 5357262"/>
              <a:gd name="connsiteY9" fmla="*/ 1564684 h 156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7262" h="1564684">
                <a:moveTo>
                  <a:pt x="0" y="1564684"/>
                </a:moveTo>
                <a:lnTo>
                  <a:pt x="0" y="478242"/>
                </a:lnTo>
                <a:lnTo>
                  <a:pt x="2566300" y="478242"/>
                </a:lnTo>
                <a:lnTo>
                  <a:pt x="2566300" y="151550"/>
                </a:lnTo>
                <a:cubicBezTo>
                  <a:pt x="2566300" y="67851"/>
                  <a:pt x="2634151" y="0"/>
                  <a:pt x="2717850" y="0"/>
                </a:cubicBezTo>
                <a:lnTo>
                  <a:pt x="4668518" y="0"/>
                </a:lnTo>
                <a:cubicBezTo>
                  <a:pt x="4752217" y="0"/>
                  <a:pt x="4820068" y="67851"/>
                  <a:pt x="4820068" y="151550"/>
                </a:cubicBezTo>
                <a:lnTo>
                  <a:pt x="4820068" y="478242"/>
                </a:lnTo>
                <a:lnTo>
                  <a:pt x="5357262" y="478242"/>
                </a:lnTo>
                <a:lnTo>
                  <a:pt x="5357262" y="1564684"/>
                </a:lnTo>
                <a:close/>
              </a:path>
            </a:pathLst>
          </a:custGeom>
          <a:solidFill>
            <a:schemeClr val="accent1"/>
          </a:solidFill>
          <a:ln>
            <a:noFill/>
          </a:ln>
          <a:effectLst>
            <a:outerShdw blurRad="50800" dist="762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0" name="任意形状 9"/>
          <p:cNvSpPr/>
          <p:nvPr userDrawn="1"/>
        </p:nvSpPr>
        <p:spPr>
          <a:xfrm>
            <a:off x="8380425" y="-1"/>
            <a:ext cx="2099743" cy="6858000"/>
          </a:xfrm>
          <a:custGeom>
            <a:avLst/>
            <a:gdLst>
              <a:gd name="connsiteX0" fmla="*/ 0 w 1574807"/>
              <a:gd name="connsiteY0" fmla="*/ 0 h 5357260"/>
              <a:gd name="connsiteX1" fmla="*/ 1086440 w 1574807"/>
              <a:gd name="connsiteY1" fmla="*/ 0 h 5357260"/>
              <a:gd name="connsiteX2" fmla="*/ 1086440 w 1574807"/>
              <a:gd name="connsiteY2" fmla="*/ 1883125 h 5357260"/>
              <a:gd name="connsiteX3" fmla="*/ 1423257 w 1574807"/>
              <a:gd name="connsiteY3" fmla="*/ 1883125 h 5357260"/>
              <a:gd name="connsiteX4" fmla="*/ 1574807 w 1574807"/>
              <a:gd name="connsiteY4" fmla="*/ 2034675 h 5357260"/>
              <a:gd name="connsiteX5" fmla="*/ 1574807 w 1574807"/>
              <a:gd name="connsiteY5" fmla="*/ 3985343 h 5357260"/>
              <a:gd name="connsiteX6" fmla="*/ 1423257 w 1574807"/>
              <a:gd name="connsiteY6" fmla="*/ 4136893 h 5357260"/>
              <a:gd name="connsiteX7" fmla="*/ 1086440 w 1574807"/>
              <a:gd name="connsiteY7" fmla="*/ 4136893 h 5357260"/>
              <a:gd name="connsiteX8" fmla="*/ 1086440 w 1574807"/>
              <a:gd name="connsiteY8" fmla="*/ 5357260 h 5357260"/>
              <a:gd name="connsiteX9" fmla="*/ 0 w 1574807"/>
              <a:gd name="connsiteY9"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4807" h="5357260">
                <a:moveTo>
                  <a:pt x="0" y="0"/>
                </a:moveTo>
                <a:lnTo>
                  <a:pt x="1086440" y="0"/>
                </a:lnTo>
                <a:lnTo>
                  <a:pt x="1086440" y="1883125"/>
                </a:lnTo>
                <a:lnTo>
                  <a:pt x="1423257" y="1883125"/>
                </a:lnTo>
                <a:cubicBezTo>
                  <a:pt x="1506956" y="1883125"/>
                  <a:pt x="1574807" y="1950976"/>
                  <a:pt x="1574807" y="2034675"/>
                </a:cubicBezTo>
                <a:lnTo>
                  <a:pt x="1574807" y="3985343"/>
                </a:lnTo>
                <a:cubicBezTo>
                  <a:pt x="1574807" y="4069042"/>
                  <a:pt x="1506956" y="4136893"/>
                  <a:pt x="1423257" y="4136893"/>
                </a:cubicBezTo>
                <a:lnTo>
                  <a:pt x="1086440" y="4136893"/>
                </a:lnTo>
                <a:lnTo>
                  <a:pt x="1086440" y="5357260"/>
                </a:lnTo>
                <a:lnTo>
                  <a:pt x="0" y="5357260"/>
                </a:lnTo>
                <a:close/>
              </a:path>
            </a:pathLst>
          </a:custGeom>
          <a:solidFill>
            <a:schemeClr val="accent3"/>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1" name="任意形状 10"/>
          <p:cNvSpPr/>
          <p:nvPr userDrawn="1"/>
        </p:nvSpPr>
        <p:spPr>
          <a:xfrm>
            <a:off x="6931838" y="-3"/>
            <a:ext cx="2132585" cy="6858000"/>
          </a:xfrm>
          <a:custGeom>
            <a:avLst/>
            <a:gdLst>
              <a:gd name="connsiteX0" fmla="*/ 0 w 1599439"/>
              <a:gd name="connsiteY0" fmla="*/ 0 h 5357260"/>
              <a:gd name="connsiteX1" fmla="*/ 1086440 w 1599439"/>
              <a:gd name="connsiteY1" fmla="*/ 0 h 5357260"/>
              <a:gd name="connsiteX2" fmla="*/ 1086440 w 1599439"/>
              <a:gd name="connsiteY2" fmla="*/ 1199954 h 5357260"/>
              <a:gd name="connsiteX3" fmla="*/ 1447889 w 1599439"/>
              <a:gd name="connsiteY3" fmla="*/ 1199954 h 5357260"/>
              <a:gd name="connsiteX4" fmla="*/ 1599439 w 1599439"/>
              <a:gd name="connsiteY4" fmla="*/ 1351504 h 5357260"/>
              <a:gd name="connsiteX5" fmla="*/ 1599439 w 1599439"/>
              <a:gd name="connsiteY5" fmla="*/ 3302172 h 5357260"/>
              <a:gd name="connsiteX6" fmla="*/ 1447889 w 1599439"/>
              <a:gd name="connsiteY6" fmla="*/ 3453722 h 5357260"/>
              <a:gd name="connsiteX7" fmla="*/ 1086440 w 1599439"/>
              <a:gd name="connsiteY7" fmla="*/ 3453722 h 5357260"/>
              <a:gd name="connsiteX8" fmla="*/ 1086440 w 1599439"/>
              <a:gd name="connsiteY8" fmla="*/ 5357260 h 5357260"/>
              <a:gd name="connsiteX9" fmla="*/ 0 w 1599439"/>
              <a:gd name="connsiteY9"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439" h="5357260">
                <a:moveTo>
                  <a:pt x="0" y="0"/>
                </a:moveTo>
                <a:lnTo>
                  <a:pt x="1086440" y="0"/>
                </a:lnTo>
                <a:lnTo>
                  <a:pt x="1086440" y="1199954"/>
                </a:lnTo>
                <a:lnTo>
                  <a:pt x="1447889" y="1199954"/>
                </a:lnTo>
                <a:cubicBezTo>
                  <a:pt x="1531588" y="1199954"/>
                  <a:pt x="1599439" y="1267805"/>
                  <a:pt x="1599439" y="1351504"/>
                </a:cubicBezTo>
                <a:lnTo>
                  <a:pt x="1599439" y="3302172"/>
                </a:lnTo>
                <a:cubicBezTo>
                  <a:pt x="1599439" y="3385871"/>
                  <a:pt x="1531588" y="3453722"/>
                  <a:pt x="1447889" y="3453722"/>
                </a:cubicBezTo>
                <a:lnTo>
                  <a:pt x="1086440" y="3453722"/>
                </a:lnTo>
                <a:lnTo>
                  <a:pt x="1086440" y="5357260"/>
                </a:lnTo>
                <a:lnTo>
                  <a:pt x="0" y="5357260"/>
                </a:lnTo>
                <a:close/>
              </a:path>
            </a:pathLst>
          </a:custGeom>
          <a:solidFill>
            <a:schemeClr val="accent4"/>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2" name="任意形状 11"/>
          <p:cNvSpPr/>
          <p:nvPr userDrawn="1"/>
        </p:nvSpPr>
        <p:spPr>
          <a:xfrm>
            <a:off x="-3" y="0"/>
            <a:ext cx="7672555" cy="6858000"/>
          </a:xfrm>
          <a:custGeom>
            <a:avLst/>
            <a:gdLst>
              <a:gd name="connsiteX0" fmla="*/ 0 w 5754416"/>
              <a:gd name="connsiteY0" fmla="*/ 0 h 5357260"/>
              <a:gd name="connsiteX1" fmla="*/ 5198880 w 5754416"/>
              <a:gd name="connsiteY1" fmla="*/ 0 h 5357260"/>
              <a:gd name="connsiteX2" fmla="*/ 5198880 w 5754416"/>
              <a:gd name="connsiteY2" fmla="*/ 516780 h 5357260"/>
              <a:gd name="connsiteX3" fmla="*/ 5602866 w 5754416"/>
              <a:gd name="connsiteY3" fmla="*/ 516780 h 5357260"/>
              <a:gd name="connsiteX4" fmla="*/ 5754416 w 5754416"/>
              <a:gd name="connsiteY4" fmla="*/ 668330 h 5357260"/>
              <a:gd name="connsiteX5" fmla="*/ 5754416 w 5754416"/>
              <a:gd name="connsiteY5" fmla="*/ 2618998 h 5357260"/>
              <a:gd name="connsiteX6" fmla="*/ 5602866 w 5754416"/>
              <a:gd name="connsiteY6" fmla="*/ 2770548 h 5357260"/>
              <a:gd name="connsiteX7" fmla="*/ 5198880 w 5754416"/>
              <a:gd name="connsiteY7" fmla="*/ 2770548 h 5357260"/>
              <a:gd name="connsiteX8" fmla="*/ 5198880 w 5754416"/>
              <a:gd name="connsiteY8" fmla="*/ 5357260 h 5357260"/>
              <a:gd name="connsiteX9" fmla="*/ 0 w 5754416"/>
              <a:gd name="connsiteY9"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4416" h="5357260">
                <a:moveTo>
                  <a:pt x="0" y="0"/>
                </a:moveTo>
                <a:lnTo>
                  <a:pt x="5198880" y="0"/>
                </a:lnTo>
                <a:lnTo>
                  <a:pt x="5198880" y="516780"/>
                </a:lnTo>
                <a:lnTo>
                  <a:pt x="5602866" y="516780"/>
                </a:lnTo>
                <a:cubicBezTo>
                  <a:pt x="5686565" y="516780"/>
                  <a:pt x="5754416" y="584631"/>
                  <a:pt x="5754416" y="668330"/>
                </a:cubicBezTo>
                <a:lnTo>
                  <a:pt x="5754416" y="2618998"/>
                </a:lnTo>
                <a:cubicBezTo>
                  <a:pt x="5754416" y="2702697"/>
                  <a:pt x="5686565" y="2770548"/>
                  <a:pt x="5602866" y="2770548"/>
                </a:cubicBezTo>
                <a:lnTo>
                  <a:pt x="5198880" y="2770548"/>
                </a:lnTo>
                <a:lnTo>
                  <a:pt x="5198880" y="5357260"/>
                </a:lnTo>
                <a:lnTo>
                  <a:pt x="0" y="5357260"/>
                </a:lnTo>
                <a:close/>
              </a:path>
            </a:pathLst>
          </a:custGeom>
          <a:solidFill>
            <a:schemeClr val="accent5"/>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4" name="竖排文本占位符 13"/>
          <p:cNvSpPr>
            <a:spLocks noGrp="1"/>
          </p:cNvSpPr>
          <p:nvPr>
            <p:ph type="body" orient="vert" sz="quarter" idx="10" hasCustomPrompt="1"/>
          </p:nvPr>
        </p:nvSpPr>
        <p:spPr>
          <a:xfrm>
            <a:off x="7000517" y="129159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16" name="竖排文本占位符 15"/>
          <p:cNvSpPr>
            <a:spLocks noGrp="1"/>
          </p:cNvSpPr>
          <p:nvPr>
            <p:ph type="body" orient="vert" sz="quarter" idx="11" hasCustomPrompt="1"/>
          </p:nvPr>
        </p:nvSpPr>
        <p:spPr>
          <a:xfrm>
            <a:off x="7003728" y="753740"/>
            <a:ext cx="600147" cy="537847"/>
          </a:xfrm>
          <a:prstGeom prst="rect">
            <a:avLst/>
          </a:prstGeom>
        </p:spPr>
        <p:txBody>
          <a:bodyPr vert="eaVert"/>
          <a:lstStyle>
            <a:lvl1pPr marL="0" indent="0">
              <a:buNone/>
              <a:defRPr b="1">
                <a:solidFill>
                  <a:schemeClr val="bg1"/>
                </a:solidFill>
              </a:defRPr>
            </a:lvl1pPr>
          </a:lstStyle>
          <a:p>
            <a:pPr lvl="0"/>
            <a:r>
              <a:rPr kumimoji="1" lang="en-US" altLang="zh-CN"/>
              <a:t>01</a:t>
            </a:r>
            <a:endParaRPr kumimoji="1" lang="zh-CN" altLang="en-US"/>
          </a:p>
        </p:txBody>
      </p:sp>
      <p:sp>
        <p:nvSpPr>
          <p:cNvPr id="17" name="竖排文本占位符 13"/>
          <p:cNvSpPr>
            <a:spLocks noGrp="1"/>
          </p:cNvSpPr>
          <p:nvPr>
            <p:ph type="body" orient="vert" sz="quarter" idx="12" hasCustomPrompt="1"/>
          </p:nvPr>
        </p:nvSpPr>
        <p:spPr>
          <a:xfrm>
            <a:off x="8390712" y="218694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18" name="竖排文本占位符 15"/>
          <p:cNvSpPr>
            <a:spLocks noGrp="1"/>
          </p:cNvSpPr>
          <p:nvPr>
            <p:ph type="body" orient="vert" sz="quarter" idx="13" hasCustomPrompt="1"/>
          </p:nvPr>
        </p:nvSpPr>
        <p:spPr>
          <a:xfrm>
            <a:off x="8393923" y="1649090"/>
            <a:ext cx="600147" cy="537847"/>
          </a:xfrm>
          <a:prstGeom prst="rect">
            <a:avLst/>
          </a:prstGeom>
        </p:spPr>
        <p:txBody>
          <a:bodyPr vert="eaVert"/>
          <a:lstStyle>
            <a:lvl1pPr marL="0" indent="0">
              <a:buNone/>
              <a:defRPr b="1">
                <a:solidFill>
                  <a:schemeClr val="bg1"/>
                </a:solidFill>
              </a:defRPr>
            </a:lvl1pPr>
          </a:lstStyle>
          <a:p>
            <a:pPr lvl="0"/>
            <a:r>
              <a:rPr kumimoji="1" lang="en-US" altLang="zh-CN"/>
              <a:t>02</a:t>
            </a:r>
            <a:endParaRPr kumimoji="1" lang="zh-CN" altLang="en-US"/>
          </a:p>
        </p:txBody>
      </p:sp>
      <p:sp>
        <p:nvSpPr>
          <p:cNvPr id="19" name="竖排文本占位符 13"/>
          <p:cNvSpPr>
            <a:spLocks noGrp="1"/>
          </p:cNvSpPr>
          <p:nvPr>
            <p:ph type="body" orient="vert" sz="quarter" idx="14" hasCustomPrompt="1"/>
          </p:nvPr>
        </p:nvSpPr>
        <p:spPr>
          <a:xfrm>
            <a:off x="9794635" y="306007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20" name="竖排文本占位符 15"/>
          <p:cNvSpPr>
            <a:spLocks noGrp="1"/>
          </p:cNvSpPr>
          <p:nvPr>
            <p:ph type="body" orient="vert" sz="quarter" idx="15" hasCustomPrompt="1"/>
          </p:nvPr>
        </p:nvSpPr>
        <p:spPr>
          <a:xfrm>
            <a:off x="9797846" y="2522220"/>
            <a:ext cx="600147" cy="537847"/>
          </a:xfrm>
          <a:prstGeom prst="rect">
            <a:avLst/>
          </a:prstGeom>
        </p:spPr>
        <p:txBody>
          <a:bodyPr vert="eaVert"/>
          <a:lstStyle>
            <a:lvl1pPr marL="0" indent="0">
              <a:buNone/>
              <a:defRPr b="1">
                <a:solidFill>
                  <a:schemeClr val="bg1"/>
                </a:solidFill>
              </a:defRPr>
            </a:lvl1pPr>
          </a:lstStyle>
          <a:p>
            <a:pPr lvl="0"/>
            <a:r>
              <a:rPr kumimoji="1" lang="en-US" altLang="zh-CN"/>
              <a:t>03</a:t>
            </a:r>
            <a:endParaRPr kumimoji="1" lang="zh-CN" altLang="en-US"/>
          </a:p>
        </p:txBody>
      </p:sp>
      <p:sp>
        <p:nvSpPr>
          <p:cNvPr id="21" name="竖排文本占位符 13"/>
          <p:cNvSpPr>
            <a:spLocks noGrp="1"/>
          </p:cNvSpPr>
          <p:nvPr>
            <p:ph type="body" orient="vert" sz="quarter" idx="16" hasCustomPrompt="1"/>
          </p:nvPr>
        </p:nvSpPr>
        <p:spPr>
          <a:xfrm>
            <a:off x="11230550" y="393256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22" name="竖排文本占位符 15"/>
          <p:cNvSpPr>
            <a:spLocks noGrp="1"/>
          </p:cNvSpPr>
          <p:nvPr>
            <p:ph type="body" orient="vert" sz="quarter" idx="17" hasCustomPrompt="1"/>
          </p:nvPr>
        </p:nvSpPr>
        <p:spPr>
          <a:xfrm>
            <a:off x="11233761" y="3394710"/>
            <a:ext cx="600147" cy="537847"/>
          </a:xfrm>
          <a:prstGeom prst="rect">
            <a:avLst/>
          </a:prstGeom>
        </p:spPr>
        <p:txBody>
          <a:bodyPr vert="eaVert"/>
          <a:lstStyle>
            <a:lvl1pPr marL="0" indent="0">
              <a:buNone/>
              <a:defRPr b="1">
                <a:solidFill>
                  <a:schemeClr val="bg1"/>
                </a:solidFill>
              </a:defRPr>
            </a:lvl1pPr>
          </a:lstStyle>
          <a:p>
            <a:pPr lvl="0"/>
            <a:r>
              <a:rPr kumimoji="1" lang="en-US" altLang="zh-CN"/>
              <a:t>04</a:t>
            </a:r>
            <a:endParaRPr kumimoji="1" lang="zh-CN" altLang="en-US"/>
          </a:p>
        </p:txBody>
      </p:sp>
      <p:sp>
        <p:nvSpPr>
          <p:cNvPr id="24" name="文本占位符 23"/>
          <p:cNvSpPr>
            <a:spLocks noGrp="1"/>
          </p:cNvSpPr>
          <p:nvPr>
            <p:ph type="body" sz="quarter" idx="18" hasCustomPrompt="1"/>
          </p:nvPr>
        </p:nvSpPr>
        <p:spPr>
          <a:xfrm>
            <a:off x="677720" y="3663633"/>
            <a:ext cx="5845998" cy="2022475"/>
          </a:xfrm>
          <a:prstGeom prst="rect">
            <a:avLst/>
          </a:prstGeom>
        </p:spPr>
        <p:txBody>
          <a:bodyPr/>
          <a:lstStyle>
            <a:lvl1pPr marL="0" indent="0">
              <a:buNone/>
              <a:defRPr sz="6600" b="1">
                <a:solidFill>
                  <a:schemeClr val="bg1"/>
                </a:solidFill>
                <a:latin typeface="Microsoft YaHei" charset="0"/>
                <a:ea typeface="Microsoft YaHei" charset="0"/>
                <a:cs typeface="Microsoft YaHei" charset="0"/>
              </a:defRPr>
            </a:lvl1pPr>
          </a:lstStyle>
          <a:p>
            <a:pPr lvl="0"/>
            <a:r>
              <a:rPr kumimoji="1" lang="zh-CN" altLang="en-US"/>
              <a:t>点击此处</a:t>
            </a:r>
          </a:p>
          <a:p>
            <a:pPr lvl="0"/>
            <a:r>
              <a:rPr kumimoji="1" lang="zh-CN" altLang="en-US"/>
              <a:t>添加标题</a:t>
            </a:r>
          </a:p>
        </p:txBody>
      </p:sp>
      <p:sp>
        <p:nvSpPr>
          <p:cNvPr id="25" name="文本占位符 23"/>
          <p:cNvSpPr>
            <a:spLocks noGrp="1"/>
          </p:cNvSpPr>
          <p:nvPr>
            <p:ph type="body" sz="quarter" idx="19" hasCustomPrompt="1"/>
          </p:nvPr>
        </p:nvSpPr>
        <p:spPr>
          <a:xfrm>
            <a:off x="677720" y="5826919"/>
            <a:ext cx="5845998" cy="368142"/>
          </a:xfrm>
          <a:prstGeom prst="rect">
            <a:avLst/>
          </a:prstGeom>
        </p:spPr>
        <p:txBody>
          <a:bodyPr/>
          <a:lstStyle>
            <a:lvl1pPr marL="0" indent="0">
              <a:buNone/>
              <a:defRPr sz="1800" b="1" baseline="0">
                <a:solidFill>
                  <a:schemeClr val="bg1"/>
                </a:solidFill>
                <a:latin typeface="Segoe UI Light" charset="0"/>
                <a:ea typeface="Segoe UI Light" charset="0"/>
                <a:cs typeface="Segoe UI Light" charset="0"/>
              </a:defRPr>
            </a:lvl1pPr>
          </a:lstStyle>
          <a:p>
            <a:pPr lvl="0"/>
            <a:r>
              <a:rPr kumimoji="1" lang="en-US" altLang="zh-CN"/>
              <a:t>PRESENTED</a:t>
            </a:r>
            <a:r>
              <a:rPr kumimoji="1" lang="zh-CN" altLang="en-US"/>
              <a:t> </a:t>
            </a:r>
            <a:r>
              <a:rPr kumimoji="1" lang="en-US" altLang="zh-CN"/>
              <a:t>BY</a:t>
            </a:r>
            <a:r>
              <a:rPr kumimoji="1" lang="zh-CN" altLang="en-US"/>
              <a:t> </a:t>
            </a:r>
            <a:r>
              <a:rPr kumimoji="1" lang="en-US" altLang="zh-CN"/>
              <a:t>OfficePLUS</a:t>
            </a:r>
            <a:endParaRPr kumimoji="1" lang="zh-CN" altLang="en-US"/>
          </a:p>
        </p:txBody>
      </p:sp>
    </p:spTree>
    <p:extLst>
      <p:ext uri="{BB962C8B-B14F-4D97-AF65-F5344CB8AC3E}">
        <p14:creationId xmlns:p14="http://schemas.microsoft.com/office/powerpoint/2010/main" val="277024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任意形状 1"/>
          <p:cNvSpPr/>
          <p:nvPr userDrawn="1"/>
        </p:nvSpPr>
        <p:spPr>
          <a:xfrm>
            <a:off x="1" y="0"/>
            <a:ext cx="11812159" cy="6858000"/>
          </a:xfrm>
          <a:custGeom>
            <a:avLst/>
            <a:gdLst>
              <a:gd name="connsiteX0" fmla="*/ 0 w 9231260"/>
              <a:gd name="connsiteY0" fmla="*/ 0 h 5357260"/>
              <a:gd name="connsiteX1" fmla="*/ 3476844 w 9231260"/>
              <a:gd name="connsiteY1" fmla="*/ 0 h 5357260"/>
              <a:gd name="connsiteX2" fmla="*/ 4699591 w 9231260"/>
              <a:gd name="connsiteY2" fmla="*/ 0 h 5357260"/>
              <a:gd name="connsiteX3" fmla="*/ 8675724 w 9231260"/>
              <a:gd name="connsiteY3" fmla="*/ 0 h 5357260"/>
              <a:gd name="connsiteX4" fmla="*/ 8675724 w 9231260"/>
              <a:gd name="connsiteY4" fmla="*/ 516780 h 5357260"/>
              <a:gd name="connsiteX5" fmla="*/ 9079710 w 9231260"/>
              <a:gd name="connsiteY5" fmla="*/ 516780 h 5357260"/>
              <a:gd name="connsiteX6" fmla="*/ 9231260 w 9231260"/>
              <a:gd name="connsiteY6" fmla="*/ 668330 h 5357260"/>
              <a:gd name="connsiteX7" fmla="*/ 9231260 w 9231260"/>
              <a:gd name="connsiteY7" fmla="*/ 2618998 h 5357260"/>
              <a:gd name="connsiteX8" fmla="*/ 9079710 w 9231260"/>
              <a:gd name="connsiteY8" fmla="*/ 2770548 h 5357260"/>
              <a:gd name="connsiteX9" fmla="*/ 8675724 w 9231260"/>
              <a:gd name="connsiteY9" fmla="*/ 2770548 h 5357260"/>
              <a:gd name="connsiteX10" fmla="*/ 8675724 w 9231260"/>
              <a:gd name="connsiteY10" fmla="*/ 5357260 h 5357260"/>
              <a:gd name="connsiteX11" fmla="*/ 4699591 w 9231260"/>
              <a:gd name="connsiteY11" fmla="*/ 5357260 h 5357260"/>
              <a:gd name="connsiteX12" fmla="*/ 3476844 w 9231260"/>
              <a:gd name="connsiteY12" fmla="*/ 5357260 h 5357260"/>
              <a:gd name="connsiteX13" fmla="*/ 0 w 9231260"/>
              <a:gd name="connsiteY13"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31260" h="5357260">
                <a:moveTo>
                  <a:pt x="0" y="0"/>
                </a:moveTo>
                <a:lnTo>
                  <a:pt x="3476844" y="0"/>
                </a:lnTo>
                <a:lnTo>
                  <a:pt x="4699591" y="0"/>
                </a:lnTo>
                <a:lnTo>
                  <a:pt x="8675724" y="0"/>
                </a:lnTo>
                <a:lnTo>
                  <a:pt x="8675724" y="516780"/>
                </a:lnTo>
                <a:lnTo>
                  <a:pt x="9079710" y="516780"/>
                </a:lnTo>
                <a:cubicBezTo>
                  <a:pt x="9163409" y="516780"/>
                  <a:pt x="9231260" y="584631"/>
                  <a:pt x="9231260" y="668330"/>
                </a:cubicBezTo>
                <a:lnTo>
                  <a:pt x="9231260" y="2618998"/>
                </a:lnTo>
                <a:cubicBezTo>
                  <a:pt x="9231260" y="2702697"/>
                  <a:pt x="9163409" y="2770548"/>
                  <a:pt x="9079710" y="2770548"/>
                </a:cubicBezTo>
                <a:lnTo>
                  <a:pt x="8675724" y="2770548"/>
                </a:lnTo>
                <a:lnTo>
                  <a:pt x="8675724" y="5357260"/>
                </a:lnTo>
                <a:lnTo>
                  <a:pt x="4699591" y="5357260"/>
                </a:lnTo>
                <a:lnTo>
                  <a:pt x="3476844" y="5357260"/>
                </a:lnTo>
                <a:lnTo>
                  <a:pt x="0" y="5357260"/>
                </a:lnTo>
                <a:close/>
              </a:path>
            </a:pathLst>
          </a:custGeom>
          <a:solidFill>
            <a:schemeClr val="accent5"/>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竖排文本占位符 13"/>
          <p:cNvSpPr>
            <a:spLocks noGrp="1"/>
          </p:cNvSpPr>
          <p:nvPr>
            <p:ph type="body" orient="vert" sz="quarter" idx="10" hasCustomPrompt="1"/>
          </p:nvPr>
        </p:nvSpPr>
        <p:spPr>
          <a:xfrm>
            <a:off x="11115317" y="133731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4" name="竖排文本占位符 15"/>
          <p:cNvSpPr>
            <a:spLocks noGrp="1"/>
          </p:cNvSpPr>
          <p:nvPr>
            <p:ph type="body" orient="vert" sz="quarter" idx="11" hasCustomPrompt="1"/>
          </p:nvPr>
        </p:nvSpPr>
        <p:spPr>
          <a:xfrm>
            <a:off x="11118528" y="799460"/>
            <a:ext cx="600147" cy="537847"/>
          </a:xfrm>
          <a:prstGeom prst="rect">
            <a:avLst/>
          </a:prstGeom>
        </p:spPr>
        <p:txBody>
          <a:bodyPr vert="eaVert"/>
          <a:lstStyle>
            <a:lvl1pPr marL="0" indent="0">
              <a:buNone/>
              <a:defRPr b="1">
                <a:solidFill>
                  <a:schemeClr val="bg1"/>
                </a:solidFill>
              </a:defRPr>
            </a:lvl1pPr>
          </a:lstStyle>
          <a:p>
            <a:pPr lvl="0"/>
            <a:r>
              <a:rPr kumimoji="1" lang="en-US" altLang="zh-CN"/>
              <a:t>01</a:t>
            </a:r>
            <a:endParaRPr kumimoji="1" lang="zh-CN" altLang="en-US"/>
          </a:p>
        </p:txBody>
      </p:sp>
      <p:sp>
        <p:nvSpPr>
          <p:cNvPr id="6" name="文本占位符 5"/>
          <p:cNvSpPr>
            <a:spLocks noGrp="1"/>
          </p:cNvSpPr>
          <p:nvPr>
            <p:ph type="body" sz="quarter" idx="12" hasCustomPrompt="1"/>
          </p:nvPr>
        </p:nvSpPr>
        <p:spPr>
          <a:xfrm>
            <a:off x="308928" y="240031"/>
            <a:ext cx="3943032" cy="354330"/>
          </a:xfrm>
          <a:prstGeom prst="rect">
            <a:avLst/>
          </a:prstGeom>
        </p:spPr>
        <p:txBody>
          <a:bodyPr anchor="t"/>
          <a:lstStyle>
            <a:lvl1pPr marL="0" indent="0">
              <a:buNone/>
              <a:defRPr sz="1800" b="1" baseline="0">
                <a:solidFill>
                  <a:schemeClr val="bg1"/>
                </a:solidFill>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7" name="文本占位符 5"/>
          <p:cNvSpPr>
            <a:spLocks noGrp="1"/>
          </p:cNvSpPr>
          <p:nvPr>
            <p:ph type="body" sz="quarter" idx="13" hasCustomPrompt="1"/>
          </p:nvPr>
        </p:nvSpPr>
        <p:spPr>
          <a:xfrm>
            <a:off x="308928" y="594361"/>
            <a:ext cx="3943032" cy="354330"/>
          </a:xfrm>
          <a:prstGeom prst="rect">
            <a:avLst/>
          </a:prstGeom>
        </p:spPr>
        <p:txBody>
          <a:bodyPr anchor="t"/>
          <a:lstStyle>
            <a:lvl1pPr marL="0" indent="0">
              <a:buNone/>
              <a:defRPr sz="2000" b="1" baseline="0">
                <a:solidFill>
                  <a:schemeClr val="bg1"/>
                </a:solidFill>
                <a:latin typeface="Microsoft YaHei" charset="0"/>
                <a:ea typeface="Microsoft YaHei" charset="0"/>
                <a:cs typeface="Microsoft YaHei" charset="0"/>
              </a:defRPr>
            </a:lvl1pPr>
          </a:lstStyle>
          <a:p>
            <a:pPr lvl="0"/>
            <a:r>
              <a:rPr kumimoji="1" lang="zh-CN" altLang="en-US"/>
              <a:t>点击此处添加标题</a:t>
            </a:r>
          </a:p>
        </p:txBody>
      </p:sp>
    </p:spTree>
    <p:extLst>
      <p:ext uri="{BB962C8B-B14F-4D97-AF65-F5344CB8AC3E}">
        <p14:creationId xmlns:p14="http://schemas.microsoft.com/office/powerpoint/2010/main" val="271120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任意形状 1"/>
          <p:cNvSpPr/>
          <p:nvPr userDrawn="1"/>
        </p:nvSpPr>
        <p:spPr>
          <a:xfrm>
            <a:off x="1" y="0"/>
            <a:ext cx="11812159" cy="6858000"/>
          </a:xfrm>
          <a:custGeom>
            <a:avLst/>
            <a:gdLst>
              <a:gd name="connsiteX0" fmla="*/ 0 w 9231260"/>
              <a:gd name="connsiteY0" fmla="*/ 0 h 5357260"/>
              <a:gd name="connsiteX1" fmla="*/ 3476844 w 9231260"/>
              <a:gd name="connsiteY1" fmla="*/ 0 h 5357260"/>
              <a:gd name="connsiteX2" fmla="*/ 4699591 w 9231260"/>
              <a:gd name="connsiteY2" fmla="*/ 0 h 5357260"/>
              <a:gd name="connsiteX3" fmla="*/ 8675724 w 9231260"/>
              <a:gd name="connsiteY3" fmla="*/ 0 h 5357260"/>
              <a:gd name="connsiteX4" fmla="*/ 8675724 w 9231260"/>
              <a:gd name="connsiteY4" fmla="*/ 516780 h 5357260"/>
              <a:gd name="connsiteX5" fmla="*/ 9079710 w 9231260"/>
              <a:gd name="connsiteY5" fmla="*/ 516780 h 5357260"/>
              <a:gd name="connsiteX6" fmla="*/ 9231260 w 9231260"/>
              <a:gd name="connsiteY6" fmla="*/ 668330 h 5357260"/>
              <a:gd name="connsiteX7" fmla="*/ 9231260 w 9231260"/>
              <a:gd name="connsiteY7" fmla="*/ 2618998 h 5357260"/>
              <a:gd name="connsiteX8" fmla="*/ 9079710 w 9231260"/>
              <a:gd name="connsiteY8" fmla="*/ 2770548 h 5357260"/>
              <a:gd name="connsiteX9" fmla="*/ 8675724 w 9231260"/>
              <a:gd name="connsiteY9" fmla="*/ 2770548 h 5357260"/>
              <a:gd name="connsiteX10" fmla="*/ 8675724 w 9231260"/>
              <a:gd name="connsiteY10" fmla="*/ 5357260 h 5357260"/>
              <a:gd name="connsiteX11" fmla="*/ 4699591 w 9231260"/>
              <a:gd name="connsiteY11" fmla="*/ 5357260 h 5357260"/>
              <a:gd name="connsiteX12" fmla="*/ 3476844 w 9231260"/>
              <a:gd name="connsiteY12" fmla="*/ 5357260 h 5357260"/>
              <a:gd name="connsiteX13" fmla="*/ 0 w 9231260"/>
              <a:gd name="connsiteY13"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31260" h="5357260">
                <a:moveTo>
                  <a:pt x="0" y="0"/>
                </a:moveTo>
                <a:lnTo>
                  <a:pt x="3476844" y="0"/>
                </a:lnTo>
                <a:lnTo>
                  <a:pt x="4699591" y="0"/>
                </a:lnTo>
                <a:lnTo>
                  <a:pt x="8675724" y="0"/>
                </a:lnTo>
                <a:lnTo>
                  <a:pt x="8675724" y="516780"/>
                </a:lnTo>
                <a:lnTo>
                  <a:pt x="9079710" y="516780"/>
                </a:lnTo>
                <a:cubicBezTo>
                  <a:pt x="9163409" y="516780"/>
                  <a:pt x="9231260" y="584631"/>
                  <a:pt x="9231260" y="668330"/>
                </a:cubicBezTo>
                <a:lnTo>
                  <a:pt x="9231260" y="2618998"/>
                </a:lnTo>
                <a:cubicBezTo>
                  <a:pt x="9231260" y="2702697"/>
                  <a:pt x="9163409" y="2770548"/>
                  <a:pt x="9079710" y="2770548"/>
                </a:cubicBezTo>
                <a:lnTo>
                  <a:pt x="8675724" y="2770548"/>
                </a:lnTo>
                <a:lnTo>
                  <a:pt x="8675724" y="5357260"/>
                </a:lnTo>
                <a:lnTo>
                  <a:pt x="4699591" y="5357260"/>
                </a:lnTo>
                <a:lnTo>
                  <a:pt x="3476844" y="5357260"/>
                </a:lnTo>
                <a:lnTo>
                  <a:pt x="0" y="5357260"/>
                </a:lnTo>
                <a:close/>
              </a:path>
            </a:pathLst>
          </a:custGeom>
          <a:solidFill>
            <a:schemeClr val="accent4"/>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竖排文本占位符 13"/>
          <p:cNvSpPr>
            <a:spLocks noGrp="1"/>
          </p:cNvSpPr>
          <p:nvPr>
            <p:ph type="body" orient="vert" sz="quarter" idx="10" hasCustomPrompt="1"/>
          </p:nvPr>
        </p:nvSpPr>
        <p:spPr>
          <a:xfrm>
            <a:off x="11115317" y="133731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4" name="竖排文本占位符 15"/>
          <p:cNvSpPr>
            <a:spLocks noGrp="1"/>
          </p:cNvSpPr>
          <p:nvPr>
            <p:ph type="body" orient="vert" sz="quarter" idx="11" hasCustomPrompt="1"/>
          </p:nvPr>
        </p:nvSpPr>
        <p:spPr>
          <a:xfrm>
            <a:off x="11118528" y="799460"/>
            <a:ext cx="600147" cy="537847"/>
          </a:xfrm>
          <a:prstGeom prst="rect">
            <a:avLst/>
          </a:prstGeom>
        </p:spPr>
        <p:txBody>
          <a:bodyPr vert="eaVert"/>
          <a:lstStyle>
            <a:lvl1pPr marL="0" indent="0">
              <a:buNone/>
              <a:defRPr b="1">
                <a:solidFill>
                  <a:schemeClr val="bg1"/>
                </a:solidFill>
              </a:defRPr>
            </a:lvl1pPr>
          </a:lstStyle>
          <a:p>
            <a:pPr lvl="0"/>
            <a:r>
              <a:rPr kumimoji="1" lang="en-US" altLang="zh-CN"/>
              <a:t>02</a:t>
            </a:r>
            <a:endParaRPr kumimoji="1" lang="zh-CN" altLang="en-US"/>
          </a:p>
        </p:txBody>
      </p:sp>
      <p:sp>
        <p:nvSpPr>
          <p:cNvPr id="5" name="文本占位符 5"/>
          <p:cNvSpPr>
            <a:spLocks noGrp="1"/>
          </p:cNvSpPr>
          <p:nvPr>
            <p:ph type="body" sz="quarter" idx="12" hasCustomPrompt="1"/>
          </p:nvPr>
        </p:nvSpPr>
        <p:spPr>
          <a:xfrm>
            <a:off x="308928" y="240031"/>
            <a:ext cx="3943032" cy="354330"/>
          </a:xfrm>
          <a:prstGeom prst="rect">
            <a:avLst/>
          </a:prstGeom>
        </p:spPr>
        <p:txBody>
          <a:bodyPr anchor="t"/>
          <a:lstStyle>
            <a:lvl1pPr marL="0" indent="0">
              <a:buNone/>
              <a:defRPr sz="1800" b="1" baseline="0">
                <a:solidFill>
                  <a:schemeClr val="bg1"/>
                </a:solidFill>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5"/>
          <p:cNvSpPr>
            <a:spLocks noGrp="1"/>
          </p:cNvSpPr>
          <p:nvPr>
            <p:ph type="body" sz="quarter" idx="13" hasCustomPrompt="1"/>
          </p:nvPr>
        </p:nvSpPr>
        <p:spPr>
          <a:xfrm>
            <a:off x="308928" y="594361"/>
            <a:ext cx="3943032" cy="354330"/>
          </a:xfrm>
          <a:prstGeom prst="rect">
            <a:avLst/>
          </a:prstGeom>
        </p:spPr>
        <p:txBody>
          <a:bodyPr anchor="t"/>
          <a:lstStyle>
            <a:lvl1pPr marL="0" indent="0">
              <a:buNone/>
              <a:defRPr sz="2000" b="1" baseline="0">
                <a:solidFill>
                  <a:schemeClr val="bg1"/>
                </a:solidFill>
                <a:latin typeface="Microsoft YaHei" charset="0"/>
                <a:ea typeface="Microsoft YaHei" charset="0"/>
                <a:cs typeface="Microsoft YaHei" charset="0"/>
              </a:defRPr>
            </a:lvl1pPr>
          </a:lstStyle>
          <a:p>
            <a:pPr lvl="0"/>
            <a:r>
              <a:rPr kumimoji="1" lang="zh-CN" altLang="en-US"/>
              <a:t>点击此处添加标题</a:t>
            </a:r>
          </a:p>
        </p:txBody>
      </p:sp>
    </p:spTree>
    <p:extLst>
      <p:ext uri="{BB962C8B-B14F-4D97-AF65-F5344CB8AC3E}">
        <p14:creationId xmlns:p14="http://schemas.microsoft.com/office/powerpoint/2010/main" val="385701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任意形状 1"/>
          <p:cNvSpPr/>
          <p:nvPr userDrawn="1"/>
        </p:nvSpPr>
        <p:spPr>
          <a:xfrm>
            <a:off x="1" y="0"/>
            <a:ext cx="11812159" cy="6858000"/>
          </a:xfrm>
          <a:custGeom>
            <a:avLst/>
            <a:gdLst>
              <a:gd name="connsiteX0" fmla="*/ 0 w 9231260"/>
              <a:gd name="connsiteY0" fmla="*/ 0 h 5357260"/>
              <a:gd name="connsiteX1" fmla="*/ 3476844 w 9231260"/>
              <a:gd name="connsiteY1" fmla="*/ 0 h 5357260"/>
              <a:gd name="connsiteX2" fmla="*/ 4699591 w 9231260"/>
              <a:gd name="connsiteY2" fmla="*/ 0 h 5357260"/>
              <a:gd name="connsiteX3" fmla="*/ 8675724 w 9231260"/>
              <a:gd name="connsiteY3" fmla="*/ 0 h 5357260"/>
              <a:gd name="connsiteX4" fmla="*/ 8675724 w 9231260"/>
              <a:gd name="connsiteY4" fmla="*/ 516780 h 5357260"/>
              <a:gd name="connsiteX5" fmla="*/ 9079710 w 9231260"/>
              <a:gd name="connsiteY5" fmla="*/ 516780 h 5357260"/>
              <a:gd name="connsiteX6" fmla="*/ 9231260 w 9231260"/>
              <a:gd name="connsiteY6" fmla="*/ 668330 h 5357260"/>
              <a:gd name="connsiteX7" fmla="*/ 9231260 w 9231260"/>
              <a:gd name="connsiteY7" fmla="*/ 2618998 h 5357260"/>
              <a:gd name="connsiteX8" fmla="*/ 9079710 w 9231260"/>
              <a:gd name="connsiteY8" fmla="*/ 2770548 h 5357260"/>
              <a:gd name="connsiteX9" fmla="*/ 8675724 w 9231260"/>
              <a:gd name="connsiteY9" fmla="*/ 2770548 h 5357260"/>
              <a:gd name="connsiteX10" fmla="*/ 8675724 w 9231260"/>
              <a:gd name="connsiteY10" fmla="*/ 5357260 h 5357260"/>
              <a:gd name="connsiteX11" fmla="*/ 4699591 w 9231260"/>
              <a:gd name="connsiteY11" fmla="*/ 5357260 h 5357260"/>
              <a:gd name="connsiteX12" fmla="*/ 3476844 w 9231260"/>
              <a:gd name="connsiteY12" fmla="*/ 5357260 h 5357260"/>
              <a:gd name="connsiteX13" fmla="*/ 0 w 9231260"/>
              <a:gd name="connsiteY13"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31260" h="5357260">
                <a:moveTo>
                  <a:pt x="0" y="0"/>
                </a:moveTo>
                <a:lnTo>
                  <a:pt x="3476844" y="0"/>
                </a:lnTo>
                <a:lnTo>
                  <a:pt x="4699591" y="0"/>
                </a:lnTo>
                <a:lnTo>
                  <a:pt x="8675724" y="0"/>
                </a:lnTo>
                <a:lnTo>
                  <a:pt x="8675724" y="516780"/>
                </a:lnTo>
                <a:lnTo>
                  <a:pt x="9079710" y="516780"/>
                </a:lnTo>
                <a:cubicBezTo>
                  <a:pt x="9163409" y="516780"/>
                  <a:pt x="9231260" y="584631"/>
                  <a:pt x="9231260" y="668330"/>
                </a:cubicBezTo>
                <a:lnTo>
                  <a:pt x="9231260" y="2618998"/>
                </a:lnTo>
                <a:cubicBezTo>
                  <a:pt x="9231260" y="2702697"/>
                  <a:pt x="9163409" y="2770548"/>
                  <a:pt x="9079710" y="2770548"/>
                </a:cubicBezTo>
                <a:lnTo>
                  <a:pt x="8675724" y="2770548"/>
                </a:lnTo>
                <a:lnTo>
                  <a:pt x="8675724" y="5357260"/>
                </a:lnTo>
                <a:lnTo>
                  <a:pt x="4699591" y="5357260"/>
                </a:lnTo>
                <a:lnTo>
                  <a:pt x="3476844" y="5357260"/>
                </a:lnTo>
                <a:lnTo>
                  <a:pt x="0" y="5357260"/>
                </a:lnTo>
                <a:close/>
              </a:path>
            </a:pathLst>
          </a:custGeom>
          <a:solidFill>
            <a:schemeClr val="accent3"/>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竖排文本占位符 13"/>
          <p:cNvSpPr>
            <a:spLocks noGrp="1"/>
          </p:cNvSpPr>
          <p:nvPr>
            <p:ph type="body" orient="vert" sz="quarter" idx="10" hasCustomPrompt="1"/>
          </p:nvPr>
        </p:nvSpPr>
        <p:spPr>
          <a:xfrm>
            <a:off x="11115317" y="133731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4" name="竖排文本占位符 15"/>
          <p:cNvSpPr>
            <a:spLocks noGrp="1"/>
          </p:cNvSpPr>
          <p:nvPr>
            <p:ph type="body" orient="vert" sz="quarter" idx="11" hasCustomPrompt="1"/>
          </p:nvPr>
        </p:nvSpPr>
        <p:spPr>
          <a:xfrm>
            <a:off x="11118528" y="799460"/>
            <a:ext cx="600147" cy="537847"/>
          </a:xfrm>
          <a:prstGeom prst="rect">
            <a:avLst/>
          </a:prstGeom>
        </p:spPr>
        <p:txBody>
          <a:bodyPr vert="eaVert"/>
          <a:lstStyle>
            <a:lvl1pPr marL="0" indent="0">
              <a:buNone/>
              <a:defRPr b="1">
                <a:solidFill>
                  <a:schemeClr val="bg1"/>
                </a:solidFill>
              </a:defRPr>
            </a:lvl1pPr>
          </a:lstStyle>
          <a:p>
            <a:pPr lvl="0"/>
            <a:r>
              <a:rPr kumimoji="1" lang="en-US" altLang="zh-CN"/>
              <a:t>03</a:t>
            </a:r>
            <a:endParaRPr kumimoji="1" lang="zh-CN" altLang="en-US"/>
          </a:p>
        </p:txBody>
      </p:sp>
      <p:sp>
        <p:nvSpPr>
          <p:cNvPr id="5" name="文本占位符 5"/>
          <p:cNvSpPr>
            <a:spLocks noGrp="1"/>
          </p:cNvSpPr>
          <p:nvPr>
            <p:ph type="body" sz="quarter" idx="12" hasCustomPrompt="1"/>
          </p:nvPr>
        </p:nvSpPr>
        <p:spPr>
          <a:xfrm>
            <a:off x="308928" y="240031"/>
            <a:ext cx="3943032" cy="354330"/>
          </a:xfrm>
          <a:prstGeom prst="rect">
            <a:avLst/>
          </a:prstGeom>
        </p:spPr>
        <p:txBody>
          <a:bodyPr anchor="t"/>
          <a:lstStyle>
            <a:lvl1pPr marL="0" indent="0">
              <a:buNone/>
              <a:defRPr sz="1800" b="1" baseline="0">
                <a:solidFill>
                  <a:schemeClr val="bg1"/>
                </a:solidFill>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5"/>
          <p:cNvSpPr>
            <a:spLocks noGrp="1"/>
          </p:cNvSpPr>
          <p:nvPr>
            <p:ph type="body" sz="quarter" idx="13" hasCustomPrompt="1"/>
          </p:nvPr>
        </p:nvSpPr>
        <p:spPr>
          <a:xfrm>
            <a:off x="308928" y="594361"/>
            <a:ext cx="3943032" cy="354330"/>
          </a:xfrm>
          <a:prstGeom prst="rect">
            <a:avLst/>
          </a:prstGeom>
        </p:spPr>
        <p:txBody>
          <a:bodyPr anchor="t"/>
          <a:lstStyle>
            <a:lvl1pPr marL="0" indent="0">
              <a:buNone/>
              <a:defRPr sz="2000" b="1" baseline="0">
                <a:solidFill>
                  <a:schemeClr val="bg1"/>
                </a:solidFill>
                <a:latin typeface="Microsoft YaHei" charset="0"/>
                <a:ea typeface="Microsoft YaHei" charset="0"/>
                <a:cs typeface="Microsoft YaHei" charset="0"/>
              </a:defRPr>
            </a:lvl1pPr>
          </a:lstStyle>
          <a:p>
            <a:pPr lvl="0"/>
            <a:r>
              <a:rPr kumimoji="1" lang="zh-CN" altLang="en-US"/>
              <a:t>点击此处添加标题</a:t>
            </a:r>
          </a:p>
        </p:txBody>
      </p:sp>
    </p:spTree>
    <p:extLst>
      <p:ext uri="{BB962C8B-B14F-4D97-AF65-F5344CB8AC3E}">
        <p14:creationId xmlns:p14="http://schemas.microsoft.com/office/powerpoint/2010/main" val="190906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任意形状 1"/>
          <p:cNvSpPr/>
          <p:nvPr userDrawn="1"/>
        </p:nvSpPr>
        <p:spPr>
          <a:xfrm>
            <a:off x="1" y="0"/>
            <a:ext cx="11812159" cy="6858000"/>
          </a:xfrm>
          <a:custGeom>
            <a:avLst/>
            <a:gdLst>
              <a:gd name="connsiteX0" fmla="*/ 0 w 9231260"/>
              <a:gd name="connsiteY0" fmla="*/ 0 h 5357260"/>
              <a:gd name="connsiteX1" fmla="*/ 3476844 w 9231260"/>
              <a:gd name="connsiteY1" fmla="*/ 0 h 5357260"/>
              <a:gd name="connsiteX2" fmla="*/ 4699591 w 9231260"/>
              <a:gd name="connsiteY2" fmla="*/ 0 h 5357260"/>
              <a:gd name="connsiteX3" fmla="*/ 8675724 w 9231260"/>
              <a:gd name="connsiteY3" fmla="*/ 0 h 5357260"/>
              <a:gd name="connsiteX4" fmla="*/ 8675724 w 9231260"/>
              <a:gd name="connsiteY4" fmla="*/ 516780 h 5357260"/>
              <a:gd name="connsiteX5" fmla="*/ 9079710 w 9231260"/>
              <a:gd name="connsiteY5" fmla="*/ 516780 h 5357260"/>
              <a:gd name="connsiteX6" fmla="*/ 9231260 w 9231260"/>
              <a:gd name="connsiteY6" fmla="*/ 668330 h 5357260"/>
              <a:gd name="connsiteX7" fmla="*/ 9231260 w 9231260"/>
              <a:gd name="connsiteY7" fmla="*/ 2618998 h 5357260"/>
              <a:gd name="connsiteX8" fmla="*/ 9079710 w 9231260"/>
              <a:gd name="connsiteY8" fmla="*/ 2770548 h 5357260"/>
              <a:gd name="connsiteX9" fmla="*/ 8675724 w 9231260"/>
              <a:gd name="connsiteY9" fmla="*/ 2770548 h 5357260"/>
              <a:gd name="connsiteX10" fmla="*/ 8675724 w 9231260"/>
              <a:gd name="connsiteY10" fmla="*/ 5357260 h 5357260"/>
              <a:gd name="connsiteX11" fmla="*/ 4699591 w 9231260"/>
              <a:gd name="connsiteY11" fmla="*/ 5357260 h 5357260"/>
              <a:gd name="connsiteX12" fmla="*/ 3476844 w 9231260"/>
              <a:gd name="connsiteY12" fmla="*/ 5357260 h 5357260"/>
              <a:gd name="connsiteX13" fmla="*/ 0 w 9231260"/>
              <a:gd name="connsiteY13" fmla="*/ 5357260 h 535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31260" h="5357260">
                <a:moveTo>
                  <a:pt x="0" y="0"/>
                </a:moveTo>
                <a:lnTo>
                  <a:pt x="3476844" y="0"/>
                </a:lnTo>
                <a:lnTo>
                  <a:pt x="4699591" y="0"/>
                </a:lnTo>
                <a:lnTo>
                  <a:pt x="8675724" y="0"/>
                </a:lnTo>
                <a:lnTo>
                  <a:pt x="8675724" y="516780"/>
                </a:lnTo>
                <a:lnTo>
                  <a:pt x="9079710" y="516780"/>
                </a:lnTo>
                <a:cubicBezTo>
                  <a:pt x="9163409" y="516780"/>
                  <a:pt x="9231260" y="584631"/>
                  <a:pt x="9231260" y="668330"/>
                </a:cubicBezTo>
                <a:lnTo>
                  <a:pt x="9231260" y="2618998"/>
                </a:lnTo>
                <a:cubicBezTo>
                  <a:pt x="9231260" y="2702697"/>
                  <a:pt x="9163409" y="2770548"/>
                  <a:pt x="9079710" y="2770548"/>
                </a:cubicBezTo>
                <a:lnTo>
                  <a:pt x="8675724" y="2770548"/>
                </a:lnTo>
                <a:lnTo>
                  <a:pt x="8675724" y="5357260"/>
                </a:lnTo>
                <a:lnTo>
                  <a:pt x="4699591" y="5357260"/>
                </a:lnTo>
                <a:lnTo>
                  <a:pt x="3476844" y="5357260"/>
                </a:lnTo>
                <a:lnTo>
                  <a:pt x="0" y="5357260"/>
                </a:lnTo>
                <a:close/>
              </a:path>
            </a:pathLst>
          </a:custGeom>
          <a:solidFill>
            <a:schemeClr val="accent1"/>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竖排文本占位符 13"/>
          <p:cNvSpPr>
            <a:spLocks noGrp="1"/>
          </p:cNvSpPr>
          <p:nvPr>
            <p:ph type="body" orient="vert" sz="quarter" idx="10" hasCustomPrompt="1"/>
          </p:nvPr>
        </p:nvSpPr>
        <p:spPr>
          <a:xfrm>
            <a:off x="11115317" y="1337310"/>
            <a:ext cx="602968" cy="2171700"/>
          </a:xfrm>
          <a:prstGeom prst="rect">
            <a:avLst/>
          </a:prstGeom>
        </p:spPr>
        <p:txBody>
          <a:bodyPr vert="eaVert"/>
          <a:lstStyle>
            <a:lvl1pPr marL="0" indent="0">
              <a:buNone/>
              <a:defRPr b="0" baseline="0">
                <a:solidFill>
                  <a:schemeClr val="bg1"/>
                </a:solidFill>
                <a:latin typeface="Microsoft YaHei" charset="0"/>
                <a:ea typeface="Microsoft YaHei" charset="0"/>
                <a:cs typeface="Microsoft YaHei" charset="0"/>
              </a:defRPr>
            </a:lvl1pPr>
          </a:lstStyle>
          <a:p>
            <a:pPr lvl="0"/>
            <a:r>
              <a:rPr kumimoji="1" lang="zh-CN" altLang="en-US"/>
              <a:t>添加标题</a:t>
            </a:r>
          </a:p>
        </p:txBody>
      </p:sp>
      <p:sp>
        <p:nvSpPr>
          <p:cNvPr id="4" name="竖排文本占位符 15"/>
          <p:cNvSpPr>
            <a:spLocks noGrp="1"/>
          </p:cNvSpPr>
          <p:nvPr>
            <p:ph type="body" orient="vert" sz="quarter" idx="11" hasCustomPrompt="1"/>
          </p:nvPr>
        </p:nvSpPr>
        <p:spPr>
          <a:xfrm>
            <a:off x="11118528" y="799460"/>
            <a:ext cx="600147" cy="537847"/>
          </a:xfrm>
          <a:prstGeom prst="rect">
            <a:avLst/>
          </a:prstGeom>
        </p:spPr>
        <p:txBody>
          <a:bodyPr vert="eaVert"/>
          <a:lstStyle>
            <a:lvl1pPr marL="0" indent="0">
              <a:buNone/>
              <a:defRPr b="1">
                <a:solidFill>
                  <a:schemeClr val="bg1"/>
                </a:solidFill>
              </a:defRPr>
            </a:lvl1pPr>
          </a:lstStyle>
          <a:p>
            <a:pPr lvl="0"/>
            <a:r>
              <a:rPr kumimoji="1" lang="en-US" altLang="zh-CN"/>
              <a:t>04</a:t>
            </a:r>
            <a:endParaRPr kumimoji="1" lang="zh-CN" altLang="en-US"/>
          </a:p>
        </p:txBody>
      </p:sp>
      <p:sp>
        <p:nvSpPr>
          <p:cNvPr id="5" name="文本占位符 5"/>
          <p:cNvSpPr>
            <a:spLocks noGrp="1"/>
          </p:cNvSpPr>
          <p:nvPr>
            <p:ph type="body" sz="quarter" idx="12" hasCustomPrompt="1"/>
          </p:nvPr>
        </p:nvSpPr>
        <p:spPr>
          <a:xfrm>
            <a:off x="308928" y="240031"/>
            <a:ext cx="3943032" cy="354330"/>
          </a:xfrm>
          <a:prstGeom prst="rect">
            <a:avLst/>
          </a:prstGeom>
        </p:spPr>
        <p:txBody>
          <a:bodyPr anchor="t"/>
          <a:lstStyle>
            <a:lvl1pPr marL="0" indent="0">
              <a:buNone/>
              <a:defRPr sz="1800" b="1" baseline="0">
                <a:solidFill>
                  <a:schemeClr val="bg1"/>
                </a:solidFill>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5"/>
          <p:cNvSpPr>
            <a:spLocks noGrp="1"/>
          </p:cNvSpPr>
          <p:nvPr>
            <p:ph type="body" sz="quarter" idx="13" hasCustomPrompt="1"/>
          </p:nvPr>
        </p:nvSpPr>
        <p:spPr>
          <a:xfrm>
            <a:off x="308928" y="594361"/>
            <a:ext cx="3943032" cy="354330"/>
          </a:xfrm>
          <a:prstGeom prst="rect">
            <a:avLst/>
          </a:prstGeom>
        </p:spPr>
        <p:txBody>
          <a:bodyPr anchor="t"/>
          <a:lstStyle>
            <a:lvl1pPr marL="0" indent="0">
              <a:buNone/>
              <a:defRPr sz="2000" b="1" baseline="0">
                <a:solidFill>
                  <a:schemeClr val="bg1"/>
                </a:solidFill>
                <a:latin typeface="Microsoft YaHei" charset="0"/>
                <a:ea typeface="Microsoft YaHei" charset="0"/>
                <a:cs typeface="Microsoft YaHei" charset="0"/>
              </a:defRPr>
            </a:lvl1pPr>
          </a:lstStyle>
          <a:p>
            <a:pPr lvl="0"/>
            <a:r>
              <a:rPr kumimoji="1" lang="zh-CN" altLang="en-US"/>
              <a:t>点击此处添加标题</a:t>
            </a:r>
          </a:p>
        </p:txBody>
      </p:sp>
    </p:spTree>
    <p:extLst>
      <p:ext uri="{BB962C8B-B14F-4D97-AF65-F5344CB8AC3E}">
        <p14:creationId xmlns:p14="http://schemas.microsoft.com/office/powerpoint/2010/main" val="428103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2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4142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D461E96-AE47-A02E-54E1-842984673771}"/>
              </a:ext>
            </a:extLst>
          </p:cNvPr>
          <p:cNvSpPr>
            <a:spLocks noGrp="1"/>
          </p:cNvSpPr>
          <p:nvPr>
            <p:ph type="body" orient="vert" sz="quarter" idx="10"/>
          </p:nvPr>
        </p:nvSpPr>
        <p:spPr>
          <a:xfrm>
            <a:off x="7000517" y="1291590"/>
            <a:ext cx="589239" cy="1842187"/>
          </a:xfrm>
        </p:spPr>
        <p:txBody>
          <a:bodyPr vert="eaVert" lIns="91440" tIns="45720" rIns="91440" bIns="45720" anchor="t"/>
          <a:lstStyle/>
          <a:p>
            <a:r>
              <a:rPr lang="zh-TW" altLang="en-US">
                <a:latin typeface="Microsoft YaHei"/>
                <a:ea typeface="Microsoft YaHei"/>
              </a:rPr>
              <a:t>介紹</a:t>
            </a:r>
            <a:endParaRPr lang="zh-TW" altLang="en-US"/>
          </a:p>
        </p:txBody>
      </p:sp>
      <p:sp>
        <p:nvSpPr>
          <p:cNvPr id="3" name="直排文字版面配置區 2">
            <a:extLst>
              <a:ext uri="{FF2B5EF4-FFF2-40B4-BE49-F238E27FC236}">
                <a16:creationId xmlns:a16="http://schemas.microsoft.com/office/drawing/2014/main" id="{5DB04B22-2E4D-F8F7-38DE-5151F0CE6941}"/>
              </a:ext>
            </a:extLst>
          </p:cNvPr>
          <p:cNvSpPr>
            <a:spLocks noGrp="1"/>
          </p:cNvSpPr>
          <p:nvPr>
            <p:ph type="body" orient="vert" sz="quarter" idx="11"/>
          </p:nvPr>
        </p:nvSpPr>
        <p:spPr/>
        <p:txBody>
          <a:bodyPr vert="eaVert" lIns="91440" tIns="45720" rIns="91440" bIns="45720" anchor="t"/>
          <a:lstStyle/>
          <a:p>
            <a:r>
              <a:rPr lang="zh-TW" altLang="en-US"/>
              <a:t>01</a:t>
            </a:r>
          </a:p>
        </p:txBody>
      </p:sp>
      <p:sp>
        <p:nvSpPr>
          <p:cNvPr id="4" name="直排文字版面配置區 3">
            <a:extLst>
              <a:ext uri="{FF2B5EF4-FFF2-40B4-BE49-F238E27FC236}">
                <a16:creationId xmlns:a16="http://schemas.microsoft.com/office/drawing/2014/main" id="{F49F8BC8-9651-E3FD-F78C-4055C7106F24}"/>
              </a:ext>
            </a:extLst>
          </p:cNvPr>
          <p:cNvSpPr>
            <a:spLocks noGrp="1"/>
          </p:cNvSpPr>
          <p:nvPr>
            <p:ph type="body" orient="vert" sz="quarter" idx="12"/>
          </p:nvPr>
        </p:nvSpPr>
        <p:spPr/>
        <p:txBody>
          <a:bodyPr vert="eaVert" lIns="91440" tIns="45720" rIns="91440" bIns="45720" anchor="t"/>
          <a:lstStyle/>
          <a:p>
            <a:r>
              <a:rPr lang="zh-TW" altLang="en-US" sz="2400">
                <a:latin typeface="Microsoft YaHei"/>
                <a:ea typeface="Microsoft YaHei"/>
              </a:rPr>
              <a:t>基本統計分析</a:t>
            </a:r>
            <a:endParaRPr lang="zh-TW" altLang="en-US" sz="2400"/>
          </a:p>
        </p:txBody>
      </p:sp>
      <p:sp>
        <p:nvSpPr>
          <p:cNvPr id="5" name="直排文字版面配置區 4">
            <a:extLst>
              <a:ext uri="{FF2B5EF4-FFF2-40B4-BE49-F238E27FC236}">
                <a16:creationId xmlns:a16="http://schemas.microsoft.com/office/drawing/2014/main" id="{6BC4D217-BBF6-198D-A525-6E21615D9B43}"/>
              </a:ext>
            </a:extLst>
          </p:cNvPr>
          <p:cNvSpPr>
            <a:spLocks noGrp="1"/>
          </p:cNvSpPr>
          <p:nvPr>
            <p:ph type="body" orient="vert" sz="quarter" idx="13"/>
          </p:nvPr>
        </p:nvSpPr>
        <p:spPr/>
        <p:txBody>
          <a:bodyPr vert="eaVert" lIns="91440" tIns="45720" rIns="91440" bIns="45720" anchor="t"/>
          <a:lstStyle/>
          <a:p>
            <a:r>
              <a:rPr lang="zh-TW" altLang="en-US"/>
              <a:t>02</a:t>
            </a:r>
          </a:p>
        </p:txBody>
      </p:sp>
      <p:sp>
        <p:nvSpPr>
          <p:cNvPr id="6" name="直排文字版面配置區 5">
            <a:extLst>
              <a:ext uri="{FF2B5EF4-FFF2-40B4-BE49-F238E27FC236}">
                <a16:creationId xmlns:a16="http://schemas.microsoft.com/office/drawing/2014/main" id="{F7C7405F-DB3D-221C-6454-60FDE62C7D4C}"/>
              </a:ext>
            </a:extLst>
          </p:cNvPr>
          <p:cNvSpPr>
            <a:spLocks noGrp="1"/>
          </p:cNvSpPr>
          <p:nvPr>
            <p:ph type="body" orient="vert" sz="quarter" idx="14"/>
          </p:nvPr>
        </p:nvSpPr>
        <p:spPr>
          <a:xfrm>
            <a:off x="9794635" y="3060070"/>
            <a:ext cx="609832" cy="1952025"/>
          </a:xfrm>
        </p:spPr>
        <p:txBody>
          <a:bodyPr vert="eaVert" lIns="91440" tIns="45720" rIns="91440" bIns="45720" anchor="t"/>
          <a:lstStyle/>
          <a:p>
            <a:r>
              <a:rPr lang="zh-TW" altLang="en-US">
                <a:latin typeface="Microsoft YaHei"/>
                <a:ea typeface="Microsoft YaHei"/>
              </a:rPr>
              <a:t>資料探勘</a:t>
            </a:r>
            <a:endParaRPr lang="zh-TW" altLang="en-US"/>
          </a:p>
        </p:txBody>
      </p:sp>
      <p:sp>
        <p:nvSpPr>
          <p:cNvPr id="7" name="直排文字版面配置區 6">
            <a:extLst>
              <a:ext uri="{FF2B5EF4-FFF2-40B4-BE49-F238E27FC236}">
                <a16:creationId xmlns:a16="http://schemas.microsoft.com/office/drawing/2014/main" id="{33445E56-761A-6802-E47D-E5765C72606B}"/>
              </a:ext>
            </a:extLst>
          </p:cNvPr>
          <p:cNvSpPr>
            <a:spLocks noGrp="1"/>
          </p:cNvSpPr>
          <p:nvPr>
            <p:ph type="body" orient="vert" sz="quarter" idx="15"/>
          </p:nvPr>
        </p:nvSpPr>
        <p:spPr/>
        <p:txBody>
          <a:bodyPr vert="eaVert" lIns="91440" tIns="45720" rIns="91440" bIns="45720" anchor="t"/>
          <a:lstStyle/>
          <a:p>
            <a:r>
              <a:rPr lang="zh-TW" altLang="en-US"/>
              <a:t>03</a:t>
            </a:r>
          </a:p>
        </p:txBody>
      </p:sp>
      <p:sp>
        <p:nvSpPr>
          <p:cNvPr id="8" name="直排文字版面配置區 7">
            <a:extLst>
              <a:ext uri="{FF2B5EF4-FFF2-40B4-BE49-F238E27FC236}">
                <a16:creationId xmlns:a16="http://schemas.microsoft.com/office/drawing/2014/main" id="{DF5F7CA7-080A-3C4B-C885-E8053F6CC605}"/>
              </a:ext>
            </a:extLst>
          </p:cNvPr>
          <p:cNvSpPr>
            <a:spLocks noGrp="1"/>
          </p:cNvSpPr>
          <p:nvPr>
            <p:ph type="body" orient="vert" sz="quarter" idx="16"/>
          </p:nvPr>
        </p:nvSpPr>
        <p:spPr>
          <a:xfrm>
            <a:off x="11230550" y="3932560"/>
            <a:ext cx="609832" cy="1828457"/>
          </a:xfrm>
        </p:spPr>
        <p:txBody>
          <a:bodyPr vert="eaVert" lIns="91440" tIns="45720" rIns="91440" bIns="45720" anchor="t"/>
          <a:lstStyle/>
          <a:p>
            <a:r>
              <a:rPr lang="zh-TW" altLang="en-US">
                <a:latin typeface="Microsoft YaHei"/>
                <a:ea typeface="Microsoft YaHei"/>
              </a:rPr>
              <a:t>結論</a:t>
            </a:r>
            <a:endParaRPr lang="zh-TW" altLang="en-US"/>
          </a:p>
        </p:txBody>
      </p:sp>
      <p:sp>
        <p:nvSpPr>
          <p:cNvPr id="9" name="直排文字版面配置區 8">
            <a:extLst>
              <a:ext uri="{FF2B5EF4-FFF2-40B4-BE49-F238E27FC236}">
                <a16:creationId xmlns:a16="http://schemas.microsoft.com/office/drawing/2014/main" id="{0BBEFB2C-D134-6C5F-4E0C-5BCA365DFD28}"/>
              </a:ext>
            </a:extLst>
          </p:cNvPr>
          <p:cNvSpPr>
            <a:spLocks noGrp="1"/>
          </p:cNvSpPr>
          <p:nvPr>
            <p:ph type="body" orient="vert" sz="quarter" idx="17"/>
          </p:nvPr>
        </p:nvSpPr>
        <p:spPr/>
        <p:txBody>
          <a:bodyPr vert="eaVert" lIns="91440" tIns="45720" rIns="91440" bIns="45720" anchor="t"/>
          <a:lstStyle/>
          <a:p>
            <a:r>
              <a:rPr lang="zh-TW" altLang="en-US"/>
              <a:t>04</a:t>
            </a:r>
          </a:p>
        </p:txBody>
      </p:sp>
      <p:sp>
        <p:nvSpPr>
          <p:cNvPr id="10" name="文字版面配置區 9">
            <a:extLst>
              <a:ext uri="{FF2B5EF4-FFF2-40B4-BE49-F238E27FC236}">
                <a16:creationId xmlns:a16="http://schemas.microsoft.com/office/drawing/2014/main" id="{D96FB99B-30BA-0CDE-6072-B53A116AB46B}"/>
              </a:ext>
            </a:extLst>
          </p:cNvPr>
          <p:cNvSpPr>
            <a:spLocks noGrp="1"/>
          </p:cNvSpPr>
          <p:nvPr>
            <p:ph type="body" sz="quarter" idx="18"/>
          </p:nvPr>
        </p:nvSpPr>
        <p:spPr/>
        <p:txBody>
          <a:bodyPr lIns="91440" tIns="45720" rIns="91440" bIns="45720" anchor="t"/>
          <a:lstStyle/>
          <a:p>
            <a:r>
              <a:rPr lang="zh-TW" altLang="en-US" sz="4400">
                <a:latin typeface="Microsoft YaHei"/>
                <a:ea typeface="Microsoft YaHei"/>
              </a:rPr>
              <a:t>R 語言應用與分析方法</a:t>
            </a:r>
            <a:endParaRPr lang="zh-TW" altLang="en-US" sz="4400"/>
          </a:p>
        </p:txBody>
      </p:sp>
      <p:sp>
        <p:nvSpPr>
          <p:cNvPr id="11" name="文字版面配置區 10">
            <a:extLst>
              <a:ext uri="{FF2B5EF4-FFF2-40B4-BE49-F238E27FC236}">
                <a16:creationId xmlns:a16="http://schemas.microsoft.com/office/drawing/2014/main" id="{EB882055-4688-A887-54EC-3885C1F43BEC}"/>
              </a:ext>
            </a:extLst>
          </p:cNvPr>
          <p:cNvSpPr>
            <a:spLocks noGrp="1"/>
          </p:cNvSpPr>
          <p:nvPr>
            <p:ph type="body" sz="quarter" idx="19"/>
          </p:nvPr>
        </p:nvSpPr>
        <p:spPr>
          <a:xfrm>
            <a:off x="588477" y="4550054"/>
            <a:ext cx="5935241" cy="471114"/>
          </a:xfrm>
        </p:spPr>
        <p:txBody>
          <a:bodyPr lIns="91440" tIns="45720" rIns="91440" bIns="45720" anchor="t"/>
          <a:lstStyle/>
          <a:p>
            <a:r>
              <a:rPr lang="zh-TW" altLang="en-US" sz="3000">
                <a:latin typeface="Segoe UI Light"/>
                <a:cs typeface="Segoe UI Light"/>
              </a:rPr>
              <a:t>題目：預測保險費用的分析</a:t>
            </a:r>
          </a:p>
          <a:p>
            <a:endParaRPr lang="zh-TW" altLang="en-US"/>
          </a:p>
        </p:txBody>
      </p:sp>
      <p:sp>
        <p:nvSpPr>
          <p:cNvPr id="12" name="文字方塊 11">
            <a:extLst>
              <a:ext uri="{FF2B5EF4-FFF2-40B4-BE49-F238E27FC236}">
                <a16:creationId xmlns:a16="http://schemas.microsoft.com/office/drawing/2014/main" id="{6DDAE555-1C34-6A3C-E9D5-662C63D33F61}"/>
              </a:ext>
            </a:extLst>
          </p:cNvPr>
          <p:cNvSpPr txBox="1"/>
          <p:nvPr/>
        </p:nvSpPr>
        <p:spPr>
          <a:xfrm>
            <a:off x="680995" y="5136291"/>
            <a:ext cx="5351847" cy="8535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2000" kern="0">
                <a:solidFill>
                  <a:schemeClr val="bg1"/>
                </a:solidFill>
                <a:latin typeface="微软雅黑"/>
                <a:ea typeface="微软雅黑"/>
                <a:cs typeface="+mn-ea"/>
              </a:rPr>
              <a:t>第十組：陳宣儒、鄭雅文、楊琇茹、王廷瑜、張淑妍、梁婉嘉、袁玉珍、王文耀</a:t>
            </a:r>
          </a:p>
        </p:txBody>
      </p:sp>
    </p:spTree>
    <p:extLst>
      <p:ext uri="{BB962C8B-B14F-4D97-AF65-F5344CB8AC3E}">
        <p14:creationId xmlns:p14="http://schemas.microsoft.com/office/powerpoint/2010/main" val="91296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308928" y="123328"/>
            <a:ext cx="10004707" cy="944708"/>
          </a:xfrm>
        </p:spPr>
        <p:txBody>
          <a:bodyPr lIns="91440" tIns="45720" rIns="91440" bIns="45720" anchor="t"/>
          <a:lstStyle/>
          <a:p>
            <a:pPr algn="ctr"/>
            <a:r>
              <a:rPr lang="zh-TW" altLang="en-US" sz="3600"/>
              <a:t>關聯</a:t>
            </a:r>
            <a:endParaRPr lang="zh-TW"/>
          </a:p>
        </p:txBody>
      </p:sp>
      <p:sp>
        <p:nvSpPr>
          <p:cNvPr id="5" name="文字版面配置區 4">
            <a:extLst>
              <a:ext uri="{FF2B5EF4-FFF2-40B4-BE49-F238E27FC236}">
                <a16:creationId xmlns:a16="http://schemas.microsoft.com/office/drawing/2014/main" id="{3CB39B79-351B-E53D-A4E5-16BF82032838}"/>
              </a:ext>
            </a:extLst>
          </p:cNvPr>
          <p:cNvSpPr>
            <a:spLocks noGrp="1"/>
          </p:cNvSpPr>
          <p:nvPr>
            <p:ph type="body" sz="quarter" idx="13"/>
          </p:nvPr>
        </p:nvSpPr>
        <p:spPr>
          <a:xfrm>
            <a:off x="226550" y="958198"/>
            <a:ext cx="4912102" cy="2551087"/>
          </a:xfr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40" tIns="45720" rIns="91440" bIns="45720" anchor="t"/>
          <a:lstStyle/>
          <a:p>
            <a:r>
              <a:rPr lang="en-US" altLang="zh-TW" sz="1200" b="0">
                <a:solidFill>
                  <a:schemeClr val="accent5">
                    <a:lumMod val="75000"/>
                  </a:schemeClr>
                </a:solidFill>
                <a:latin typeface="Microsoft YaHei"/>
                <a:ea typeface="Microsoft YaHei"/>
              </a:rPr>
              <a:t>#charges</a:t>
            </a:r>
            <a:r>
              <a:rPr lang="zh-TW" altLang="en-US" sz="1200" b="0">
                <a:solidFill>
                  <a:schemeClr val="accent5">
                    <a:lumMod val="75000"/>
                  </a:schemeClr>
                </a:solidFill>
                <a:latin typeface="Microsoft YaHei"/>
                <a:ea typeface="Microsoft YaHei"/>
              </a:rPr>
              <a:t> 分成三種狀態</a:t>
            </a:r>
            <a:r>
              <a:rPr lang="en-US" altLang="zh-TW" sz="1200" b="0">
                <a:solidFill>
                  <a:schemeClr val="accent5">
                    <a:lumMod val="75000"/>
                  </a:schemeClr>
                </a:solidFill>
                <a:latin typeface="Microsoft YaHei"/>
                <a:ea typeface="Microsoft YaHei"/>
              </a:rPr>
              <a:t> </a:t>
            </a:r>
            <a:endParaRPr lang="zh-TW" altLang="en-US" sz="1200">
              <a:solidFill>
                <a:schemeClr val="accent5">
                  <a:lumMod val="75000"/>
                </a:schemeClr>
              </a:solidFill>
            </a:endParaRPr>
          </a:p>
          <a:p>
            <a:r>
              <a:rPr lang="en-US" altLang="zh-TW" sz="1200" b="0">
                <a:solidFill>
                  <a:schemeClr val="tx1"/>
                </a:solidFill>
                <a:latin typeface="Microsoft YaHei"/>
                <a:ea typeface="Microsoft YaHei"/>
              </a:rPr>
              <a:t>cost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err="1">
                <a:solidFill>
                  <a:schemeClr val="tx1"/>
                </a:solidFill>
                <a:latin typeface="Microsoft YaHei"/>
                <a:ea typeface="Microsoft YaHei"/>
              </a:rPr>
              <a:t>as.numeric</a:t>
            </a:r>
            <a:r>
              <a:rPr lang="en-US" altLang="zh-TW" sz="1200" b="0">
                <a:solidFill>
                  <a:schemeClr val="tx1"/>
                </a:solidFill>
                <a:latin typeface="Microsoft YaHei"/>
                <a:ea typeface="Microsoft YaHei"/>
              </a:rPr>
              <a:t>(data[,7])</a:t>
            </a:r>
            <a:endParaRPr lang="zh-TW" altLang="en-US" sz="1200">
              <a:solidFill>
                <a:schemeClr val="tx1"/>
              </a:solidFill>
            </a:endParaRPr>
          </a:p>
          <a:p>
            <a:r>
              <a:rPr lang="en-US" altLang="zh-TW" sz="1200" b="0">
                <a:solidFill>
                  <a:schemeClr val="tx1"/>
                </a:solidFill>
                <a:latin typeface="Microsoft YaHei"/>
                <a:ea typeface="Microsoft YaHei"/>
              </a:rPr>
              <a:t>cost.index1</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which(cost&lt;=5000)</a:t>
            </a:r>
            <a:endParaRPr lang="zh-TW" altLang="en-US" sz="1200">
              <a:solidFill>
                <a:schemeClr val="tx1"/>
              </a:solidFill>
            </a:endParaRPr>
          </a:p>
          <a:p>
            <a:r>
              <a:rPr lang="en-US" altLang="zh-TW" sz="1200" b="0">
                <a:solidFill>
                  <a:schemeClr val="tx1"/>
                </a:solidFill>
                <a:latin typeface="Microsoft YaHei"/>
                <a:ea typeface="Microsoft YaHei"/>
              </a:rPr>
              <a:t>cost.index2</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which(cost&lt;=15000</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&amp; cost&gt;5000)</a:t>
            </a:r>
            <a:endParaRPr lang="zh-TW" altLang="en-US" sz="1200">
              <a:solidFill>
                <a:schemeClr val="tx1"/>
              </a:solidFill>
            </a:endParaRPr>
          </a:p>
          <a:p>
            <a:r>
              <a:rPr lang="en-US" altLang="zh-TW" sz="1200" b="0">
                <a:solidFill>
                  <a:schemeClr val="tx1"/>
                </a:solidFill>
                <a:latin typeface="Microsoft YaHei"/>
                <a:ea typeface="Microsoft YaHei"/>
              </a:rPr>
              <a:t>cost.index3</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which(cost&gt;15000)</a:t>
            </a:r>
            <a:endParaRPr lang="zh-TW" altLang="en-US" sz="1200">
              <a:solidFill>
                <a:schemeClr val="tx1"/>
              </a:solidFill>
            </a:endParaRPr>
          </a:p>
          <a:p>
            <a:r>
              <a:rPr lang="en-US" altLang="zh-TW" sz="1200" b="0">
                <a:solidFill>
                  <a:schemeClr val="tx1"/>
                </a:solidFill>
                <a:latin typeface="Microsoft YaHei"/>
                <a:ea typeface="Microsoft YaHei"/>
              </a:rPr>
              <a:t>data[cost.index1,7]</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"good"</a:t>
            </a:r>
            <a:endParaRPr lang="zh-TW" altLang="en-US" sz="1200">
              <a:solidFill>
                <a:schemeClr val="tx1"/>
              </a:solidFill>
            </a:endParaRPr>
          </a:p>
          <a:p>
            <a:r>
              <a:rPr lang="en-US" altLang="zh-TW" sz="1200" b="0">
                <a:solidFill>
                  <a:schemeClr val="tx1"/>
                </a:solidFill>
                <a:latin typeface="Microsoft YaHei"/>
                <a:ea typeface="Microsoft YaHei"/>
              </a:rPr>
              <a:t>data[cost.index2,7]</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"not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bad"</a:t>
            </a:r>
            <a:endParaRPr lang="zh-TW" altLang="en-US" sz="1200">
              <a:solidFill>
                <a:schemeClr val="tx1"/>
              </a:solidFill>
            </a:endParaRPr>
          </a:p>
          <a:p>
            <a:r>
              <a:rPr lang="en-US" altLang="zh-TW" sz="1200" b="0">
                <a:solidFill>
                  <a:schemeClr val="tx1"/>
                </a:solidFill>
                <a:latin typeface="Microsoft YaHei"/>
                <a:ea typeface="Microsoft YaHei"/>
              </a:rPr>
              <a:t>data[cost.index3,7]</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"too</a:t>
            </a:r>
            <a:r>
              <a:rPr lang="zh-TW" altLang="en-US" sz="1200" b="0">
                <a:solidFill>
                  <a:schemeClr val="tx1"/>
                </a:solidFill>
                <a:latin typeface="Microsoft YaHei"/>
                <a:ea typeface="Microsoft YaHei"/>
              </a:rPr>
              <a:t> </a:t>
            </a:r>
            <a:r>
              <a:rPr lang="en-US" altLang="zh-TW" sz="1200" b="0">
                <a:solidFill>
                  <a:schemeClr val="tx1"/>
                </a:solidFill>
                <a:latin typeface="Microsoft YaHei"/>
                <a:ea typeface="Microsoft YaHei"/>
              </a:rPr>
              <a:t>much!!"</a:t>
            </a:r>
            <a:endParaRPr lang="zh-TW" altLang="en-US" sz="1200">
              <a:solidFill>
                <a:schemeClr val="tx1"/>
              </a:solidFill>
            </a:endParaRPr>
          </a:p>
          <a:p>
            <a:endParaRPr lang="zh-TW" altLang="en-US" sz="900">
              <a:solidFill>
                <a:schemeClr val="tx1"/>
              </a:solidFill>
            </a:endParaRPr>
          </a:p>
        </p:txBody>
      </p:sp>
      <p:sp>
        <p:nvSpPr>
          <p:cNvPr id="7" name="文字方塊 6">
            <a:extLst>
              <a:ext uri="{FF2B5EF4-FFF2-40B4-BE49-F238E27FC236}">
                <a16:creationId xmlns:a16="http://schemas.microsoft.com/office/drawing/2014/main" id="{4AE86D85-E879-0131-C829-592380E22065}"/>
              </a:ext>
            </a:extLst>
          </p:cNvPr>
          <p:cNvSpPr txBox="1"/>
          <p:nvPr/>
        </p:nvSpPr>
        <p:spPr>
          <a:xfrm>
            <a:off x="5318209" y="955590"/>
            <a:ext cx="5001741" cy="544046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altLang="zh-TW" sz="1400" kern="0">
                <a:solidFill>
                  <a:schemeClr val="accent5">
                    <a:lumMod val="75000"/>
                  </a:schemeClr>
                </a:solidFill>
                <a:ea typeface="+mn-lt"/>
                <a:cs typeface="+mn-lt"/>
              </a:rPr>
              <a:t>#bmi</a:t>
            </a:r>
            <a:r>
              <a:rPr lang="zh-TW" sz="1400" kern="0">
                <a:solidFill>
                  <a:schemeClr val="accent5">
                    <a:lumMod val="75000"/>
                  </a:schemeClr>
                </a:solidFill>
                <a:ea typeface="+mn-lt"/>
                <a:cs typeface="+mn-lt"/>
              </a:rPr>
              <a:t> 分成六種狀態</a:t>
            </a:r>
            <a:r>
              <a:rPr lang="en-US" altLang="zh-TW" sz="1400" kern="0">
                <a:solidFill>
                  <a:schemeClr val="accent5">
                    <a:lumMod val="75000"/>
                  </a:schemeClr>
                </a:solidFill>
                <a:ea typeface="+mn-lt"/>
                <a:cs typeface="+mn-lt"/>
              </a:rPr>
              <a:t> </a:t>
            </a:r>
            <a:endParaRPr lang="zh-TW" sz="1400" kern="0">
              <a:solidFill>
                <a:schemeClr val="accent5">
                  <a:lumMod val="75000"/>
                </a:schemeClr>
              </a:solidFill>
              <a:ea typeface="+mn-lt"/>
              <a:cs typeface="+mn-lt"/>
            </a:endParaRPr>
          </a:p>
          <a:p>
            <a:pPr>
              <a:lnSpc>
                <a:spcPct val="90000"/>
              </a:lnSpc>
              <a:spcBef>
                <a:spcPts val="1000"/>
              </a:spcBef>
            </a:pPr>
            <a:r>
              <a:rPr lang="en-US" altLang="zh-TW" sz="1400" kern="0" err="1">
                <a:ea typeface="+mn-lt"/>
                <a:cs typeface="+mn-lt"/>
              </a:rPr>
              <a:t>bmi</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err="1">
                <a:ea typeface="+mn-lt"/>
                <a:cs typeface="+mn-lt"/>
              </a:rPr>
              <a:t>as.numeric</a:t>
            </a:r>
            <a:r>
              <a:rPr lang="en-US" altLang="zh-TW" sz="1400" kern="0">
                <a:ea typeface="+mn-lt"/>
                <a:cs typeface="+mn-lt"/>
              </a:rPr>
              <a:t>(data[,3])</a:t>
            </a:r>
            <a:endParaRPr lang="zh-TW" sz="1400" kern="0">
              <a:ea typeface="+mn-lt"/>
              <a:cs typeface="+mn-lt"/>
            </a:endParaRPr>
          </a:p>
          <a:p>
            <a:pPr>
              <a:lnSpc>
                <a:spcPct val="90000"/>
              </a:lnSpc>
              <a:spcBef>
                <a:spcPts val="1000"/>
              </a:spcBef>
            </a:pPr>
            <a:r>
              <a:rPr lang="en-US" altLang="zh-TW" sz="1400" kern="0">
                <a:ea typeface="+mn-lt"/>
                <a:cs typeface="+mn-lt"/>
              </a:rPr>
              <a:t>bmi.index1</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&lt;18.5)</a:t>
            </a:r>
            <a:endParaRPr lang="zh-TW" sz="1400" kern="0">
              <a:ea typeface="+mn-lt"/>
              <a:cs typeface="+mn-lt"/>
            </a:endParaRPr>
          </a:p>
          <a:p>
            <a:pPr>
              <a:lnSpc>
                <a:spcPct val="90000"/>
              </a:lnSpc>
              <a:spcBef>
                <a:spcPts val="1000"/>
              </a:spcBef>
            </a:pPr>
            <a:r>
              <a:rPr lang="en-US" altLang="zh-TW" sz="1400" kern="0">
                <a:ea typeface="+mn-lt"/>
                <a:cs typeface="+mn-lt"/>
              </a:rPr>
              <a:t>bmi.index2</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&gt;=18.5</a:t>
            </a:r>
            <a:r>
              <a:rPr lang="zh-TW" sz="1400" kern="0">
                <a:ea typeface="+mn-lt"/>
                <a:cs typeface="+mn-lt"/>
              </a:rPr>
              <a:t> </a:t>
            </a:r>
            <a:r>
              <a:rPr lang="en-US" altLang="zh-TW" sz="1400" kern="0">
                <a:ea typeface="+mn-lt"/>
                <a:cs typeface="+mn-lt"/>
              </a:rPr>
              <a:t>&amp;</a:t>
            </a:r>
            <a:r>
              <a:rPr lang="zh-TW" sz="1400" kern="0">
                <a:ea typeface="+mn-lt"/>
                <a:cs typeface="+mn-lt"/>
              </a:rPr>
              <a:t> </a:t>
            </a:r>
            <a:r>
              <a:rPr lang="en-US" altLang="zh-TW" sz="1400" kern="0" err="1">
                <a:ea typeface="+mn-lt"/>
                <a:cs typeface="+mn-lt"/>
              </a:rPr>
              <a:t>bmi</a:t>
            </a:r>
            <a:r>
              <a:rPr lang="en-US" altLang="zh-TW" sz="1400" kern="0">
                <a:ea typeface="+mn-lt"/>
                <a:cs typeface="+mn-lt"/>
              </a:rPr>
              <a:t>&lt;24)</a:t>
            </a:r>
            <a:endParaRPr lang="zh-TW" sz="1400" kern="0">
              <a:ea typeface="+mn-lt"/>
              <a:cs typeface="+mn-lt"/>
            </a:endParaRPr>
          </a:p>
          <a:p>
            <a:pPr>
              <a:lnSpc>
                <a:spcPct val="90000"/>
              </a:lnSpc>
              <a:spcBef>
                <a:spcPts val="1000"/>
              </a:spcBef>
            </a:pPr>
            <a:r>
              <a:rPr lang="en-US" altLang="zh-TW" sz="1400" kern="0">
                <a:ea typeface="+mn-lt"/>
                <a:cs typeface="+mn-lt"/>
              </a:rPr>
              <a:t>bmi.index3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&gt;=24</a:t>
            </a:r>
            <a:r>
              <a:rPr lang="zh-TW" sz="1400" kern="0">
                <a:ea typeface="+mn-lt"/>
                <a:cs typeface="+mn-lt"/>
              </a:rPr>
              <a:t> </a:t>
            </a:r>
            <a:r>
              <a:rPr lang="en-US" altLang="zh-TW" sz="1400" kern="0">
                <a:ea typeface="+mn-lt"/>
                <a:cs typeface="+mn-lt"/>
              </a:rPr>
              <a:t>&amp;</a:t>
            </a:r>
            <a:r>
              <a:rPr lang="zh-TW" sz="1400" kern="0">
                <a:ea typeface="+mn-lt"/>
                <a:cs typeface="+mn-lt"/>
              </a:rPr>
              <a:t> </a:t>
            </a:r>
            <a:r>
              <a:rPr lang="en-US" altLang="zh-TW" sz="1400" kern="0" err="1">
                <a:ea typeface="+mn-lt"/>
                <a:cs typeface="+mn-lt"/>
              </a:rPr>
              <a:t>bmi</a:t>
            </a:r>
            <a:r>
              <a:rPr lang="en-US" altLang="zh-TW" sz="1400" kern="0">
                <a:ea typeface="+mn-lt"/>
                <a:cs typeface="+mn-lt"/>
              </a:rPr>
              <a:t>&lt;27)</a:t>
            </a:r>
            <a:endParaRPr lang="zh-TW" sz="1400" kern="0">
              <a:ea typeface="+mn-lt"/>
              <a:cs typeface="+mn-lt"/>
            </a:endParaRPr>
          </a:p>
          <a:p>
            <a:pPr>
              <a:lnSpc>
                <a:spcPct val="90000"/>
              </a:lnSpc>
              <a:spcBef>
                <a:spcPts val="1000"/>
              </a:spcBef>
            </a:pPr>
            <a:r>
              <a:rPr lang="en-US" altLang="zh-TW" sz="1400" kern="0">
                <a:ea typeface="+mn-lt"/>
                <a:cs typeface="+mn-lt"/>
              </a:rPr>
              <a:t>bmi.index4</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&gt;=27</a:t>
            </a:r>
            <a:r>
              <a:rPr lang="zh-TW" sz="1400" kern="0">
                <a:ea typeface="+mn-lt"/>
                <a:cs typeface="+mn-lt"/>
              </a:rPr>
              <a:t> </a:t>
            </a:r>
            <a:r>
              <a:rPr lang="en-US" altLang="zh-TW" sz="1400" kern="0">
                <a:ea typeface="+mn-lt"/>
                <a:cs typeface="+mn-lt"/>
              </a:rPr>
              <a:t>&amp;</a:t>
            </a:r>
            <a:r>
              <a:rPr lang="zh-TW" sz="1400" kern="0">
                <a:ea typeface="+mn-lt"/>
                <a:cs typeface="+mn-lt"/>
              </a:rPr>
              <a:t> </a:t>
            </a:r>
            <a:r>
              <a:rPr lang="en-US" altLang="zh-TW" sz="1400" kern="0" err="1">
                <a:ea typeface="+mn-lt"/>
                <a:cs typeface="+mn-lt"/>
              </a:rPr>
              <a:t>bmi</a:t>
            </a:r>
            <a:r>
              <a:rPr lang="en-US" altLang="zh-TW" sz="1400" kern="0">
                <a:ea typeface="+mn-lt"/>
                <a:cs typeface="+mn-lt"/>
              </a:rPr>
              <a:t>&lt;30)</a:t>
            </a:r>
            <a:endParaRPr lang="zh-TW" sz="1400" kern="0">
              <a:ea typeface="+mn-lt"/>
              <a:cs typeface="+mn-lt"/>
            </a:endParaRPr>
          </a:p>
          <a:p>
            <a:pPr>
              <a:lnSpc>
                <a:spcPct val="90000"/>
              </a:lnSpc>
              <a:spcBef>
                <a:spcPts val="1000"/>
              </a:spcBef>
            </a:pPr>
            <a:r>
              <a:rPr lang="en-US" altLang="zh-TW" sz="1400" kern="0">
                <a:ea typeface="+mn-lt"/>
                <a:cs typeface="+mn-lt"/>
              </a:rPr>
              <a:t>bmi.index5</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&gt;=30</a:t>
            </a:r>
            <a:r>
              <a:rPr lang="zh-TW" sz="1400" kern="0">
                <a:ea typeface="+mn-lt"/>
                <a:cs typeface="+mn-lt"/>
              </a:rPr>
              <a:t> </a:t>
            </a:r>
            <a:r>
              <a:rPr lang="en-US" altLang="zh-TW" sz="1400" kern="0">
                <a:ea typeface="+mn-lt"/>
                <a:cs typeface="+mn-lt"/>
              </a:rPr>
              <a:t>&amp;</a:t>
            </a:r>
            <a:r>
              <a:rPr lang="zh-TW" sz="1400" kern="0">
                <a:ea typeface="+mn-lt"/>
                <a:cs typeface="+mn-lt"/>
              </a:rPr>
              <a:t> </a:t>
            </a:r>
            <a:r>
              <a:rPr lang="en-US" altLang="zh-TW" sz="1400" kern="0" err="1">
                <a:ea typeface="+mn-lt"/>
                <a:cs typeface="+mn-lt"/>
              </a:rPr>
              <a:t>bmi</a:t>
            </a:r>
            <a:r>
              <a:rPr lang="en-US" altLang="zh-TW" sz="1400" kern="0">
                <a:ea typeface="+mn-lt"/>
                <a:cs typeface="+mn-lt"/>
              </a:rPr>
              <a:t>&lt;35)</a:t>
            </a:r>
            <a:endParaRPr lang="zh-TW" sz="1400" kern="0">
              <a:ea typeface="+mn-lt"/>
              <a:cs typeface="+mn-lt"/>
            </a:endParaRPr>
          </a:p>
          <a:p>
            <a:pPr>
              <a:lnSpc>
                <a:spcPct val="90000"/>
              </a:lnSpc>
              <a:spcBef>
                <a:spcPts val="1000"/>
              </a:spcBef>
            </a:pPr>
            <a:r>
              <a:rPr lang="en-US" altLang="zh-TW" sz="1400" kern="0">
                <a:ea typeface="+mn-lt"/>
                <a:cs typeface="+mn-lt"/>
              </a:rPr>
              <a:t>bmi.index6</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which(</a:t>
            </a:r>
            <a:r>
              <a:rPr lang="en-US" altLang="zh-TW" sz="1400" kern="0" err="1">
                <a:ea typeface="+mn-lt"/>
                <a:cs typeface="+mn-lt"/>
              </a:rPr>
              <a:t>bmi</a:t>
            </a:r>
            <a:r>
              <a:rPr lang="en-US" altLang="zh-TW" sz="1400" kern="0">
                <a:ea typeface="+mn-lt"/>
                <a:cs typeface="+mn-lt"/>
              </a:rPr>
              <a:t>&gt;=35)</a:t>
            </a:r>
            <a:endParaRPr lang="zh-TW" sz="1400" kern="0">
              <a:ea typeface="+mn-lt"/>
              <a:cs typeface="+mn-lt"/>
            </a:endParaRPr>
          </a:p>
          <a:p>
            <a:pPr>
              <a:lnSpc>
                <a:spcPct val="90000"/>
              </a:lnSpc>
              <a:spcBef>
                <a:spcPts val="1000"/>
              </a:spcBef>
            </a:pPr>
            <a:r>
              <a:rPr lang="en-US" altLang="zh-TW" sz="1400" kern="0">
                <a:ea typeface="+mn-lt"/>
                <a:cs typeface="+mn-lt"/>
              </a:rPr>
              <a:t>data[bmi.index1,3]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"too</a:t>
            </a:r>
            <a:r>
              <a:rPr lang="zh-TW" sz="1400" kern="0">
                <a:ea typeface="+mn-lt"/>
                <a:cs typeface="+mn-lt"/>
              </a:rPr>
              <a:t> </a:t>
            </a:r>
            <a:r>
              <a:rPr lang="en-US" altLang="zh-TW" sz="1400" kern="0">
                <a:ea typeface="+mn-lt"/>
                <a:cs typeface="+mn-lt"/>
              </a:rPr>
              <a:t>thin"</a:t>
            </a:r>
            <a:endParaRPr lang="zh-TW" sz="1400" kern="0">
              <a:ea typeface="+mn-lt"/>
              <a:cs typeface="+mn-lt"/>
            </a:endParaRPr>
          </a:p>
          <a:p>
            <a:pPr>
              <a:lnSpc>
                <a:spcPct val="90000"/>
              </a:lnSpc>
              <a:spcBef>
                <a:spcPts val="1000"/>
              </a:spcBef>
            </a:pPr>
            <a:r>
              <a:rPr lang="en-US" altLang="zh-TW" sz="1400" kern="0">
                <a:ea typeface="+mn-lt"/>
                <a:cs typeface="+mn-lt"/>
              </a:rPr>
              <a:t>data[bmi.index2,3]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"normal"</a:t>
            </a:r>
            <a:endParaRPr lang="zh-TW" sz="1400" kern="0">
              <a:ea typeface="+mn-lt"/>
              <a:cs typeface="+mn-lt"/>
            </a:endParaRPr>
          </a:p>
          <a:p>
            <a:pPr>
              <a:lnSpc>
                <a:spcPct val="90000"/>
              </a:lnSpc>
              <a:spcBef>
                <a:spcPts val="1000"/>
              </a:spcBef>
            </a:pPr>
            <a:r>
              <a:rPr lang="en-US" altLang="zh-TW" sz="1400" kern="0">
                <a:ea typeface="+mn-lt"/>
                <a:cs typeface="+mn-lt"/>
              </a:rPr>
              <a:t>data[bmi.index3,3]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"overweight"</a:t>
            </a:r>
            <a:endParaRPr lang="zh-TW" sz="1400" kern="0">
              <a:ea typeface="+mn-lt"/>
              <a:cs typeface="+mn-lt"/>
            </a:endParaRPr>
          </a:p>
          <a:p>
            <a:pPr>
              <a:lnSpc>
                <a:spcPct val="90000"/>
              </a:lnSpc>
              <a:spcBef>
                <a:spcPts val="1000"/>
              </a:spcBef>
            </a:pPr>
            <a:r>
              <a:rPr lang="en-US" altLang="zh-TW" sz="1400" kern="0">
                <a:ea typeface="+mn-lt"/>
                <a:cs typeface="+mn-lt"/>
              </a:rPr>
              <a:t>data[bmi.index4,3]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"obesity"</a:t>
            </a:r>
            <a:endParaRPr lang="zh-TW" sz="1400" kern="0">
              <a:ea typeface="+mn-lt"/>
              <a:cs typeface="+mn-lt"/>
            </a:endParaRPr>
          </a:p>
          <a:p>
            <a:pPr>
              <a:lnSpc>
                <a:spcPct val="90000"/>
              </a:lnSpc>
              <a:spcBef>
                <a:spcPts val="1000"/>
              </a:spcBef>
            </a:pPr>
            <a:r>
              <a:rPr lang="en-US" altLang="zh-TW" sz="1400" kern="0">
                <a:ea typeface="+mn-lt"/>
                <a:cs typeface="+mn-lt"/>
              </a:rPr>
              <a:t>data[bmi.index5,3]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"moderate</a:t>
            </a:r>
            <a:r>
              <a:rPr lang="zh-TW" sz="1400" kern="0">
                <a:ea typeface="+mn-lt"/>
                <a:cs typeface="+mn-lt"/>
              </a:rPr>
              <a:t> </a:t>
            </a:r>
            <a:r>
              <a:rPr lang="en-US" altLang="zh-TW" sz="1400" kern="0">
                <a:ea typeface="+mn-lt"/>
                <a:cs typeface="+mn-lt"/>
              </a:rPr>
              <a:t>obesity"</a:t>
            </a:r>
            <a:endParaRPr lang="zh-TW" sz="1400" kern="0">
              <a:ea typeface="+mn-lt"/>
              <a:cs typeface="+mn-lt"/>
            </a:endParaRPr>
          </a:p>
          <a:p>
            <a:pPr>
              <a:lnSpc>
                <a:spcPct val="90000"/>
              </a:lnSpc>
              <a:spcBef>
                <a:spcPts val="1000"/>
              </a:spcBef>
            </a:pPr>
            <a:r>
              <a:rPr lang="en-US" altLang="zh-TW" sz="1400" kern="0">
                <a:ea typeface="+mn-lt"/>
                <a:cs typeface="+mn-lt"/>
              </a:rPr>
              <a:t>data[bmi.index6,3]</a:t>
            </a:r>
            <a:r>
              <a:rPr lang="zh-TW"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"severe</a:t>
            </a:r>
            <a:r>
              <a:rPr lang="zh-TW" sz="1400" kern="0">
                <a:ea typeface="+mn-lt"/>
                <a:cs typeface="+mn-lt"/>
              </a:rPr>
              <a:t> </a:t>
            </a:r>
            <a:r>
              <a:rPr lang="en-US" altLang="zh-TW" sz="1400" kern="0">
                <a:ea typeface="+mn-lt"/>
                <a:cs typeface="+mn-lt"/>
              </a:rPr>
              <a:t>obesity"</a:t>
            </a:r>
            <a:endParaRPr lang="zh-TW" sz="1400" kern="0">
              <a:ea typeface="+mn-lt"/>
              <a:cs typeface="+mn-lt"/>
            </a:endParaRPr>
          </a:p>
          <a:p>
            <a:pPr>
              <a:lnSpc>
                <a:spcPct val="90000"/>
              </a:lnSpc>
              <a:spcBef>
                <a:spcPts val="1000"/>
              </a:spcBef>
            </a:pPr>
            <a:endParaRPr lang="zh-TW" sz="1400" kern="0">
              <a:ea typeface="+mn-lt"/>
              <a:cs typeface="+mn-lt"/>
            </a:endParaRPr>
          </a:p>
          <a:p>
            <a:pPr algn="l">
              <a:lnSpc>
                <a:spcPct val="90000"/>
              </a:lnSpc>
              <a:spcBef>
                <a:spcPts val="1000"/>
              </a:spcBef>
            </a:pPr>
            <a:endParaRPr lang="zh-TW" sz="1400" kern="0">
              <a:solidFill>
                <a:srgbClr val="000000"/>
              </a:solidFill>
              <a:latin typeface="Century Gothic"/>
              <a:ea typeface="微软雅黑"/>
              <a:cs typeface="+mn-ea"/>
            </a:endParaRPr>
          </a:p>
          <a:p>
            <a:pPr>
              <a:lnSpc>
                <a:spcPct val="90000"/>
              </a:lnSpc>
              <a:spcBef>
                <a:spcPts val="1000"/>
              </a:spcBef>
            </a:pPr>
            <a:endParaRPr lang="zh-TW" sz="1400" kern="0">
              <a:solidFill>
                <a:srgbClr val="000000"/>
              </a:solidFill>
              <a:latin typeface="Century Gothic"/>
              <a:ea typeface="微软雅黑"/>
              <a:cs typeface="+mn-ea"/>
            </a:endParaRPr>
          </a:p>
        </p:txBody>
      </p:sp>
      <p:sp>
        <p:nvSpPr>
          <p:cNvPr id="8" name="文字方塊 7">
            <a:extLst>
              <a:ext uri="{FF2B5EF4-FFF2-40B4-BE49-F238E27FC236}">
                <a16:creationId xmlns:a16="http://schemas.microsoft.com/office/drawing/2014/main" id="{D49AFE4F-593A-E9A5-4D7D-B6384F32437B}"/>
              </a:ext>
            </a:extLst>
          </p:cNvPr>
          <p:cNvSpPr txBox="1"/>
          <p:nvPr/>
        </p:nvSpPr>
        <p:spPr>
          <a:xfrm>
            <a:off x="226626" y="3796355"/>
            <a:ext cx="4918131" cy="264887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#age 分四</a:t>
            </a:r>
            <a:r>
              <a:rPr lang="zh-TW" altLang="en-US" sz="1400" kern="0">
                <a:solidFill>
                  <a:schemeClr val="accent5">
                    <a:lumMod val="75000"/>
                  </a:schemeClr>
                </a:solidFill>
                <a:ea typeface="+mn-lt"/>
                <a:cs typeface="+mn-lt"/>
              </a:rPr>
              <a:t>種狀態</a:t>
            </a:r>
            <a:endParaRPr lang="zh-TW" sz="1400" kern="0">
              <a:solidFill>
                <a:schemeClr val="accent5">
                  <a:lumMod val="75000"/>
                </a:schemeClr>
              </a:solidFill>
            </a:endParaRPr>
          </a:p>
          <a:p>
            <a:r>
              <a:rPr lang="zh-TW" sz="1400" kern="0">
                <a:ea typeface="+mn-lt"/>
                <a:cs typeface="+mn-lt"/>
              </a:rPr>
              <a:t>age = as.numeric(data[,1])</a:t>
            </a:r>
            <a:endParaRPr lang="zh-TW"/>
          </a:p>
          <a:p>
            <a:r>
              <a:rPr lang="zh-TW" sz="1400" kern="0">
                <a:ea typeface="+mn-lt"/>
                <a:cs typeface="+mn-lt"/>
              </a:rPr>
              <a:t>age.index1 = which(age&lt;20)</a:t>
            </a:r>
            <a:endParaRPr lang="zh-TW"/>
          </a:p>
          <a:p>
            <a:r>
              <a:rPr lang="zh-TW" sz="1400" kern="0">
                <a:ea typeface="+mn-lt"/>
                <a:cs typeface="+mn-lt"/>
              </a:rPr>
              <a:t>age.index2 = which(age&gt;=20 &amp; age&lt;40)</a:t>
            </a:r>
            <a:endParaRPr lang="zh-TW"/>
          </a:p>
          <a:p>
            <a:r>
              <a:rPr lang="zh-TW" sz="1400" kern="0">
                <a:ea typeface="+mn-lt"/>
                <a:cs typeface="+mn-lt"/>
              </a:rPr>
              <a:t>age.index3 = which(age&gt;=40 &amp; age&lt;60)</a:t>
            </a:r>
            <a:endParaRPr lang="zh-TW"/>
          </a:p>
          <a:p>
            <a:r>
              <a:rPr lang="zh-TW" sz="1400" kern="0">
                <a:ea typeface="+mn-lt"/>
                <a:cs typeface="+mn-lt"/>
              </a:rPr>
              <a:t>age.index4 = which(age&gt;=60)  </a:t>
            </a:r>
            <a:endParaRPr lang="zh-TW"/>
          </a:p>
          <a:p>
            <a:endParaRPr lang="zh-TW"/>
          </a:p>
          <a:p>
            <a:r>
              <a:rPr lang="zh-TW" sz="1400" kern="0">
                <a:ea typeface="+mn-lt"/>
                <a:cs typeface="+mn-lt"/>
              </a:rPr>
              <a:t>data[age.index1,1] = "under20"</a:t>
            </a:r>
            <a:endParaRPr lang="zh-TW"/>
          </a:p>
          <a:p>
            <a:r>
              <a:rPr lang="zh-TW" sz="1400" kern="0">
                <a:ea typeface="+mn-lt"/>
                <a:cs typeface="+mn-lt"/>
              </a:rPr>
              <a:t>data[age.index2,1] = "young adults"</a:t>
            </a:r>
            <a:endParaRPr lang="zh-TW"/>
          </a:p>
          <a:p>
            <a:r>
              <a:rPr lang="zh-TW" sz="1400" kern="0">
                <a:ea typeface="+mn-lt"/>
                <a:cs typeface="+mn-lt"/>
              </a:rPr>
              <a:t>data[age.index3,1] = "middle-aged"</a:t>
            </a:r>
            <a:endParaRPr lang="zh-TW"/>
          </a:p>
          <a:p>
            <a:pPr>
              <a:lnSpc>
                <a:spcPct val="130000"/>
              </a:lnSpc>
              <a:spcBef>
                <a:spcPts val="600"/>
              </a:spcBef>
            </a:pPr>
            <a:r>
              <a:rPr lang="zh-TW" sz="1400" kern="0">
                <a:ea typeface="+mn-lt"/>
                <a:cs typeface="+mn-lt"/>
              </a:rPr>
              <a:t>data[age.index4,1] = "elder"</a:t>
            </a:r>
            <a:endParaRPr lang="zh-TW"/>
          </a:p>
        </p:txBody>
      </p:sp>
    </p:spTree>
    <p:extLst>
      <p:ext uri="{BB962C8B-B14F-4D97-AF65-F5344CB8AC3E}">
        <p14:creationId xmlns:p14="http://schemas.microsoft.com/office/powerpoint/2010/main" val="126839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pic>
        <p:nvPicPr>
          <p:cNvPr id="6" name="圖片 6" descr="一張含有 文字 的圖片&#10;&#10;自動產生的描述">
            <a:extLst>
              <a:ext uri="{FF2B5EF4-FFF2-40B4-BE49-F238E27FC236}">
                <a16:creationId xmlns:a16="http://schemas.microsoft.com/office/drawing/2014/main" id="{E797D66B-CA7A-1B5C-B366-96DDA6DBB5CC}"/>
              </a:ext>
            </a:extLst>
          </p:cNvPr>
          <p:cNvPicPr>
            <a:picLocks noChangeAspect="1"/>
          </p:cNvPicPr>
          <p:nvPr/>
        </p:nvPicPr>
        <p:blipFill>
          <a:blip r:embed="rId2"/>
          <a:stretch>
            <a:fillRect/>
          </a:stretch>
        </p:blipFill>
        <p:spPr>
          <a:xfrm>
            <a:off x="399535" y="4407753"/>
            <a:ext cx="10308281" cy="1571033"/>
          </a:xfrm>
          <a:prstGeom prst="rect">
            <a:avLst/>
          </a:prstGeom>
        </p:spPr>
      </p:pic>
      <p:sp>
        <p:nvSpPr>
          <p:cNvPr id="5" name="文字方塊 4">
            <a:extLst>
              <a:ext uri="{FF2B5EF4-FFF2-40B4-BE49-F238E27FC236}">
                <a16:creationId xmlns:a16="http://schemas.microsoft.com/office/drawing/2014/main" id="{D5E5B112-F594-F033-565B-DC4772B97176}"/>
              </a:ext>
            </a:extLst>
          </p:cNvPr>
          <p:cNvSpPr txBox="1"/>
          <p:nvPr/>
        </p:nvSpPr>
        <p:spPr>
          <a:xfrm>
            <a:off x="399534" y="2869079"/>
            <a:ext cx="10308278" cy="1280928"/>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400" kern="0">
                <a:solidFill>
                  <a:schemeClr val="accent5">
                    <a:lumMod val="75000"/>
                  </a:schemeClr>
                </a:solidFill>
                <a:ea typeface="+mn-lt"/>
                <a:cs typeface="+mn-lt"/>
              </a:rPr>
              <a:t>#建立關聯規則</a:t>
            </a:r>
          </a:p>
          <a:p>
            <a:r>
              <a:rPr lang="zh-TW" sz="1400" kern="0">
                <a:ea typeface="+mn-lt"/>
                <a:cs typeface="+mn-lt"/>
              </a:rPr>
              <a:t>library(arules)</a:t>
            </a:r>
            <a:endParaRPr lang="zh-TW"/>
          </a:p>
          <a:p>
            <a:r>
              <a:rPr lang="zh-TW" sz="1400" kern="0">
                <a:ea typeface="+mn-lt"/>
                <a:cs typeface="+mn-lt"/>
              </a:rPr>
              <a:t>rule = apriori(data,</a:t>
            </a:r>
            <a:r>
              <a:rPr lang="zh-TW" altLang="en-US" sz="1400" kern="0">
                <a:ea typeface="+mn-lt"/>
                <a:cs typeface="+mn-lt"/>
              </a:rPr>
              <a:t> </a:t>
            </a:r>
            <a:endParaRPr lang="zh-TW"/>
          </a:p>
          <a:p>
            <a:r>
              <a:rPr lang="zh-TW" sz="1400" kern="0">
                <a:ea typeface="+mn-lt"/>
                <a:cs typeface="+mn-lt"/>
              </a:rPr>
              <a:t>               appearance = list(default='lhs' ,rhs=c("charges=good","charges=not bad","charges=too much!!")))</a:t>
            </a:r>
            <a:endParaRPr lang="zh-TW"/>
          </a:p>
          <a:p>
            <a:pPr algn="l">
              <a:lnSpc>
                <a:spcPct val="130000"/>
              </a:lnSpc>
              <a:spcBef>
                <a:spcPts val="600"/>
              </a:spcBef>
            </a:pPr>
            <a:r>
              <a:rPr lang="zh-TW" sz="1400" kern="0">
                <a:ea typeface="+mn-lt"/>
                <a:cs typeface="+mn-lt"/>
              </a:rPr>
              <a:t>inspect(rule)</a:t>
            </a:r>
            <a:endParaRPr lang="zh-TW"/>
          </a:p>
        </p:txBody>
      </p:sp>
      <p:sp>
        <p:nvSpPr>
          <p:cNvPr id="7" name="文字方塊 6">
            <a:extLst>
              <a:ext uri="{FF2B5EF4-FFF2-40B4-BE49-F238E27FC236}">
                <a16:creationId xmlns:a16="http://schemas.microsoft.com/office/drawing/2014/main" id="{9B0B97B0-E630-2E8D-B70F-5001787C4E71}"/>
              </a:ext>
            </a:extLst>
          </p:cNvPr>
          <p:cNvSpPr txBox="1"/>
          <p:nvPr/>
        </p:nvSpPr>
        <p:spPr>
          <a:xfrm>
            <a:off x="399536" y="475048"/>
            <a:ext cx="10308279" cy="2142702"/>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sym typeface="+mn-lt"/>
              </a:rPr>
              <a:t>#</a:t>
            </a:r>
            <a:r>
              <a:rPr lang="zh-TW" altLang="en-US" sz="1400" kern="0">
                <a:solidFill>
                  <a:schemeClr val="accent5">
                    <a:lumMod val="75000"/>
                  </a:schemeClr>
                </a:solidFill>
                <a:ea typeface="+mn-lt"/>
                <a:cs typeface="+mn-lt"/>
                <a:sym typeface="+mn-lt"/>
              </a:rPr>
              <a:t>將每欄位資料轉為因子</a:t>
            </a:r>
            <a:r>
              <a:rPr lang="zh-TW" sz="1400" kern="0">
                <a:solidFill>
                  <a:schemeClr val="accent5">
                    <a:lumMod val="75000"/>
                  </a:schemeClr>
                </a:solidFill>
                <a:ea typeface="+mn-lt"/>
                <a:cs typeface="+mn-lt"/>
                <a:sym typeface="+mn-lt"/>
              </a:rPr>
              <a:t>------------------------------------</a:t>
            </a:r>
            <a:endParaRPr lang="zh-TW">
              <a:solidFill>
                <a:schemeClr val="accent5">
                  <a:lumMod val="75000"/>
                </a:schemeClr>
              </a:solidFill>
            </a:endParaRPr>
          </a:p>
          <a:p>
            <a:r>
              <a:rPr lang="zh-TW" sz="1400" kern="0">
                <a:ea typeface="+mn-lt"/>
                <a:cs typeface="+mn-lt"/>
                <a:sym typeface="+mn-lt"/>
              </a:rPr>
              <a:t>data[,"age"] = as.factor(data[,"age"])</a:t>
            </a:r>
            <a:endParaRPr lang="zh-TW">
              <a:sym typeface="+mn-lt"/>
            </a:endParaRPr>
          </a:p>
          <a:p>
            <a:r>
              <a:rPr lang="zh-TW" sz="1400" kern="0">
                <a:ea typeface="+mn-lt"/>
                <a:cs typeface="+mn-lt"/>
                <a:sym typeface="+mn-lt"/>
              </a:rPr>
              <a:t>data[,"sex"] = as.factor(data[,"sex"])</a:t>
            </a:r>
            <a:endParaRPr lang="zh-TW">
              <a:sym typeface="+mn-lt"/>
            </a:endParaRPr>
          </a:p>
          <a:p>
            <a:r>
              <a:rPr lang="zh-TW" sz="1400" kern="0">
                <a:ea typeface="+mn-lt"/>
                <a:cs typeface="+mn-lt"/>
                <a:sym typeface="+mn-lt"/>
              </a:rPr>
              <a:t>data[,"bmi"] = as.factor(data[,"bmi"])</a:t>
            </a:r>
            <a:endParaRPr lang="zh-TW">
              <a:sym typeface="+mn-lt"/>
            </a:endParaRPr>
          </a:p>
          <a:p>
            <a:r>
              <a:rPr lang="zh-TW" sz="1400" kern="0">
                <a:ea typeface="+mn-lt"/>
                <a:cs typeface="+mn-lt"/>
                <a:sym typeface="+mn-lt"/>
              </a:rPr>
              <a:t>data[,"children"] = as.factor(data[,"children"])</a:t>
            </a:r>
            <a:endParaRPr lang="zh-TW">
              <a:sym typeface="+mn-lt"/>
            </a:endParaRPr>
          </a:p>
          <a:p>
            <a:r>
              <a:rPr lang="zh-TW" sz="1400" kern="0">
                <a:ea typeface="+mn-lt"/>
                <a:cs typeface="+mn-lt"/>
                <a:sym typeface="+mn-lt"/>
              </a:rPr>
              <a:t>data</a:t>
            </a:r>
            <a:r>
              <a:rPr lang="en-US" altLang="zh-TW" sz="1400" kern="0">
                <a:ea typeface="+mn-lt"/>
                <a:cs typeface="+mn-lt"/>
                <a:sym typeface="+mn-lt"/>
              </a:rPr>
              <a:t>[</a:t>
            </a:r>
            <a:r>
              <a:rPr lang="zh-TW" sz="1400" kern="0">
                <a:ea typeface="+mn-lt"/>
                <a:cs typeface="+mn-lt"/>
                <a:sym typeface="+mn-lt"/>
              </a:rPr>
              <a:t>,"smoker"] = as.factor(data[,"smoker"])</a:t>
            </a:r>
            <a:endParaRPr lang="zh-TW">
              <a:sym typeface="+mn-lt"/>
            </a:endParaRPr>
          </a:p>
          <a:p>
            <a:r>
              <a:rPr lang="zh-TW" sz="1400" kern="0">
                <a:ea typeface="+mn-lt"/>
                <a:cs typeface="+mn-lt"/>
                <a:sym typeface="+mn-lt"/>
              </a:rPr>
              <a:t>data[,"region"] = as.factor(data[,"region"])</a:t>
            </a:r>
            <a:endParaRPr lang="zh-TW">
              <a:sym typeface="+mn-lt"/>
            </a:endParaRPr>
          </a:p>
          <a:p>
            <a:r>
              <a:rPr lang="zh-TW" sz="1400" kern="0">
                <a:ea typeface="+mn-lt"/>
                <a:cs typeface="+mn-lt"/>
                <a:sym typeface="+mn-lt"/>
              </a:rPr>
              <a:t>data[,"charges"] = as.factor(data[,"charges"])</a:t>
            </a:r>
            <a:endParaRPr lang="zh-TW">
              <a:sym typeface="+mn-lt"/>
            </a:endParaRPr>
          </a:p>
          <a:p>
            <a:pPr algn="l">
              <a:lnSpc>
                <a:spcPct val="130000"/>
              </a:lnSpc>
              <a:spcBef>
                <a:spcPts val="600"/>
              </a:spcBef>
            </a:pPr>
            <a:r>
              <a:rPr lang="zh-TW" sz="1400" kern="0">
                <a:ea typeface="+mn-lt"/>
                <a:cs typeface="+mn-lt"/>
                <a:sym typeface="+mn-lt"/>
              </a:rPr>
              <a:t>str(data)</a:t>
            </a:r>
            <a:endParaRPr lang="zh-TW"/>
          </a:p>
        </p:txBody>
      </p:sp>
    </p:spTree>
    <p:extLst>
      <p:ext uri="{BB962C8B-B14F-4D97-AF65-F5344CB8AC3E}">
        <p14:creationId xmlns:p14="http://schemas.microsoft.com/office/powerpoint/2010/main" val="357180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pic>
        <p:nvPicPr>
          <p:cNvPr id="6" name="圖片 6" descr="一張含有 文字 的圖片&#10;&#10;自動產生的描述">
            <a:extLst>
              <a:ext uri="{FF2B5EF4-FFF2-40B4-BE49-F238E27FC236}">
                <a16:creationId xmlns:a16="http://schemas.microsoft.com/office/drawing/2014/main" id="{5157A0C8-D962-6B48-B192-6F18372ADF29}"/>
              </a:ext>
            </a:extLst>
          </p:cNvPr>
          <p:cNvPicPr>
            <a:picLocks noChangeAspect="1"/>
          </p:cNvPicPr>
          <p:nvPr/>
        </p:nvPicPr>
        <p:blipFill>
          <a:blip r:embed="rId2"/>
          <a:stretch>
            <a:fillRect/>
          </a:stretch>
        </p:blipFill>
        <p:spPr>
          <a:xfrm>
            <a:off x="214184" y="3851979"/>
            <a:ext cx="10647187" cy="943675"/>
          </a:xfrm>
          <a:prstGeom prst="rect">
            <a:avLst/>
          </a:prstGeom>
        </p:spPr>
      </p:pic>
      <p:sp>
        <p:nvSpPr>
          <p:cNvPr id="7" name="文字方塊 6">
            <a:extLst>
              <a:ext uri="{FF2B5EF4-FFF2-40B4-BE49-F238E27FC236}">
                <a16:creationId xmlns:a16="http://schemas.microsoft.com/office/drawing/2014/main" id="{CDB6DB30-0DA9-52F4-1515-4A5BDDABEBC6}"/>
              </a:ext>
            </a:extLst>
          </p:cNvPr>
          <p:cNvSpPr txBox="1"/>
          <p:nvPr/>
        </p:nvSpPr>
        <p:spPr>
          <a:xfrm>
            <a:off x="216713" y="798238"/>
            <a:ext cx="10644657" cy="2462213"/>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chemeClr val="accent5">
                    <a:lumMod val="75000"/>
                  </a:schemeClr>
                </a:solidFill>
                <a:ea typeface="+mn-lt"/>
                <a:cs typeface="+mn-lt"/>
              </a:rPr>
              <a:t># </a:t>
            </a:r>
            <a:r>
              <a:rPr lang="en-US" altLang="zh-TW" sz="1400" kern="0" err="1">
                <a:solidFill>
                  <a:schemeClr val="accent5">
                    <a:lumMod val="75000"/>
                  </a:schemeClr>
                </a:solidFill>
                <a:ea typeface="+mn-lt"/>
                <a:cs typeface="+mn-lt"/>
              </a:rPr>
              <a:t>去除多餘的關聯規則</a:t>
            </a:r>
            <a:endParaRPr lang="zh-TW" altLang="en-US" sz="1400">
              <a:solidFill>
                <a:schemeClr val="accent5">
                  <a:lumMod val="75000"/>
                </a:schemeClr>
              </a:solidFill>
            </a:endParaRPr>
          </a:p>
          <a:p>
            <a:r>
              <a:rPr lang="en-US" altLang="zh-TW" sz="1400" kern="0" err="1">
                <a:ea typeface="+mn-lt"/>
                <a:cs typeface="+mn-lt"/>
              </a:rPr>
              <a:t>sort.rule</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sort(</a:t>
            </a:r>
            <a:r>
              <a:rPr lang="en-US" altLang="zh-TW" sz="1400" kern="0" err="1">
                <a:ea typeface="+mn-lt"/>
                <a:cs typeface="+mn-lt"/>
              </a:rPr>
              <a:t>rule,by</a:t>
            </a:r>
            <a:r>
              <a:rPr lang="en-US" altLang="zh-TW" sz="1400" kern="0">
                <a:ea typeface="+mn-lt"/>
                <a:cs typeface="+mn-lt"/>
              </a:rPr>
              <a:t>="support")</a:t>
            </a:r>
            <a:r>
              <a:rPr lang="zh-TW" altLang="en-US" sz="1400" kern="0">
                <a:ea typeface="+mn-lt"/>
                <a:cs typeface="+mn-lt"/>
              </a:rPr>
              <a:t>  </a:t>
            </a:r>
            <a:r>
              <a:rPr lang="en-US" altLang="zh-TW" sz="1400" kern="0">
                <a:ea typeface="+mn-lt"/>
                <a:cs typeface="+mn-lt"/>
              </a:rPr>
              <a:t>#依據support排序</a:t>
            </a:r>
            <a:endParaRPr lang="en-US" altLang="zh-TW" sz="1400" kern="0"/>
          </a:p>
          <a:p>
            <a:r>
              <a:rPr lang="en-US" altLang="zh-TW" sz="1400" kern="0">
                <a:ea typeface="+mn-lt"/>
                <a:cs typeface="+mn-lt"/>
              </a:rPr>
              <a:t>subset</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err="1">
                <a:ea typeface="+mn-lt"/>
                <a:cs typeface="+mn-lt"/>
              </a:rPr>
              <a:t>as.matrix</a:t>
            </a:r>
            <a:r>
              <a:rPr lang="en-US" altLang="zh-TW" sz="1400" kern="0">
                <a:ea typeface="+mn-lt"/>
                <a:cs typeface="+mn-lt"/>
              </a:rPr>
              <a:t>(</a:t>
            </a:r>
            <a:r>
              <a:rPr lang="en-US" altLang="zh-TW" sz="1400" kern="0" err="1">
                <a:ea typeface="+mn-lt"/>
                <a:cs typeface="+mn-lt"/>
              </a:rPr>
              <a:t>is.subset</a:t>
            </a:r>
            <a:r>
              <a:rPr lang="en-US" altLang="zh-TW" sz="1400" kern="0">
                <a:ea typeface="+mn-lt"/>
                <a:cs typeface="+mn-lt"/>
              </a:rPr>
              <a:t>(x=</a:t>
            </a:r>
            <a:r>
              <a:rPr lang="en-US" altLang="zh-TW" sz="1400" kern="0" err="1">
                <a:ea typeface="+mn-lt"/>
                <a:cs typeface="+mn-lt"/>
              </a:rPr>
              <a:t>sort.rule</a:t>
            </a:r>
            <a:r>
              <a:rPr lang="en-US" altLang="zh-TW" sz="1400" kern="0">
                <a:ea typeface="+mn-lt"/>
                <a:cs typeface="+mn-lt"/>
              </a:rPr>
              <a:t>,</a:t>
            </a:r>
            <a:r>
              <a:rPr lang="zh-TW" altLang="en-US" sz="1400" kern="0">
                <a:ea typeface="+mn-lt"/>
                <a:cs typeface="+mn-lt"/>
              </a:rPr>
              <a:t> </a:t>
            </a:r>
            <a:r>
              <a:rPr lang="en-US" altLang="zh-TW" sz="1400" kern="0">
                <a:ea typeface="+mn-lt"/>
                <a:cs typeface="+mn-lt"/>
              </a:rPr>
              <a:t>y=</a:t>
            </a:r>
            <a:r>
              <a:rPr lang="en-US" altLang="zh-TW" sz="1400" kern="0" err="1">
                <a:ea typeface="+mn-lt"/>
                <a:cs typeface="+mn-lt"/>
              </a:rPr>
              <a:t>sort.rule</a:t>
            </a:r>
            <a:r>
              <a:rPr lang="en-US" altLang="zh-TW" sz="1400" kern="0">
                <a:ea typeface="+mn-lt"/>
                <a:cs typeface="+mn-lt"/>
              </a:rPr>
              <a:t>))</a:t>
            </a:r>
            <a:endParaRPr lang="zh-TW" altLang="en-US" sz="1400"/>
          </a:p>
          <a:p>
            <a:endParaRPr lang="en-US" altLang="zh-TW" sz="1400" kern="0">
              <a:ea typeface="+mn-lt"/>
              <a:cs typeface="+mn-lt"/>
            </a:endParaRPr>
          </a:p>
          <a:p>
            <a:r>
              <a:rPr lang="en-US" altLang="zh-TW" sz="1400" kern="0">
                <a:solidFill>
                  <a:schemeClr val="accent5">
                    <a:lumMod val="75000"/>
                  </a:schemeClr>
                </a:solidFill>
                <a:ea typeface="+mn-lt"/>
                <a:cs typeface="+mn-lt"/>
              </a:rPr>
              <a:t>#</a:t>
            </a:r>
            <a:r>
              <a:rPr lang="zh-TW" altLang="en-US" sz="1400" kern="0">
                <a:solidFill>
                  <a:schemeClr val="accent5">
                    <a:lumMod val="75000"/>
                  </a:schemeClr>
                </a:solidFill>
                <a:ea typeface="+mn-lt"/>
                <a:cs typeface="+mn-lt"/>
              </a:rPr>
              <a:t> 把這個矩陣的下三角去除，只留下三角的資訊</a:t>
            </a:r>
            <a:endParaRPr lang="zh-TW" altLang="en-US" sz="1400">
              <a:solidFill>
                <a:schemeClr val="accent5">
                  <a:lumMod val="75000"/>
                </a:schemeClr>
              </a:solidFill>
              <a:ea typeface="微软雅黑"/>
              <a:cs typeface="+mn-lt"/>
            </a:endParaRPr>
          </a:p>
          <a:p>
            <a:r>
              <a:rPr lang="en-US" altLang="zh-TW" sz="1400" kern="0">
                <a:ea typeface="+mn-lt"/>
                <a:cs typeface="+mn-lt"/>
              </a:rPr>
              <a:t>subset[</a:t>
            </a:r>
            <a:r>
              <a:rPr lang="en-US" altLang="zh-TW" sz="1400" kern="0" err="1">
                <a:ea typeface="+mn-lt"/>
                <a:cs typeface="+mn-lt"/>
              </a:rPr>
              <a:t>lower.tri</a:t>
            </a:r>
            <a:r>
              <a:rPr lang="en-US" altLang="zh-TW" sz="1400" kern="0">
                <a:ea typeface="+mn-lt"/>
                <a:cs typeface="+mn-lt"/>
              </a:rPr>
              <a:t>(</a:t>
            </a:r>
            <a:r>
              <a:rPr lang="en-US" altLang="zh-TW" sz="1400" kern="0" err="1">
                <a:ea typeface="+mn-lt"/>
                <a:cs typeface="+mn-lt"/>
              </a:rPr>
              <a:t>subset,diag</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T)]</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NA</a:t>
            </a:r>
            <a:endParaRPr lang="zh-TW" altLang="en-US" sz="1400"/>
          </a:p>
          <a:p>
            <a:endParaRPr lang="en-US" altLang="zh-TW" sz="1400" kern="0">
              <a:ea typeface="+mn-lt"/>
              <a:cs typeface="+mn-lt"/>
            </a:endParaRPr>
          </a:p>
          <a:p>
            <a:r>
              <a:rPr lang="en-US" altLang="zh-TW" sz="1400" kern="0">
                <a:solidFill>
                  <a:schemeClr val="accent5">
                    <a:lumMod val="75000"/>
                  </a:schemeClr>
                </a:solidFill>
                <a:ea typeface="+mn-lt"/>
                <a:cs typeface="+mn-lt"/>
              </a:rPr>
              <a:t>#</a:t>
            </a:r>
            <a:r>
              <a:rPr lang="zh-TW" altLang="en-US" sz="1400" kern="0">
                <a:solidFill>
                  <a:schemeClr val="accent5">
                    <a:lumMod val="75000"/>
                  </a:schemeClr>
                </a:solidFill>
                <a:ea typeface="+mn-lt"/>
                <a:cs typeface="+mn-lt"/>
              </a:rPr>
              <a:t> 計算每個column中TRUE的個數，若有一個以上的TRUE，代表此column是多餘的</a:t>
            </a:r>
            <a:endParaRPr lang="en-US" altLang="zh-TW" sz="1400" kern="0">
              <a:solidFill>
                <a:schemeClr val="accent5">
                  <a:lumMod val="75000"/>
                </a:schemeClr>
              </a:solidFill>
            </a:endParaRPr>
          </a:p>
          <a:p>
            <a:r>
              <a:rPr lang="en-US" altLang="zh-TW" sz="1400" kern="0">
                <a:ea typeface="+mn-lt"/>
                <a:cs typeface="+mn-lt"/>
              </a:rPr>
              <a:t>redundant</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err="1">
                <a:ea typeface="+mn-lt"/>
                <a:cs typeface="+mn-lt"/>
              </a:rPr>
              <a:t>colSums</a:t>
            </a:r>
            <a:r>
              <a:rPr lang="en-US" altLang="zh-TW" sz="1400" kern="0">
                <a:ea typeface="+mn-lt"/>
                <a:cs typeface="+mn-lt"/>
              </a:rPr>
              <a:t>(subset,</a:t>
            </a:r>
            <a:r>
              <a:rPr lang="zh-TW" altLang="en-US" sz="1400" kern="0">
                <a:ea typeface="+mn-lt"/>
                <a:cs typeface="+mn-lt"/>
              </a:rPr>
              <a:t> </a:t>
            </a:r>
            <a:r>
              <a:rPr lang="en-US" altLang="zh-TW" sz="1400" kern="0">
                <a:ea typeface="+mn-lt"/>
                <a:cs typeface="+mn-lt"/>
              </a:rPr>
              <a:t>na.rm=T)</a:t>
            </a:r>
            <a:r>
              <a:rPr lang="zh-TW" altLang="en-US" sz="1400" kern="0">
                <a:ea typeface="+mn-lt"/>
                <a:cs typeface="+mn-lt"/>
              </a:rPr>
              <a:t> </a:t>
            </a:r>
            <a:r>
              <a:rPr lang="en-US" altLang="zh-TW" sz="1400" kern="0">
                <a:ea typeface="+mn-lt"/>
                <a:cs typeface="+mn-lt"/>
              </a:rPr>
              <a:t>&gt;=</a:t>
            </a:r>
            <a:r>
              <a:rPr lang="zh-TW" altLang="en-US" sz="1400" kern="0">
                <a:ea typeface="+mn-lt"/>
                <a:cs typeface="+mn-lt"/>
              </a:rPr>
              <a:t> </a:t>
            </a:r>
            <a:r>
              <a:rPr lang="en-US" altLang="zh-TW" sz="1400" kern="0">
                <a:ea typeface="+mn-lt"/>
                <a:cs typeface="+mn-lt"/>
              </a:rPr>
              <a:t>1</a:t>
            </a:r>
            <a:endParaRPr lang="zh-TW" altLang="en-US" sz="1400"/>
          </a:p>
          <a:p>
            <a:r>
              <a:rPr lang="en-US" altLang="zh-TW" sz="1400" kern="0" err="1">
                <a:ea typeface="+mn-lt"/>
                <a:cs typeface="+mn-lt"/>
              </a:rPr>
              <a:t>sort.rule</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err="1">
                <a:ea typeface="+mn-lt"/>
                <a:cs typeface="+mn-lt"/>
              </a:rPr>
              <a:t>sort.rule</a:t>
            </a:r>
            <a:r>
              <a:rPr lang="en-US" altLang="zh-TW" sz="1400" kern="0">
                <a:ea typeface="+mn-lt"/>
                <a:cs typeface="+mn-lt"/>
              </a:rPr>
              <a:t>[!redundant]</a:t>
            </a:r>
            <a:endParaRPr lang="zh-TW" altLang="en-US" sz="1400"/>
          </a:p>
          <a:p>
            <a:r>
              <a:rPr lang="en-US" altLang="zh-TW" sz="1400" kern="0">
                <a:ea typeface="+mn-lt"/>
                <a:cs typeface="+mn-lt"/>
              </a:rPr>
              <a:t>inspect(</a:t>
            </a:r>
            <a:r>
              <a:rPr lang="en-US" altLang="zh-TW" sz="1400" kern="0" err="1">
                <a:ea typeface="+mn-lt"/>
                <a:cs typeface="+mn-lt"/>
              </a:rPr>
              <a:t>sort.rule</a:t>
            </a:r>
            <a:r>
              <a:rPr lang="en-US" altLang="zh-TW" sz="1400" kern="0">
                <a:ea typeface="+mn-lt"/>
                <a:cs typeface="+mn-lt"/>
              </a:rPr>
              <a:t>)</a:t>
            </a:r>
            <a:endParaRPr lang="zh-TW" sz="1400"/>
          </a:p>
        </p:txBody>
      </p:sp>
    </p:spTree>
    <p:extLst>
      <p:ext uri="{BB962C8B-B14F-4D97-AF65-F5344CB8AC3E}">
        <p14:creationId xmlns:p14="http://schemas.microsoft.com/office/powerpoint/2010/main" val="46016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pic>
        <p:nvPicPr>
          <p:cNvPr id="6" name="圖片 6">
            <a:extLst>
              <a:ext uri="{FF2B5EF4-FFF2-40B4-BE49-F238E27FC236}">
                <a16:creationId xmlns:a16="http://schemas.microsoft.com/office/drawing/2014/main" id="{94593FEE-A5E7-ED1D-9A4F-ADD47554CC37}"/>
              </a:ext>
            </a:extLst>
          </p:cNvPr>
          <p:cNvPicPr>
            <a:picLocks noChangeAspect="1"/>
          </p:cNvPicPr>
          <p:nvPr/>
        </p:nvPicPr>
        <p:blipFill>
          <a:blip r:embed="rId2"/>
          <a:stretch>
            <a:fillRect/>
          </a:stretch>
        </p:blipFill>
        <p:spPr>
          <a:xfrm>
            <a:off x="385806" y="1334230"/>
            <a:ext cx="9903252" cy="5274187"/>
          </a:xfrm>
          <a:prstGeom prst="rect">
            <a:avLst/>
          </a:prstGeom>
        </p:spPr>
      </p:pic>
      <p:sp>
        <p:nvSpPr>
          <p:cNvPr id="5" name="文字方塊 4">
            <a:extLst>
              <a:ext uri="{FF2B5EF4-FFF2-40B4-BE49-F238E27FC236}">
                <a16:creationId xmlns:a16="http://schemas.microsoft.com/office/drawing/2014/main" id="{DAB55FF1-ECA7-BFAE-8924-D122A0F1AF7D}"/>
              </a:ext>
            </a:extLst>
          </p:cNvPr>
          <p:cNvSpPr txBox="1"/>
          <p:nvPr/>
        </p:nvSpPr>
        <p:spPr>
          <a:xfrm>
            <a:off x="468184" y="1470453"/>
            <a:ext cx="2743199" cy="345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endParaRPr lang="zh-TW" altLang="en-US" sz="1400" kern="0">
              <a:solidFill>
                <a:schemeClr val="bg1"/>
              </a:solidFill>
              <a:latin typeface="微软雅黑"/>
              <a:ea typeface="微软雅黑"/>
              <a:cs typeface="+mn-ea"/>
            </a:endParaRPr>
          </a:p>
        </p:txBody>
      </p:sp>
      <p:sp>
        <p:nvSpPr>
          <p:cNvPr id="7" name="文字方塊 6">
            <a:extLst>
              <a:ext uri="{FF2B5EF4-FFF2-40B4-BE49-F238E27FC236}">
                <a16:creationId xmlns:a16="http://schemas.microsoft.com/office/drawing/2014/main" id="{B37C9E20-C3A3-9679-1941-E2EDE321E75D}"/>
              </a:ext>
            </a:extLst>
          </p:cNvPr>
          <p:cNvSpPr txBox="1"/>
          <p:nvPr/>
        </p:nvSpPr>
        <p:spPr>
          <a:xfrm>
            <a:off x="385805" y="330886"/>
            <a:ext cx="9896386" cy="73866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#規則視覺化</a:t>
            </a:r>
            <a:endParaRPr lang="zh-TW" altLang="en-US" sz="1400" kern="0">
              <a:solidFill>
                <a:schemeClr val="accent5">
                  <a:lumMod val="75000"/>
                </a:schemeClr>
              </a:solidFill>
              <a:ea typeface="+mn-lt"/>
              <a:cs typeface="+mn-lt"/>
            </a:endParaRPr>
          </a:p>
          <a:p>
            <a:r>
              <a:rPr lang="zh-TW" sz="1400" kern="0">
                <a:ea typeface="+mn-lt"/>
                <a:cs typeface="+mn-lt"/>
              </a:rPr>
              <a:t>require(arulesViz)</a:t>
            </a:r>
            <a:endParaRPr lang="zh-TW" altLang="en-US">
              <a:ea typeface="+mn-lt"/>
              <a:cs typeface="+mn-lt"/>
            </a:endParaRPr>
          </a:p>
          <a:p>
            <a:r>
              <a:rPr lang="zh-TW" sz="1400" kern="0">
                <a:ea typeface="+mn-lt"/>
                <a:cs typeface="+mn-lt"/>
              </a:rPr>
              <a:t>plot(sort.rule)</a:t>
            </a:r>
            <a:endParaRPr lang="zh-TW">
              <a:ea typeface="+mn-lt"/>
              <a:cs typeface="+mn-lt"/>
            </a:endParaRPr>
          </a:p>
        </p:txBody>
      </p:sp>
    </p:spTree>
    <p:extLst>
      <p:ext uri="{BB962C8B-B14F-4D97-AF65-F5344CB8AC3E}">
        <p14:creationId xmlns:p14="http://schemas.microsoft.com/office/powerpoint/2010/main" val="20116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343252" y="583274"/>
            <a:ext cx="9881141" cy="374926"/>
          </a:xfr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40" tIns="45720" rIns="91440" bIns="45720" anchor="t"/>
          <a:lstStyle/>
          <a:p>
            <a:r>
              <a:rPr lang="en-US" altLang="zh-TW" sz="2000" b="0">
                <a:solidFill>
                  <a:schemeClr val="tx1"/>
                </a:solidFill>
                <a:ea typeface="+mn-lt"/>
                <a:cs typeface="+mn-lt"/>
              </a:rPr>
              <a:t>plot(</a:t>
            </a:r>
            <a:r>
              <a:rPr lang="en-US" altLang="zh-TW" sz="2000" b="0" err="1">
                <a:solidFill>
                  <a:schemeClr val="tx1"/>
                </a:solidFill>
                <a:ea typeface="+mn-lt"/>
                <a:cs typeface="+mn-lt"/>
              </a:rPr>
              <a:t>sort.rule</a:t>
            </a:r>
            <a:r>
              <a:rPr lang="en-US" altLang="zh-TW" sz="2000" b="0">
                <a:solidFill>
                  <a:schemeClr val="tx1"/>
                </a:solidFill>
                <a:ea typeface="+mn-lt"/>
                <a:cs typeface="+mn-lt"/>
              </a:rPr>
              <a:t>,</a:t>
            </a:r>
            <a:r>
              <a:rPr lang="zh-TW" altLang="en-US" sz="2000" b="0">
                <a:solidFill>
                  <a:schemeClr val="tx1"/>
                </a:solidFill>
                <a:ea typeface="+mn-lt"/>
                <a:cs typeface="+mn-lt"/>
              </a:rPr>
              <a:t> </a:t>
            </a:r>
            <a:r>
              <a:rPr lang="en-US" altLang="zh-TW" sz="2000" b="0">
                <a:solidFill>
                  <a:schemeClr val="tx1"/>
                </a:solidFill>
                <a:ea typeface="+mn-lt"/>
                <a:cs typeface="+mn-lt"/>
              </a:rPr>
              <a:t>method="grouped")</a:t>
            </a:r>
            <a:endParaRPr lang="zh-TW" sz="2000">
              <a:solidFill>
                <a:schemeClr val="tx1"/>
              </a:solidFill>
            </a:endParaRPr>
          </a:p>
          <a:p>
            <a:endParaRPr lang="zh-TW" b="0"/>
          </a:p>
        </p:txBody>
      </p:sp>
      <p:pic>
        <p:nvPicPr>
          <p:cNvPr id="6" name="圖片 6">
            <a:extLst>
              <a:ext uri="{FF2B5EF4-FFF2-40B4-BE49-F238E27FC236}">
                <a16:creationId xmlns:a16="http://schemas.microsoft.com/office/drawing/2014/main" id="{32E4EC2F-DC2E-5095-DD8A-84041EADB2CF}"/>
              </a:ext>
            </a:extLst>
          </p:cNvPr>
          <p:cNvPicPr>
            <a:picLocks noChangeAspect="1"/>
          </p:cNvPicPr>
          <p:nvPr/>
        </p:nvPicPr>
        <p:blipFill>
          <a:blip r:embed="rId2"/>
          <a:stretch>
            <a:fillRect/>
          </a:stretch>
        </p:blipFill>
        <p:spPr>
          <a:xfrm>
            <a:off x="346594" y="1244697"/>
            <a:ext cx="9956543" cy="5289663"/>
          </a:xfrm>
          <a:prstGeom prst="rect">
            <a:avLst/>
          </a:prstGeom>
        </p:spPr>
      </p:pic>
    </p:spTree>
    <p:extLst>
      <p:ext uri="{BB962C8B-B14F-4D97-AF65-F5344CB8AC3E}">
        <p14:creationId xmlns:p14="http://schemas.microsoft.com/office/powerpoint/2010/main" val="65165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260875" y="603868"/>
            <a:ext cx="9970382" cy="388654"/>
          </a:xfr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40" tIns="45720" rIns="91440" bIns="45720" anchor="t"/>
          <a:lstStyle/>
          <a:p>
            <a:r>
              <a:rPr lang="en-US" sz="2000" b="0">
                <a:solidFill>
                  <a:schemeClr val="tx1"/>
                </a:solidFill>
                <a:ea typeface="+mn-lt"/>
                <a:cs typeface="+mn-lt"/>
              </a:rPr>
              <a:t>plot(</a:t>
            </a:r>
            <a:r>
              <a:rPr lang="en-US" sz="2000" b="0" err="1">
                <a:solidFill>
                  <a:schemeClr val="tx1"/>
                </a:solidFill>
                <a:ea typeface="+mn-lt"/>
                <a:cs typeface="+mn-lt"/>
              </a:rPr>
              <a:t>sort.rule</a:t>
            </a:r>
            <a:r>
              <a:rPr lang="en-US" sz="2000" b="0">
                <a:solidFill>
                  <a:schemeClr val="tx1"/>
                </a:solidFill>
                <a:ea typeface="+mn-lt"/>
                <a:cs typeface="+mn-lt"/>
              </a:rPr>
              <a:t>, method="graph")</a:t>
            </a:r>
            <a:endParaRPr lang="en-US" sz="2000">
              <a:solidFill>
                <a:schemeClr val="tx1"/>
              </a:solidFill>
            </a:endParaRPr>
          </a:p>
          <a:p>
            <a:endParaRPr lang="en-US" b="0">
              <a:solidFill>
                <a:schemeClr val="tx1"/>
              </a:solidFill>
            </a:endParaRPr>
          </a:p>
          <a:p>
            <a:endParaRPr lang="zh-TW" b="0"/>
          </a:p>
        </p:txBody>
      </p:sp>
      <p:pic>
        <p:nvPicPr>
          <p:cNvPr id="6" name="圖片 6">
            <a:extLst>
              <a:ext uri="{FF2B5EF4-FFF2-40B4-BE49-F238E27FC236}">
                <a16:creationId xmlns:a16="http://schemas.microsoft.com/office/drawing/2014/main" id="{1A233FAB-6F41-FE5F-FB79-20879323A6E4}"/>
              </a:ext>
            </a:extLst>
          </p:cNvPr>
          <p:cNvPicPr>
            <a:picLocks noChangeAspect="1"/>
          </p:cNvPicPr>
          <p:nvPr/>
        </p:nvPicPr>
        <p:blipFill>
          <a:blip r:embed="rId2"/>
          <a:stretch>
            <a:fillRect/>
          </a:stretch>
        </p:blipFill>
        <p:spPr>
          <a:xfrm>
            <a:off x="258050" y="1200772"/>
            <a:ext cx="10013439" cy="5323755"/>
          </a:xfrm>
          <a:prstGeom prst="rect">
            <a:avLst/>
          </a:prstGeom>
        </p:spPr>
      </p:pic>
    </p:spTree>
    <p:extLst>
      <p:ext uri="{BB962C8B-B14F-4D97-AF65-F5344CB8AC3E}">
        <p14:creationId xmlns:p14="http://schemas.microsoft.com/office/powerpoint/2010/main" val="33827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308928" y="240031"/>
            <a:ext cx="10004707" cy="944708"/>
          </a:xfrm>
        </p:spPr>
        <p:txBody>
          <a:bodyPr lIns="91440" tIns="45720" rIns="91440" bIns="45720" anchor="t"/>
          <a:lstStyle/>
          <a:p>
            <a:pPr algn="ctr"/>
            <a:r>
              <a:rPr lang="zh-TW" altLang="en-US" sz="3200"/>
              <a:t>回歸分析</a:t>
            </a:r>
            <a:endParaRPr lang="zh-TW"/>
          </a:p>
        </p:txBody>
      </p:sp>
      <p:sp>
        <p:nvSpPr>
          <p:cNvPr id="6" name="文字方塊 5">
            <a:extLst>
              <a:ext uri="{FF2B5EF4-FFF2-40B4-BE49-F238E27FC236}">
                <a16:creationId xmlns:a16="http://schemas.microsoft.com/office/drawing/2014/main" id="{D95B517C-0A56-FA2C-00EE-3FB0BCBDC90D}"/>
              </a:ext>
            </a:extLst>
          </p:cNvPr>
          <p:cNvSpPr txBox="1"/>
          <p:nvPr/>
        </p:nvSpPr>
        <p:spPr>
          <a:xfrm>
            <a:off x="190158" y="807993"/>
            <a:ext cx="5447956" cy="95410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#Linear regression</a:t>
            </a:r>
            <a:endParaRPr lang="zh-TW">
              <a:solidFill>
                <a:schemeClr val="accent5">
                  <a:lumMod val="75000"/>
                </a:schemeClr>
              </a:solidFill>
            </a:endParaRPr>
          </a:p>
          <a:p>
            <a:r>
              <a:rPr lang="zh-TW" sz="1400" kern="0">
                <a:ea typeface="+mn-lt"/>
                <a:cs typeface="+mn-lt"/>
              </a:rPr>
              <a:t>library(ggplot2)</a:t>
            </a:r>
            <a:endParaRPr lang="zh-TW"/>
          </a:p>
          <a:p>
            <a:r>
              <a:rPr lang="zh-TW" sz="1400" kern="0">
                <a:ea typeface="+mn-lt"/>
                <a:cs typeface="+mn-lt"/>
              </a:rPr>
              <a:t>valueLM &lt;- lm(charges ~ age + bmi + children, data = value)</a:t>
            </a:r>
            <a:endParaRPr lang="zh-TW"/>
          </a:p>
          <a:p>
            <a:r>
              <a:rPr lang="zh-TW" sz="1400" kern="0">
                <a:ea typeface="+mn-lt"/>
                <a:cs typeface="+mn-lt"/>
              </a:rPr>
              <a:t>lm(charges ~ age + bmi + children, data = value)</a:t>
            </a:r>
            <a:endParaRPr lang="zh-TW"/>
          </a:p>
        </p:txBody>
      </p:sp>
      <p:pic>
        <p:nvPicPr>
          <p:cNvPr id="7" name="圖片 7" descr="一張含有 文字 的圖片&#10;&#10;自動產生的描述">
            <a:extLst>
              <a:ext uri="{FF2B5EF4-FFF2-40B4-BE49-F238E27FC236}">
                <a16:creationId xmlns:a16="http://schemas.microsoft.com/office/drawing/2014/main" id="{573DEDE5-B867-0028-0B70-7EEF1283FB4C}"/>
              </a:ext>
            </a:extLst>
          </p:cNvPr>
          <p:cNvPicPr>
            <a:picLocks noChangeAspect="1"/>
          </p:cNvPicPr>
          <p:nvPr/>
        </p:nvPicPr>
        <p:blipFill rotWithShape="1">
          <a:blip r:embed="rId2"/>
          <a:srcRect l="247" r="46091" b="83394"/>
          <a:stretch/>
        </p:blipFill>
        <p:spPr>
          <a:xfrm>
            <a:off x="5877697" y="794607"/>
            <a:ext cx="4703054" cy="970991"/>
          </a:xfrm>
          <a:prstGeom prst="rect">
            <a:avLst/>
          </a:prstGeom>
        </p:spPr>
      </p:pic>
      <p:sp>
        <p:nvSpPr>
          <p:cNvPr id="9" name="文字方塊 8">
            <a:extLst>
              <a:ext uri="{FF2B5EF4-FFF2-40B4-BE49-F238E27FC236}">
                <a16:creationId xmlns:a16="http://schemas.microsoft.com/office/drawing/2014/main" id="{427B315E-B826-C6DA-58A4-9B5EFDEDD270}"/>
              </a:ext>
            </a:extLst>
          </p:cNvPr>
          <p:cNvSpPr txBox="1"/>
          <p:nvPr/>
        </p:nvSpPr>
        <p:spPr>
          <a:xfrm>
            <a:off x="1074099" y="1948283"/>
            <a:ext cx="8331198" cy="95410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#散佈圖 加上模型預測區域</a:t>
            </a:r>
            <a:endParaRPr lang="zh-TW">
              <a:solidFill>
                <a:schemeClr val="accent5">
                  <a:lumMod val="75000"/>
                </a:schemeClr>
              </a:solidFill>
            </a:endParaRPr>
          </a:p>
          <a:p>
            <a:r>
              <a:rPr lang="zh-TW" sz="1400" kern="0">
                <a:ea typeface="+mn-lt"/>
                <a:cs typeface="+mn-lt"/>
              </a:rPr>
              <a:t>ggplot(value, aes(x = age + bmi + children, y = charges)) + geom_point(shape = 11, size = 3)</a:t>
            </a:r>
            <a:endParaRPr lang="zh-TW"/>
          </a:p>
          <a:p>
            <a:r>
              <a:rPr lang="zh-TW" sz="1400" kern="0">
                <a:ea typeface="+mn-lt"/>
                <a:cs typeface="+mn-lt"/>
              </a:rPr>
              <a:t>ggplot(value, aes(x = age + bmi + children, y = charges)) + geom_point(shape = 11, size = 3) + geom_smooth(method = lm) + labs(x = "age + bmi + children", y = "charges")</a:t>
            </a:r>
          </a:p>
        </p:txBody>
      </p:sp>
      <p:pic>
        <p:nvPicPr>
          <p:cNvPr id="11" name="圖片 7">
            <a:extLst>
              <a:ext uri="{FF2B5EF4-FFF2-40B4-BE49-F238E27FC236}">
                <a16:creationId xmlns:a16="http://schemas.microsoft.com/office/drawing/2014/main" id="{1AE4E184-5F95-056F-1616-1C68E232854E}"/>
              </a:ext>
            </a:extLst>
          </p:cNvPr>
          <p:cNvPicPr>
            <a:picLocks noChangeAspect="1"/>
          </p:cNvPicPr>
          <p:nvPr/>
        </p:nvPicPr>
        <p:blipFill>
          <a:blip r:embed="rId3"/>
          <a:stretch>
            <a:fillRect/>
          </a:stretch>
        </p:blipFill>
        <p:spPr>
          <a:xfrm>
            <a:off x="2762673" y="3039163"/>
            <a:ext cx="4953686" cy="3486961"/>
          </a:xfrm>
          <a:prstGeom prst="rect">
            <a:avLst/>
          </a:prstGeom>
        </p:spPr>
      </p:pic>
    </p:spTree>
    <p:extLst>
      <p:ext uri="{BB962C8B-B14F-4D97-AF65-F5344CB8AC3E}">
        <p14:creationId xmlns:p14="http://schemas.microsoft.com/office/powerpoint/2010/main" val="211836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pic>
        <p:nvPicPr>
          <p:cNvPr id="6" name="圖片 6" descr="一張含有 文字 的圖片&#10;&#10;自動產生的描述">
            <a:extLst>
              <a:ext uri="{FF2B5EF4-FFF2-40B4-BE49-F238E27FC236}">
                <a16:creationId xmlns:a16="http://schemas.microsoft.com/office/drawing/2014/main" id="{647301D3-DFFB-44A3-A956-7F54E47D97ED}"/>
              </a:ext>
            </a:extLst>
          </p:cNvPr>
          <p:cNvPicPr>
            <a:picLocks noChangeAspect="1"/>
          </p:cNvPicPr>
          <p:nvPr/>
        </p:nvPicPr>
        <p:blipFill rotWithShape="1">
          <a:blip r:embed="rId2"/>
          <a:srcRect t="27925" r="-386" b="17547"/>
          <a:stretch/>
        </p:blipFill>
        <p:spPr>
          <a:xfrm>
            <a:off x="550563" y="1343796"/>
            <a:ext cx="9079489" cy="3355052"/>
          </a:xfrm>
          <a:prstGeom prst="rect">
            <a:avLst/>
          </a:prstGeom>
        </p:spPr>
      </p:pic>
      <p:sp>
        <p:nvSpPr>
          <p:cNvPr id="7" name="文字方塊 6">
            <a:extLst>
              <a:ext uri="{FF2B5EF4-FFF2-40B4-BE49-F238E27FC236}">
                <a16:creationId xmlns:a16="http://schemas.microsoft.com/office/drawing/2014/main" id="{A9775BDE-CAFC-D1A8-150B-FEEB8BC51B32}"/>
              </a:ext>
            </a:extLst>
          </p:cNvPr>
          <p:cNvSpPr txBox="1"/>
          <p:nvPr/>
        </p:nvSpPr>
        <p:spPr>
          <a:xfrm>
            <a:off x="550562" y="626074"/>
            <a:ext cx="9079469" cy="34221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sz="1400" kern="0">
                <a:ea typeface="+mn-lt"/>
                <a:cs typeface="+mn-lt"/>
              </a:rPr>
              <a:t>summary(valueLM)</a:t>
            </a:r>
            <a:endParaRPr lang="zh-TW"/>
          </a:p>
        </p:txBody>
      </p:sp>
      <p:sp>
        <p:nvSpPr>
          <p:cNvPr id="4" name="文字方塊 3">
            <a:extLst>
              <a:ext uri="{FF2B5EF4-FFF2-40B4-BE49-F238E27FC236}">
                <a16:creationId xmlns:a16="http://schemas.microsoft.com/office/drawing/2014/main" id="{952D9ACB-F367-BB94-AEE8-F31E5999841F}"/>
              </a:ext>
            </a:extLst>
          </p:cNvPr>
          <p:cNvSpPr txBox="1"/>
          <p:nvPr/>
        </p:nvSpPr>
        <p:spPr>
          <a:xfrm>
            <a:off x="547645" y="4932896"/>
            <a:ext cx="8394137" cy="1145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000" kern="0">
                <a:solidFill>
                  <a:srgbClr val="404574"/>
                </a:solidFill>
                <a:ea typeface="+mn-lt"/>
                <a:cs typeface="+mn-lt"/>
              </a:rPr>
              <a:t>小結</a:t>
            </a:r>
            <a:r>
              <a:rPr lang="zh-TW" sz="2000" kern="0">
                <a:solidFill>
                  <a:srgbClr val="404574"/>
                </a:solidFill>
                <a:ea typeface="+mn-lt"/>
                <a:cs typeface="+mn-lt"/>
              </a:rPr>
              <a:t>Adjusted </a:t>
            </a:r>
            <a:r>
              <a:rPr lang="zh-TW" altLang="en-US" sz="2000" kern="0">
                <a:solidFill>
                  <a:srgbClr val="404574"/>
                </a:solidFill>
                <a:ea typeface="+mn-lt"/>
                <a:cs typeface="+mn-lt"/>
              </a:rPr>
              <a:t>R-squared: 0.1181，所以 </a:t>
            </a:r>
            <a:r>
              <a:rPr lang="zh-TW" sz="2000" kern="0">
                <a:solidFill>
                  <a:srgbClr val="404574"/>
                </a:solidFill>
                <a:ea typeface="+mn-lt"/>
                <a:cs typeface="+mn-lt"/>
              </a:rPr>
              <a:t>Adjusted R-squared 非常小，表示此模型的預測能力低</a:t>
            </a:r>
            <a:r>
              <a:rPr lang="zh-TW" altLang="en-US" sz="2000" kern="0">
                <a:solidFill>
                  <a:srgbClr val="404574"/>
                </a:solidFill>
                <a:ea typeface="+mn-lt"/>
                <a:cs typeface="+mn-lt"/>
              </a:rPr>
              <a:t>。</a:t>
            </a:r>
          </a:p>
          <a:p>
            <a:pPr algn="l">
              <a:lnSpc>
                <a:spcPct val="130000"/>
              </a:lnSpc>
              <a:spcBef>
                <a:spcPts val="600"/>
              </a:spcBef>
            </a:pPr>
            <a:endParaRPr lang="zh-TW" altLang="en-US" sz="2000" kern="0">
              <a:solidFill>
                <a:srgbClr val="404574"/>
              </a:solidFill>
              <a:latin typeface="微软雅黑"/>
              <a:ea typeface="微软雅黑"/>
              <a:cs typeface="+mn-ea"/>
            </a:endParaRPr>
          </a:p>
        </p:txBody>
      </p:sp>
    </p:spTree>
    <p:extLst>
      <p:ext uri="{BB962C8B-B14F-4D97-AF65-F5344CB8AC3E}">
        <p14:creationId xmlns:p14="http://schemas.microsoft.com/office/powerpoint/2010/main" val="189943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480550" y="212572"/>
            <a:ext cx="10004707" cy="944708"/>
          </a:xfrm>
        </p:spPr>
        <p:txBody>
          <a:bodyPr lIns="91440" tIns="45720" rIns="91440" bIns="45720" anchor="t"/>
          <a:lstStyle/>
          <a:p>
            <a:pPr algn="ctr"/>
            <a:r>
              <a:rPr lang="zh-TW" altLang="en-US" sz="3200"/>
              <a:t>預測結果</a:t>
            </a:r>
            <a:endParaRPr lang="zh-TW"/>
          </a:p>
        </p:txBody>
      </p:sp>
      <p:sp>
        <p:nvSpPr>
          <p:cNvPr id="6" name="文字方塊 5">
            <a:extLst>
              <a:ext uri="{FF2B5EF4-FFF2-40B4-BE49-F238E27FC236}">
                <a16:creationId xmlns:a16="http://schemas.microsoft.com/office/drawing/2014/main" id="{871F402C-D5FA-D424-58EA-9DD4C2A0BEE4}"/>
              </a:ext>
            </a:extLst>
          </p:cNvPr>
          <p:cNvSpPr txBox="1"/>
          <p:nvPr/>
        </p:nvSpPr>
        <p:spPr>
          <a:xfrm>
            <a:off x="550562" y="1161533"/>
            <a:ext cx="9388388" cy="1169551"/>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#Prediction</a:t>
            </a:r>
            <a:endParaRPr lang="zh-TW">
              <a:solidFill>
                <a:schemeClr val="accent5">
                  <a:lumMod val="75000"/>
                </a:schemeClr>
              </a:solidFill>
            </a:endParaRPr>
          </a:p>
          <a:p>
            <a:r>
              <a:rPr lang="zh-TW" sz="1400" kern="0">
                <a:solidFill>
                  <a:srgbClr val="666CAA"/>
                </a:solidFill>
                <a:ea typeface="+mn-lt"/>
                <a:cs typeface="+mn-lt"/>
              </a:rPr>
              <a:t>#定義各項預測值</a:t>
            </a:r>
            <a:endParaRPr lang="zh-TW">
              <a:solidFill>
                <a:srgbClr val="666CAA"/>
              </a:solidFill>
            </a:endParaRPr>
          </a:p>
          <a:p>
            <a:r>
              <a:rPr lang="zh-TW" sz="1400" kern="0">
                <a:ea typeface="+mn-lt"/>
                <a:cs typeface="+mn-lt"/>
              </a:rPr>
              <a:t>new &lt;- data.frame(age = 30, bmi = 22, children = 2)</a:t>
            </a:r>
            <a:endParaRPr lang="zh-TW"/>
          </a:p>
          <a:p>
            <a:r>
              <a:rPr lang="zh-TW" sz="1400" kern="0">
                <a:ea typeface="+mn-lt"/>
                <a:cs typeface="+mn-lt"/>
              </a:rPr>
              <a:t>result &lt;- predict(valueLM, newdata = new)</a:t>
            </a:r>
            <a:endParaRPr lang="zh-TW"/>
          </a:p>
          <a:p>
            <a:r>
              <a:rPr lang="zh-TW" sz="1400" kern="0">
                <a:ea typeface="+mn-lt"/>
                <a:cs typeface="+mn-lt"/>
              </a:rPr>
              <a:t>result</a:t>
            </a:r>
            <a:endParaRPr lang="zh-TW"/>
          </a:p>
        </p:txBody>
      </p:sp>
      <p:pic>
        <p:nvPicPr>
          <p:cNvPr id="8" name="圖片 8" descr="一張含有 文字 的圖片&#10;&#10;自動產生的描述">
            <a:extLst>
              <a:ext uri="{FF2B5EF4-FFF2-40B4-BE49-F238E27FC236}">
                <a16:creationId xmlns:a16="http://schemas.microsoft.com/office/drawing/2014/main" id="{E01F5AC1-82DD-5FD4-CAD6-2335FB819E55}"/>
              </a:ext>
            </a:extLst>
          </p:cNvPr>
          <p:cNvPicPr>
            <a:picLocks noChangeAspect="1"/>
          </p:cNvPicPr>
          <p:nvPr/>
        </p:nvPicPr>
        <p:blipFill rotWithShape="1">
          <a:blip r:embed="rId2"/>
          <a:srcRect t="85240" r="216" b="160"/>
          <a:stretch/>
        </p:blipFill>
        <p:spPr>
          <a:xfrm>
            <a:off x="550560" y="2644004"/>
            <a:ext cx="9493771" cy="942736"/>
          </a:xfrm>
          <a:prstGeom prst="rect">
            <a:avLst/>
          </a:prstGeom>
        </p:spPr>
      </p:pic>
      <p:sp>
        <p:nvSpPr>
          <p:cNvPr id="5" name="文字方塊 4">
            <a:extLst>
              <a:ext uri="{FF2B5EF4-FFF2-40B4-BE49-F238E27FC236}">
                <a16:creationId xmlns:a16="http://schemas.microsoft.com/office/drawing/2014/main" id="{E42CB9B4-4020-F971-042A-8FCD905BEA50}"/>
              </a:ext>
            </a:extLst>
          </p:cNvPr>
          <p:cNvSpPr txBox="1"/>
          <p:nvPr/>
        </p:nvSpPr>
        <p:spPr>
          <a:xfrm>
            <a:off x="481914" y="4381156"/>
            <a:ext cx="4555523" cy="45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2000" kern="0">
                <a:solidFill>
                  <a:schemeClr val="accent5">
                    <a:lumMod val="50000"/>
                  </a:schemeClr>
                </a:solidFill>
                <a:latin typeface="微软雅黑"/>
                <a:ea typeface="微软雅黑"/>
                <a:cs typeface="+mn-ea"/>
              </a:rPr>
              <a:t>小結：預測個人醫療費用為8675.154</a:t>
            </a:r>
            <a:endParaRPr lang="zh-TW" altLang="en-US" sz="2000" kern="0">
              <a:solidFill>
                <a:schemeClr val="accent5">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2036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6" name="文字方塊 5">
            <a:extLst>
              <a:ext uri="{FF2B5EF4-FFF2-40B4-BE49-F238E27FC236}">
                <a16:creationId xmlns:a16="http://schemas.microsoft.com/office/drawing/2014/main" id="{871F402C-D5FA-D424-58EA-9DD4C2A0BEE4}"/>
              </a:ext>
            </a:extLst>
          </p:cNvPr>
          <p:cNvSpPr txBox="1"/>
          <p:nvPr/>
        </p:nvSpPr>
        <p:spPr>
          <a:xfrm>
            <a:off x="475049" y="536831"/>
            <a:ext cx="9388388" cy="95410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400" kern="0">
                <a:solidFill>
                  <a:srgbClr val="666CAA"/>
                </a:solidFill>
                <a:ea typeface="+mn-lt"/>
                <a:cs typeface="+mn-lt"/>
              </a:rPr>
              <a:t>#預測點</a:t>
            </a:r>
          </a:p>
          <a:p>
            <a:r>
              <a:rPr lang="zh-TW" sz="1400" kern="0">
                <a:ea typeface="+mn-lt"/>
                <a:cs typeface="+mn-lt"/>
              </a:rPr>
              <a:t>ggplot(value, aes(x = age + bmi + children, y = charges)) + geom_point(shape = 11, size = 3) + geom_point(x = new$age + new$bmi + new$children, y = result, size = 10, shape = 18, color = "red") +  geom_smooth(method = lm) + labs(x = "age + bmi + children", y = "charges")</a:t>
            </a:r>
            <a:endParaRPr lang="zh-TW"/>
          </a:p>
        </p:txBody>
      </p:sp>
      <p:pic>
        <p:nvPicPr>
          <p:cNvPr id="5" name="圖片 6">
            <a:extLst>
              <a:ext uri="{FF2B5EF4-FFF2-40B4-BE49-F238E27FC236}">
                <a16:creationId xmlns:a16="http://schemas.microsoft.com/office/drawing/2014/main" id="{881A5EAC-1AD5-05A3-27D3-57F37A17CCE4}"/>
              </a:ext>
            </a:extLst>
          </p:cNvPr>
          <p:cNvPicPr>
            <a:picLocks noChangeAspect="1"/>
          </p:cNvPicPr>
          <p:nvPr/>
        </p:nvPicPr>
        <p:blipFill>
          <a:blip r:embed="rId2"/>
          <a:stretch>
            <a:fillRect/>
          </a:stretch>
        </p:blipFill>
        <p:spPr>
          <a:xfrm>
            <a:off x="473456" y="1717571"/>
            <a:ext cx="6491416" cy="4603369"/>
          </a:xfrm>
          <a:prstGeom prst="rect">
            <a:avLst/>
          </a:prstGeom>
        </p:spPr>
      </p:pic>
    </p:spTree>
    <p:extLst>
      <p:ext uri="{BB962C8B-B14F-4D97-AF65-F5344CB8AC3E}">
        <p14:creationId xmlns:p14="http://schemas.microsoft.com/office/powerpoint/2010/main" val="332291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850625F1-1F6C-793E-7470-48C9D0402250}"/>
              </a:ext>
            </a:extLst>
          </p:cNvPr>
          <p:cNvSpPr>
            <a:spLocks noGrp="1"/>
          </p:cNvSpPr>
          <p:nvPr>
            <p:ph type="body" orient="vert" sz="quarter" idx="10"/>
          </p:nvPr>
        </p:nvSpPr>
        <p:spPr/>
        <p:txBody>
          <a:bodyPr vert="eaVert" lIns="91440" tIns="45720" rIns="91440" bIns="45720" anchor="t"/>
          <a:lstStyle/>
          <a:p>
            <a:r>
              <a:rPr lang="zh-TW" altLang="en-US">
                <a:latin typeface="Microsoft YaHei"/>
                <a:ea typeface="Microsoft YaHei"/>
              </a:rPr>
              <a:t>介紹</a:t>
            </a:r>
            <a:endParaRPr lang="zh-TW" altLang="en-US"/>
          </a:p>
        </p:txBody>
      </p:sp>
      <p:sp>
        <p:nvSpPr>
          <p:cNvPr id="3" name="直排文字版面配置區 2">
            <a:extLst>
              <a:ext uri="{FF2B5EF4-FFF2-40B4-BE49-F238E27FC236}">
                <a16:creationId xmlns:a16="http://schemas.microsoft.com/office/drawing/2014/main" id="{14E0C19B-7C3A-B110-0A4E-5CF0AD4DDEA0}"/>
              </a:ext>
            </a:extLst>
          </p:cNvPr>
          <p:cNvSpPr>
            <a:spLocks noGrp="1"/>
          </p:cNvSpPr>
          <p:nvPr>
            <p:ph type="body" orient="vert" sz="quarter" idx="11"/>
          </p:nvPr>
        </p:nvSpPr>
        <p:spPr/>
        <p:txBody>
          <a:bodyPr vert="eaVert" lIns="91440" tIns="45720" rIns="91440" bIns="45720" anchor="t"/>
          <a:lstStyle/>
          <a:p>
            <a:r>
              <a:rPr lang="zh-TW" altLang="en-US"/>
              <a:t>01</a:t>
            </a:r>
          </a:p>
        </p:txBody>
      </p:sp>
      <p:sp>
        <p:nvSpPr>
          <p:cNvPr id="4" name="文字版面配置區 3">
            <a:extLst>
              <a:ext uri="{FF2B5EF4-FFF2-40B4-BE49-F238E27FC236}">
                <a16:creationId xmlns:a16="http://schemas.microsoft.com/office/drawing/2014/main" id="{63FC451E-C353-8590-FF0C-BBEC4640316E}"/>
              </a:ext>
            </a:extLst>
          </p:cNvPr>
          <p:cNvSpPr>
            <a:spLocks noGrp="1"/>
          </p:cNvSpPr>
          <p:nvPr>
            <p:ph type="body" sz="quarter" idx="12"/>
          </p:nvPr>
        </p:nvSpPr>
        <p:spPr>
          <a:xfrm>
            <a:off x="281469" y="253761"/>
            <a:ext cx="9668328" cy="862330"/>
          </a:xfrm>
        </p:spPr>
        <p:txBody>
          <a:bodyPr lIns="91440" tIns="45720" rIns="91440" bIns="45720" anchor="t"/>
          <a:lstStyle/>
          <a:p>
            <a:pPr algn="ctr"/>
            <a:r>
              <a:rPr lang="zh-TW" altLang="en-US" sz="3600"/>
              <a:t>匯入資料</a:t>
            </a:r>
            <a:endParaRPr lang="zh-TW" sz="3600"/>
          </a:p>
          <a:p>
            <a:pPr algn="ctr"/>
            <a:endParaRPr lang="zh-TW" altLang="en-US"/>
          </a:p>
        </p:txBody>
      </p:sp>
      <p:sp>
        <p:nvSpPr>
          <p:cNvPr id="6" name="文字方塊 5">
            <a:extLst>
              <a:ext uri="{FF2B5EF4-FFF2-40B4-BE49-F238E27FC236}">
                <a16:creationId xmlns:a16="http://schemas.microsoft.com/office/drawing/2014/main" id="{04F9172F-950B-0C07-49E2-F579B4AB6C8D}"/>
              </a:ext>
            </a:extLst>
          </p:cNvPr>
          <p:cNvSpPr txBox="1"/>
          <p:nvPr/>
        </p:nvSpPr>
        <p:spPr>
          <a:xfrm>
            <a:off x="639806" y="1024237"/>
            <a:ext cx="6756253" cy="738664"/>
          </a:xfrm>
          <a:prstGeom prst="rect">
            <a:avLst/>
          </a:prstGeom>
          <a:ln w="57150">
            <a:solidFill>
              <a:schemeClr val="accent5">
                <a:lumMod val="50000"/>
              </a:schemeClr>
            </a:solid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ea typeface="+mn-lt"/>
                <a:cs typeface="+mn-lt"/>
                <a:sym typeface="+mn-lt"/>
              </a:rPr>
              <a:t>getwd()</a:t>
            </a:r>
            <a:endParaRPr lang="zh-TW" sz="1400"/>
          </a:p>
          <a:p>
            <a:r>
              <a:rPr lang="zh-TW" sz="1400" kern="0">
                <a:ea typeface="+mn-lt"/>
                <a:cs typeface="+mn-lt"/>
                <a:sym typeface="+mn-lt"/>
              </a:rPr>
              <a:t>data= read.csv("insurance.csv" , header= TRUE ,sep= ",")</a:t>
            </a:r>
            <a:endParaRPr lang="zh-TW" sz="1400"/>
          </a:p>
          <a:p>
            <a:r>
              <a:rPr lang="zh-TW" sz="1400" kern="0">
                <a:ea typeface="+mn-lt"/>
                <a:cs typeface="+mn-lt"/>
                <a:sym typeface="+mn-lt"/>
              </a:rPr>
              <a:t>data</a:t>
            </a:r>
            <a:endParaRPr lang="zh-TW" sz="1400">
              <a:sym typeface="+mn-lt"/>
            </a:endParaRPr>
          </a:p>
        </p:txBody>
      </p:sp>
      <p:pic>
        <p:nvPicPr>
          <p:cNvPr id="7" name="圖片 7" descr="一張含有 桌 的圖片&#10;&#10;自動產生的描述">
            <a:extLst>
              <a:ext uri="{FF2B5EF4-FFF2-40B4-BE49-F238E27FC236}">
                <a16:creationId xmlns:a16="http://schemas.microsoft.com/office/drawing/2014/main" id="{9113320F-6729-E2FA-D171-B40F2B07D476}"/>
              </a:ext>
            </a:extLst>
          </p:cNvPr>
          <p:cNvPicPr>
            <a:picLocks noChangeAspect="1"/>
          </p:cNvPicPr>
          <p:nvPr/>
        </p:nvPicPr>
        <p:blipFill>
          <a:blip r:embed="rId2"/>
          <a:stretch>
            <a:fillRect/>
          </a:stretch>
        </p:blipFill>
        <p:spPr>
          <a:xfrm>
            <a:off x="641431" y="2038980"/>
            <a:ext cx="7406429" cy="3902626"/>
          </a:xfrm>
          <a:prstGeom prst="rect">
            <a:avLst/>
          </a:prstGeom>
        </p:spPr>
      </p:pic>
      <p:sp>
        <p:nvSpPr>
          <p:cNvPr id="5" name="文字方塊 4">
            <a:extLst>
              <a:ext uri="{FF2B5EF4-FFF2-40B4-BE49-F238E27FC236}">
                <a16:creationId xmlns:a16="http://schemas.microsoft.com/office/drawing/2014/main" id="{C8F7280C-26D0-0CB0-F0A0-69DFA0245F63}"/>
              </a:ext>
            </a:extLst>
          </p:cNvPr>
          <p:cNvSpPr txBox="1"/>
          <p:nvPr/>
        </p:nvSpPr>
        <p:spPr>
          <a:xfrm>
            <a:off x="7569247" y="828221"/>
            <a:ext cx="2906485" cy="1021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1600" kern="0">
                <a:solidFill>
                  <a:schemeClr val="bg1"/>
                </a:solidFill>
                <a:latin typeface="微软雅黑"/>
                <a:ea typeface="微软雅黑"/>
                <a:cs typeface="+mn-ea"/>
              </a:rPr>
              <a:t>目的：把收集到不同人的資料，分析對不同人的醫療保險費用的影響</a:t>
            </a:r>
          </a:p>
        </p:txBody>
      </p:sp>
      <p:sp>
        <p:nvSpPr>
          <p:cNvPr id="8" name="文字方塊 7">
            <a:extLst>
              <a:ext uri="{FF2B5EF4-FFF2-40B4-BE49-F238E27FC236}">
                <a16:creationId xmlns:a16="http://schemas.microsoft.com/office/drawing/2014/main" id="{5043C48D-FE97-1D60-82CA-D4396F73EBC8}"/>
              </a:ext>
            </a:extLst>
          </p:cNvPr>
          <p:cNvSpPr txBox="1"/>
          <p:nvPr/>
        </p:nvSpPr>
        <p:spPr>
          <a:xfrm>
            <a:off x="8054473" y="4454832"/>
            <a:ext cx="2743200" cy="1341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1600" kern="0">
                <a:solidFill>
                  <a:schemeClr val="bg1"/>
                </a:solidFill>
                <a:latin typeface="微软雅黑"/>
                <a:ea typeface="微软雅黑"/>
                <a:cs typeface="+mn-ea"/>
              </a:rPr>
              <a:t>資料介紹：資料分為七項，分別是年齡、性別、bmi、孩子數目、吸煙者、地區和費用。</a:t>
            </a:r>
          </a:p>
        </p:txBody>
      </p:sp>
    </p:spTree>
    <p:extLst>
      <p:ext uri="{BB962C8B-B14F-4D97-AF65-F5344CB8AC3E}">
        <p14:creationId xmlns:p14="http://schemas.microsoft.com/office/powerpoint/2010/main" val="2551700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308928" y="240031"/>
            <a:ext cx="10004707" cy="944708"/>
          </a:xfrm>
        </p:spPr>
        <p:txBody>
          <a:bodyPr lIns="91440" tIns="45720" rIns="91440" bIns="45720" anchor="t"/>
          <a:lstStyle/>
          <a:p>
            <a:pPr algn="ctr"/>
            <a:r>
              <a:rPr lang="zh-TW" altLang="en-US" sz="3600"/>
              <a:t>決策樹</a:t>
            </a:r>
            <a:endParaRPr lang="zh-TW"/>
          </a:p>
        </p:txBody>
      </p:sp>
      <p:sp>
        <p:nvSpPr>
          <p:cNvPr id="6" name="文字方塊 5">
            <a:extLst>
              <a:ext uri="{FF2B5EF4-FFF2-40B4-BE49-F238E27FC236}">
                <a16:creationId xmlns:a16="http://schemas.microsoft.com/office/drawing/2014/main" id="{9638684A-B453-F1DD-43EA-FCCD75B447C3}"/>
              </a:ext>
            </a:extLst>
          </p:cNvPr>
          <p:cNvSpPr txBox="1"/>
          <p:nvPr/>
        </p:nvSpPr>
        <p:spPr>
          <a:xfrm>
            <a:off x="592103" y="709165"/>
            <a:ext cx="10071252" cy="3089456"/>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ea typeface="+mn-lt"/>
                <a:cs typeface="+mn-lt"/>
                <a:sym typeface="+mn-lt"/>
              </a:rPr>
              <a:t>head(data,10)</a:t>
            </a:r>
            <a:endParaRPr lang="zh-TW">
              <a:sym typeface="+mn-lt"/>
            </a:endParaRPr>
          </a:p>
          <a:p>
            <a:endParaRPr lang="zh-TW">
              <a:sym typeface="+mn-lt"/>
            </a:endParaRPr>
          </a:p>
          <a:p>
            <a:r>
              <a:rPr lang="zh-TW" sz="1400" kern="0">
                <a:solidFill>
                  <a:schemeClr val="accent5">
                    <a:lumMod val="75000"/>
                  </a:schemeClr>
                </a:solidFill>
                <a:ea typeface="+mn-lt"/>
                <a:cs typeface="+mn-lt"/>
                <a:sym typeface="+mn-lt"/>
              </a:rPr>
              <a:t># Building a decision tree which predict whether people are a smoker or not based on age, bmi and charges</a:t>
            </a:r>
            <a:endParaRPr lang="zh-TW">
              <a:solidFill>
                <a:schemeClr val="accent5">
                  <a:lumMod val="75000"/>
                </a:schemeClr>
              </a:solidFill>
            </a:endParaRPr>
          </a:p>
          <a:p>
            <a:pPr algn="l">
              <a:lnSpc>
                <a:spcPct val="130000"/>
              </a:lnSpc>
              <a:spcBef>
                <a:spcPts val="600"/>
              </a:spcBef>
            </a:pPr>
            <a:r>
              <a:rPr lang="zh-TW" sz="1400" kern="0">
                <a:solidFill>
                  <a:schemeClr val="tx1"/>
                </a:solidFill>
                <a:ea typeface="+mn-lt"/>
                <a:cs typeface="+mn-lt"/>
                <a:sym typeface="+mn-lt"/>
              </a:rPr>
              <a:t>require(rpart)</a:t>
            </a:r>
          </a:p>
          <a:p>
            <a:pPr>
              <a:lnSpc>
                <a:spcPct val="130000"/>
              </a:lnSpc>
              <a:spcBef>
                <a:spcPts val="600"/>
              </a:spcBef>
            </a:pPr>
            <a:endParaRPr lang="zh-TW" altLang="en-US" sz="1400" kern="0">
              <a:solidFill>
                <a:schemeClr val="tx1"/>
              </a:solidFill>
              <a:ea typeface="+mn-lt"/>
              <a:cs typeface="+mn-lt"/>
            </a:endParaRPr>
          </a:p>
          <a:p>
            <a:r>
              <a:rPr lang="zh-TW" sz="1400" kern="0">
                <a:ea typeface="+mn-lt"/>
                <a:cs typeface="+mn-lt"/>
              </a:rPr>
              <a:t>set.seed(67) </a:t>
            </a:r>
            <a:r>
              <a:rPr lang="zh-TW" sz="1400" kern="0">
                <a:solidFill>
                  <a:schemeClr val="accent5">
                    <a:lumMod val="75000"/>
                  </a:schemeClr>
                </a:solidFill>
                <a:ea typeface="+mn-lt"/>
                <a:cs typeface="+mn-lt"/>
              </a:rPr>
              <a:t> #random number seed</a:t>
            </a:r>
            <a:endParaRPr lang="zh-TW" sz="1400" kern="0">
              <a:ea typeface="+mn-lt"/>
              <a:cs typeface="+mn-lt"/>
            </a:endParaRPr>
          </a:p>
          <a:p>
            <a:endParaRPr lang="zh-TW" sz="1400" kern="0">
              <a:ea typeface="+mn-lt"/>
              <a:cs typeface="+mn-lt"/>
            </a:endParaRPr>
          </a:p>
          <a:p>
            <a:r>
              <a:rPr lang="zh-TW" sz="1400" kern="0">
                <a:ea typeface="+mn-lt"/>
                <a:cs typeface="+mn-lt"/>
              </a:rPr>
              <a:t>train.index &lt;- sample(x=1:nrow(data), size=ceiling(0.8*nrow(data) ))</a:t>
            </a:r>
          </a:p>
          <a:p>
            <a:r>
              <a:rPr lang="zh-TW" sz="1400" kern="0">
                <a:ea typeface="+mn-lt"/>
                <a:cs typeface="+mn-lt"/>
              </a:rPr>
              <a:t>train &lt;- data[train.index, ]</a:t>
            </a:r>
          </a:p>
          <a:p>
            <a:r>
              <a:rPr lang="zh-TW" sz="1400" kern="0">
                <a:ea typeface="+mn-lt"/>
                <a:cs typeface="+mn-lt"/>
              </a:rPr>
              <a:t>test &lt;- data[-train.index, ]</a:t>
            </a:r>
          </a:p>
          <a:p>
            <a:endParaRPr lang="zh-TW" sz="1400" kern="0">
              <a:ea typeface="+mn-lt"/>
              <a:cs typeface="+mn-lt"/>
            </a:endParaRPr>
          </a:p>
          <a:p>
            <a:r>
              <a:rPr lang="zh-TW" sz="1400" kern="0">
                <a:ea typeface="+mn-lt"/>
                <a:cs typeface="+mn-lt"/>
              </a:rPr>
              <a:t>require(rpart.plot) </a:t>
            </a:r>
            <a:endParaRPr lang="zh-TW"/>
          </a:p>
        </p:txBody>
      </p:sp>
      <p:sp>
        <p:nvSpPr>
          <p:cNvPr id="5" name="文字方塊 4">
            <a:extLst>
              <a:ext uri="{FF2B5EF4-FFF2-40B4-BE49-F238E27FC236}">
                <a16:creationId xmlns:a16="http://schemas.microsoft.com/office/drawing/2014/main" id="{13BBA934-FDC4-C4A7-CEA6-018E58E6D6B8}"/>
              </a:ext>
            </a:extLst>
          </p:cNvPr>
          <p:cNvSpPr txBox="1"/>
          <p:nvPr/>
        </p:nvSpPr>
        <p:spPr>
          <a:xfrm>
            <a:off x="590417" y="3954271"/>
            <a:ext cx="10075523" cy="2843258"/>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400" kern="0">
                <a:solidFill>
                  <a:schemeClr val="accent5">
                    <a:lumMod val="75000"/>
                  </a:schemeClr>
                </a:solidFill>
                <a:ea typeface="+mn-lt"/>
                <a:cs typeface="+mn-lt"/>
              </a:rPr>
              <a:t># rpart(formula, data=, method='')</a:t>
            </a:r>
            <a:endParaRPr lang="zh-TW">
              <a:solidFill>
                <a:schemeClr val="accent5">
                  <a:lumMod val="75000"/>
                </a:schemeClr>
              </a:solidFill>
            </a:endParaRPr>
          </a:p>
          <a:p>
            <a:r>
              <a:rPr lang="zh-TW" sz="1400" kern="0">
                <a:solidFill>
                  <a:schemeClr val="accent5">
                    <a:lumMod val="75000"/>
                  </a:schemeClr>
                </a:solidFill>
                <a:ea typeface="+mn-lt"/>
                <a:cs typeface="+mn-lt"/>
              </a:rPr>
              <a:t># arguments:           </a:t>
            </a:r>
            <a:r>
              <a:rPr lang="zh-TW" altLang="en-US" sz="1400" kern="0">
                <a:solidFill>
                  <a:schemeClr val="accent5">
                    <a:lumMod val="75000"/>
                  </a:schemeClr>
                </a:solidFill>
                <a:ea typeface="+mn-lt"/>
                <a:cs typeface="+mn-lt"/>
              </a:rPr>
              <a:t> </a:t>
            </a:r>
            <a:endParaRPr lang="zh-TW">
              <a:solidFill>
                <a:schemeClr val="accent5">
                  <a:lumMod val="75000"/>
                </a:schemeClr>
              </a:solidFill>
            </a:endParaRPr>
          </a:p>
          <a:p>
            <a:r>
              <a:rPr lang="zh-TW" sz="1400" kern="0">
                <a:solidFill>
                  <a:schemeClr val="accent5">
                    <a:lumMod val="75000"/>
                  </a:schemeClr>
                </a:solidFill>
                <a:ea typeface="+mn-lt"/>
                <a:cs typeface="+mn-lt"/>
              </a:rPr>
              <a:t># - formula: The function to predict        -&gt; smoker~</a:t>
            </a:r>
            <a:endParaRPr lang="zh-TW">
              <a:solidFill>
                <a:schemeClr val="accent5">
                  <a:lumMod val="75000"/>
                </a:schemeClr>
              </a:solidFill>
            </a:endParaRPr>
          </a:p>
          <a:p>
            <a:r>
              <a:rPr lang="zh-TW" sz="1400" kern="0">
                <a:solidFill>
                  <a:schemeClr val="accent5">
                    <a:lumMod val="75000"/>
                  </a:schemeClr>
                </a:solidFill>
                <a:ea typeface="+mn-lt"/>
                <a:cs typeface="+mn-lt"/>
              </a:rPr>
              <a:t># - data: Specifies the data frame- method:            </a:t>
            </a:r>
            <a:r>
              <a:rPr lang="zh-TW" altLang="en-US" sz="1400" kern="0">
                <a:solidFill>
                  <a:schemeClr val="accent5">
                    <a:lumMod val="75000"/>
                  </a:schemeClr>
                </a:solidFill>
                <a:ea typeface="+mn-lt"/>
                <a:cs typeface="+mn-lt"/>
              </a:rPr>
              <a:t> </a:t>
            </a:r>
            <a:endParaRPr lang="zh-TW">
              <a:solidFill>
                <a:schemeClr val="accent5">
                  <a:lumMod val="75000"/>
                </a:schemeClr>
              </a:solidFill>
            </a:endParaRPr>
          </a:p>
          <a:p>
            <a:r>
              <a:rPr lang="zh-TW" sz="1400" kern="0">
                <a:solidFill>
                  <a:schemeClr val="accent5">
                    <a:lumMod val="75000"/>
                  </a:schemeClr>
                </a:solidFill>
                <a:ea typeface="+mn-lt"/>
                <a:cs typeface="+mn-lt"/>
              </a:rPr>
              <a:t># - method: "class" for a classification tree</a:t>
            </a:r>
            <a:endParaRPr lang="zh-TW">
              <a:solidFill>
                <a:schemeClr val="accent5">
                  <a:lumMod val="75000"/>
                </a:schemeClr>
              </a:solidFill>
            </a:endParaRPr>
          </a:p>
          <a:p>
            <a:r>
              <a:rPr lang="zh-TW" sz="1400" kern="0">
                <a:solidFill>
                  <a:schemeClr val="accent5">
                    <a:lumMod val="75000"/>
                  </a:schemeClr>
                </a:solidFill>
                <a:ea typeface="+mn-lt"/>
                <a:cs typeface="+mn-lt"/>
              </a:rPr>
              <a:t># cart.model: Treat the smoker variable as Y, and the remaining variables as X</a:t>
            </a:r>
            <a:endParaRPr lang="zh-TW">
              <a:solidFill>
                <a:schemeClr val="accent5">
                  <a:lumMod val="75000"/>
                </a:schemeClr>
              </a:solidFill>
            </a:endParaRPr>
          </a:p>
          <a:p>
            <a:pPr>
              <a:lnSpc>
                <a:spcPct val="130000"/>
              </a:lnSpc>
              <a:spcBef>
                <a:spcPts val="600"/>
              </a:spcBef>
            </a:pPr>
            <a:r>
              <a:rPr lang="zh-TW" sz="1400" kern="0">
                <a:ea typeface="+mn-lt"/>
                <a:cs typeface="+mn-lt"/>
              </a:rPr>
              <a:t>fit &lt;- rpart(smoker~., data = train, method = 'class')</a:t>
            </a:r>
          </a:p>
          <a:p>
            <a:pPr>
              <a:lnSpc>
                <a:spcPct val="130000"/>
              </a:lnSpc>
              <a:spcBef>
                <a:spcPts val="600"/>
              </a:spcBef>
            </a:pPr>
            <a:endParaRPr lang="zh-TW" altLang="en-US" sz="1400" kern="0">
              <a:solidFill>
                <a:srgbClr val="000000"/>
              </a:solidFill>
              <a:ea typeface="+mn-lt"/>
              <a:cs typeface="+mn-lt"/>
            </a:endParaRPr>
          </a:p>
          <a:p>
            <a:r>
              <a:rPr lang="zh-TW" sz="1400" kern="0">
                <a:solidFill>
                  <a:schemeClr val="accent5">
                    <a:lumMod val="75000"/>
                  </a:schemeClr>
                </a:solidFill>
                <a:ea typeface="+mn-lt"/>
                <a:cs typeface="+mn-lt"/>
              </a:rPr>
              <a:t># rpart.plot(fit, extra= 106): Plot the tree. The extra features are set to 101 to display the probability of the 2nd class (useful for binary responses). You can refer to the vignette for more information about the other choices.</a:t>
            </a:r>
            <a:endParaRPr lang="zh-TW" sz="1400" kern="0">
              <a:ea typeface="+mn-lt"/>
              <a:cs typeface="+mn-lt"/>
            </a:endParaRPr>
          </a:p>
          <a:p>
            <a:pPr>
              <a:lnSpc>
                <a:spcPct val="130000"/>
              </a:lnSpc>
              <a:spcBef>
                <a:spcPts val="600"/>
              </a:spcBef>
            </a:pPr>
            <a:r>
              <a:rPr lang="zh-TW" sz="1400" kern="0">
                <a:ea typeface="+mn-lt"/>
                <a:cs typeface="+mn-lt"/>
              </a:rPr>
              <a:t>rpart.plot(fit, extra = 106)</a:t>
            </a:r>
          </a:p>
        </p:txBody>
      </p:sp>
    </p:spTree>
    <p:extLst>
      <p:ext uri="{BB962C8B-B14F-4D97-AF65-F5344CB8AC3E}">
        <p14:creationId xmlns:p14="http://schemas.microsoft.com/office/powerpoint/2010/main" val="316930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pic>
        <p:nvPicPr>
          <p:cNvPr id="4" name="圖片 6">
            <a:extLst>
              <a:ext uri="{FF2B5EF4-FFF2-40B4-BE49-F238E27FC236}">
                <a16:creationId xmlns:a16="http://schemas.microsoft.com/office/drawing/2014/main" id="{935E8B8F-F7B5-3623-D136-593C3EFB9D0A}"/>
              </a:ext>
            </a:extLst>
          </p:cNvPr>
          <p:cNvPicPr>
            <a:picLocks noChangeAspect="1"/>
          </p:cNvPicPr>
          <p:nvPr/>
        </p:nvPicPr>
        <p:blipFill>
          <a:blip r:embed="rId2"/>
          <a:stretch>
            <a:fillRect/>
          </a:stretch>
        </p:blipFill>
        <p:spPr>
          <a:xfrm>
            <a:off x="99778" y="148453"/>
            <a:ext cx="6506117" cy="2938042"/>
          </a:xfrm>
          <a:prstGeom prst="rect">
            <a:avLst/>
          </a:prstGeom>
        </p:spPr>
      </p:pic>
      <p:pic>
        <p:nvPicPr>
          <p:cNvPr id="9" name="圖片 9">
            <a:extLst>
              <a:ext uri="{FF2B5EF4-FFF2-40B4-BE49-F238E27FC236}">
                <a16:creationId xmlns:a16="http://schemas.microsoft.com/office/drawing/2014/main" id="{F1D38B94-905E-A87E-A4E0-3D8146550408}"/>
              </a:ext>
            </a:extLst>
          </p:cNvPr>
          <p:cNvPicPr>
            <a:picLocks noChangeAspect="1"/>
          </p:cNvPicPr>
          <p:nvPr/>
        </p:nvPicPr>
        <p:blipFill>
          <a:blip r:embed="rId3"/>
          <a:stretch>
            <a:fillRect/>
          </a:stretch>
        </p:blipFill>
        <p:spPr>
          <a:xfrm>
            <a:off x="1919162" y="3509656"/>
            <a:ext cx="7241022" cy="3284542"/>
          </a:xfrm>
          <a:prstGeom prst="rect">
            <a:avLst/>
          </a:prstGeom>
        </p:spPr>
      </p:pic>
      <p:pic>
        <p:nvPicPr>
          <p:cNvPr id="12" name="圖片 10">
            <a:extLst>
              <a:ext uri="{FF2B5EF4-FFF2-40B4-BE49-F238E27FC236}">
                <a16:creationId xmlns:a16="http://schemas.microsoft.com/office/drawing/2014/main" id="{D6A4C0BC-8ABF-7498-C639-B3DC08B87990}"/>
              </a:ext>
            </a:extLst>
          </p:cNvPr>
          <p:cNvPicPr>
            <a:picLocks noChangeAspect="1"/>
          </p:cNvPicPr>
          <p:nvPr/>
        </p:nvPicPr>
        <p:blipFill>
          <a:blip r:embed="rId4"/>
          <a:stretch>
            <a:fillRect/>
          </a:stretch>
        </p:blipFill>
        <p:spPr>
          <a:xfrm>
            <a:off x="6733922" y="225639"/>
            <a:ext cx="4388581" cy="1989819"/>
          </a:xfrm>
          <a:prstGeom prst="rect">
            <a:avLst/>
          </a:prstGeom>
        </p:spPr>
      </p:pic>
      <p:pic>
        <p:nvPicPr>
          <p:cNvPr id="5" name="Picture 5" descr="Diagram&#10;&#10;Description automatically generated">
            <a:extLst>
              <a:ext uri="{FF2B5EF4-FFF2-40B4-BE49-F238E27FC236}">
                <a16:creationId xmlns:a16="http://schemas.microsoft.com/office/drawing/2014/main" id="{CD219FE9-1D6B-6BAD-8412-8B65C4202B5C}"/>
              </a:ext>
            </a:extLst>
          </p:cNvPr>
          <p:cNvPicPr>
            <a:picLocks noChangeAspect="1"/>
          </p:cNvPicPr>
          <p:nvPr/>
        </p:nvPicPr>
        <p:blipFill>
          <a:blip r:embed="rId5"/>
          <a:stretch>
            <a:fillRect/>
          </a:stretch>
        </p:blipFill>
        <p:spPr>
          <a:xfrm>
            <a:off x="6936954" y="2260047"/>
            <a:ext cx="4092766" cy="1245400"/>
          </a:xfrm>
          <a:prstGeom prst="rect">
            <a:avLst/>
          </a:prstGeom>
        </p:spPr>
      </p:pic>
    </p:spTree>
    <p:extLst>
      <p:ext uri="{BB962C8B-B14F-4D97-AF65-F5344CB8AC3E}">
        <p14:creationId xmlns:p14="http://schemas.microsoft.com/office/powerpoint/2010/main" val="3319360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4" name="文字版面配置區 3">
            <a:extLst>
              <a:ext uri="{FF2B5EF4-FFF2-40B4-BE49-F238E27FC236}">
                <a16:creationId xmlns:a16="http://schemas.microsoft.com/office/drawing/2014/main" id="{A73E6B34-C0D3-6DC0-6815-BAF2603026CC}"/>
              </a:ext>
            </a:extLst>
          </p:cNvPr>
          <p:cNvSpPr>
            <a:spLocks noGrp="1"/>
          </p:cNvSpPr>
          <p:nvPr>
            <p:ph type="body" sz="quarter" idx="12"/>
          </p:nvPr>
        </p:nvSpPr>
        <p:spPr>
          <a:xfrm>
            <a:off x="308928" y="212817"/>
            <a:ext cx="10004707" cy="944708"/>
          </a:xfrm>
        </p:spPr>
        <p:txBody>
          <a:bodyPr lIns="91440" tIns="45720" rIns="91440" bIns="45720" anchor="t"/>
          <a:lstStyle/>
          <a:p>
            <a:pPr algn="ctr"/>
            <a:r>
              <a:rPr lang="zh-TW" altLang="en-US" sz="3600"/>
              <a:t>群集</a:t>
            </a:r>
            <a:endParaRPr lang="zh-TW"/>
          </a:p>
        </p:txBody>
      </p:sp>
      <p:sp>
        <p:nvSpPr>
          <p:cNvPr id="7" name="文字方塊 6">
            <a:extLst>
              <a:ext uri="{FF2B5EF4-FFF2-40B4-BE49-F238E27FC236}">
                <a16:creationId xmlns:a16="http://schemas.microsoft.com/office/drawing/2014/main" id="{F0D4B480-35E0-ABCE-EB15-B9ED62F22937}"/>
              </a:ext>
            </a:extLst>
          </p:cNvPr>
          <p:cNvSpPr txBox="1"/>
          <p:nvPr/>
        </p:nvSpPr>
        <p:spPr>
          <a:xfrm>
            <a:off x="5464334" y="1948542"/>
            <a:ext cx="5029200" cy="95410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ea typeface="+mn-lt"/>
                <a:cs typeface="+mn-lt"/>
              </a:rPr>
              <a:t>xx</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c("sex",</a:t>
            </a:r>
            <a:r>
              <a:rPr lang="zh-TW" altLang="en-US" sz="1400" kern="0">
                <a:ea typeface="+mn-lt"/>
                <a:cs typeface="+mn-lt"/>
              </a:rPr>
              <a:t> </a:t>
            </a:r>
            <a:r>
              <a:rPr lang="en-US" altLang="zh-TW" sz="1400" kern="0">
                <a:ea typeface="+mn-lt"/>
                <a:cs typeface="+mn-lt"/>
              </a:rPr>
              <a:t>"smoker",</a:t>
            </a:r>
            <a:r>
              <a:rPr lang="zh-TW" altLang="en-US" sz="1400" kern="0">
                <a:ea typeface="+mn-lt"/>
                <a:cs typeface="+mn-lt"/>
              </a:rPr>
              <a:t> </a:t>
            </a:r>
            <a:r>
              <a:rPr lang="en-US" altLang="zh-TW" sz="1400" kern="0">
                <a:ea typeface="+mn-lt"/>
                <a:cs typeface="+mn-lt"/>
              </a:rPr>
              <a:t>"region")</a:t>
            </a:r>
            <a:endParaRPr lang="zh-TW" altLang="en-US"/>
          </a:p>
          <a:p>
            <a:r>
              <a:rPr lang="en-US" altLang="zh-TW" sz="1400" kern="0">
                <a:ea typeface="+mn-lt"/>
                <a:cs typeface="+mn-lt"/>
              </a:rPr>
              <a:t>data</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a:ea typeface="+mn-lt"/>
                <a:cs typeface="+mn-lt"/>
              </a:rPr>
              <a:t>insurance[,</a:t>
            </a:r>
            <a:r>
              <a:rPr lang="zh-TW" altLang="en-US" sz="1400" kern="0">
                <a:ea typeface="+mn-lt"/>
                <a:cs typeface="+mn-lt"/>
              </a:rPr>
              <a:t> </a:t>
            </a:r>
            <a:r>
              <a:rPr lang="en-US" altLang="zh-TW" sz="1400" kern="0">
                <a:ea typeface="+mn-lt"/>
                <a:cs typeface="+mn-lt"/>
              </a:rPr>
              <a:t>!names(insurance)%</a:t>
            </a:r>
            <a:r>
              <a:rPr lang="en-US" altLang="zh-TW" sz="1400" kern="0" err="1">
                <a:ea typeface="+mn-lt"/>
                <a:cs typeface="+mn-lt"/>
              </a:rPr>
              <a:t>in%xx</a:t>
            </a:r>
            <a:r>
              <a:rPr lang="en-US" altLang="zh-TW" sz="1400" kern="0">
                <a:ea typeface="+mn-lt"/>
                <a:cs typeface="+mn-lt"/>
              </a:rPr>
              <a:t>]</a:t>
            </a:r>
            <a:r>
              <a:rPr lang="zh-TW" altLang="en-US" sz="1400" kern="0">
                <a:ea typeface="+mn-lt"/>
                <a:cs typeface="+mn-lt"/>
              </a:rPr>
              <a:t> </a:t>
            </a:r>
            <a:endParaRPr lang="zh-TW" altLang="en-US">
              <a:solidFill>
                <a:srgbClr val="666CAA"/>
              </a:solidFill>
              <a:ea typeface="微软雅黑"/>
              <a:cs typeface="+mn-lt"/>
            </a:endParaRPr>
          </a:p>
          <a:p>
            <a:r>
              <a:rPr lang="en-US" altLang="zh-TW" sz="1400" kern="0">
                <a:solidFill>
                  <a:srgbClr val="666CAA"/>
                </a:solidFill>
                <a:ea typeface="+mn-lt"/>
                <a:cs typeface="+mn-lt"/>
              </a:rPr>
              <a:t>#</a:t>
            </a:r>
            <a:r>
              <a:rPr lang="zh-TW" altLang="en-US" sz="1400" kern="0">
                <a:solidFill>
                  <a:srgbClr val="666CAA"/>
                </a:solidFill>
                <a:ea typeface="+mn-lt"/>
                <a:cs typeface="+mn-lt"/>
              </a:rPr>
              <a:t> 故移除掉預先指定好的類別資訊</a:t>
            </a:r>
            <a:r>
              <a:rPr lang="en-US" altLang="zh-TW" sz="1400" kern="0">
                <a:solidFill>
                  <a:srgbClr val="666CAA"/>
                </a:solidFill>
                <a:ea typeface="+mn-lt"/>
                <a:cs typeface="+mn-lt"/>
              </a:rPr>
              <a:t>sex,</a:t>
            </a:r>
            <a:r>
              <a:rPr lang="zh-TW" altLang="en-US" sz="1400" kern="0">
                <a:solidFill>
                  <a:srgbClr val="666CAA"/>
                </a:solidFill>
                <a:ea typeface="+mn-lt"/>
                <a:cs typeface="+mn-lt"/>
              </a:rPr>
              <a:t> </a:t>
            </a:r>
            <a:r>
              <a:rPr lang="en-US" altLang="zh-TW" sz="1400" kern="0">
                <a:solidFill>
                  <a:srgbClr val="666CAA"/>
                </a:solidFill>
                <a:ea typeface="+mn-lt"/>
                <a:cs typeface="+mn-lt"/>
              </a:rPr>
              <a:t>smoker</a:t>
            </a:r>
            <a:r>
              <a:rPr lang="zh-TW" altLang="en-US" sz="1400" kern="0">
                <a:solidFill>
                  <a:srgbClr val="666CAA"/>
                </a:solidFill>
                <a:ea typeface="+mn-lt"/>
                <a:cs typeface="+mn-lt"/>
              </a:rPr>
              <a:t>和</a:t>
            </a:r>
            <a:r>
              <a:rPr lang="en-US" altLang="zh-TW" sz="1400" kern="0">
                <a:solidFill>
                  <a:srgbClr val="666CAA"/>
                </a:solidFill>
                <a:ea typeface="+mn-lt"/>
                <a:cs typeface="+mn-lt"/>
              </a:rPr>
              <a:t>region</a:t>
            </a:r>
            <a:endParaRPr lang="zh-TW" altLang="en-US">
              <a:solidFill>
                <a:srgbClr val="666CAA"/>
              </a:solidFill>
            </a:endParaRPr>
          </a:p>
          <a:p>
            <a:r>
              <a:rPr lang="en-US" altLang="zh-TW" sz="1400" kern="0">
                <a:ea typeface="+mn-lt"/>
                <a:cs typeface="+mn-lt"/>
              </a:rPr>
              <a:t>head(data)</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檢查是否移除正確的欄位</a:t>
            </a:r>
            <a:endParaRPr lang="zh-TW" altLang="en-US">
              <a:solidFill>
                <a:srgbClr val="666CAA"/>
              </a:solidFill>
            </a:endParaRPr>
          </a:p>
        </p:txBody>
      </p:sp>
      <p:pic>
        <p:nvPicPr>
          <p:cNvPr id="8" name="圖片 8" descr="一張含有 文字 的圖片&#10;&#10;自動產生的描述">
            <a:extLst>
              <a:ext uri="{FF2B5EF4-FFF2-40B4-BE49-F238E27FC236}">
                <a16:creationId xmlns:a16="http://schemas.microsoft.com/office/drawing/2014/main" id="{BD7E4DD3-F825-9C95-9AA7-4308F33F8806}"/>
              </a:ext>
            </a:extLst>
          </p:cNvPr>
          <p:cNvPicPr>
            <a:picLocks noChangeAspect="1"/>
          </p:cNvPicPr>
          <p:nvPr/>
        </p:nvPicPr>
        <p:blipFill>
          <a:blip r:embed="rId2"/>
          <a:stretch>
            <a:fillRect/>
          </a:stretch>
        </p:blipFill>
        <p:spPr>
          <a:xfrm>
            <a:off x="2294238" y="3099040"/>
            <a:ext cx="8200767" cy="3203351"/>
          </a:xfrm>
          <a:prstGeom prst="rect">
            <a:avLst/>
          </a:prstGeom>
        </p:spPr>
      </p:pic>
      <p:pic>
        <p:nvPicPr>
          <p:cNvPr id="9" name="圖片 9" descr="一張含有 桌 的圖片&#10;&#10;自動產生的描述">
            <a:extLst>
              <a:ext uri="{FF2B5EF4-FFF2-40B4-BE49-F238E27FC236}">
                <a16:creationId xmlns:a16="http://schemas.microsoft.com/office/drawing/2014/main" id="{A3DB1DBE-859F-36FC-C033-C14F2E7C9F03}"/>
              </a:ext>
            </a:extLst>
          </p:cNvPr>
          <p:cNvPicPr>
            <a:picLocks noChangeAspect="1"/>
          </p:cNvPicPr>
          <p:nvPr/>
        </p:nvPicPr>
        <p:blipFill>
          <a:blip r:embed="rId3"/>
          <a:stretch>
            <a:fillRect/>
          </a:stretch>
        </p:blipFill>
        <p:spPr>
          <a:xfrm>
            <a:off x="368643" y="1332174"/>
            <a:ext cx="4946823" cy="1331003"/>
          </a:xfrm>
          <a:prstGeom prst="rect">
            <a:avLst/>
          </a:prstGeom>
        </p:spPr>
      </p:pic>
      <p:sp>
        <p:nvSpPr>
          <p:cNvPr id="10" name="文字方塊 9">
            <a:extLst>
              <a:ext uri="{FF2B5EF4-FFF2-40B4-BE49-F238E27FC236}">
                <a16:creationId xmlns:a16="http://schemas.microsoft.com/office/drawing/2014/main" id="{9EBD6D41-2BFE-33BC-E56B-BA834B7C4E98}"/>
              </a:ext>
            </a:extLst>
          </p:cNvPr>
          <p:cNvSpPr txBox="1"/>
          <p:nvPr/>
        </p:nvSpPr>
        <p:spPr>
          <a:xfrm>
            <a:off x="5733535" y="801130"/>
            <a:ext cx="2743200" cy="413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endParaRPr lang="zh-TW"/>
          </a:p>
        </p:txBody>
      </p:sp>
      <p:sp>
        <p:nvSpPr>
          <p:cNvPr id="11" name="文字方塊 10">
            <a:extLst>
              <a:ext uri="{FF2B5EF4-FFF2-40B4-BE49-F238E27FC236}">
                <a16:creationId xmlns:a16="http://schemas.microsoft.com/office/drawing/2014/main" id="{EEFB2E15-A73F-4E7E-BB28-EABA42D9DACE}"/>
              </a:ext>
            </a:extLst>
          </p:cNvPr>
          <p:cNvSpPr txBox="1"/>
          <p:nvPr/>
        </p:nvSpPr>
        <p:spPr>
          <a:xfrm>
            <a:off x="367172" y="898218"/>
            <a:ext cx="5029200" cy="34221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en-US" sz="1400" kern="0">
                <a:ea typeface="+mn-lt"/>
                <a:cs typeface="+mn-lt"/>
              </a:rPr>
              <a:t>h</a:t>
            </a:r>
            <a:r>
              <a:rPr lang="zh-TW" sz="1400" kern="0">
                <a:ea typeface="+mn-lt"/>
                <a:cs typeface="+mn-lt"/>
              </a:rPr>
              <a:t>ea</a:t>
            </a:r>
            <a:r>
              <a:rPr lang="en-US" altLang="zh-TW" sz="1400" kern="0">
                <a:ea typeface="+mn-lt"/>
                <a:cs typeface="+mn-lt"/>
              </a:rPr>
              <a:t>d</a:t>
            </a:r>
            <a:r>
              <a:rPr lang="en-US" sz="1400" kern="0">
                <a:ea typeface="+mn-lt"/>
                <a:cs typeface="+mn-lt"/>
              </a:rPr>
              <a:t>(</a:t>
            </a:r>
            <a:r>
              <a:rPr lang="en-US" altLang="zh-TW" sz="1400" kern="0">
                <a:ea typeface="+mn-lt"/>
                <a:cs typeface="+mn-lt"/>
              </a:rPr>
              <a:t>ins</a:t>
            </a:r>
            <a:r>
              <a:rPr lang="en-US" sz="1400" kern="0">
                <a:ea typeface="+mn-lt"/>
                <a:cs typeface="+mn-lt"/>
              </a:rPr>
              <a:t>uranc</a:t>
            </a:r>
            <a:r>
              <a:rPr lang="en-US" altLang="zh-TW" sz="1400" kern="0">
                <a:ea typeface="+mn-lt"/>
                <a:cs typeface="+mn-lt"/>
              </a:rPr>
              <a:t>e)</a:t>
            </a:r>
            <a:endParaRPr lang="zh-TW" altLang="en-US" sz="1400" kern="0">
              <a:ea typeface="+mn-lt"/>
              <a:cs typeface="+mn-lt"/>
            </a:endParaRPr>
          </a:p>
        </p:txBody>
      </p:sp>
    </p:spTree>
    <p:extLst>
      <p:ext uri="{BB962C8B-B14F-4D97-AF65-F5344CB8AC3E}">
        <p14:creationId xmlns:p14="http://schemas.microsoft.com/office/powerpoint/2010/main" val="184016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789361" y="280380"/>
            <a:ext cx="9302577" cy="155901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kern="0" err="1">
                <a:ea typeface="+mn-lt"/>
                <a:cs typeface="+mn-lt"/>
              </a:rPr>
              <a:t>E.dist</a:t>
            </a:r>
            <a:r>
              <a:rPr lang="en-US" sz="1400" kern="0">
                <a:ea typeface="+mn-lt"/>
                <a:cs typeface="+mn-lt"/>
              </a:rPr>
              <a:t> &lt;- </a:t>
            </a:r>
            <a:r>
              <a:rPr lang="en-US" sz="1400" kern="0" err="1">
                <a:ea typeface="+mn-lt"/>
                <a:cs typeface="+mn-lt"/>
              </a:rPr>
              <a:t>dist</a:t>
            </a:r>
            <a:r>
              <a:rPr lang="en-US" sz="1400" kern="0">
                <a:ea typeface="+mn-lt"/>
                <a:cs typeface="+mn-lt"/>
              </a:rPr>
              <a:t>(data, method="</a:t>
            </a:r>
            <a:r>
              <a:rPr lang="en-US" sz="1400" kern="0" err="1">
                <a:ea typeface="+mn-lt"/>
                <a:cs typeface="+mn-lt"/>
              </a:rPr>
              <a:t>euclidean</a:t>
            </a:r>
            <a:r>
              <a:rPr lang="en-US" sz="1400" kern="0">
                <a:ea typeface="+mn-lt"/>
                <a:cs typeface="+mn-lt"/>
              </a:rPr>
              <a:t>") </a:t>
            </a:r>
            <a:r>
              <a:rPr lang="en-US" sz="1400" kern="0">
                <a:solidFill>
                  <a:srgbClr val="666CAA"/>
                </a:solidFill>
                <a:ea typeface="+mn-lt"/>
                <a:cs typeface="+mn-lt"/>
              </a:rPr>
              <a:t>#</a:t>
            </a:r>
            <a:r>
              <a:rPr lang="en-US" altLang="zh-TW" sz="1400" kern="0">
                <a:solidFill>
                  <a:srgbClr val="666CAA"/>
                </a:solidFill>
                <a:ea typeface="+mn-lt"/>
                <a:cs typeface="+mn-lt"/>
              </a:rPr>
              <a:t> </a:t>
            </a:r>
            <a:r>
              <a:rPr lang="zh-TW" altLang="en-US" sz="1400" kern="0">
                <a:solidFill>
                  <a:srgbClr val="666CAA"/>
                </a:solidFill>
                <a:ea typeface="+mn-lt"/>
                <a:cs typeface="+mn-lt"/>
              </a:rPr>
              <a:t>歐式距離</a:t>
            </a:r>
            <a:endParaRPr lang="zh-TW" altLang="en-US">
              <a:solidFill>
                <a:srgbClr val="666CAA"/>
              </a:solidFill>
            </a:endParaRPr>
          </a:p>
          <a:p>
            <a:r>
              <a:rPr lang="en-US" sz="1400" kern="0">
                <a:ea typeface="+mn-lt"/>
                <a:cs typeface="+mn-lt"/>
              </a:rPr>
              <a:t>par(</a:t>
            </a:r>
            <a:r>
              <a:rPr lang="en-US" sz="1400" kern="0" err="1">
                <a:ea typeface="+mn-lt"/>
                <a:cs typeface="+mn-lt"/>
              </a:rPr>
              <a:t>mfrow</a:t>
            </a:r>
            <a:r>
              <a:rPr lang="en-US" sz="1400" kern="0">
                <a:ea typeface="+mn-lt"/>
                <a:cs typeface="+mn-lt"/>
              </a:rPr>
              <a:t>=c(1,2)) </a:t>
            </a:r>
            <a:r>
              <a:rPr lang="en-US" sz="1400" kern="0">
                <a:solidFill>
                  <a:srgbClr val="666CAA"/>
                </a:solidFill>
                <a:ea typeface="+mn-lt"/>
                <a:cs typeface="+mn-lt"/>
              </a:rPr>
              <a:t>#</a:t>
            </a:r>
            <a:r>
              <a:rPr lang="en-US" altLang="zh-TW" sz="1400" kern="0">
                <a:solidFill>
                  <a:srgbClr val="666CAA"/>
                </a:solidFill>
                <a:ea typeface="+mn-lt"/>
                <a:cs typeface="+mn-lt"/>
              </a:rPr>
              <a:t> </a:t>
            </a:r>
            <a:r>
              <a:rPr lang="zh-TW" altLang="en-US" sz="1400" kern="0">
                <a:solidFill>
                  <a:srgbClr val="666CAA"/>
                </a:solidFill>
                <a:ea typeface="+mn-lt"/>
                <a:cs typeface="+mn-lt"/>
              </a:rPr>
              <a:t>讓圖片以</a:t>
            </a:r>
            <a:r>
              <a:rPr lang="en-US" sz="1400" kern="0">
                <a:solidFill>
                  <a:srgbClr val="666CAA"/>
                </a:solidFill>
                <a:ea typeface="+mn-lt"/>
                <a:cs typeface="+mn-lt"/>
              </a:rPr>
              <a:t>1x2</a:t>
            </a:r>
            <a:r>
              <a:rPr lang="zh-TW" altLang="en-US" sz="1400" kern="0">
                <a:solidFill>
                  <a:srgbClr val="666CAA"/>
                </a:solidFill>
                <a:ea typeface="+mn-lt"/>
                <a:cs typeface="+mn-lt"/>
              </a:rPr>
              <a:t>的方式呈現</a:t>
            </a:r>
            <a:endParaRPr lang="en-US">
              <a:solidFill>
                <a:srgbClr val="666CAA"/>
              </a:solidFill>
            </a:endParaRPr>
          </a:p>
          <a:p>
            <a:endParaRPr lang="en-US"/>
          </a:p>
          <a:p>
            <a:r>
              <a:rPr lang="en-US" sz="1400" kern="0">
                <a:solidFill>
                  <a:srgbClr val="666CAA"/>
                </a:solidFill>
                <a:ea typeface="+mn-lt"/>
                <a:cs typeface="+mn-lt"/>
              </a:rPr>
              <a:t>#</a:t>
            </a:r>
            <a:r>
              <a:rPr lang="en-US" altLang="zh-TW" sz="1400" kern="0">
                <a:solidFill>
                  <a:srgbClr val="666CAA"/>
                </a:solidFill>
                <a:ea typeface="+mn-lt"/>
                <a:cs typeface="+mn-lt"/>
              </a:rPr>
              <a:t> </a:t>
            </a:r>
            <a:r>
              <a:rPr lang="zh-TW" altLang="en-US" sz="1400" kern="0">
                <a:solidFill>
                  <a:srgbClr val="666CAA"/>
                </a:solidFill>
                <a:ea typeface="+mn-lt"/>
                <a:cs typeface="+mn-lt"/>
              </a:rPr>
              <a:t>使用歐式距離進行分群</a:t>
            </a:r>
            <a:endParaRPr lang="en-US">
              <a:solidFill>
                <a:srgbClr val="666CAA"/>
              </a:solidFill>
            </a:endParaRPr>
          </a:p>
          <a:p>
            <a:r>
              <a:rPr lang="en-US" sz="1400" kern="0" err="1">
                <a:ea typeface="+mn-lt"/>
                <a:cs typeface="+mn-lt"/>
              </a:rPr>
              <a:t>h</a:t>
            </a:r>
            <a:r>
              <a:rPr lang="en-US" altLang="zh-TW" sz="1400" kern="0" err="1">
                <a:ea typeface="+mn-lt"/>
                <a:cs typeface="+mn-lt"/>
              </a:rPr>
              <a:t>.E.cluster</a:t>
            </a:r>
            <a:r>
              <a:rPr lang="en-US" altLang="zh-TW" sz="1400" kern="0">
                <a:ea typeface="+mn-lt"/>
                <a:cs typeface="+mn-lt"/>
              </a:rPr>
              <a:t> &lt;- </a:t>
            </a:r>
            <a:r>
              <a:rPr lang="en-US" altLang="zh-TW" sz="1400" kern="0" err="1">
                <a:ea typeface="+mn-lt"/>
                <a:cs typeface="+mn-lt"/>
              </a:rPr>
              <a:t>hclust</a:t>
            </a:r>
            <a:r>
              <a:rPr lang="en-US" sz="1400" kern="0">
                <a:ea typeface="+mn-lt"/>
                <a:cs typeface="+mn-lt"/>
              </a:rPr>
              <a:t>(</a:t>
            </a:r>
            <a:r>
              <a:rPr lang="en-US" sz="1400" kern="0" err="1">
                <a:ea typeface="+mn-lt"/>
                <a:cs typeface="+mn-lt"/>
              </a:rPr>
              <a:t>E.dist</a:t>
            </a:r>
            <a:r>
              <a:rPr lang="en-US" sz="1400" kern="0">
                <a:ea typeface="+mn-lt"/>
                <a:cs typeface="+mn-lt"/>
              </a:rPr>
              <a:t>)</a:t>
            </a:r>
            <a:endParaRPr lang="en-US">
              <a:ea typeface="+mn-lt"/>
              <a:cs typeface="+mn-lt"/>
            </a:endParaRPr>
          </a:p>
          <a:p>
            <a:pPr>
              <a:lnSpc>
                <a:spcPct val="130000"/>
              </a:lnSpc>
              <a:spcBef>
                <a:spcPts val="600"/>
              </a:spcBef>
            </a:pPr>
            <a:r>
              <a:rPr lang="en-US" sz="1400" kern="0">
                <a:ea typeface="+mn-lt"/>
                <a:cs typeface="+mn-lt"/>
              </a:rPr>
              <a:t>plot(</a:t>
            </a:r>
            <a:r>
              <a:rPr lang="en-US" sz="1400" kern="0" err="1">
                <a:ea typeface="+mn-lt"/>
                <a:cs typeface="+mn-lt"/>
              </a:rPr>
              <a:t>h.E.cluster</a:t>
            </a:r>
            <a:r>
              <a:rPr lang="en-US" sz="1400" kern="0">
                <a:ea typeface="+mn-lt"/>
                <a:cs typeface="+mn-lt"/>
              </a:rPr>
              <a:t>, </a:t>
            </a:r>
            <a:r>
              <a:rPr lang="en-US" sz="1400" kern="0" err="1">
                <a:ea typeface="+mn-lt"/>
                <a:cs typeface="+mn-lt"/>
              </a:rPr>
              <a:t>xlab</a:t>
            </a:r>
            <a:r>
              <a:rPr lang="en-US" sz="1400" kern="0">
                <a:ea typeface="+mn-lt"/>
                <a:cs typeface="+mn-lt"/>
              </a:rPr>
              <a:t>="</a:t>
            </a:r>
            <a:r>
              <a:rPr lang="en-US" sz="1400" kern="0" err="1">
                <a:ea typeface="+mn-lt"/>
                <a:cs typeface="+mn-lt"/>
              </a:rPr>
              <a:t>歐式距離</a:t>
            </a:r>
            <a:r>
              <a:rPr lang="en-US" sz="1400" kern="0">
                <a:ea typeface="+mn-lt"/>
                <a:cs typeface="+mn-lt"/>
              </a:rPr>
              <a:t>")</a:t>
            </a:r>
            <a:endParaRPr lang="zh-TW"/>
          </a:p>
        </p:txBody>
      </p:sp>
      <p:pic>
        <p:nvPicPr>
          <p:cNvPr id="9" name="圖片 9">
            <a:extLst>
              <a:ext uri="{FF2B5EF4-FFF2-40B4-BE49-F238E27FC236}">
                <a16:creationId xmlns:a16="http://schemas.microsoft.com/office/drawing/2014/main" id="{13141363-A740-3029-7682-C15ED06A9019}"/>
              </a:ext>
            </a:extLst>
          </p:cNvPr>
          <p:cNvPicPr>
            <a:picLocks noChangeAspect="1"/>
          </p:cNvPicPr>
          <p:nvPr/>
        </p:nvPicPr>
        <p:blipFill>
          <a:blip r:embed="rId2"/>
          <a:stretch>
            <a:fillRect/>
          </a:stretch>
        </p:blipFill>
        <p:spPr>
          <a:xfrm>
            <a:off x="790833" y="2107078"/>
            <a:ext cx="9302577" cy="4270816"/>
          </a:xfrm>
          <a:prstGeom prst="rect">
            <a:avLst/>
          </a:prstGeom>
        </p:spPr>
      </p:pic>
    </p:spTree>
    <p:extLst>
      <p:ext uri="{BB962C8B-B14F-4D97-AF65-F5344CB8AC3E}">
        <p14:creationId xmlns:p14="http://schemas.microsoft.com/office/powerpoint/2010/main" val="160424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789361" y="280380"/>
            <a:ext cx="9302577" cy="144655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M.dist</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dist</a:t>
            </a:r>
            <a:r>
              <a:rPr lang="en-US" altLang="zh-TW" sz="1400" kern="0">
                <a:ea typeface="+mn-lt"/>
                <a:cs typeface="+mn-lt"/>
              </a:rPr>
              <a:t>(data,</a:t>
            </a:r>
            <a:r>
              <a:rPr lang="zh-TW" altLang="en-US" sz="1400" kern="0">
                <a:ea typeface="+mn-lt"/>
                <a:cs typeface="+mn-lt"/>
              </a:rPr>
              <a:t> </a:t>
            </a:r>
            <a:r>
              <a:rPr lang="en-US" altLang="zh-TW" sz="1400" kern="0">
                <a:ea typeface="+mn-lt"/>
                <a:cs typeface="+mn-lt"/>
              </a:rPr>
              <a:t>method="</a:t>
            </a:r>
            <a:r>
              <a:rPr lang="en-US" altLang="zh-TW" sz="1400" kern="0" err="1">
                <a:ea typeface="+mn-lt"/>
                <a:cs typeface="+mn-lt"/>
              </a:rPr>
              <a:t>manh</a:t>
            </a:r>
            <a:r>
              <a:rPr lang="zh-TW" sz="1400" kern="0">
                <a:ea typeface="+mn-lt"/>
                <a:cs typeface="+mn-lt"/>
              </a:rPr>
              <a:t>attan</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zh-TW" sz="1400" kern="0">
                <a:solidFill>
                  <a:srgbClr val="666CAA"/>
                </a:solidFill>
                <a:ea typeface="+mn-lt"/>
                <a:cs typeface="+mn-lt"/>
              </a:rPr>
              <a:t>曼</a:t>
            </a:r>
            <a:r>
              <a:rPr lang="zh-TW" altLang="en-US" sz="1400" kern="0">
                <a:solidFill>
                  <a:srgbClr val="666CAA"/>
                </a:solidFill>
                <a:ea typeface="+mn-lt"/>
                <a:cs typeface="+mn-lt"/>
              </a:rPr>
              <a:t>哈頓</a:t>
            </a:r>
            <a:r>
              <a:rPr lang="zh-TW" sz="1400" kern="0">
                <a:solidFill>
                  <a:srgbClr val="666CAA"/>
                </a:solidFill>
                <a:ea typeface="+mn-lt"/>
                <a:cs typeface="+mn-lt"/>
              </a:rPr>
              <a:t>距離</a:t>
            </a:r>
            <a:endParaRPr lang="zh-TW">
              <a:solidFill>
                <a:srgbClr val="666CAA"/>
              </a:solidFill>
              <a:ea typeface="+mn-lt"/>
              <a:cs typeface="+mn-lt"/>
            </a:endParaRPr>
          </a:p>
          <a:p>
            <a:r>
              <a:rPr lang="en-US" altLang="zh-TW" sz="1400" kern="0">
                <a:ea typeface="+mn-lt"/>
                <a:cs typeface="+mn-lt"/>
              </a:rPr>
              <a:t>par(</a:t>
            </a:r>
            <a:r>
              <a:rPr lang="en-US" altLang="zh-TW" sz="1400" kern="0" err="1">
                <a:ea typeface="+mn-lt"/>
                <a:cs typeface="+mn-lt"/>
              </a:rPr>
              <a:t>mfrow</a:t>
            </a:r>
            <a:r>
              <a:rPr lang="en-US" altLang="zh-TW" sz="1400" kern="0">
                <a:ea typeface="+mn-lt"/>
                <a:cs typeface="+mn-lt"/>
              </a:rPr>
              <a:t>=c(</a:t>
            </a:r>
            <a:r>
              <a:rPr lang="zh-TW" sz="1400" kern="0">
                <a:ea typeface="+mn-lt"/>
                <a:cs typeface="+mn-lt"/>
              </a:rPr>
              <a:t>1</a:t>
            </a:r>
            <a:r>
              <a:rPr lang="en-US" altLang="zh-TW" sz="1400" kern="0">
                <a:ea typeface="+mn-lt"/>
                <a:cs typeface="+mn-lt"/>
              </a:rPr>
              <a:t>,2)</a:t>
            </a:r>
            <a:r>
              <a:rPr lang="zh-TW" sz="1400" kern="0">
                <a:ea typeface="+mn-lt"/>
                <a:cs typeface="+mn-lt"/>
              </a:rPr>
              <a:t>)</a:t>
            </a:r>
            <a:endParaRPr lang="en-US"/>
          </a:p>
          <a:p>
            <a:endParaRPr lang="en-US"/>
          </a:p>
          <a:p>
            <a:r>
              <a:rPr lang="en-US" altLang="zh-TW" sz="1400" kern="0">
                <a:solidFill>
                  <a:srgbClr val="666CAA"/>
                </a:solidFill>
                <a:ea typeface="+mn-lt"/>
                <a:cs typeface="+mn-lt"/>
              </a:rPr>
              <a:t>#</a:t>
            </a:r>
            <a:r>
              <a:rPr lang="zh-TW" altLang="en-US" sz="1400" kern="0">
                <a:solidFill>
                  <a:srgbClr val="666CAA"/>
                </a:solidFill>
                <a:ea typeface="+mn-lt"/>
                <a:cs typeface="+mn-lt"/>
              </a:rPr>
              <a:t> </a:t>
            </a:r>
            <a:r>
              <a:rPr lang="zh-TW" sz="1400" kern="0">
                <a:solidFill>
                  <a:srgbClr val="666CAA"/>
                </a:solidFill>
                <a:ea typeface="+mn-lt"/>
                <a:cs typeface="+mn-lt"/>
              </a:rPr>
              <a:t>使用曼哈頓距離進行分群</a:t>
            </a:r>
            <a:endParaRPr lang="en-US">
              <a:solidFill>
                <a:srgbClr val="666CAA"/>
              </a:solidFill>
              <a:ea typeface="+mn-lt"/>
              <a:cs typeface="+mn-lt"/>
            </a:endParaRPr>
          </a:p>
          <a:p>
            <a:r>
              <a:rPr lang="en-US" altLang="zh-TW" sz="1400" kern="0" err="1">
                <a:ea typeface="+mn-lt"/>
                <a:cs typeface="+mn-lt"/>
              </a:rPr>
              <a:t>h.M.cluster</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hclust</a:t>
            </a:r>
            <a:r>
              <a:rPr lang="en-US" altLang="zh-TW" sz="1400" kern="0">
                <a:ea typeface="+mn-lt"/>
                <a:cs typeface="+mn-lt"/>
              </a:rPr>
              <a:t>(</a:t>
            </a:r>
            <a:r>
              <a:rPr lang="en-US" altLang="zh-TW" sz="1400" kern="0" err="1">
                <a:ea typeface="+mn-lt"/>
                <a:cs typeface="+mn-lt"/>
              </a:rPr>
              <a:t>M.dist</a:t>
            </a:r>
            <a:r>
              <a:rPr lang="en-US" altLang="zh-TW" sz="1400" kern="0">
                <a:ea typeface="+mn-lt"/>
                <a:cs typeface="+mn-lt"/>
              </a:rPr>
              <a:t>)</a:t>
            </a:r>
            <a:r>
              <a:rPr lang="zh-TW" altLang="en-US" sz="1400" kern="0">
                <a:ea typeface="+mn-lt"/>
                <a:cs typeface="+mn-lt"/>
              </a:rPr>
              <a:t> </a:t>
            </a:r>
            <a:endParaRPr lang="en-US"/>
          </a:p>
          <a:p>
            <a:r>
              <a:rPr lang="en-US" altLang="zh-TW" sz="1400" kern="0">
                <a:ea typeface="+mn-lt"/>
                <a:cs typeface="+mn-lt"/>
              </a:rPr>
              <a:t>plot(</a:t>
            </a:r>
            <a:r>
              <a:rPr lang="en-US" altLang="zh-TW" sz="1400" kern="0" err="1">
                <a:ea typeface="+mn-lt"/>
                <a:cs typeface="+mn-lt"/>
              </a:rPr>
              <a:t>h.M.cluster</a:t>
            </a:r>
            <a:r>
              <a:rPr lang="en-US" altLang="zh-TW" sz="1400" kern="0">
                <a:ea typeface="+mn-lt"/>
                <a:cs typeface="+mn-lt"/>
              </a:rPr>
              <a:t>,</a:t>
            </a:r>
            <a:r>
              <a:rPr lang="zh-TW" altLang="en-US" sz="1400" kern="0">
                <a:ea typeface="+mn-lt"/>
                <a:cs typeface="+mn-lt"/>
              </a:rPr>
              <a:t> </a:t>
            </a:r>
            <a:r>
              <a:rPr lang="en-US" altLang="zh-TW" sz="1400" kern="0" err="1">
                <a:ea typeface="+mn-lt"/>
                <a:cs typeface="+mn-lt"/>
              </a:rPr>
              <a:t>xlab</a:t>
            </a:r>
            <a:r>
              <a:rPr lang="en-US" altLang="zh-TW" sz="1400" kern="0">
                <a:ea typeface="+mn-lt"/>
                <a:cs typeface="+mn-lt"/>
              </a:rPr>
              <a:t>="</a:t>
            </a:r>
            <a:r>
              <a:rPr lang="zh-TW" altLang="en-US" sz="1400" kern="0">
                <a:ea typeface="+mn-lt"/>
                <a:cs typeface="+mn-lt"/>
              </a:rPr>
              <a:t>曼哈頓距離</a:t>
            </a:r>
            <a:r>
              <a:rPr lang="en-US" altLang="zh-TW" sz="1400" kern="0">
                <a:ea typeface="+mn-lt"/>
                <a:cs typeface="+mn-lt"/>
              </a:rPr>
              <a:t>")</a:t>
            </a:r>
            <a:endParaRPr lang="zh-TW" altLang="en-US">
              <a:ea typeface="+mn-lt"/>
              <a:cs typeface="+mn-lt"/>
            </a:endParaRPr>
          </a:p>
        </p:txBody>
      </p:sp>
      <p:pic>
        <p:nvPicPr>
          <p:cNvPr id="4" name="圖片 4">
            <a:extLst>
              <a:ext uri="{FF2B5EF4-FFF2-40B4-BE49-F238E27FC236}">
                <a16:creationId xmlns:a16="http://schemas.microsoft.com/office/drawing/2014/main" id="{9C473DAB-2164-265C-83E1-40A62443BFDE}"/>
              </a:ext>
            </a:extLst>
          </p:cNvPr>
          <p:cNvPicPr>
            <a:picLocks noChangeAspect="1"/>
          </p:cNvPicPr>
          <p:nvPr/>
        </p:nvPicPr>
        <p:blipFill>
          <a:blip r:embed="rId2"/>
          <a:stretch>
            <a:fillRect/>
          </a:stretch>
        </p:blipFill>
        <p:spPr>
          <a:xfrm>
            <a:off x="790832" y="1997316"/>
            <a:ext cx="9302578" cy="4469746"/>
          </a:xfrm>
          <a:prstGeom prst="rect">
            <a:avLst/>
          </a:prstGeom>
        </p:spPr>
      </p:pic>
    </p:spTree>
    <p:extLst>
      <p:ext uri="{BB962C8B-B14F-4D97-AF65-F5344CB8AC3E}">
        <p14:creationId xmlns:p14="http://schemas.microsoft.com/office/powerpoint/2010/main" val="239012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367172" y="434840"/>
            <a:ext cx="5173361" cy="31807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altLang="en-US" sz="1400" kern="0">
                <a:ea typeface="+mn-lt"/>
                <a:cs typeface="+mn-lt"/>
              </a:rPr>
              <a:t> </a:t>
            </a:r>
            <a:r>
              <a:rPr lang="en-US" altLang="zh-TW" sz="1400" kern="0">
                <a:ea typeface="+mn-lt"/>
                <a:cs typeface="+mn-lt"/>
              </a:rPr>
              <a:t>method="single")</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最近法</a:t>
            </a:r>
            <a:endParaRPr lang="zh-TW">
              <a:solidFill>
                <a:srgbClr val="666CAA"/>
              </a:solidFill>
            </a:endParaRPr>
          </a:p>
        </p:txBody>
      </p:sp>
      <p:pic>
        <p:nvPicPr>
          <p:cNvPr id="4" name="圖片 4" descr="一張含有 文字 的圖片&#10;&#10;自動產生的描述">
            <a:extLst>
              <a:ext uri="{FF2B5EF4-FFF2-40B4-BE49-F238E27FC236}">
                <a16:creationId xmlns:a16="http://schemas.microsoft.com/office/drawing/2014/main" id="{E97C5039-F1C8-C026-AE77-EF72D07D4891}"/>
              </a:ext>
            </a:extLst>
          </p:cNvPr>
          <p:cNvPicPr>
            <a:picLocks noChangeAspect="1"/>
          </p:cNvPicPr>
          <p:nvPr/>
        </p:nvPicPr>
        <p:blipFill rotWithShape="1">
          <a:blip r:embed="rId2"/>
          <a:srcRect r="12139" b="578"/>
          <a:stretch/>
        </p:blipFill>
        <p:spPr>
          <a:xfrm>
            <a:off x="368643" y="912341"/>
            <a:ext cx="5174113" cy="1954440"/>
          </a:xfrm>
          <a:prstGeom prst="rect">
            <a:avLst/>
          </a:prstGeom>
        </p:spPr>
      </p:pic>
      <p:sp>
        <p:nvSpPr>
          <p:cNvPr id="7" name="文字方塊 6">
            <a:extLst>
              <a:ext uri="{FF2B5EF4-FFF2-40B4-BE49-F238E27FC236}">
                <a16:creationId xmlns:a16="http://schemas.microsoft.com/office/drawing/2014/main" id="{316D935E-5CDD-FEE0-06C4-51C08F394041}"/>
              </a:ext>
            </a:extLst>
          </p:cNvPr>
          <p:cNvSpPr txBox="1"/>
          <p:nvPr/>
        </p:nvSpPr>
        <p:spPr>
          <a:xfrm>
            <a:off x="367172" y="3215110"/>
            <a:ext cx="5173362"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sz="1400" kern="0">
                <a:ea typeface="+mn-lt"/>
                <a:cs typeface="+mn-lt"/>
              </a:rPr>
              <a:t> </a:t>
            </a:r>
            <a:r>
              <a:rPr lang="en-US" altLang="zh-TW" sz="1400" kern="0">
                <a:ea typeface="+mn-lt"/>
                <a:cs typeface="+mn-lt"/>
              </a:rPr>
              <a:t>method="complete</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最遠法</a:t>
            </a:r>
            <a:endParaRPr lang="zh-TW">
              <a:solidFill>
                <a:srgbClr val="666CAA"/>
              </a:solidFill>
              <a:ea typeface="+mn-lt"/>
              <a:cs typeface="+mn-lt"/>
            </a:endParaRPr>
          </a:p>
        </p:txBody>
      </p:sp>
      <p:pic>
        <p:nvPicPr>
          <p:cNvPr id="5" name="圖片 5" descr="一張含有 文字 的圖片&#10;&#10;自動產生的描述">
            <a:extLst>
              <a:ext uri="{FF2B5EF4-FFF2-40B4-BE49-F238E27FC236}">
                <a16:creationId xmlns:a16="http://schemas.microsoft.com/office/drawing/2014/main" id="{26F45D58-088B-F968-7B83-0612BFF2D8D3}"/>
              </a:ext>
            </a:extLst>
          </p:cNvPr>
          <p:cNvPicPr>
            <a:picLocks noChangeAspect="1"/>
          </p:cNvPicPr>
          <p:nvPr/>
        </p:nvPicPr>
        <p:blipFill rotWithShape="1">
          <a:blip r:embed="rId3"/>
          <a:srcRect r="12254" b="565"/>
          <a:stretch/>
        </p:blipFill>
        <p:spPr>
          <a:xfrm>
            <a:off x="368643" y="3685705"/>
            <a:ext cx="5167943" cy="1999182"/>
          </a:xfrm>
          <a:prstGeom prst="rect">
            <a:avLst/>
          </a:prstGeom>
        </p:spPr>
      </p:pic>
      <p:sp>
        <p:nvSpPr>
          <p:cNvPr id="11" name="文字方塊 10">
            <a:extLst>
              <a:ext uri="{FF2B5EF4-FFF2-40B4-BE49-F238E27FC236}">
                <a16:creationId xmlns:a16="http://schemas.microsoft.com/office/drawing/2014/main" id="{74D8F8EF-BB79-B49D-965D-2B3E3C069990}"/>
              </a:ext>
            </a:extLst>
          </p:cNvPr>
          <p:cNvSpPr txBox="1"/>
          <p:nvPr/>
        </p:nvSpPr>
        <p:spPr>
          <a:xfrm>
            <a:off x="5876226" y="1516055"/>
            <a:ext cx="4946821"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sz="1400" kern="0">
                <a:ea typeface="+mn-lt"/>
                <a:cs typeface="+mn-lt"/>
              </a:rPr>
              <a:t> </a:t>
            </a:r>
            <a:r>
              <a:rPr lang="en-US" altLang="zh-TW" sz="1400" kern="0">
                <a:ea typeface="+mn-lt"/>
                <a:cs typeface="+mn-lt"/>
              </a:rPr>
              <a:t>method="average"</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平均法</a:t>
            </a:r>
            <a:endParaRPr lang="zh-TW">
              <a:solidFill>
                <a:srgbClr val="666CAA"/>
              </a:solidFill>
              <a:ea typeface="+mn-lt"/>
              <a:cs typeface="+mn-lt"/>
            </a:endParaRPr>
          </a:p>
        </p:txBody>
      </p:sp>
      <p:pic>
        <p:nvPicPr>
          <p:cNvPr id="6" name="圖片 11" descr="一張含有 文字, 鳥, 植物 的圖片&#10;&#10;自動產生的描述">
            <a:extLst>
              <a:ext uri="{FF2B5EF4-FFF2-40B4-BE49-F238E27FC236}">
                <a16:creationId xmlns:a16="http://schemas.microsoft.com/office/drawing/2014/main" id="{B352AE83-C5B4-6D91-A5B4-9ABF29B537E1}"/>
              </a:ext>
            </a:extLst>
          </p:cNvPr>
          <p:cNvPicPr>
            <a:picLocks noChangeAspect="1"/>
          </p:cNvPicPr>
          <p:nvPr/>
        </p:nvPicPr>
        <p:blipFill rotWithShape="1">
          <a:blip r:embed="rId4"/>
          <a:srcRect r="12526" b="1163"/>
          <a:stretch/>
        </p:blipFill>
        <p:spPr>
          <a:xfrm>
            <a:off x="5877697" y="2025644"/>
            <a:ext cx="4947623" cy="2003573"/>
          </a:xfrm>
          <a:prstGeom prst="rect">
            <a:avLst/>
          </a:prstGeom>
        </p:spPr>
      </p:pic>
    </p:spTree>
    <p:extLst>
      <p:ext uri="{BB962C8B-B14F-4D97-AF65-F5344CB8AC3E}">
        <p14:creationId xmlns:p14="http://schemas.microsoft.com/office/powerpoint/2010/main" val="63074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2416334" y="342164"/>
            <a:ext cx="6357551"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sz="1400" kern="0">
                <a:ea typeface="+mn-lt"/>
                <a:cs typeface="+mn-lt"/>
              </a:rPr>
              <a:t> </a:t>
            </a:r>
            <a:r>
              <a:rPr lang="en-US" altLang="zh-TW" sz="1400" kern="0">
                <a:ea typeface="+mn-lt"/>
                <a:cs typeface="+mn-lt"/>
              </a:rPr>
              <a:t>method="centroid</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中心法</a:t>
            </a:r>
            <a:endParaRPr lang="zh-TW">
              <a:solidFill>
                <a:srgbClr val="666CAA"/>
              </a:solidFill>
              <a:ea typeface="+mn-lt"/>
              <a:cs typeface="+mn-lt"/>
            </a:endParaRPr>
          </a:p>
        </p:txBody>
      </p:sp>
      <p:sp>
        <p:nvSpPr>
          <p:cNvPr id="7" name="文字方塊 6">
            <a:extLst>
              <a:ext uri="{FF2B5EF4-FFF2-40B4-BE49-F238E27FC236}">
                <a16:creationId xmlns:a16="http://schemas.microsoft.com/office/drawing/2014/main" id="{316D935E-5CDD-FEE0-06C4-51C08F394041}"/>
              </a:ext>
            </a:extLst>
          </p:cNvPr>
          <p:cNvSpPr txBox="1"/>
          <p:nvPr/>
        </p:nvSpPr>
        <p:spPr>
          <a:xfrm>
            <a:off x="2416334" y="3369569"/>
            <a:ext cx="6357552"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sz="1400" kern="0">
                <a:ea typeface="+mn-lt"/>
                <a:cs typeface="+mn-lt"/>
              </a:rPr>
              <a:t> </a:t>
            </a:r>
            <a:r>
              <a:rPr lang="en-US" altLang="zh-TW" sz="1400" kern="0">
                <a:ea typeface="+mn-lt"/>
                <a:cs typeface="+mn-lt"/>
              </a:rPr>
              <a:t>method="ward.D2</a:t>
            </a:r>
            <a:r>
              <a:rPr lang="zh-TW" sz="1400" kern="0">
                <a:ea typeface="+mn-lt"/>
                <a:cs typeface="+mn-lt"/>
              </a:rPr>
              <a:t>")</a:t>
            </a:r>
            <a:r>
              <a:rPr lang="zh-TW" altLang="en-US" sz="1400" kern="0">
                <a:ea typeface="+mn-lt"/>
                <a:cs typeface="+mn-lt"/>
              </a:rPr>
              <a:t> </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zh-TW" altLang="en-US" sz="1400" kern="0">
                <a:solidFill>
                  <a:srgbClr val="666CAA"/>
                </a:solidFill>
                <a:ea typeface="+mn-lt"/>
                <a:cs typeface="+mn-lt"/>
              </a:rPr>
              <a:t>華德</a:t>
            </a:r>
            <a:r>
              <a:rPr lang="zh-TW" sz="1400" kern="0">
                <a:solidFill>
                  <a:srgbClr val="666CAA"/>
                </a:solidFill>
                <a:ea typeface="+mn-lt"/>
                <a:cs typeface="+mn-lt"/>
              </a:rPr>
              <a:t>法</a:t>
            </a:r>
            <a:endParaRPr lang="zh-TW">
              <a:solidFill>
                <a:srgbClr val="666CAA"/>
              </a:solidFill>
              <a:ea typeface="+mn-lt"/>
              <a:cs typeface="+mn-lt"/>
            </a:endParaRPr>
          </a:p>
        </p:txBody>
      </p:sp>
      <p:pic>
        <p:nvPicPr>
          <p:cNvPr id="9" name="圖片 9" descr="一張含有 文字 的圖片&#10;&#10;自動產生的描述">
            <a:extLst>
              <a:ext uri="{FF2B5EF4-FFF2-40B4-BE49-F238E27FC236}">
                <a16:creationId xmlns:a16="http://schemas.microsoft.com/office/drawing/2014/main" id="{EB5FC684-201E-6692-BEED-76F8476B4871}"/>
              </a:ext>
            </a:extLst>
          </p:cNvPr>
          <p:cNvPicPr>
            <a:picLocks noChangeAspect="1"/>
          </p:cNvPicPr>
          <p:nvPr/>
        </p:nvPicPr>
        <p:blipFill>
          <a:blip r:embed="rId2"/>
          <a:stretch>
            <a:fillRect/>
          </a:stretch>
        </p:blipFill>
        <p:spPr>
          <a:xfrm>
            <a:off x="2417805" y="818383"/>
            <a:ext cx="6357551" cy="2235015"/>
          </a:xfrm>
          <a:prstGeom prst="rect">
            <a:avLst/>
          </a:prstGeom>
        </p:spPr>
      </p:pic>
      <p:pic>
        <p:nvPicPr>
          <p:cNvPr id="10" name="圖片 11" descr="一張含有 文字 的圖片&#10;&#10;自動產生的描述">
            <a:extLst>
              <a:ext uri="{FF2B5EF4-FFF2-40B4-BE49-F238E27FC236}">
                <a16:creationId xmlns:a16="http://schemas.microsoft.com/office/drawing/2014/main" id="{C538D094-4977-6A8B-26F0-542AF8BB95E3}"/>
              </a:ext>
            </a:extLst>
          </p:cNvPr>
          <p:cNvPicPr>
            <a:picLocks noChangeAspect="1"/>
          </p:cNvPicPr>
          <p:nvPr/>
        </p:nvPicPr>
        <p:blipFill>
          <a:blip r:embed="rId3"/>
          <a:stretch>
            <a:fillRect/>
          </a:stretch>
        </p:blipFill>
        <p:spPr>
          <a:xfrm>
            <a:off x="2417805" y="3866074"/>
            <a:ext cx="6357551" cy="2420986"/>
          </a:xfrm>
          <a:prstGeom prst="rect">
            <a:avLst/>
          </a:prstGeom>
        </p:spPr>
      </p:pic>
    </p:spTree>
    <p:extLst>
      <p:ext uri="{BB962C8B-B14F-4D97-AF65-F5344CB8AC3E}">
        <p14:creationId xmlns:p14="http://schemas.microsoft.com/office/powerpoint/2010/main" val="2596326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42442" y="342164"/>
            <a:ext cx="8705334" cy="144655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E.dist</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dist</a:t>
            </a:r>
            <a:r>
              <a:rPr lang="en-US" altLang="zh-TW" sz="1400" kern="0">
                <a:ea typeface="+mn-lt"/>
                <a:cs typeface="+mn-lt"/>
              </a:rPr>
              <a:t>(data,</a:t>
            </a:r>
            <a:r>
              <a:rPr lang="zh-TW" altLang="en-US" sz="1400" kern="0">
                <a:ea typeface="+mn-lt"/>
                <a:cs typeface="+mn-lt"/>
              </a:rPr>
              <a:t> </a:t>
            </a:r>
            <a:r>
              <a:rPr lang="en-US" altLang="zh-TW" sz="1400" kern="0">
                <a:ea typeface="+mn-lt"/>
                <a:cs typeface="+mn-lt"/>
              </a:rPr>
              <a:t>method="</a:t>
            </a:r>
            <a:r>
              <a:rPr lang="en-US" altLang="zh-TW" sz="1400" kern="0" err="1">
                <a:ea typeface="+mn-lt"/>
                <a:cs typeface="+mn-lt"/>
              </a:rPr>
              <a:t>euclidean</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歐式距離</a:t>
            </a:r>
            <a:endParaRPr lang="zh-TW" altLang="en-US">
              <a:solidFill>
                <a:srgbClr val="666CAA"/>
              </a:solidFill>
            </a:endParaRPr>
          </a:p>
          <a:p>
            <a:r>
              <a:rPr lang="en-US" altLang="zh-TW" sz="1400" kern="0" err="1">
                <a:ea typeface="+mn-lt"/>
                <a:cs typeface="+mn-lt"/>
              </a:rPr>
              <a:t>h.cluster</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hclust</a:t>
            </a:r>
            <a:r>
              <a:rPr lang="en-US" altLang="zh-TW" sz="1400" kern="0">
                <a:ea typeface="+mn-lt"/>
                <a:cs typeface="+mn-lt"/>
              </a:rPr>
              <a:t>(</a:t>
            </a:r>
            <a:r>
              <a:rPr lang="en-US" altLang="zh-TW" sz="1400" kern="0" err="1">
                <a:ea typeface="+mn-lt"/>
                <a:cs typeface="+mn-lt"/>
              </a:rPr>
              <a:t>E.dist</a:t>
            </a:r>
            <a:r>
              <a:rPr lang="en-US" altLang="zh-TW" sz="1400" kern="0">
                <a:ea typeface="+mn-lt"/>
                <a:cs typeface="+mn-lt"/>
              </a:rPr>
              <a:t>,</a:t>
            </a:r>
            <a:r>
              <a:rPr lang="zh-TW" sz="1400" kern="0">
                <a:ea typeface="+mn-lt"/>
                <a:cs typeface="+mn-lt"/>
              </a:rPr>
              <a:t> </a:t>
            </a:r>
            <a:r>
              <a:rPr lang="en-US" altLang="zh-TW" sz="1400" kern="0">
                <a:ea typeface="+mn-lt"/>
                <a:cs typeface="+mn-lt"/>
              </a:rPr>
              <a:t>method="ward.D2</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zh-TW" altLang="en-US" sz="1400" kern="0">
                <a:solidFill>
                  <a:srgbClr val="666CAA"/>
                </a:solidFill>
                <a:ea typeface="+mn-lt"/>
                <a:cs typeface="+mn-lt"/>
              </a:rPr>
              <a:t>華德法</a:t>
            </a:r>
            <a:endParaRPr lang="zh-TW" altLang="en-US">
              <a:solidFill>
                <a:srgbClr val="666CAA"/>
              </a:solidFill>
            </a:endParaRPr>
          </a:p>
          <a:p>
            <a:endParaRPr lang="zh-TW" altLang="en-US"/>
          </a:p>
          <a:p>
            <a:r>
              <a:rPr lang="en-US" altLang="zh-TW" sz="1400" kern="0">
                <a:solidFill>
                  <a:srgbClr val="666CAA"/>
                </a:solidFill>
                <a:ea typeface="+mn-lt"/>
                <a:cs typeface="+mn-lt"/>
              </a:rPr>
              <a:t>#</a:t>
            </a:r>
            <a:r>
              <a:rPr lang="zh-TW" altLang="en-US" sz="1400" kern="0">
                <a:solidFill>
                  <a:srgbClr val="666CAA"/>
                </a:solidFill>
                <a:ea typeface="+mn-lt"/>
                <a:cs typeface="+mn-lt"/>
              </a:rPr>
              <a:t> 視覺化華德</a:t>
            </a:r>
            <a:r>
              <a:rPr lang="zh-TW" sz="1400" kern="0">
                <a:solidFill>
                  <a:srgbClr val="666CAA"/>
                </a:solidFill>
                <a:ea typeface="+mn-lt"/>
                <a:cs typeface="+mn-lt"/>
              </a:rPr>
              <a:t>法</a:t>
            </a:r>
            <a:endParaRPr lang="zh-TW" altLang="en-US">
              <a:solidFill>
                <a:srgbClr val="666CAA"/>
              </a:solidFill>
              <a:ea typeface="+mn-lt"/>
              <a:cs typeface="+mn-lt"/>
            </a:endParaRPr>
          </a:p>
          <a:p>
            <a:r>
              <a:rPr lang="en-US" altLang="zh-TW" sz="1400" kern="0">
                <a:ea typeface="+mn-lt"/>
                <a:cs typeface="+mn-lt"/>
              </a:rPr>
              <a:t>plot(</a:t>
            </a:r>
            <a:r>
              <a:rPr lang="en-US" altLang="zh-TW" sz="1400" kern="0" err="1">
                <a:ea typeface="+mn-lt"/>
                <a:cs typeface="+mn-lt"/>
              </a:rPr>
              <a:t>h.cluster</a:t>
            </a:r>
            <a:r>
              <a:rPr lang="en-US" altLang="zh-TW" sz="1400" kern="0">
                <a:ea typeface="+mn-lt"/>
                <a:cs typeface="+mn-lt"/>
              </a:rPr>
              <a:t>)</a:t>
            </a:r>
            <a:endParaRPr lang="zh-TW" altLang="en-US"/>
          </a:p>
          <a:p>
            <a:r>
              <a:rPr lang="en-US" altLang="zh-TW" sz="1400" kern="0" err="1">
                <a:ea typeface="+mn-lt"/>
                <a:cs typeface="+mn-lt"/>
              </a:rPr>
              <a:t>abline</a:t>
            </a:r>
            <a:r>
              <a:rPr lang="en-US" altLang="zh-TW" sz="1400" kern="0">
                <a:ea typeface="+mn-lt"/>
                <a:cs typeface="+mn-lt"/>
              </a:rPr>
              <a:t>(h=1e+05,</a:t>
            </a:r>
            <a:r>
              <a:rPr lang="zh-TW" altLang="en-US" sz="1400" kern="0">
                <a:ea typeface="+mn-lt"/>
                <a:cs typeface="+mn-lt"/>
              </a:rPr>
              <a:t> </a:t>
            </a:r>
            <a:r>
              <a:rPr lang="en-US" altLang="zh-TW" sz="1400" kern="0">
                <a:ea typeface="+mn-lt"/>
                <a:cs typeface="+mn-lt"/>
              </a:rPr>
              <a:t>col="red")</a:t>
            </a:r>
            <a:endParaRPr lang="zh-TW"/>
          </a:p>
        </p:txBody>
      </p:sp>
      <p:pic>
        <p:nvPicPr>
          <p:cNvPr id="4" name="圖片 4">
            <a:extLst>
              <a:ext uri="{FF2B5EF4-FFF2-40B4-BE49-F238E27FC236}">
                <a16:creationId xmlns:a16="http://schemas.microsoft.com/office/drawing/2014/main" id="{22887EA2-1DA2-4843-615B-40F341AC1FBD}"/>
              </a:ext>
            </a:extLst>
          </p:cNvPr>
          <p:cNvPicPr>
            <a:picLocks noChangeAspect="1"/>
          </p:cNvPicPr>
          <p:nvPr/>
        </p:nvPicPr>
        <p:blipFill>
          <a:blip r:embed="rId2"/>
          <a:stretch>
            <a:fillRect/>
          </a:stretch>
        </p:blipFill>
        <p:spPr>
          <a:xfrm>
            <a:off x="1243913" y="2117792"/>
            <a:ext cx="8705335" cy="3991956"/>
          </a:xfrm>
          <a:prstGeom prst="rect">
            <a:avLst/>
          </a:prstGeom>
        </p:spPr>
      </p:pic>
    </p:spTree>
    <p:extLst>
      <p:ext uri="{BB962C8B-B14F-4D97-AF65-F5344CB8AC3E}">
        <p14:creationId xmlns:p14="http://schemas.microsoft.com/office/powerpoint/2010/main" val="20282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5865928" y="1814677"/>
            <a:ext cx="4339280" cy="52322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cut.h.cluster</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cutree</a:t>
            </a:r>
            <a:r>
              <a:rPr lang="en-US" altLang="zh-TW" sz="1400" kern="0">
                <a:ea typeface="+mn-lt"/>
                <a:cs typeface="+mn-lt"/>
              </a:rPr>
              <a:t>(</a:t>
            </a:r>
            <a:r>
              <a:rPr lang="en-US" altLang="zh-TW" sz="1400" kern="0" err="1">
                <a:ea typeface="+mn-lt"/>
                <a:cs typeface="+mn-lt"/>
              </a:rPr>
              <a:t>h.cluster</a:t>
            </a:r>
            <a:r>
              <a:rPr lang="en-US" altLang="zh-TW" sz="1400" kern="0">
                <a:ea typeface="+mn-lt"/>
                <a:cs typeface="+mn-lt"/>
              </a:rPr>
              <a:t>,</a:t>
            </a:r>
            <a:r>
              <a:rPr lang="zh-TW" sz="1400" kern="0">
                <a:ea typeface="+mn-lt"/>
                <a:cs typeface="+mn-lt"/>
              </a:rPr>
              <a:t> </a:t>
            </a:r>
            <a:r>
              <a:rPr lang="en-US" altLang="zh-TW" sz="1400" kern="0">
                <a:ea typeface="+mn-lt"/>
                <a:cs typeface="+mn-lt"/>
              </a:rPr>
              <a:t>k=4</a:t>
            </a:r>
            <a:r>
              <a:rPr lang="zh-TW" sz="1400" kern="0">
                <a:ea typeface="+mn-lt"/>
                <a:cs typeface="+mn-lt"/>
              </a:rPr>
              <a:t>)</a:t>
            </a:r>
            <a:r>
              <a:rPr lang="zh-TW" altLang="en-US" sz="1400" kern="0">
                <a:ea typeface="+mn-lt"/>
                <a:cs typeface="+mn-lt"/>
              </a:rPr>
              <a:t> </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分成四群</a:t>
            </a:r>
            <a:endParaRPr lang="zh-TW">
              <a:solidFill>
                <a:srgbClr val="666CAA"/>
              </a:solidFill>
            </a:endParaRPr>
          </a:p>
          <a:p>
            <a:r>
              <a:rPr lang="en-US" altLang="zh-TW" sz="1400" kern="0" err="1">
                <a:ea typeface="+mn-lt"/>
                <a:cs typeface="+mn-lt"/>
              </a:rPr>
              <a:t>cut.h.cluster</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分群結果</a:t>
            </a:r>
            <a:endParaRPr lang="zh-TW">
              <a:solidFill>
                <a:srgbClr val="666CAA"/>
              </a:solidFill>
            </a:endParaRPr>
          </a:p>
        </p:txBody>
      </p:sp>
      <p:pic>
        <p:nvPicPr>
          <p:cNvPr id="5" name="圖片 5" descr="一張含有 文字 的圖片&#10;&#10;自動產生的描述">
            <a:extLst>
              <a:ext uri="{FF2B5EF4-FFF2-40B4-BE49-F238E27FC236}">
                <a16:creationId xmlns:a16="http://schemas.microsoft.com/office/drawing/2014/main" id="{3E4A2E4A-DB69-EA15-3DF9-7D99E2E8D874}"/>
              </a:ext>
            </a:extLst>
          </p:cNvPr>
          <p:cNvPicPr>
            <a:picLocks noChangeAspect="1"/>
          </p:cNvPicPr>
          <p:nvPr/>
        </p:nvPicPr>
        <p:blipFill rotWithShape="1">
          <a:blip r:embed="rId2"/>
          <a:srcRect r="14985" b="191"/>
          <a:stretch/>
        </p:blipFill>
        <p:spPr>
          <a:xfrm>
            <a:off x="368643" y="489778"/>
            <a:ext cx="5030130" cy="4591287"/>
          </a:xfrm>
          <a:prstGeom prst="rect">
            <a:avLst/>
          </a:prstGeom>
        </p:spPr>
      </p:pic>
      <p:pic>
        <p:nvPicPr>
          <p:cNvPr id="6" name="圖片 6" descr="一張含有 文字 的圖片&#10;&#10;自動產生的描述">
            <a:extLst>
              <a:ext uri="{FF2B5EF4-FFF2-40B4-BE49-F238E27FC236}">
                <a16:creationId xmlns:a16="http://schemas.microsoft.com/office/drawing/2014/main" id="{66B6E805-C6E4-4F2A-C977-55D4FBAAD899}"/>
              </a:ext>
            </a:extLst>
          </p:cNvPr>
          <p:cNvPicPr>
            <a:picLocks noChangeAspect="1"/>
          </p:cNvPicPr>
          <p:nvPr/>
        </p:nvPicPr>
        <p:blipFill rotWithShape="1">
          <a:blip r:embed="rId3"/>
          <a:srcRect r="9062" b="377"/>
          <a:stretch/>
        </p:blipFill>
        <p:spPr>
          <a:xfrm>
            <a:off x="5393724" y="3599352"/>
            <a:ext cx="5287194" cy="2439573"/>
          </a:xfrm>
          <a:prstGeom prst="rect">
            <a:avLst/>
          </a:prstGeom>
        </p:spPr>
      </p:pic>
    </p:spTree>
    <p:extLst>
      <p:ext uri="{BB962C8B-B14F-4D97-AF65-F5344CB8AC3E}">
        <p14:creationId xmlns:p14="http://schemas.microsoft.com/office/powerpoint/2010/main" val="98325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367172" y="630489"/>
            <a:ext cx="5338117" cy="52322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kern="0">
                <a:solidFill>
                  <a:srgbClr val="666CAA"/>
                </a:solidFill>
                <a:ea typeface="+mn-lt"/>
                <a:cs typeface="+mn-lt"/>
              </a:rPr>
              <a:t>#</a:t>
            </a:r>
            <a:r>
              <a:rPr lang="zh-TW" altLang="en-US" sz="1400" kern="0">
                <a:solidFill>
                  <a:srgbClr val="666CAA"/>
                </a:solidFill>
                <a:ea typeface="+mn-lt"/>
                <a:cs typeface="+mn-lt"/>
              </a:rPr>
              <a:t> 分群結果和實際結果比較</a:t>
            </a:r>
          </a:p>
          <a:p>
            <a:r>
              <a:rPr lang="en-US" sz="1400" kern="0">
                <a:ea typeface="+mn-lt"/>
                <a:cs typeface="+mn-lt"/>
              </a:rPr>
              <a:t>table(</a:t>
            </a:r>
            <a:r>
              <a:rPr lang="en-US" sz="1400" kern="0" err="1">
                <a:ea typeface="+mn-lt"/>
                <a:cs typeface="+mn-lt"/>
              </a:rPr>
              <a:t>cut.h.cluster</a:t>
            </a:r>
            <a:r>
              <a:rPr lang="en-US" sz="1400" kern="0">
                <a:ea typeface="+mn-lt"/>
                <a:cs typeface="+mn-lt"/>
              </a:rPr>
              <a:t>,</a:t>
            </a:r>
            <a:r>
              <a:rPr lang="zh-TW" sz="1400" kern="0">
                <a:ea typeface="+mn-lt"/>
                <a:cs typeface="+mn-lt"/>
              </a:rPr>
              <a:t> </a:t>
            </a:r>
            <a:r>
              <a:rPr lang="en-US" sz="1400" kern="0" err="1">
                <a:ea typeface="+mn-lt"/>
                <a:cs typeface="+mn-lt"/>
              </a:rPr>
              <a:t>insurance$</a:t>
            </a:r>
            <a:r>
              <a:rPr lang="en-US" altLang="zh-TW" sz="1400" kern="0" err="1">
                <a:ea typeface="+mn-lt"/>
                <a:cs typeface="+mn-lt"/>
              </a:rPr>
              <a:t>region</a:t>
            </a:r>
            <a:r>
              <a:rPr lang="en-US" altLang="zh-TW" sz="1400" kern="0">
                <a:ea typeface="+mn-lt"/>
                <a:cs typeface="+mn-lt"/>
              </a:rPr>
              <a:t>)</a:t>
            </a:r>
            <a:endParaRPr lang="zh-TW" sz="1400" kern="0">
              <a:ea typeface="+mn-lt"/>
              <a:cs typeface="+mn-lt"/>
            </a:endParaRPr>
          </a:p>
        </p:txBody>
      </p:sp>
      <p:sp>
        <p:nvSpPr>
          <p:cNvPr id="7" name="文字方塊 6">
            <a:extLst>
              <a:ext uri="{FF2B5EF4-FFF2-40B4-BE49-F238E27FC236}">
                <a16:creationId xmlns:a16="http://schemas.microsoft.com/office/drawing/2014/main" id="{316D935E-5CDD-FEE0-06C4-51C08F394041}"/>
              </a:ext>
            </a:extLst>
          </p:cNvPr>
          <p:cNvSpPr txBox="1"/>
          <p:nvPr/>
        </p:nvSpPr>
        <p:spPr>
          <a:xfrm>
            <a:off x="367172" y="3513731"/>
            <a:ext cx="5338119" cy="31807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ea typeface="+mn-lt"/>
                <a:cs typeface="+mn-lt"/>
              </a:rPr>
              <a:t>table(</a:t>
            </a:r>
            <a:r>
              <a:rPr lang="en-US" altLang="zh-TW" sz="1400" kern="0" err="1">
                <a:ea typeface="+mn-lt"/>
                <a:cs typeface="+mn-lt"/>
              </a:rPr>
              <a:t>cut.h.cluster</a:t>
            </a:r>
            <a:r>
              <a:rPr lang="en-US" altLang="zh-TW" sz="1400" kern="0">
                <a:ea typeface="+mn-lt"/>
                <a:cs typeface="+mn-lt"/>
              </a:rPr>
              <a:t>,</a:t>
            </a:r>
            <a:r>
              <a:rPr lang="zh-TW" sz="1400" kern="0">
                <a:ea typeface="+mn-lt"/>
                <a:cs typeface="+mn-lt"/>
              </a:rPr>
              <a:t> </a:t>
            </a:r>
            <a:r>
              <a:rPr lang="en-US" altLang="zh-TW" sz="1400" kern="0" err="1">
                <a:ea typeface="+mn-lt"/>
                <a:cs typeface="+mn-lt"/>
              </a:rPr>
              <a:t>insurance$smoker</a:t>
            </a:r>
            <a:r>
              <a:rPr lang="zh-TW" sz="1400" kern="0">
                <a:ea typeface="+mn-lt"/>
                <a:cs typeface="+mn-lt"/>
              </a:rPr>
              <a:t>)</a:t>
            </a:r>
            <a:endParaRPr lang="zh-TW">
              <a:ea typeface="+mn-lt"/>
              <a:cs typeface="+mn-lt"/>
            </a:endParaRPr>
          </a:p>
        </p:txBody>
      </p:sp>
      <p:sp>
        <p:nvSpPr>
          <p:cNvPr id="11" name="文字方塊 10">
            <a:extLst>
              <a:ext uri="{FF2B5EF4-FFF2-40B4-BE49-F238E27FC236}">
                <a16:creationId xmlns:a16="http://schemas.microsoft.com/office/drawing/2014/main" id="{74D8F8EF-BB79-B49D-965D-2B3E3C069990}"/>
              </a:ext>
            </a:extLst>
          </p:cNvPr>
          <p:cNvSpPr txBox="1"/>
          <p:nvPr/>
        </p:nvSpPr>
        <p:spPr>
          <a:xfrm>
            <a:off x="5917415" y="2092704"/>
            <a:ext cx="4946821"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ea typeface="+mn-lt"/>
                <a:cs typeface="+mn-lt"/>
              </a:rPr>
              <a:t>table(</a:t>
            </a:r>
            <a:r>
              <a:rPr lang="en-US" altLang="zh-TW" sz="1400" kern="0" err="1">
                <a:ea typeface="+mn-lt"/>
                <a:cs typeface="+mn-lt"/>
              </a:rPr>
              <a:t>cut.h.cluster</a:t>
            </a:r>
            <a:r>
              <a:rPr lang="en-US" altLang="zh-TW" sz="1400" kern="0">
                <a:ea typeface="+mn-lt"/>
                <a:cs typeface="+mn-lt"/>
              </a:rPr>
              <a:t>,</a:t>
            </a:r>
            <a:r>
              <a:rPr lang="zh-TW" sz="1400" kern="0">
                <a:ea typeface="+mn-lt"/>
                <a:cs typeface="+mn-lt"/>
              </a:rPr>
              <a:t> </a:t>
            </a:r>
            <a:r>
              <a:rPr lang="en-US" altLang="zh-TW" sz="1400" kern="0" err="1">
                <a:ea typeface="+mn-lt"/>
                <a:cs typeface="+mn-lt"/>
              </a:rPr>
              <a:t>insurance$sex</a:t>
            </a:r>
            <a:r>
              <a:rPr lang="zh-TW" sz="1400" kern="0">
                <a:ea typeface="+mn-lt"/>
                <a:cs typeface="+mn-lt"/>
              </a:rPr>
              <a:t>)</a:t>
            </a:r>
            <a:endParaRPr lang="zh-TW" altLang="en-US">
              <a:ea typeface="+mn-lt"/>
              <a:cs typeface="+mn-lt"/>
            </a:endParaRPr>
          </a:p>
        </p:txBody>
      </p:sp>
      <p:pic>
        <p:nvPicPr>
          <p:cNvPr id="10" name="圖片 11">
            <a:extLst>
              <a:ext uri="{FF2B5EF4-FFF2-40B4-BE49-F238E27FC236}">
                <a16:creationId xmlns:a16="http://schemas.microsoft.com/office/drawing/2014/main" id="{88A39744-5C49-2563-DC2C-4988F05C49C0}"/>
              </a:ext>
            </a:extLst>
          </p:cNvPr>
          <p:cNvPicPr>
            <a:picLocks noChangeAspect="1"/>
          </p:cNvPicPr>
          <p:nvPr/>
        </p:nvPicPr>
        <p:blipFill>
          <a:blip r:embed="rId2"/>
          <a:stretch>
            <a:fillRect/>
          </a:stretch>
        </p:blipFill>
        <p:spPr>
          <a:xfrm>
            <a:off x="368643" y="1317466"/>
            <a:ext cx="5338118" cy="1514878"/>
          </a:xfrm>
          <a:prstGeom prst="rect">
            <a:avLst/>
          </a:prstGeom>
        </p:spPr>
      </p:pic>
      <p:pic>
        <p:nvPicPr>
          <p:cNvPr id="12" name="圖片 12" descr="一張含有 桌 的圖片&#10;&#10;自動產生的描述">
            <a:extLst>
              <a:ext uri="{FF2B5EF4-FFF2-40B4-BE49-F238E27FC236}">
                <a16:creationId xmlns:a16="http://schemas.microsoft.com/office/drawing/2014/main" id="{DFD14872-3877-2ADC-FB33-153758395259}"/>
              </a:ext>
            </a:extLst>
          </p:cNvPr>
          <p:cNvPicPr>
            <a:picLocks noChangeAspect="1"/>
          </p:cNvPicPr>
          <p:nvPr/>
        </p:nvPicPr>
        <p:blipFill>
          <a:blip r:embed="rId3"/>
          <a:stretch>
            <a:fillRect/>
          </a:stretch>
        </p:blipFill>
        <p:spPr>
          <a:xfrm>
            <a:off x="368643" y="4020999"/>
            <a:ext cx="5338118" cy="1647757"/>
          </a:xfrm>
          <a:prstGeom prst="rect">
            <a:avLst/>
          </a:prstGeom>
        </p:spPr>
      </p:pic>
      <p:pic>
        <p:nvPicPr>
          <p:cNvPr id="13" name="圖片 13" descr="一張含有 文字 的圖片&#10;&#10;自動產生的描述">
            <a:extLst>
              <a:ext uri="{FF2B5EF4-FFF2-40B4-BE49-F238E27FC236}">
                <a16:creationId xmlns:a16="http://schemas.microsoft.com/office/drawing/2014/main" id="{6F4B943E-FAFD-1B6D-7D47-582F576D814C}"/>
              </a:ext>
            </a:extLst>
          </p:cNvPr>
          <p:cNvPicPr>
            <a:picLocks noChangeAspect="1"/>
          </p:cNvPicPr>
          <p:nvPr/>
        </p:nvPicPr>
        <p:blipFill>
          <a:blip r:embed="rId4"/>
          <a:stretch>
            <a:fillRect/>
          </a:stretch>
        </p:blipFill>
        <p:spPr>
          <a:xfrm>
            <a:off x="5918886" y="2602112"/>
            <a:ext cx="4946821" cy="1653776"/>
          </a:xfrm>
          <a:prstGeom prst="rect">
            <a:avLst/>
          </a:prstGeom>
        </p:spPr>
      </p:pic>
    </p:spTree>
    <p:extLst>
      <p:ext uri="{BB962C8B-B14F-4D97-AF65-F5344CB8AC3E}">
        <p14:creationId xmlns:p14="http://schemas.microsoft.com/office/powerpoint/2010/main" val="101256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4" name="文字版面配置區 3">
            <a:extLst>
              <a:ext uri="{FF2B5EF4-FFF2-40B4-BE49-F238E27FC236}">
                <a16:creationId xmlns:a16="http://schemas.microsoft.com/office/drawing/2014/main" id="{1896946F-62C5-1383-A5B8-F6753FB688DF}"/>
              </a:ext>
            </a:extLst>
          </p:cNvPr>
          <p:cNvSpPr>
            <a:spLocks noGrp="1"/>
          </p:cNvSpPr>
          <p:nvPr>
            <p:ph type="body" sz="quarter" idx="12"/>
          </p:nvPr>
        </p:nvSpPr>
        <p:spPr>
          <a:xfrm>
            <a:off x="308928" y="240031"/>
            <a:ext cx="9901734" cy="930978"/>
          </a:xfrm>
        </p:spPr>
        <p:txBody>
          <a:bodyPr lIns="91440" tIns="45720" rIns="91440" bIns="45720" anchor="t"/>
          <a:lstStyle/>
          <a:p>
            <a:pPr algn="ctr"/>
            <a:r>
              <a:rPr lang="zh-TW" altLang="en-US" sz="3600"/>
              <a:t>敘述統計</a:t>
            </a:r>
          </a:p>
          <a:p>
            <a:endParaRPr lang="zh-TW" altLang="en-US"/>
          </a:p>
        </p:txBody>
      </p:sp>
      <p:sp>
        <p:nvSpPr>
          <p:cNvPr id="6" name="文字方塊 5">
            <a:extLst>
              <a:ext uri="{FF2B5EF4-FFF2-40B4-BE49-F238E27FC236}">
                <a16:creationId xmlns:a16="http://schemas.microsoft.com/office/drawing/2014/main" id="{DC3F75F9-806F-6A57-F169-90B5FC9D4B9D}"/>
              </a:ext>
            </a:extLst>
          </p:cNvPr>
          <p:cNvSpPr txBox="1"/>
          <p:nvPr/>
        </p:nvSpPr>
        <p:spPr>
          <a:xfrm>
            <a:off x="4089757" y="1657660"/>
            <a:ext cx="3851563" cy="345094"/>
          </a:xfrm>
          <a:prstGeom prst="rect">
            <a:avLst/>
          </a:prstGeo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en-US" altLang="zh-TW" sz="1400" kern="0">
                <a:ea typeface="+mn-lt"/>
                <a:cs typeface="+mn-lt"/>
              </a:rPr>
              <a:t>head(data,5)</a:t>
            </a:r>
            <a:endParaRPr lang="zh-TW"/>
          </a:p>
        </p:txBody>
      </p:sp>
      <p:pic>
        <p:nvPicPr>
          <p:cNvPr id="7" name="圖片 7" descr="一張含有 桌 的圖片&#10;&#10;自動產生的描述">
            <a:extLst>
              <a:ext uri="{FF2B5EF4-FFF2-40B4-BE49-F238E27FC236}">
                <a16:creationId xmlns:a16="http://schemas.microsoft.com/office/drawing/2014/main" id="{29F97D78-DE86-BD79-9C23-E2A547F351B1}"/>
              </a:ext>
            </a:extLst>
          </p:cNvPr>
          <p:cNvPicPr>
            <a:picLocks noChangeAspect="1"/>
          </p:cNvPicPr>
          <p:nvPr/>
        </p:nvPicPr>
        <p:blipFill rotWithShape="1">
          <a:blip r:embed="rId2"/>
          <a:srcRect l="30" t="1714" r="140"/>
          <a:stretch/>
        </p:blipFill>
        <p:spPr>
          <a:xfrm>
            <a:off x="872915" y="2380331"/>
            <a:ext cx="9113524" cy="2186463"/>
          </a:xfrm>
          <a:prstGeom prst="rect">
            <a:avLst/>
          </a:prstGeom>
        </p:spPr>
      </p:pic>
      <p:sp>
        <p:nvSpPr>
          <p:cNvPr id="9" name="文字方塊 8">
            <a:extLst>
              <a:ext uri="{FF2B5EF4-FFF2-40B4-BE49-F238E27FC236}">
                <a16:creationId xmlns:a16="http://schemas.microsoft.com/office/drawing/2014/main" id="{05D963F1-68CA-F220-74B5-AA65F7B3B5D8}"/>
              </a:ext>
            </a:extLst>
          </p:cNvPr>
          <p:cNvSpPr txBox="1"/>
          <p:nvPr/>
        </p:nvSpPr>
        <p:spPr>
          <a:xfrm>
            <a:off x="1311778" y="1618633"/>
            <a:ext cx="2743200" cy="415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b="1" kern="0">
                <a:ea typeface="+mn-lt"/>
                <a:cs typeface="+mn-lt"/>
              </a:rPr>
              <a:t>觀察數據集前五筆資料</a:t>
            </a:r>
            <a:endParaRPr lang="zh-TW"/>
          </a:p>
        </p:txBody>
      </p:sp>
    </p:spTree>
    <p:extLst>
      <p:ext uri="{BB962C8B-B14F-4D97-AF65-F5344CB8AC3E}">
        <p14:creationId xmlns:p14="http://schemas.microsoft.com/office/powerpoint/2010/main" val="754132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6" name="文字方塊 5">
            <a:extLst>
              <a:ext uri="{FF2B5EF4-FFF2-40B4-BE49-F238E27FC236}">
                <a16:creationId xmlns:a16="http://schemas.microsoft.com/office/drawing/2014/main" id="{6E17C20D-F472-047D-9E76-93EB9E0B1ADA}"/>
              </a:ext>
            </a:extLst>
          </p:cNvPr>
          <p:cNvSpPr txBox="1"/>
          <p:nvPr/>
        </p:nvSpPr>
        <p:spPr>
          <a:xfrm>
            <a:off x="8287265" y="1130643"/>
            <a:ext cx="2743200" cy="413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endParaRPr lang="en-US" altLang="zh-TW">
              <a:latin typeface="Century Gothic"/>
            </a:endParaRPr>
          </a:p>
        </p:txBody>
      </p:sp>
      <p:sp>
        <p:nvSpPr>
          <p:cNvPr id="9" name="文字方塊 8">
            <a:extLst>
              <a:ext uri="{FF2B5EF4-FFF2-40B4-BE49-F238E27FC236}">
                <a16:creationId xmlns:a16="http://schemas.microsoft.com/office/drawing/2014/main" id="{A80C1D6B-6AB2-7D96-C457-E483511AB22C}"/>
              </a:ext>
            </a:extLst>
          </p:cNvPr>
          <p:cNvSpPr txBox="1"/>
          <p:nvPr/>
        </p:nvSpPr>
        <p:spPr>
          <a:xfrm>
            <a:off x="1293929" y="1402786"/>
            <a:ext cx="8705334" cy="1770293"/>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en-US" sz="1400" kern="0">
                <a:solidFill>
                  <a:srgbClr val="666CAA"/>
                </a:solidFill>
                <a:ea typeface="+mn-lt"/>
                <a:cs typeface="+mn-lt"/>
              </a:rPr>
              <a:t>#</a:t>
            </a:r>
            <a:r>
              <a:rPr lang="zh-TW" altLang="en-US" sz="1400" kern="0">
                <a:solidFill>
                  <a:srgbClr val="666CAA"/>
                </a:solidFill>
                <a:ea typeface="+mn-lt"/>
                <a:cs typeface="+mn-lt"/>
              </a:rPr>
              <a:t>分成</a:t>
            </a:r>
            <a:r>
              <a:rPr lang="en-US" altLang="zh-TW" sz="1400" kern="0">
                <a:solidFill>
                  <a:srgbClr val="666CAA"/>
                </a:solidFill>
                <a:ea typeface="+mn-lt"/>
                <a:cs typeface="+mn-lt"/>
              </a:rPr>
              <a:t>4</a:t>
            </a:r>
            <a:r>
              <a:rPr lang="zh-TW" altLang="en-US" sz="1400" kern="0">
                <a:solidFill>
                  <a:srgbClr val="666CAA"/>
                </a:solidFill>
                <a:ea typeface="+mn-lt"/>
                <a:cs typeface="+mn-lt"/>
              </a:rPr>
              <a:t>群</a:t>
            </a:r>
            <a:r>
              <a:rPr lang="en-US" altLang="zh-TW" sz="1400" kern="0">
                <a:ea typeface="+mn-lt"/>
                <a:cs typeface="+mn-lt"/>
              </a:rPr>
              <a:t> </a:t>
            </a:r>
          </a:p>
          <a:p>
            <a:pPr>
              <a:lnSpc>
                <a:spcPct val="130000"/>
              </a:lnSpc>
              <a:spcBef>
                <a:spcPts val="600"/>
              </a:spcBef>
            </a:pPr>
            <a:r>
              <a:rPr lang="en-US" sz="1400" kern="0" err="1">
                <a:ea typeface="+mn-lt"/>
                <a:cs typeface="+mn-lt"/>
              </a:rPr>
              <a:t>kmeans.cluster</a:t>
            </a:r>
            <a:r>
              <a:rPr lang="zh-TW" altLang="en-US" sz="1400" kern="0">
                <a:ea typeface="+mn-lt"/>
                <a:cs typeface="+mn-lt"/>
              </a:rPr>
              <a:t> </a:t>
            </a:r>
            <a:r>
              <a:rPr lang="en-US" sz="1400" kern="0">
                <a:ea typeface="+mn-lt"/>
                <a:cs typeface="+mn-lt"/>
              </a:rPr>
              <a:t>&lt;-</a:t>
            </a:r>
            <a:r>
              <a:rPr lang="zh-TW" sz="1400" kern="0">
                <a:ea typeface="+mn-lt"/>
                <a:cs typeface="+mn-lt"/>
              </a:rPr>
              <a:t> </a:t>
            </a:r>
            <a:r>
              <a:rPr lang="en-US" sz="1400" kern="0" err="1">
                <a:ea typeface="+mn-lt"/>
                <a:cs typeface="+mn-lt"/>
              </a:rPr>
              <a:t>kmeans</a:t>
            </a:r>
            <a:r>
              <a:rPr lang="en-US" sz="1400" kern="0">
                <a:ea typeface="+mn-lt"/>
                <a:cs typeface="+mn-lt"/>
              </a:rPr>
              <a:t>(data,</a:t>
            </a:r>
            <a:r>
              <a:rPr lang="zh-TW" sz="1400" kern="0">
                <a:ea typeface="+mn-lt"/>
                <a:cs typeface="+mn-lt"/>
              </a:rPr>
              <a:t> </a:t>
            </a:r>
            <a:r>
              <a:rPr lang="en-US" sz="1400" kern="0">
                <a:ea typeface="+mn-lt"/>
                <a:cs typeface="+mn-lt"/>
              </a:rPr>
              <a:t>centers=4)</a:t>
            </a:r>
            <a:r>
              <a:rPr lang="en-US" altLang="zh-TW" sz="1400" kern="0">
                <a:ea typeface="+mn-lt"/>
                <a:cs typeface="+mn-lt"/>
              </a:rPr>
              <a:t> </a:t>
            </a:r>
            <a:endParaRPr lang="en-US" sz="1400" kern="0">
              <a:ea typeface="+mn-lt"/>
              <a:cs typeface="+mn-lt"/>
            </a:endParaRPr>
          </a:p>
          <a:p>
            <a:pPr>
              <a:lnSpc>
                <a:spcPct val="130000"/>
              </a:lnSpc>
              <a:spcBef>
                <a:spcPts val="600"/>
              </a:spcBef>
            </a:pPr>
            <a:endParaRPr lang="en-US" altLang="zh-TW" sz="1400" kern="0">
              <a:ea typeface="+mn-lt"/>
              <a:cs typeface="+mn-lt"/>
            </a:endParaRPr>
          </a:p>
          <a:p>
            <a:pPr>
              <a:lnSpc>
                <a:spcPct val="130000"/>
              </a:lnSpc>
              <a:spcBef>
                <a:spcPts val="600"/>
              </a:spcBef>
            </a:pPr>
            <a:r>
              <a:rPr lang="en-US" altLang="zh-TW" sz="1400" kern="0">
                <a:solidFill>
                  <a:srgbClr val="666CAA"/>
                </a:solidFill>
                <a:ea typeface="+mn-lt"/>
                <a:cs typeface="+mn-lt"/>
              </a:rPr>
              <a:t>#</a:t>
            </a:r>
            <a:r>
              <a:rPr lang="zh-TW" sz="1400" kern="0">
                <a:solidFill>
                  <a:srgbClr val="666CAA"/>
                </a:solidFill>
                <a:ea typeface="+mn-lt"/>
                <a:cs typeface="+mn-lt"/>
              </a:rPr>
              <a:t> 群內的變異數</a:t>
            </a:r>
            <a:r>
              <a:rPr lang="en-US" altLang="zh-TW" sz="1400" kern="0">
                <a:ea typeface="+mn-lt"/>
                <a:cs typeface="+mn-lt"/>
              </a:rPr>
              <a:t> </a:t>
            </a:r>
          </a:p>
          <a:p>
            <a:pPr>
              <a:lnSpc>
                <a:spcPct val="130000"/>
              </a:lnSpc>
              <a:spcBef>
                <a:spcPts val="600"/>
              </a:spcBef>
            </a:pPr>
            <a:r>
              <a:rPr lang="en-US" altLang="zh-TW" sz="1400" kern="0" err="1">
                <a:ea typeface="+mn-lt"/>
                <a:cs typeface="+mn-lt"/>
              </a:rPr>
              <a:t>kmeans.cluster$withinss</a:t>
            </a:r>
            <a:r>
              <a:rPr lang="zh-TW" sz="1400" kern="0">
                <a:ea typeface="+mn-lt"/>
                <a:cs typeface="+mn-lt"/>
              </a:rPr>
              <a:t> </a:t>
            </a:r>
            <a:endParaRPr lang="en-US" altLang="zh-TW" sz="1400" kern="0">
              <a:ea typeface="+mn-lt"/>
              <a:cs typeface="+mn-lt"/>
            </a:endParaRPr>
          </a:p>
        </p:txBody>
      </p:sp>
      <p:pic>
        <p:nvPicPr>
          <p:cNvPr id="4" name="圖片 4" descr="一張含有 文字 的圖片&#10;&#10;自動產生的描述">
            <a:extLst>
              <a:ext uri="{FF2B5EF4-FFF2-40B4-BE49-F238E27FC236}">
                <a16:creationId xmlns:a16="http://schemas.microsoft.com/office/drawing/2014/main" id="{D191F255-2B35-D6DA-A694-6817AC0568F4}"/>
              </a:ext>
            </a:extLst>
          </p:cNvPr>
          <p:cNvPicPr>
            <a:picLocks noChangeAspect="1"/>
          </p:cNvPicPr>
          <p:nvPr/>
        </p:nvPicPr>
        <p:blipFill rotWithShape="1">
          <a:blip r:embed="rId2"/>
          <a:srcRect t="139" r="118" b="42047"/>
          <a:stretch/>
        </p:blipFill>
        <p:spPr>
          <a:xfrm>
            <a:off x="1295400" y="3566021"/>
            <a:ext cx="8695046" cy="1094788"/>
          </a:xfrm>
          <a:prstGeom prst="rect">
            <a:avLst/>
          </a:prstGeom>
        </p:spPr>
      </p:pic>
    </p:spTree>
    <p:extLst>
      <p:ext uri="{BB962C8B-B14F-4D97-AF65-F5344CB8AC3E}">
        <p14:creationId xmlns:p14="http://schemas.microsoft.com/office/powerpoint/2010/main" val="120330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367172" y="630489"/>
            <a:ext cx="5338117" cy="52322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kern="0">
                <a:solidFill>
                  <a:srgbClr val="666CAA"/>
                </a:solidFill>
                <a:ea typeface="+mn-lt"/>
                <a:cs typeface="+mn-lt"/>
              </a:rPr>
              <a:t>#</a:t>
            </a:r>
            <a:r>
              <a:rPr lang="zh-TW" altLang="en-US" sz="1400" kern="0">
                <a:solidFill>
                  <a:srgbClr val="666CAA"/>
                </a:solidFill>
                <a:ea typeface="+mn-lt"/>
                <a:cs typeface="+mn-lt"/>
              </a:rPr>
              <a:t> 分群結果和實際結果比較</a:t>
            </a:r>
          </a:p>
          <a:p>
            <a:r>
              <a:rPr lang="en-US" sz="1400" kern="0">
                <a:ea typeface="+mn-lt"/>
                <a:cs typeface="+mn-lt"/>
              </a:rPr>
              <a:t>table(</a:t>
            </a:r>
            <a:r>
              <a:rPr lang="en-US" sz="1400" kern="0" err="1">
                <a:ea typeface="+mn-lt"/>
                <a:cs typeface="+mn-lt"/>
              </a:rPr>
              <a:t>kmeans.cluster$cluster</a:t>
            </a:r>
            <a:r>
              <a:rPr lang="en-US" sz="1400" kern="0">
                <a:ea typeface="+mn-lt"/>
                <a:cs typeface="+mn-lt"/>
              </a:rPr>
              <a:t>,</a:t>
            </a:r>
            <a:r>
              <a:rPr lang="en-US" altLang="zh-TW" sz="1400" kern="0">
                <a:ea typeface="+mn-lt"/>
                <a:cs typeface="+mn-lt"/>
              </a:rPr>
              <a:t> </a:t>
            </a:r>
            <a:r>
              <a:rPr lang="en-US" sz="1400" kern="0" err="1">
                <a:ea typeface="+mn-lt"/>
                <a:cs typeface="+mn-lt"/>
              </a:rPr>
              <a:t>insurance$region</a:t>
            </a:r>
            <a:r>
              <a:rPr lang="en-US" sz="1400" kern="0">
                <a:ea typeface="+mn-lt"/>
                <a:cs typeface="+mn-lt"/>
              </a:rPr>
              <a:t>) #region </a:t>
            </a:r>
            <a:endParaRPr lang="zh-TW"/>
          </a:p>
        </p:txBody>
      </p:sp>
      <p:sp>
        <p:nvSpPr>
          <p:cNvPr id="7" name="文字方塊 6">
            <a:extLst>
              <a:ext uri="{FF2B5EF4-FFF2-40B4-BE49-F238E27FC236}">
                <a16:creationId xmlns:a16="http://schemas.microsoft.com/office/drawing/2014/main" id="{316D935E-5CDD-FEE0-06C4-51C08F394041}"/>
              </a:ext>
            </a:extLst>
          </p:cNvPr>
          <p:cNvSpPr txBox="1"/>
          <p:nvPr/>
        </p:nvSpPr>
        <p:spPr>
          <a:xfrm>
            <a:off x="367172" y="3513731"/>
            <a:ext cx="5338119" cy="318074"/>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kern="0">
                <a:ea typeface="+mn-lt"/>
                <a:cs typeface="+mn-lt"/>
              </a:rPr>
              <a:t>table(</a:t>
            </a:r>
            <a:r>
              <a:rPr lang="en-US" sz="1400" kern="0" err="1">
                <a:ea typeface="+mn-lt"/>
                <a:cs typeface="+mn-lt"/>
              </a:rPr>
              <a:t>kmeans.cluster$cluster</a:t>
            </a:r>
            <a:r>
              <a:rPr lang="en-US" sz="1400" kern="0">
                <a:ea typeface="+mn-lt"/>
                <a:cs typeface="+mn-lt"/>
              </a:rPr>
              <a:t>,</a:t>
            </a:r>
            <a:r>
              <a:rPr lang="en-US" altLang="zh-TW" sz="1400" kern="0">
                <a:ea typeface="+mn-lt"/>
                <a:cs typeface="+mn-lt"/>
              </a:rPr>
              <a:t> </a:t>
            </a:r>
            <a:r>
              <a:rPr lang="en-US" sz="1400" kern="0" err="1">
                <a:ea typeface="+mn-lt"/>
                <a:cs typeface="+mn-lt"/>
              </a:rPr>
              <a:t>insurance$smoker</a:t>
            </a:r>
            <a:r>
              <a:rPr lang="en-US" altLang="zh-TW" sz="1400" kern="0">
                <a:ea typeface="+mn-lt"/>
                <a:cs typeface="+mn-lt"/>
              </a:rPr>
              <a:t>) #smoker </a:t>
            </a:r>
            <a:endParaRPr lang="zh-TW"/>
          </a:p>
        </p:txBody>
      </p:sp>
      <p:sp>
        <p:nvSpPr>
          <p:cNvPr id="11" name="文字方塊 10">
            <a:extLst>
              <a:ext uri="{FF2B5EF4-FFF2-40B4-BE49-F238E27FC236}">
                <a16:creationId xmlns:a16="http://schemas.microsoft.com/office/drawing/2014/main" id="{74D8F8EF-BB79-B49D-965D-2B3E3C069990}"/>
              </a:ext>
            </a:extLst>
          </p:cNvPr>
          <p:cNvSpPr txBox="1"/>
          <p:nvPr/>
        </p:nvSpPr>
        <p:spPr>
          <a:xfrm>
            <a:off x="5917415" y="2092704"/>
            <a:ext cx="4946821" cy="30777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kern="0">
                <a:ea typeface="+mn-lt"/>
                <a:cs typeface="+mn-lt"/>
              </a:rPr>
              <a:t>table(</a:t>
            </a:r>
            <a:r>
              <a:rPr lang="en-US" sz="1400" kern="0" err="1">
                <a:ea typeface="+mn-lt"/>
                <a:cs typeface="+mn-lt"/>
              </a:rPr>
              <a:t>kmeans.cluster$cluster</a:t>
            </a:r>
            <a:r>
              <a:rPr lang="en-US" sz="1400" kern="0">
                <a:ea typeface="+mn-lt"/>
                <a:cs typeface="+mn-lt"/>
              </a:rPr>
              <a:t>,</a:t>
            </a:r>
            <a:r>
              <a:rPr lang="en-US" altLang="zh-TW" sz="1400" kern="0">
                <a:ea typeface="+mn-lt"/>
                <a:cs typeface="+mn-lt"/>
              </a:rPr>
              <a:t> </a:t>
            </a:r>
            <a:r>
              <a:rPr lang="en-US" sz="1400" kern="0" err="1">
                <a:ea typeface="+mn-lt"/>
                <a:cs typeface="+mn-lt"/>
              </a:rPr>
              <a:t>insurance$sex</a:t>
            </a:r>
            <a:r>
              <a:rPr lang="en-US" altLang="zh-TW" sz="1400" kern="0">
                <a:ea typeface="+mn-lt"/>
                <a:cs typeface="+mn-lt"/>
              </a:rPr>
              <a:t>) #sex </a:t>
            </a:r>
            <a:endParaRPr lang="zh-TW"/>
          </a:p>
        </p:txBody>
      </p:sp>
      <p:pic>
        <p:nvPicPr>
          <p:cNvPr id="5" name="圖片 5">
            <a:extLst>
              <a:ext uri="{FF2B5EF4-FFF2-40B4-BE49-F238E27FC236}">
                <a16:creationId xmlns:a16="http://schemas.microsoft.com/office/drawing/2014/main" id="{C92D2B97-32B3-B10C-DA43-1B5CCAB68D0B}"/>
              </a:ext>
            </a:extLst>
          </p:cNvPr>
          <p:cNvPicPr>
            <a:picLocks noChangeAspect="1"/>
          </p:cNvPicPr>
          <p:nvPr/>
        </p:nvPicPr>
        <p:blipFill rotWithShape="1">
          <a:blip r:embed="rId2"/>
          <a:srcRect t="1327" r="29573" b="62571"/>
          <a:stretch/>
        </p:blipFill>
        <p:spPr>
          <a:xfrm>
            <a:off x="378941" y="1335834"/>
            <a:ext cx="5339942" cy="1468955"/>
          </a:xfrm>
          <a:prstGeom prst="rect">
            <a:avLst/>
          </a:prstGeom>
        </p:spPr>
      </p:pic>
      <p:pic>
        <p:nvPicPr>
          <p:cNvPr id="14" name="圖片 5">
            <a:extLst>
              <a:ext uri="{FF2B5EF4-FFF2-40B4-BE49-F238E27FC236}">
                <a16:creationId xmlns:a16="http://schemas.microsoft.com/office/drawing/2014/main" id="{47356CCA-244F-09B3-9290-71EBAB248695}"/>
              </a:ext>
            </a:extLst>
          </p:cNvPr>
          <p:cNvPicPr>
            <a:picLocks noChangeAspect="1"/>
          </p:cNvPicPr>
          <p:nvPr/>
        </p:nvPicPr>
        <p:blipFill rotWithShape="1">
          <a:blip r:embed="rId2"/>
          <a:srcRect t="66857" r="29878" b="-286"/>
          <a:stretch/>
        </p:blipFill>
        <p:spPr>
          <a:xfrm>
            <a:off x="5918886" y="2561944"/>
            <a:ext cx="4989887" cy="1269453"/>
          </a:xfrm>
          <a:prstGeom prst="rect">
            <a:avLst/>
          </a:prstGeom>
        </p:spPr>
      </p:pic>
      <p:pic>
        <p:nvPicPr>
          <p:cNvPr id="16" name="圖片 5" descr="一張含有 桌 的圖片&#10;&#10;自動產生的描述">
            <a:extLst>
              <a:ext uri="{FF2B5EF4-FFF2-40B4-BE49-F238E27FC236}">
                <a16:creationId xmlns:a16="http://schemas.microsoft.com/office/drawing/2014/main" id="{B9D233D9-DB99-0026-8943-FA97BCC184B2}"/>
              </a:ext>
            </a:extLst>
          </p:cNvPr>
          <p:cNvPicPr>
            <a:picLocks noChangeAspect="1"/>
          </p:cNvPicPr>
          <p:nvPr/>
        </p:nvPicPr>
        <p:blipFill rotWithShape="1">
          <a:blip r:embed="rId2"/>
          <a:srcRect l="-28" t="36000" r="29878" b="32857"/>
          <a:stretch/>
        </p:blipFill>
        <p:spPr>
          <a:xfrm>
            <a:off x="377058" y="4013863"/>
            <a:ext cx="5341877" cy="1279550"/>
          </a:xfrm>
          <a:prstGeom prst="rect">
            <a:avLst/>
          </a:prstGeom>
        </p:spPr>
      </p:pic>
    </p:spTree>
    <p:extLst>
      <p:ext uri="{BB962C8B-B14F-4D97-AF65-F5344CB8AC3E}">
        <p14:creationId xmlns:p14="http://schemas.microsoft.com/office/powerpoint/2010/main" val="1187424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799659" y="1763191"/>
            <a:ext cx="9662982" cy="954107"/>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insurance_kmeans</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a:ea typeface="+mn-lt"/>
                <a:cs typeface="+mn-lt"/>
              </a:rPr>
              <a:t>insurance[,</a:t>
            </a:r>
            <a:r>
              <a:rPr lang="zh-TW" sz="1400" kern="0">
                <a:ea typeface="+mn-lt"/>
                <a:cs typeface="+mn-lt"/>
              </a:rPr>
              <a:t> </a:t>
            </a:r>
            <a:r>
              <a:rPr lang="en-US" altLang="zh-TW" sz="1400" kern="0">
                <a:ea typeface="+mn-lt"/>
                <a:cs typeface="+mn-lt"/>
              </a:rPr>
              <a:t>!names(insurance</a:t>
            </a:r>
            <a:r>
              <a:rPr lang="zh-TW" sz="1400" kern="0">
                <a:ea typeface="+mn-lt"/>
                <a:cs typeface="+mn-lt"/>
              </a:rPr>
              <a:t>)</a:t>
            </a:r>
            <a:r>
              <a:rPr lang="en-US" altLang="zh-TW" sz="1400" kern="0">
                <a:ea typeface="+mn-lt"/>
                <a:cs typeface="+mn-lt"/>
              </a:rPr>
              <a:t>%</a:t>
            </a:r>
            <a:r>
              <a:rPr lang="en-US" altLang="zh-TW" sz="1400" kern="0" err="1">
                <a:ea typeface="+mn-lt"/>
                <a:cs typeface="+mn-lt"/>
              </a:rPr>
              <a:t>in%xx</a:t>
            </a:r>
            <a:r>
              <a:rPr lang="en-US" altLang="zh-TW" sz="1400" kern="0">
                <a:ea typeface="+mn-lt"/>
                <a:cs typeface="+mn-lt"/>
              </a:rPr>
              <a:t>]</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KMeans 演算法</a:t>
            </a:r>
            <a:r>
              <a:rPr lang="zh-TW" altLang="en-US" sz="1400" kern="0">
                <a:solidFill>
                  <a:srgbClr val="666CAA"/>
                </a:solidFill>
                <a:ea typeface="+mn-lt"/>
                <a:cs typeface="+mn-lt"/>
              </a:rPr>
              <a:t> </a:t>
            </a:r>
            <a:endParaRPr lang="zh-TW">
              <a:solidFill>
                <a:srgbClr val="666CAA"/>
              </a:solidFill>
            </a:endParaRPr>
          </a:p>
          <a:p>
            <a:r>
              <a:rPr lang="en-US" altLang="zh-TW" sz="1400" kern="0" err="1">
                <a:ea typeface="+mn-lt"/>
                <a:cs typeface="+mn-lt"/>
              </a:rPr>
              <a:t>kmeans_fit</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kmeans</a:t>
            </a:r>
            <a:r>
              <a:rPr lang="en-US" altLang="zh-TW" sz="1400" kern="0">
                <a:ea typeface="+mn-lt"/>
                <a:cs typeface="+mn-lt"/>
              </a:rPr>
              <a:t>(</a:t>
            </a:r>
            <a:r>
              <a:rPr lang="en-US" altLang="zh-TW" sz="1400" kern="0" err="1">
                <a:ea typeface="+mn-lt"/>
                <a:cs typeface="+mn-lt"/>
              </a:rPr>
              <a:t>insurance_kmeans</a:t>
            </a:r>
            <a:r>
              <a:rPr lang="en-US" altLang="zh-TW" sz="1400" kern="0">
                <a:ea typeface="+mn-lt"/>
                <a:cs typeface="+mn-lt"/>
              </a:rPr>
              <a:t>,</a:t>
            </a:r>
            <a:r>
              <a:rPr lang="zh-TW" altLang="en-US" sz="1400" kern="0">
                <a:ea typeface="+mn-lt"/>
                <a:cs typeface="+mn-lt"/>
              </a:rPr>
              <a:t> </a:t>
            </a:r>
            <a:r>
              <a:rPr lang="en-US" altLang="zh-TW" sz="1400" kern="0" err="1">
                <a:ea typeface="+mn-lt"/>
                <a:cs typeface="+mn-lt"/>
              </a:rPr>
              <a:t>nstart</a:t>
            </a:r>
            <a:r>
              <a:rPr lang="en-US" altLang="zh-TW" sz="1400" kern="0">
                <a:ea typeface="+mn-lt"/>
                <a:cs typeface="+mn-lt"/>
              </a:rPr>
              <a:t>=20,</a:t>
            </a:r>
            <a:r>
              <a:rPr lang="zh-TW" altLang="en-US" sz="1400" kern="0">
                <a:ea typeface="+mn-lt"/>
                <a:cs typeface="+mn-lt"/>
              </a:rPr>
              <a:t> </a:t>
            </a:r>
            <a:r>
              <a:rPr lang="en-US" altLang="zh-TW" sz="1400" kern="0">
                <a:ea typeface="+mn-lt"/>
                <a:cs typeface="+mn-lt"/>
              </a:rPr>
              <a:t>centers=4)</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分</a:t>
            </a:r>
            <a:r>
              <a:rPr lang="en-US" altLang="zh-TW" sz="1400" kern="0">
                <a:solidFill>
                  <a:srgbClr val="666CAA"/>
                </a:solidFill>
                <a:ea typeface="+mn-lt"/>
                <a:cs typeface="+mn-lt"/>
              </a:rPr>
              <a:t>4</a:t>
            </a:r>
            <a:r>
              <a:rPr lang="zh-TW" altLang="en-US" sz="1400" kern="0">
                <a:solidFill>
                  <a:srgbClr val="666CAA"/>
                </a:solidFill>
                <a:ea typeface="+mn-lt"/>
                <a:cs typeface="+mn-lt"/>
              </a:rPr>
              <a:t>群，</a:t>
            </a:r>
            <a:r>
              <a:rPr lang="en-US" altLang="zh-TW" sz="1400" kern="0" err="1">
                <a:solidFill>
                  <a:srgbClr val="666CAA"/>
                </a:solidFill>
                <a:ea typeface="+mn-lt"/>
                <a:cs typeface="+mn-lt"/>
              </a:rPr>
              <a:t>nstart</a:t>
            </a:r>
            <a:r>
              <a:rPr lang="en-US" altLang="zh-TW" sz="1400" kern="0">
                <a:solidFill>
                  <a:srgbClr val="666CAA"/>
                </a:solidFill>
                <a:ea typeface="+mn-lt"/>
                <a:cs typeface="+mn-lt"/>
              </a:rPr>
              <a:t>=10</a:t>
            </a:r>
            <a:r>
              <a:rPr lang="zh-TW" altLang="en-US" sz="1400" kern="0">
                <a:solidFill>
                  <a:srgbClr val="666CAA"/>
                </a:solidFill>
                <a:ea typeface="+mn-lt"/>
                <a:cs typeface="+mn-lt"/>
              </a:rPr>
              <a:t> </a:t>
            </a:r>
            <a:r>
              <a:rPr lang="en-US" altLang="zh-TW" sz="1400" kern="0" err="1">
                <a:solidFill>
                  <a:srgbClr val="666CAA"/>
                </a:solidFill>
                <a:ea typeface="+mn-lt"/>
                <a:cs typeface="+mn-lt"/>
              </a:rPr>
              <a:t>defaut</a:t>
            </a:r>
            <a:r>
              <a:rPr lang="zh-TW" altLang="en-US" sz="1400" kern="0">
                <a:solidFill>
                  <a:srgbClr val="666CAA"/>
                </a:solidFill>
                <a:ea typeface="+mn-lt"/>
                <a:cs typeface="+mn-lt"/>
              </a:rPr>
              <a:t>執行</a:t>
            </a:r>
            <a:r>
              <a:rPr lang="en-US" altLang="zh-TW" sz="1400" kern="0">
                <a:solidFill>
                  <a:srgbClr val="666CAA"/>
                </a:solidFill>
                <a:ea typeface="+mn-lt"/>
                <a:cs typeface="+mn-lt"/>
              </a:rPr>
              <a:t>20</a:t>
            </a:r>
            <a:r>
              <a:rPr lang="zh-TW" altLang="en-US" sz="1400" kern="0">
                <a:solidFill>
                  <a:srgbClr val="666CAA"/>
                </a:solidFill>
                <a:ea typeface="+mn-lt"/>
                <a:cs typeface="+mn-lt"/>
              </a:rPr>
              <a:t>次  收斂資料區 </a:t>
            </a:r>
            <a:endParaRPr lang="zh-TW">
              <a:solidFill>
                <a:srgbClr val="666CAA"/>
              </a:solidFill>
            </a:endParaRPr>
          </a:p>
          <a:p>
            <a:r>
              <a:rPr lang="en-US" altLang="zh-TW" sz="1400" kern="0">
                <a:ea typeface="+mn-lt"/>
                <a:cs typeface="+mn-lt"/>
              </a:rPr>
              <a:t>ratio</a:t>
            </a:r>
            <a:r>
              <a:rPr lang="zh-TW" altLang="en-US" sz="1400" kern="0">
                <a:ea typeface="+mn-lt"/>
                <a:cs typeface="+mn-lt"/>
              </a:rPr>
              <a:t> </a:t>
            </a:r>
            <a:r>
              <a:rPr lang="en-US" altLang="zh-TW" sz="1400" kern="0">
                <a:ea typeface="+mn-lt"/>
                <a:cs typeface="+mn-lt"/>
              </a:rPr>
              <a:t>&lt;-</a:t>
            </a:r>
            <a:r>
              <a:rPr lang="zh-TW" altLang="en-US" sz="1400" kern="0">
                <a:ea typeface="+mn-lt"/>
                <a:cs typeface="+mn-lt"/>
              </a:rPr>
              <a:t> </a:t>
            </a:r>
            <a:r>
              <a:rPr lang="en-US" altLang="zh-TW" sz="1400" kern="0" err="1">
                <a:ea typeface="+mn-lt"/>
                <a:cs typeface="+mn-lt"/>
              </a:rPr>
              <a:t>kmeans_fit$tot.withinss</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err="1">
                <a:ea typeface="+mn-lt"/>
                <a:cs typeface="+mn-lt"/>
              </a:rPr>
              <a:t>kmeans_fit$t</a:t>
            </a:r>
            <a:r>
              <a:rPr lang="zh-TW" sz="1400" kern="0">
                <a:ea typeface="+mn-lt"/>
                <a:cs typeface="+mn-lt"/>
              </a:rPr>
              <a:t>o</a:t>
            </a:r>
            <a:r>
              <a:rPr lang="en-US" altLang="zh-TW" sz="1400" kern="0" err="1">
                <a:ea typeface="+mn-lt"/>
                <a:cs typeface="+mn-lt"/>
              </a:rPr>
              <a:t>tss</a:t>
            </a:r>
            <a:r>
              <a:rPr lang="zh-TW" altLang="en-US" sz="1400" kern="0">
                <a:ea typeface="+mn-lt"/>
                <a:cs typeface="+mn-lt"/>
              </a:rPr>
              <a:t> </a:t>
            </a:r>
            <a:endParaRPr lang="en-US"/>
          </a:p>
          <a:p>
            <a:r>
              <a:rPr lang="en-US" altLang="zh-TW" sz="1400" kern="0">
                <a:ea typeface="+mn-lt"/>
                <a:cs typeface="+mn-lt"/>
              </a:rPr>
              <a:t>ratio</a:t>
            </a:r>
            <a:endParaRPr lang="zh-TW"/>
          </a:p>
        </p:txBody>
      </p:sp>
      <p:pic>
        <p:nvPicPr>
          <p:cNvPr id="5" name="圖片 5" descr="一張含有 文字 的圖片&#10;&#10;自動產生的描述">
            <a:extLst>
              <a:ext uri="{FF2B5EF4-FFF2-40B4-BE49-F238E27FC236}">
                <a16:creationId xmlns:a16="http://schemas.microsoft.com/office/drawing/2014/main" id="{50AF39F0-FF4F-6669-5EFF-FAE53038DBB1}"/>
              </a:ext>
            </a:extLst>
          </p:cNvPr>
          <p:cNvPicPr>
            <a:picLocks noChangeAspect="1"/>
          </p:cNvPicPr>
          <p:nvPr/>
        </p:nvPicPr>
        <p:blipFill rotWithShape="1">
          <a:blip r:embed="rId2"/>
          <a:srcRect t="32510" r="118" b="31687"/>
          <a:stretch/>
        </p:blipFill>
        <p:spPr>
          <a:xfrm>
            <a:off x="801131" y="3128918"/>
            <a:ext cx="9662991" cy="996201"/>
          </a:xfrm>
          <a:prstGeom prst="rect">
            <a:avLst/>
          </a:prstGeom>
        </p:spPr>
      </p:pic>
    </p:spTree>
    <p:extLst>
      <p:ext uri="{BB962C8B-B14F-4D97-AF65-F5344CB8AC3E}">
        <p14:creationId xmlns:p14="http://schemas.microsoft.com/office/powerpoint/2010/main" val="156024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42442" y="228894"/>
            <a:ext cx="8705334" cy="2092881"/>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sz="1400" kern="0">
                <a:solidFill>
                  <a:srgbClr val="666CAA"/>
                </a:solidFill>
                <a:ea typeface="+mn-lt"/>
                <a:cs typeface="+mn-lt"/>
              </a:rPr>
              <a:t> 視覺化 k-means 分群結果(基於ggplot2的語法)</a:t>
            </a:r>
            <a:endParaRPr lang="zh-TW">
              <a:solidFill>
                <a:srgbClr val="666CAA"/>
              </a:solidFill>
            </a:endParaRPr>
          </a:p>
          <a:p>
            <a:r>
              <a:rPr lang="en-US" altLang="zh-TW" sz="1400" kern="0">
                <a:ea typeface="+mn-lt"/>
                <a:cs typeface="+mn-lt"/>
              </a:rPr>
              <a:t>require(</a:t>
            </a:r>
            <a:r>
              <a:rPr lang="en-US" altLang="zh-TW" sz="1400" kern="0" err="1">
                <a:ea typeface="+mn-lt"/>
                <a:cs typeface="+mn-lt"/>
              </a:rPr>
              <a:t>factoextra</a:t>
            </a:r>
            <a:r>
              <a:rPr lang="en-US" altLang="zh-TW" sz="1400" kern="0">
                <a:ea typeface="+mn-lt"/>
                <a:cs typeface="+mn-lt"/>
              </a:rPr>
              <a:t>)</a:t>
            </a:r>
            <a:endParaRPr lang="zh-TW" altLang="en-US">
              <a:ea typeface="+mn-lt"/>
              <a:cs typeface="+mn-lt"/>
            </a:endParaRPr>
          </a:p>
          <a:p>
            <a:endParaRPr lang="en-US"/>
          </a:p>
          <a:p>
            <a:r>
              <a:rPr lang="en-US" altLang="zh-TW" sz="1400" kern="0" err="1">
                <a:ea typeface="+mn-lt"/>
                <a:cs typeface="+mn-lt"/>
              </a:rPr>
              <a:t>fviz_cluster</a:t>
            </a:r>
            <a:r>
              <a:rPr lang="en-US" altLang="zh-TW" sz="1400" kern="0">
                <a:ea typeface="+mn-lt"/>
                <a:cs typeface="+mn-lt"/>
              </a:rPr>
              <a:t>(</a:t>
            </a:r>
            <a:r>
              <a:rPr lang="en-US" altLang="zh-TW" sz="1400" kern="0" err="1">
                <a:ea typeface="+mn-lt"/>
                <a:cs typeface="+mn-lt"/>
              </a:rPr>
              <a:t>kmeans.cluster</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分群結果</a:t>
            </a:r>
            <a:endParaRPr lang="en-US">
              <a:solidFill>
                <a:srgbClr val="666CAA"/>
              </a:solidFill>
            </a:endParaRPr>
          </a:p>
          <a:p>
            <a:r>
              <a:rPr lang="zh-TW" altLang="en-US" sz="1400" kern="0">
                <a:ea typeface="+mn-lt"/>
                <a:cs typeface="+mn-lt"/>
              </a:rPr>
              <a:t>             </a:t>
            </a:r>
            <a:r>
              <a:rPr lang="en-US" altLang="zh-TW" sz="1400" kern="0">
                <a:ea typeface="+mn-lt"/>
                <a:cs typeface="+mn-lt"/>
              </a:rPr>
              <a:t>data</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data,</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資料</a:t>
            </a:r>
            <a:endParaRPr lang="en-US">
              <a:solidFill>
                <a:srgbClr val="666CAA"/>
              </a:solidFill>
            </a:endParaRPr>
          </a:p>
          <a:p>
            <a:r>
              <a:rPr lang="zh-TW" altLang="en-US" sz="1400" kern="0">
                <a:ea typeface="+mn-lt"/>
                <a:cs typeface="+mn-lt"/>
              </a:rPr>
              <a:t>             </a:t>
            </a:r>
            <a:r>
              <a:rPr lang="en-US" altLang="zh-TW" sz="1400" kern="0" err="1">
                <a:ea typeface="+mn-lt"/>
                <a:cs typeface="+mn-lt"/>
              </a:rPr>
              <a:t>geom</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c("point",</a:t>
            </a:r>
            <a:r>
              <a:rPr lang="zh-TW" sz="1400" kern="0">
                <a:ea typeface="+mn-lt"/>
                <a:cs typeface="+mn-lt"/>
              </a:rPr>
              <a:t> </a:t>
            </a:r>
            <a:r>
              <a:rPr lang="en-US" altLang="zh-TW" sz="1400" kern="0">
                <a:ea typeface="+mn-lt"/>
                <a:cs typeface="+mn-lt"/>
              </a:rPr>
              <a:t>"text"),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點和標籤</a:t>
            </a:r>
            <a:r>
              <a:rPr lang="en-US" altLang="zh-TW" sz="1400" kern="0">
                <a:solidFill>
                  <a:srgbClr val="666CAA"/>
                </a:solidFill>
                <a:ea typeface="+mn-lt"/>
                <a:cs typeface="+mn-lt"/>
              </a:rPr>
              <a:t>(point</a:t>
            </a:r>
            <a:r>
              <a:rPr lang="zh-TW" altLang="en-US" sz="1400" kern="0">
                <a:solidFill>
                  <a:srgbClr val="666CAA"/>
                </a:solidFill>
                <a:ea typeface="+mn-lt"/>
                <a:cs typeface="+mn-lt"/>
              </a:rPr>
              <a:t> </a:t>
            </a:r>
            <a:r>
              <a:rPr lang="en-US" altLang="zh-TW" sz="1400" kern="0">
                <a:solidFill>
                  <a:srgbClr val="666CAA"/>
                </a:solidFill>
                <a:ea typeface="+mn-lt"/>
                <a:cs typeface="+mn-lt"/>
              </a:rPr>
              <a:t>&amp;</a:t>
            </a:r>
            <a:r>
              <a:rPr lang="zh-TW" altLang="en-US" sz="1400" kern="0">
                <a:solidFill>
                  <a:srgbClr val="666CAA"/>
                </a:solidFill>
                <a:ea typeface="+mn-lt"/>
                <a:cs typeface="+mn-lt"/>
              </a:rPr>
              <a:t> </a:t>
            </a:r>
            <a:r>
              <a:rPr lang="en-US" altLang="zh-TW" sz="1400" kern="0">
                <a:solidFill>
                  <a:srgbClr val="666CAA"/>
                </a:solidFill>
                <a:ea typeface="+mn-lt"/>
                <a:cs typeface="+mn-lt"/>
              </a:rPr>
              <a:t>label)</a:t>
            </a:r>
            <a:endParaRPr lang="en-US">
              <a:solidFill>
                <a:srgbClr val="666CAA"/>
              </a:solidFill>
            </a:endParaRPr>
          </a:p>
          <a:p>
            <a:r>
              <a:rPr lang="zh-TW" altLang="en-US" sz="1400" kern="0">
                <a:ea typeface="+mn-lt"/>
                <a:cs typeface="+mn-lt"/>
              </a:rPr>
              <a:t>             </a:t>
            </a:r>
            <a:r>
              <a:rPr lang="en-US" altLang="zh-TW" sz="1400" kern="0" err="1">
                <a:ea typeface="+mn-lt"/>
                <a:cs typeface="+mn-lt"/>
              </a:rPr>
              <a:t>frame.type</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"norm")</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框架型態</a:t>
            </a:r>
          </a:p>
          <a:p>
            <a:endParaRPr lang="zh-TW" altLang="en-US" sz="1400" kern="0"/>
          </a:p>
          <a:p>
            <a:r>
              <a:rPr lang="zh-TW" sz="1400" kern="0">
                <a:ea typeface="+mn-lt"/>
                <a:cs typeface="+mn-lt"/>
              </a:rPr>
              <a:t>require(cluster)</a:t>
            </a:r>
            <a:endParaRPr lang="zh-TW"/>
          </a:p>
        </p:txBody>
      </p:sp>
      <p:pic>
        <p:nvPicPr>
          <p:cNvPr id="5" name="圖片 5">
            <a:extLst>
              <a:ext uri="{FF2B5EF4-FFF2-40B4-BE49-F238E27FC236}">
                <a16:creationId xmlns:a16="http://schemas.microsoft.com/office/drawing/2014/main" id="{62271D2B-9654-F6F6-9D7D-330AE0B38CE5}"/>
              </a:ext>
            </a:extLst>
          </p:cNvPr>
          <p:cNvPicPr>
            <a:picLocks noChangeAspect="1"/>
          </p:cNvPicPr>
          <p:nvPr/>
        </p:nvPicPr>
        <p:blipFill>
          <a:blip r:embed="rId2"/>
          <a:stretch>
            <a:fillRect/>
          </a:stretch>
        </p:blipFill>
        <p:spPr>
          <a:xfrm>
            <a:off x="2139779" y="2483148"/>
            <a:ext cx="6903308" cy="4095325"/>
          </a:xfrm>
          <a:prstGeom prst="rect">
            <a:avLst/>
          </a:prstGeom>
        </p:spPr>
      </p:pic>
    </p:spTree>
    <p:extLst>
      <p:ext uri="{BB962C8B-B14F-4D97-AF65-F5344CB8AC3E}">
        <p14:creationId xmlns:p14="http://schemas.microsoft.com/office/powerpoint/2010/main" val="2610759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42442" y="887921"/>
            <a:ext cx="8705334" cy="1231106"/>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pa</a:t>
            </a:r>
            <a:r>
              <a:rPr lang="zh-TW" sz="1400" kern="0">
                <a:solidFill>
                  <a:srgbClr val="666CAA"/>
                </a:solidFill>
                <a:ea typeface="+mn-lt"/>
                <a:cs typeface="+mn-lt"/>
              </a:rPr>
              <a:t>m</a:t>
            </a:r>
            <a:r>
              <a:rPr lang="zh-TW" altLang="en-US" sz="1400" kern="0">
                <a:solidFill>
                  <a:srgbClr val="666CAA"/>
                </a:solidFill>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P</a:t>
            </a:r>
            <a:r>
              <a:rPr lang="zh-TW" sz="1400" kern="0">
                <a:solidFill>
                  <a:srgbClr val="666CAA"/>
                </a:solidFill>
                <a:ea typeface="+mn-lt"/>
                <a:cs typeface="+mn-lt"/>
              </a:rPr>
              <a:t>a</a:t>
            </a:r>
            <a:r>
              <a:rPr lang="en-US" altLang="zh-TW" sz="1400" kern="0" err="1">
                <a:solidFill>
                  <a:srgbClr val="666CAA"/>
                </a:solidFill>
                <a:ea typeface="+mn-lt"/>
                <a:cs typeface="+mn-lt"/>
              </a:rPr>
              <a:t>rtiti</a:t>
            </a:r>
            <a:r>
              <a:rPr lang="zh-TW" sz="1400" kern="0">
                <a:solidFill>
                  <a:srgbClr val="666CAA"/>
                </a:solidFill>
                <a:ea typeface="+mn-lt"/>
                <a:cs typeface="+mn-lt"/>
              </a:rPr>
              <a:t>oni</a:t>
            </a:r>
            <a:r>
              <a:rPr lang="en-US" altLang="zh-TW" sz="1400" kern="0">
                <a:solidFill>
                  <a:srgbClr val="666CAA"/>
                </a:solidFill>
                <a:ea typeface="+mn-lt"/>
                <a:cs typeface="+mn-lt"/>
              </a:rPr>
              <a:t>n</a:t>
            </a:r>
            <a:r>
              <a:rPr lang="zh-TW" sz="1400" kern="0">
                <a:solidFill>
                  <a:srgbClr val="666CAA"/>
                </a:solidFill>
                <a:ea typeface="+mn-lt"/>
                <a:cs typeface="+mn-lt"/>
              </a:rPr>
              <a:t>g Aro</a:t>
            </a:r>
            <a:r>
              <a:rPr lang="en-US" altLang="zh-TW" sz="1400" kern="0">
                <a:solidFill>
                  <a:srgbClr val="666CAA"/>
                </a:solidFill>
                <a:ea typeface="+mn-lt"/>
                <a:cs typeface="+mn-lt"/>
              </a:rPr>
              <a:t>u</a:t>
            </a:r>
            <a:r>
              <a:rPr lang="zh-TW" sz="1400" kern="0">
                <a:solidFill>
                  <a:srgbClr val="666CAA"/>
                </a:solidFill>
                <a:ea typeface="+mn-lt"/>
                <a:cs typeface="+mn-lt"/>
              </a:rPr>
              <a:t>n</a:t>
            </a:r>
            <a:r>
              <a:rPr lang="en-US" altLang="zh-TW" sz="1400" kern="0">
                <a:solidFill>
                  <a:srgbClr val="666CAA"/>
                </a:solidFill>
                <a:ea typeface="+mn-lt"/>
                <a:cs typeface="+mn-lt"/>
              </a:rPr>
              <a:t>d</a:t>
            </a:r>
            <a:r>
              <a:rPr lang="zh-TW" altLang="en-US" sz="1400" kern="0">
                <a:solidFill>
                  <a:srgbClr val="666CAA"/>
                </a:solidFill>
                <a:ea typeface="+mn-lt"/>
                <a:cs typeface="+mn-lt"/>
              </a:rPr>
              <a:t> </a:t>
            </a:r>
            <a:r>
              <a:rPr lang="en-US" altLang="zh-TW" sz="1400" kern="0">
                <a:solidFill>
                  <a:srgbClr val="666CAA"/>
                </a:solidFill>
                <a:ea typeface="+mn-lt"/>
                <a:cs typeface="+mn-lt"/>
              </a:rPr>
              <a:t>Me</a:t>
            </a:r>
            <a:r>
              <a:rPr lang="zh-TW" sz="1400" kern="0">
                <a:solidFill>
                  <a:srgbClr val="666CAA"/>
                </a:solidFill>
                <a:ea typeface="+mn-lt"/>
                <a:cs typeface="+mn-lt"/>
              </a:rPr>
              <a:t>d</a:t>
            </a:r>
            <a:r>
              <a:rPr lang="en-US" altLang="zh-TW" sz="1400" kern="0">
                <a:solidFill>
                  <a:srgbClr val="666CAA"/>
                </a:solidFill>
                <a:ea typeface="+mn-lt"/>
                <a:cs typeface="+mn-lt"/>
              </a:rPr>
              <a:t>o</a:t>
            </a:r>
            <a:r>
              <a:rPr lang="zh-TW" sz="1400" kern="0">
                <a:solidFill>
                  <a:srgbClr val="666CAA"/>
                </a:solidFill>
                <a:ea typeface="+mn-lt"/>
                <a:cs typeface="+mn-lt"/>
              </a:rPr>
              <a:t>i</a:t>
            </a:r>
            <a:r>
              <a:rPr lang="en-US" altLang="zh-TW" sz="1400" kern="0">
                <a:solidFill>
                  <a:srgbClr val="666CAA"/>
                </a:solidFill>
                <a:ea typeface="+mn-lt"/>
                <a:cs typeface="+mn-lt"/>
              </a:rPr>
              <a:t>d</a:t>
            </a:r>
            <a:r>
              <a:rPr lang="zh-TW" sz="1400" kern="0">
                <a:solidFill>
                  <a:srgbClr val="666CAA"/>
                </a:solidFill>
                <a:ea typeface="+mn-lt"/>
                <a:cs typeface="+mn-lt"/>
              </a:rPr>
              <a:t>s</a:t>
            </a:r>
            <a:endParaRPr lang="zh-TW" altLang="en-US">
              <a:solidFill>
                <a:srgbClr val="666CAA"/>
              </a:solidFill>
              <a:ea typeface="+mn-lt"/>
              <a:cs typeface="+mn-lt"/>
            </a:endParaRPr>
          </a:p>
          <a:p>
            <a:r>
              <a:rPr lang="en-US" altLang="zh-TW" sz="1400" kern="0" err="1">
                <a:ea typeface="+mn-lt"/>
                <a:cs typeface="+mn-lt"/>
              </a:rPr>
              <a:t>kmed</a:t>
            </a:r>
            <a:r>
              <a:rPr lang="zh-TW" sz="1400" kern="0">
                <a:ea typeface="+mn-lt"/>
                <a:cs typeface="+mn-lt"/>
              </a:rPr>
              <a:t>oid.cluster &lt;</a:t>
            </a:r>
            <a:r>
              <a:rPr lang="en-US" altLang="zh-TW" sz="1400" kern="0">
                <a:ea typeface="+mn-lt"/>
                <a:cs typeface="+mn-lt"/>
              </a:rPr>
              <a:t>-</a:t>
            </a:r>
            <a:r>
              <a:rPr lang="zh-TW" altLang="en-US" sz="1400" kern="0">
                <a:ea typeface="+mn-lt"/>
                <a:cs typeface="+mn-lt"/>
              </a:rPr>
              <a:t> </a:t>
            </a:r>
            <a:r>
              <a:rPr lang="en-US" altLang="zh-TW" sz="1400" kern="0">
                <a:ea typeface="+mn-lt"/>
                <a:cs typeface="+mn-lt"/>
              </a:rPr>
              <a:t>pam(data</a:t>
            </a:r>
            <a:r>
              <a:rPr lang="zh-TW" sz="1400" kern="0">
                <a:ea typeface="+mn-lt"/>
                <a:cs typeface="+mn-lt"/>
              </a:rPr>
              <a:t>,</a:t>
            </a:r>
            <a:r>
              <a:rPr lang="zh-TW" altLang="en-US" sz="1400" kern="0">
                <a:ea typeface="+mn-lt"/>
                <a:cs typeface="+mn-lt"/>
              </a:rPr>
              <a:t> </a:t>
            </a:r>
            <a:r>
              <a:rPr lang="zh-TW" sz="1400" kern="0">
                <a:ea typeface="+mn-lt"/>
                <a:cs typeface="+mn-lt"/>
              </a:rPr>
              <a:t>k</a:t>
            </a:r>
            <a:r>
              <a:rPr lang="en-US" altLang="zh-TW" sz="1400" kern="0">
                <a:ea typeface="+mn-lt"/>
                <a:cs typeface="+mn-lt"/>
              </a:rPr>
              <a:t>=4)</a:t>
            </a:r>
            <a:r>
              <a:rPr lang="zh-TW" altLang="en-US" sz="1400" kern="0">
                <a:ea typeface="+mn-lt"/>
                <a:cs typeface="+mn-lt"/>
              </a:rPr>
              <a:t> </a:t>
            </a:r>
            <a:endParaRPr lang="zh-TW"/>
          </a:p>
          <a:p>
            <a:endParaRPr lang="en-US"/>
          </a:p>
          <a:p>
            <a:r>
              <a:rPr lang="en-US" altLang="zh-TW" sz="1400" kern="0">
                <a:solidFill>
                  <a:srgbClr val="666CAA"/>
                </a:solidFill>
                <a:ea typeface="+mn-lt"/>
                <a:cs typeface="+mn-lt"/>
              </a:rPr>
              <a:t>#</a:t>
            </a:r>
            <a:r>
              <a:rPr lang="zh-TW" sz="1400" kern="0">
                <a:solidFill>
                  <a:srgbClr val="666CAA"/>
                </a:solidFill>
                <a:ea typeface="+mn-lt"/>
                <a:cs typeface="+mn-lt"/>
              </a:rPr>
              <a:t> 群內的變異數</a:t>
            </a:r>
            <a:endParaRPr lang="zh-TW">
              <a:solidFill>
                <a:srgbClr val="666CAA"/>
              </a:solidFill>
            </a:endParaRPr>
          </a:p>
          <a:p>
            <a:r>
              <a:rPr lang="en-US" altLang="zh-TW" sz="1400" kern="0">
                <a:ea typeface="+mn-lt"/>
                <a:cs typeface="+mn-lt"/>
              </a:rPr>
              <a:t>km</a:t>
            </a:r>
            <a:r>
              <a:rPr lang="zh-TW" sz="1400" kern="0">
                <a:ea typeface="+mn-lt"/>
                <a:cs typeface="+mn-lt"/>
              </a:rPr>
              <a:t>e</a:t>
            </a:r>
            <a:r>
              <a:rPr lang="en-US" altLang="zh-TW" sz="1400" kern="0">
                <a:ea typeface="+mn-lt"/>
                <a:cs typeface="+mn-lt"/>
              </a:rPr>
              <a:t>do</a:t>
            </a:r>
            <a:r>
              <a:rPr lang="zh-TW" sz="1400" kern="0">
                <a:ea typeface="+mn-lt"/>
                <a:cs typeface="+mn-lt"/>
              </a:rPr>
              <a:t>i</a:t>
            </a:r>
            <a:r>
              <a:rPr lang="en-US" altLang="zh-TW" sz="1400" kern="0">
                <a:ea typeface="+mn-lt"/>
                <a:cs typeface="+mn-lt"/>
              </a:rPr>
              <a:t>d.</a:t>
            </a:r>
            <a:r>
              <a:rPr lang="zh-TW" sz="1400" kern="0">
                <a:ea typeface="+mn-lt"/>
                <a:cs typeface="+mn-lt"/>
              </a:rPr>
              <a:t>cluster</a:t>
            </a:r>
            <a:r>
              <a:rPr lang="en-US" altLang="zh-TW" sz="1400" kern="0">
                <a:ea typeface="+mn-lt"/>
                <a:cs typeface="+mn-lt"/>
              </a:rPr>
              <a:t>$objective</a:t>
            </a:r>
            <a:endParaRPr lang="zh-TW"/>
          </a:p>
        </p:txBody>
      </p:sp>
      <p:pic>
        <p:nvPicPr>
          <p:cNvPr id="4" name="圖片 5">
            <a:extLst>
              <a:ext uri="{FF2B5EF4-FFF2-40B4-BE49-F238E27FC236}">
                <a16:creationId xmlns:a16="http://schemas.microsoft.com/office/drawing/2014/main" id="{FD8E11D5-3BAC-1BC1-F743-2926A677D859}"/>
              </a:ext>
            </a:extLst>
          </p:cNvPr>
          <p:cNvPicPr>
            <a:picLocks noChangeAspect="1"/>
          </p:cNvPicPr>
          <p:nvPr/>
        </p:nvPicPr>
        <p:blipFill>
          <a:blip r:embed="rId2"/>
          <a:stretch>
            <a:fillRect/>
          </a:stretch>
        </p:blipFill>
        <p:spPr>
          <a:xfrm>
            <a:off x="1243914" y="2532546"/>
            <a:ext cx="8705335" cy="2493122"/>
          </a:xfrm>
          <a:prstGeom prst="rect">
            <a:avLst/>
          </a:prstGeom>
        </p:spPr>
      </p:pic>
    </p:spTree>
    <p:extLst>
      <p:ext uri="{BB962C8B-B14F-4D97-AF65-F5344CB8AC3E}">
        <p14:creationId xmlns:p14="http://schemas.microsoft.com/office/powerpoint/2010/main" val="183866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42442" y="887921"/>
            <a:ext cx="8705334" cy="523220"/>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sz="1400" kern="0">
                <a:solidFill>
                  <a:srgbClr val="666CAA"/>
                </a:solidFill>
                <a:ea typeface="+mn-lt"/>
                <a:cs typeface="+mn-lt"/>
              </a:rPr>
              <a:t> </a:t>
            </a:r>
            <a:r>
              <a:rPr lang="zh-TW" altLang="en-US" sz="1400" kern="0">
                <a:solidFill>
                  <a:srgbClr val="666CAA"/>
                </a:solidFill>
                <a:ea typeface="+mn-lt"/>
                <a:cs typeface="+mn-lt"/>
              </a:rPr>
              <a:t>分群結果和實際結果比較</a:t>
            </a:r>
            <a:endParaRPr lang="zh-TW" altLang="en-US">
              <a:solidFill>
                <a:srgbClr val="666CAA"/>
              </a:solidFill>
            </a:endParaRPr>
          </a:p>
          <a:p>
            <a:r>
              <a:rPr lang="zh-TW" sz="1400" kern="0">
                <a:ea typeface="+mn-lt"/>
                <a:cs typeface="+mn-lt"/>
              </a:rPr>
              <a:t>t</a:t>
            </a:r>
            <a:r>
              <a:rPr lang="en-US" altLang="zh-TW" sz="1400" kern="0">
                <a:ea typeface="+mn-lt"/>
                <a:cs typeface="+mn-lt"/>
              </a:rPr>
              <a:t>able(k</a:t>
            </a:r>
            <a:r>
              <a:rPr lang="zh-TW" sz="1400" kern="0">
                <a:ea typeface="+mn-lt"/>
                <a:cs typeface="+mn-lt"/>
              </a:rPr>
              <a:t>m</a:t>
            </a:r>
            <a:r>
              <a:rPr lang="en-US" altLang="zh-TW" sz="1400" kern="0">
                <a:ea typeface="+mn-lt"/>
                <a:cs typeface="+mn-lt"/>
              </a:rPr>
              <a:t>e</a:t>
            </a:r>
            <a:r>
              <a:rPr lang="zh-TW" sz="1400" kern="0">
                <a:ea typeface="+mn-lt"/>
                <a:cs typeface="+mn-lt"/>
              </a:rPr>
              <a:t>d</a:t>
            </a:r>
            <a:r>
              <a:rPr lang="en-US" altLang="zh-TW" sz="1400" kern="0">
                <a:ea typeface="+mn-lt"/>
                <a:cs typeface="+mn-lt"/>
              </a:rPr>
              <a:t>o</a:t>
            </a:r>
            <a:r>
              <a:rPr lang="zh-TW" sz="1400" kern="0">
                <a:ea typeface="+mn-lt"/>
                <a:cs typeface="+mn-lt"/>
              </a:rPr>
              <a:t>i</a:t>
            </a:r>
            <a:r>
              <a:rPr lang="en-US" altLang="zh-TW" sz="1400" kern="0">
                <a:ea typeface="+mn-lt"/>
                <a:cs typeface="+mn-lt"/>
              </a:rPr>
              <a:t>d</a:t>
            </a:r>
            <a:r>
              <a:rPr lang="zh-TW" sz="1400" kern="0">
                <a:ea typeface="+mn-lt"/>
                <a:cs typeface="+mn-lt"/>
              </a:rPr>
              <a:t>.cluster</a:t>
            </a:r>
            <a:r>
              <a:rPr lang="en-US" altLang="zh-TW" sz="1400" kern="0">
                <a:ea typeface="+mn-lt"/>
                <a:cs typeface="+mn-lt"/>
              </a:rPr>
              <a:t>$</a:t>
            </a:r>
            <a:r>
              <a:rPr lang="zh-TW" sz="1400" kern="0">
                <a:ea typeface="+mn-lt"/>
                <a:cs typeface="+mn-lt"/>
              </a:rPr>
              <a:t>cluster</a:t>
            </a:r>
            <a:r>
              <a:rPr lang="en-US" altLang="zh-TW" sz="1400" kern="0" err="1">
                <a:ea typeface="+mn-lt"/>
                <a:cs typeface="+mn-lt"/>
              </a:rPr>
              <a:t>ing</a:t>
            </a:r>
            <a:r>
              <a:rPr lang="en-US" altLang="zh-TW" sz="1400" kern="0">
                <a:ea typeface="+mn-lt"/>
                <a:cs typeface="+mn-lt"/>
              </a:rPr>
              <a:t>,</a:t>
            </a:r>
            <a:r>
              <a:rPr lang="zh-TW" altLang="en-US" sz="1400" kern="0">
                <a:ea typeface="+mn-lt"/>
                <a:cs typeface="+mn-lt"/>
              </a:rPr>
              <a:t> </a:t>
            </a:r>
            <a:r>
              <a:rPr lang="en-US" altLang="zh-TW" sz="1400" kern="0" err="1">
                <a:ea typeface="+mn-lt"/>
                <a:cs typeface="+mn-lt"/>
              </a:rPr>
              <a:t>insurance$region</a:t>
            </a:r>
            <a:r>
              <a:rPr lang="en-US" altLang="zh-TW" sz="1400" kern="0">
                <a:ea typeface="+mn-lt"/>
                <a:cs typeface="+mn-lt"/>
              </a:rPr>
              <a:t>)</a:t>
            </a:r>
            <a:r>
              <a:rPr lang="zh-TW" altLang="en-US" sz="1400" kern="0">
                <a:ea typeface="+mn-lt"/>
                <a:cs typeface="+mn-lt"/>
              </a:rPr>
              <a:t> </a:t>
            </a:r>
            <a:endParaRPr lang="zh-TW"/>
          </a:p>
        </p:txBody>
      </p:sp>
      <p:pic>
        <p:nvPicPr>
          <p:cNvPr id="5" name="圖片 5">
            <a:extLst>
              <a:ext uri="{FF2B5EF4-FFF2-40B4-BE49-F238E27FC236}">
                <a16:creationId xmlns:a16="http://schemas.microsoft.com/office/drawing/2014/main" id="{41C246D5-A831-999D-B48C-D8621F41DC58}"/>
              </a:ext>
            </a:extLst>
          </p:cNvPr>
          <p:cNvPicPr>
            <a:picLocks noChangeAspect="1"/>
          </p:cNvPicPr>
          <p:nvPr/>
        </p:nvPicPr>
        <p:blipFill>
          <a:blip r:embed="rId2"/>
          <a:stretch>
            <a:fillRect/>
          </a:stretch>
        </p:blipFill>
        <p:spPr>
          <a:xfrm>
            <a:off x="1243914" y="1670045"/>
            <a:ext cx="8705335" cy="2622045"/>
          </a:xfrm>
          <a:prstGeom prst="rect">
            <a:avLst/>
          </a:prstGeom>
        </p:spPr>
      </p:pic>
    </p:spTree>
    <p:extLst>
      <p:ext uri="{BB962C8B-B14F-4D97-AF65-F5344CB8AC3E}">
        <p14:creationId xmlns:p14="http://schemas.microsoft.com/office/powerpoint/2010/main" val="540399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42442" y="414246"/>
            <a:ext cx="8705334" cy="1384995"/>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sz="1400" kern="0">
                <a:solidFill>
                  <a:srgbClr val="666CAA"/>
                </a:solidFill>
                <a:ea typeface="+mn-lt"/>
                <a:cs typeface="+mn-lt"/>
              </a:rPr>
              <a:t> 視覺化 k-medoid 分群結果(基於ggplot2的語法)</a:t>
            </a:r>
            <a:endParaRPr lang="zh-TW">
              <a:solidFill>
                <a:srgbClr val="666CAA"/>
              </a:solidFill>
            </a:endParaRPr>
          </a:p>
          <a:p>
            <a:r>
              <a:rPr lang="zh-TW" sz="1400" kern="0">
                <a:ea typeface="+mn-lt"/>
                <a:cs typeface="+mn-lt"/>
              </a:rPr>
              <a:t>require(factoextra)</a:t>
            </a:r>
            <a:endParaRPr lang="zh-TW"/>
          </a:p>
          <a:p>
            <a:r>
              <a:rPr lang="en-US" altLang="zh-TW" sz="1400" kern="0" err="1">
                <a:ea typeface="+mn-lt"/>
                <a:cs typeface="+mn-lt"/>
              </a:rPr>
              <a:t>fviz_clus</a:t>
            </a:r>
            <a:r>
              <a:rPr lang="zh-TW" sz="1400" kern="0">
                <a:ea typeface="+mn-lt"/>
                <a:cs typeface="+mn-lt"/>
              </a:rPr>
              <a:t>t</a:t>
            </a:r>
            <a:r>
              <a:rPr lang="en-US" altLang="zh-TW" sz="1400" kern="0">
                <a:ea typeface="+mn-lt"/>
                <a:cs typeface="+mn-lt"/>
              </a:rPr>
              <a:t>er(k</a:t>
            </a:r>
            <a:r>
              <a:rPr lang="zh-TW" sz="1400" kern="0">
                <a:ea typeface="+mn-lt"/>
                <a:cs typeface="+mn-lt"/>
              </a:rPr>
              <a:t>m</a:t>
            </a:r>
            <a:r>
              <a:rPr lang="en-US" altLang="zh-TW" sz="1400" kern="0">
                <a:ea typeface="+mn-lt"/>
                <a:cs typeface="+mn-lt"/>
              </a:rPr>
              <a:t>e</a:t>
            </a:r>
            <a:r>
              <a:rPr lang="zh-TW" sz="1400" kern="0">
                <a:ea typeface="+mn-lt"/>
                <a:cs typeface="+mn-lt"/>
              </a:rPr>
              <a:t>d</a:t>
            </a:r>
            <a:r>
              <a:rPr lang="en-US" altLang="zh-TW" sz="1400" kern="0">
                <a:ea typeface="+mn-lt"/>
                <a:cs typeface="+mn-lt"/>
              </a:rPr>
              <a:t>o</a:t>
            </a:r>
            <a:r>
              <a:rPr lang="zh-TW" sz="1400" kern="0">
                <a:ea typeface="+mn-lt"/>
                <a:cs typeface="+mn-lt"/>
              </a:rPr>
              <a:t>i</a:t>
            </a:r>
            <a:r>
              <a:rPr lang="en-US" altLang="zh-TW" sz="1400" kern="0">
                <a:ea typeface="+mn-lt"/>
                <a:cs typeface="+mn-lt"/>
              </a:rPr>
              <a:t>d</a:t>
            </a:r>
            <a:r>
              <a:rPr lang="zh-TW" sz="1400" kern="0">
                <a:ea typeface="+mn-lt"/>
                <a:cs typeface="+mn-lt"/>
              </a:rPr>
              <a:t>.cluster</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分群結果</a:t>
            </a:r>
            <a:endParaRPr lang="en-US">
              <a:solidFill>
                <a:srgbClr val="666CAA"/>
              </a:solidFill>
            </a:endParaRPr>
          </a:p>
          <a:p>
            <a:r>
              <a:rPr lang="zh-TW" altLang="en-US" sz="1400" kern="0">
                <a:ea typeface="+mn-lt"/>
                <a:cs typeface="+mn-lt"/>
              </a:rPr>
              <a:t>             </a:t>
            </a:r>
            <a:r>
              <a:rPr lang="en-US" altLang="zh-TW" sz="1400" kern="0">
                <a:ea typeface="+mn-lt"/>
                <a:cs typeface="+mn-lt"/>
              </a:rPr>
              <a:t>data</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data,</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資料</a:t>
            </a:r>
            <a:endParaRPr lang="en-US">
              <a:solidFill>
                <a:srgbClr val="666CAA"/>
              </a:solidFill>
            </a:endParaRPr>
          </a:p>
          <a:p>
            <a:r>
              <a:rPr lang="zh-TW" altLang="en-US" sz="1400" kern="0">
                <a:ea typeface="+mn-lt"/>
                <a:cs typeface="+mn-lt"/>
              </a:rPr>
              <a:t>             </a:t>
            </a:r>
            <a:r>
              <a:rPr lang="en-US" altLang="zh-TW" sz="1400" kern="0" err="1">
                <a:ea typeface="+mn-lt"/>
                <a:cs typeface="+mn-lt"/>
              </a:rPr>
              <a:t>geom</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zh-TW" sz="1400" kern="0">
                <a:ea typeface="+mn-lt"/>
                <a:cs typeface="+mn-lt"/>
              </a:rPr>
              <a:t>c</a:t>
            </a:r>
            <a:r>
              <a:rPr lang="en-US" altLang="zh-TW" sz="1400" kern="0">
                <a:ea typeface="+mn-lt"/>
                <a:cs typeface="+mn-lt"/>
              </a:rPr>
              <a:t>("point"),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點 </a:t>
            </a:r>
            <a:r>
              <a:rPr lang="en-US" altLang="zh-TW" sz="1400" kern="0">
                <a:solidFill>
                  <a:srgbClr val="666CAA"/>
                </a:solidFill>
                <a:ea typeface="+mn-lt"/>
                <a:cs typeface="+mn-lt"/>
              </a:rPr>
              <a:t>(point)</a:t>
            </a:r>
            <a:endParaRPr lang="zh-TW" altLang="en-US">
              <a:solidFill>
                <a:srgbClr val="666CAA"/>
              </a:solidFill>
            </a:endParaRPr>
          </a:p>
          <a:p>
            <a:r>
              <a:rPr lang="zh-TW" altLang="en-US" sz="1400" kern="0">
                <a:ea typeface="+mn-lt"/>
                <a:cs typeface="+mn-lt"/>
              </a:rPr>
              <a:t>             </a:t>
            </a:r>
            <a:r>
              <a:rPr lang="en-US" altLang="zh-TW" sz="1400" kern="0">
                <a:ea typeface="+mn-lt"/>
                <a:cs typeface="+mn-lt"/>
              </a:rPr>
              <a:t>frame.</a:t>
            </a:r>
            <a:r>
              <a:rPr lang="zh-TW" sz="1400" kern="0">
                <a:ea typeface="+mn-lt"/>
                <a:cs typeface="+mn-lt"/>
              </a:rPr>
              <a:t>t</a:t>
            </a:r>
            <a:r>
              <a:rPr lang="en-US" altLang="zh-TW" sz="1400" kern="0" err="1">
                <a:ea typeface="+mn-lt"/>
                <a:cs typeface="+mn-lt"/>
              </a:rPr>
              <a:t>yp</a:t>
            </a:r>
            <a:r>
              <a:rPr lang="zh-TW" sz="1400" kern="0">
                <a:ea typeface="+mn-lt"/>
                <a:cs typeface="+mn-lt"/>
              </a:rPr>
              <a:t>e </a:t>
            </a:r>
            <a:r>
              <a:rPr lang="en-US" altLang="zh-TW" sz="1400" kern="0">
                <a:ea typeface="+mn-lt"/>
                <a:cs typeface="+mn-lt"/>
              </a:rPr>
              <a:t>=</a:t>
            </a:r>
            <a:r>
              <a:rPr lang="zh-TW" altLang="en-US" sz="1400" kern="0">
                <a:ea typeface="+mn-lt"/>
                <a:cs typeface="+mn-lt"/>
              </a:rPr>
              <a:t> </a:t>
            </a:r>
            <a:r>
              <a:rPr lang="en-US" altLang="zh-TW" sz="1400" kern="0">
                <a:ea typeface="+mn-lt"/>
                <a:cs typeface="+mn-lt"/>
              </a:rPr>
              <a:t>"no</a:t>
            </a:r>
            <a:r>
              <a:rPr lang="zh-TW" sz="1400" kern="0">
                <a:ea typeface="+mn-lt"/>
                <a:cs typeface="+mn-lt"/>
              </a:rPr>
              <a:t>r</a:t>
            </a:r>
            <a:r>
              <a:rPr lang="en-US" altLang="zh-TW" sz="1400" kern="0">
                <a:ea typeface="+mn-lt"/>
                <a:cs typeface="+mn-lt"/>
              </a:rPr>
              <a:t>m")</a:t>
            </a:r>
            <a:r>
              <a:rPr lang="zh-TW" sz="1400" kern="0">
                <a:ea typeface="+mn-lt"/>
                <a:cs typeface="+mn-lt"/>
              </a:rPr>
              <a:t>   </a:t>
            </a:r>
            <a:r>
              <a:rPr lang="zh-TW" sz="1400" kern="0">
                <a:solidFill>
                  <a:srgbClr val="666CAA"/>
                </a:solidFill>
                <a:ea typeface="+mn-lt"/>
                <a:cs typeface="+mn-lt"/>
              </a:rPr>
              <a:t># 框架型態</a:t>
            </a:r>
            <a:endParaRPr lang="zh-TW">
              <a:solidFill>
                <a:srgbClr val="666CAA"/>
              </a:solidFill>
            </a:endParaRPr>
          </a:p>
        </p:txBody>
      </p:sp>
      <p:pic>
        <p:nvPicPr>
          <p:cNvPr id="4" name="圖片 5">
            <a:extLst>
              <a:ext uri="{FF2B5EF4-FFF2-40B4-BE49-F238E27FC236}">
                <a16:creationId xmlns:a16="http://schemas.microsoft.com/office/drawing/2014/main" id="{C5245980-7799-E8EB-B633-2AC2EB01AF6C}"/>
              </a:ext>
            </a:extLst>
          </p:cNvPr>
          <p:cNvPicPr>
            <a:picLocks noChangeAspect="1"/>
          </p:cNvPicPr>
          <p:nvPr/>
        </p:nvPicPr>
        <p:blipFill>
          <a:blip r:embed="rId2"/>
          <a:stretch>
            <a:fillRect/>
          </a:stretch>
        </p:blipFill>
        <p:spPr>
          <a:xfrm>
            <a:off x="1975022" y="2050662"/>
            <a:ext cx="7232821" cy="4290973"/>
          </a:xfrm>
          <a:prstGeom prst="rect">
            <a:avLst/>
          </a:prstGeom>
        </p:spPr>
      </p:pic>
    </p:spTree>
    <p:extLst>
      <p:ext uri="{BB962C8B-B14F-4D97-AF65-F5344CB8AC3E}">
        <p14:creationId xmlns:p14="http://schemas.microsoft.com/office/powerpoint/2010/main" val="2833871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32145" y="280380"/>
            <a:ext cx="8705334" cy="2462213"/>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sz="1400" kern="0">
                <a:solidFill>
                  <a:srgbClr val="666CAA"/>
                </a:solidFill>
                <a:ea typeface="+mn-lt"/>
                <a:cs typeface="+mn-lt"/>
              </a:rPr>
              <a:t> Elbow Method 應用在 階層式分析</a:t>
            </a:r>
            <a:endParaRPr lang="zh-TW">
              <a:solidFill>
                <a:srgbClr val="666CAA"/>
              </a:solidFill>
            </a:endParaRPr>
          </a:p>
          <a:p>
            <a:r>
              <a:rPr lang="en-US" altLang="zh-TW" sz="1400" kern="0" err="1">
                <a:ea typeface="+mn-lt"/>
                <a:cs typeface="+mn-lt"/>
              </a:rPr>
              <a:t>fviz_nbclus</a:t>
            </a:r>
            <a:r>
              <a:rPr lang="zh-TW" sz="1400" kern="0">
                <a:ea typeface="+mn-lt"/>
                <a:cs typeface="+mn-lt"/>
              </a:rPr>
              <a:t>t</a:t>
            </a:r>
            <a:r>
              <a:rPr lang="en-US" altLang="zh-TW" sz="1400" kern="0">
                <a:ea typeface="+mn-lt"/>
                <a:cs typeface="+mn-lt"/>
              </a:rPr>
              <a:t>(data,</a:t>
            </a:r>
            <a:r>
              <a:rPr lang="zh-TW" altLang="en-US" sz="1400" kern="0">
                <a:ea typeface="+mn-lt"/>
                <a:cs typeface="+mn-lt"/>
              </a:rPr>
              <a:t> </a:t>
            </a:r>
            <a:endParaRPr lang="en-US"/>
          </a:p>
          <a:p>
            <a:r>
              <a:rPr lang="zh-TW" altLang="en-US" sz="1400" kern="0">
                <a:ea typeface="+mn-lt"/>
                <a:cs typeface="+mn-lt"/>
              </a:rPr>
              <a:t>             </a:t>
            </a:r>
            <a:r>
              <a:rPr lang="en-US" altLang="zh-TW" sz="1400" kern="0" err="1">
                <a:ea typeface="+mn-lt"/>
                <a:cs typeface="+mn-lt"/>
              </a:rPr>
              <a:t>FUNcluster</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err="1">
                <a:ea typeface="+mn-lt"/>
                <a:cs typeface="+mn-lt"/>
              </a:rPr>
              <a:t>hcut</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hierarchical</a:t>
            </a:r>
            <a:r>
              <a:rPr lang="zh-TW" altLang="en-US" sz="1400" kern="0">
                <a:solidFill>
                  <a:srgbClr val="666CAA"/>
                </a:solidFill>
                <a:ea typeface="+mn-lt"/>
                <a:cs typeface="+mn-lt"/>
              </a:rPr>
              <a:t> </a:t>
            </a:r>
            <a:r>
              <a:rPr lang="en-US" altLang="zh-TW" sz="1400" kern="0">
                <a:solidFill>
                  <a:srgbClr val="666CAA"/>
                </a:solidFill>
                <a:ea typeface="+mn-lt"/>
                <a:cs typeface="+mn-lt"/>
              </a:rPr>
              <a:t>clustering</a:t>
            </a:r>
            <a:endParaRPr lang="en-US">
              <a:solidFill>
                <a:srgbClr val="666CAA"/>
              </a:solidFill>
            </a:endParaRPr>
          </a:p>
          <a:p>
            <a:r>
              <a:rPr lang="zh-TW" altLang="en-US" sz="1400" kern="0">
                <a:ea typeface="+mn-lt"/>
                <a:cs typeface="+mn-lt"/>
              </a:rPr>
              <a:t>             </a:t>
            </a:r>
            <a:r>
              <a:rPr lang="zh-TW" sz="1400" kern="0">
                <a:ea typeface="+mn-lt"/>
                <a:cs typeface="+mn-lt"/>
              </a:rPr>
              <a:t>m</a:t>
            </a:r>
            <a:r>
              <a:rPr lang="en-US" altLang="zh-TW" sz="1400" kern="0" err="1">
                <a:ea typeface="+mn-lt"/>
                <a:cs typeface="+mn-lt"/>
              </a:rPr>
              <a:t>etho</a:t>
            </a:r>
            <a:r>
              <a:rPr lang="zh-TW" sz="1400" kern="0">
                <a:ea typeface="+mn-lt"/>
                <a:cs typeface="+mn-lt"/>
              </a:rPr>
              <a:t>d</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a:t>
            </a:r>
            <a:r>
              <a:rPr lang="en-US" altLang="zh-TW" sz="1400" kern="0" err="1">
                <a:ea typeface="+mn-lt"/>
                <a:cs typeface="+mn-lt"/>
              </a:rPr>
              <a:t>wss</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total</a:t>
            </a:r>
            <a:r>
              <a:rPr lang="zh-TW" altLang="en-US" sz="1400" kern="0">
                <a:solidFill>
                  <a:srgbClr val="666CAA"/>
                </a:solidFill>
                <a:ea typeface="+mn-lt"/>
                <a:cs typeface="+mn-lt"/>
              </a:rPr>
              <a:t> </a:t>
            </a:r>
            <a:r>
              <a:rPr lang="en-US" altLang="zh-TW" sz="1400" kern="0">
                <a:solidFill>
                  <a:srgbClr val="666CAA"/>
                </a:solidFill>
                <a:ea typeface="+mn-lt"/>
                <a:cs typeface="+mn-lt"/>
              </a:rPr>
              <a:t>with</a:t>
            </a:r>
            <a:r>
              <a:rPr lang="zh-TW" sz="1400" kern="0">
                <a:solidFill>
                  <a:srgbClr val="666CAA"/>
                </a:solidFill>
                <a:ea typeface="+mn-lt"/>
                <a:cs typeface="+mn-lt"/>
              </a:rPr>
              <a:t>i</a:t>
            </a:r>
            <a:r>
              <a:rPr lang="en-US" altLang="zh-TW" sz="1400" kern="0">
                <a:solidFill>
                  <a:srgbClr val="666CAA"/>
                </a:solidFill>
                <a:ea typeface="+mn-lt"/>
                <a:cs typeface="+mn-lt"/>
              </a:rPr>
              <a:t>n</a:t>
            </a:r>
            <a:r>
              <a:rPr lang="zh-TW" altLang="en-US" sz="1400" kern="0">
                <a:solidFill>
                  <a:srgbClr val="666CAA"/>
                </a:solidFill>
                <a:ea typeface="+mn-lt"/>
                <a:cs typeface="+mn-lt"/>
              </a:rPr>
              <a:t> </a:t>
            </a:r>
            <a:r>
              <a:rPr lang="en-US" altLang="zh-TW" sz="1400" kern="0">
                <a:solidFill>
                  <a:srgbClr val="666CAA"/>
                </a:solidFill>
                <a:ea typeface="+mn-lt"/>
                <a:cs typeface="+mn-lt"/>
              </a:rPr>
              <a:t>sum</a:t>
            </a:r>
            <a:r>
              <a:rPr lang="zh-TW" altLang="en-US" sz="1400" kern="0">
                <a:solidFill>
                  <a:srgbClr val="666CAA"/>
                </a:solidFill>
                <a:ea typeface="+mn-lt"/>
                <a:cs typeface="+mn-lt"/>
              </a:rPr>
              <a:t> </a:t>
            </a:r>
            <a:r>
              <a:rPr lang="en-US" altLang="zh-TW" sz="1400" kern="0">
                <a:solidFill>
                  <a:srgbClr val="666CAA"/>
                </a:solidFill>
                <a:ea typeface="+mn-lt"/>
                <a:cs typeface="+mn-lt"/>
              </a:rPr>
              <a:t>of</a:t>
            </a:r>
            <a:r>
              <a:rPr lang="zh-TW" altLang="en-US" sz="1400" kern="0">
                <a:solidFill>
                  <a:srgbClr val="666CAA"/>
                </a:solidFill>
                <a:ea typeface="+mn-lt"/>
                <a:cs typeface="+mn-lt"/>
              </a:rPr>
              <a:t> </a:t>
            </a:r>
            <a:r>
              <a:rPr lang="en-US" altLang="zh-TW" sz="1400" kern="0">
                <a:solidFill>
                  <a:srgbClr val="666CAA"/>
                </a:solidFill>
                <a:ea typeface="+mn-lt"/>
                <a:cs typeface="+mn-lt"/>
              </a:rPr>
              <a:t>square</a:t>
            </a:r>
            <a:endParaRPr lang="en-US">
              <a:solidFill>
                <a:srgbClr val="666CAA"/>
              </a:solidFill>
            </a:endParaRPr>
          </a:p>
          <a:p>
            <a:r>
              <a:rPr lang="zh-TW" altLang="en-US"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max</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12</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max</a:t>
            </a:r>
            <a:r>
              <a:rPr lang="zh-TW" altLang="en-US" sz="1400" kern="0">
                <a:solidFill>
                  <a:srgbClr val="666CAA"/>
                </a:solidFill>
                <a:ea typeface="+mn-lt"/>
                <a:cs typeface="+mn-lt"/>
              </a:rPr>
              <a:t> </a:t>
            </a:r>
            <a:r>
              <a:rPr lang="en-US" altLang="zh-TW" sz="1400" kern="0">
                <a:solidFill>
                  <a:srgbClr val="666CAA"/>
                </a:solidFill>
                <a:ea typeface="+mn-lt"/>
                <a:cs typeface="+mn-lt"/>
              </a:rPr>
              <a:t>number</a:t>
            </a:r>
            <a:r>
              <a:rPr lang="zh-TW" altLang="en-US" sz="1400" kern="0">
                <a:solidFill>
                  <a:srgbClr val="666CAA"/>
                </a:solidFill>
                <a:ea typeface="+mn-lt"/>
                <a:cs typeface="+mn-lt"/>
              </a:rPr>
              <a:t> </a:t>
            </a:r>
            <a:r>
              <a:rPr lang="en-US" altLang="zh-TW" sz="1400" kern="0">
                <a:solidFill>
                  <a:srgbClr val="666CAA"/>
                </a:solidFill>
                <a:ea typeface="+mn-lt"/>
                <a:cs typeface="+mn-lt"/>
              </a:rPr>
              <a:t>of</a:t>
            </a:r>
            <a:r>
              <a:rPr lang="zh-TW" altLang="en-US" sz="1400" kern="0">
                <a:solidFill>
                  <a:srgbClr val="666CAA"/>
                </a:solidFill>
                <a:ea typeface="+mn-lt"/>
                <a:cs typeface="+mn-lt"/>
              </a:rPr>
              <a:t> </a:t>
            </a:r>
            <a:r>
              <a:rPr lang="zh-TW" sz="1400" kern="0">
                <a:solidFill>
                  <a:srgbClr val="666CAA"/>
                </a:solidFill>
                <a:ea typeface="+mn-lt"/>
                <a:cs typeface="+mn-lt"/>
              </a:rPr>
              <a:t>cluster</a:t>
            </a:r>
            <a:r>
              <a:rPr lang="en-US" altLang="zh-TW" sz="1400" kern="0">
                <a:solidFill>
                  <a:srgbClr val="666CAA"/>
                </a:solidFill>
                <a:ea typeface="+mn-lt"/>
                <a:cs typeface="+mn-lt"/>
              </a:rPr>
              <a:t>s</a:t>
            </a:r>
            <a:r>
              <a:rPr lang="zh-TW" altLang="en-US" sz="1400" kern="0">
                <a:solidFill>
                  <a:srgbClr val="666CAA"/>
                </a:solidFill>
                <a:ea typeface="+mn-lt"/>
                <a:cs typeface="+mn-lt"/>
              </a:rPr>
              <a:t> </a:t>
            </a:r>
            <a:r>
              <a:rPr lang="en-US" altLang="zh-TW" sz="1400" kern="0">
                <a:solidFill>
                  <a:srgbClr val="666CAA"/>
                </a:solidFill>
                <a:ea typeface="+mn-lt"/>
                <a:cs typeface="+mn-lt"/>
              </a:rPr>
              <a:t>to</a:t>
            </a:r>
            <a:r>
              <a:rPr lang="zh-TW" altLang="en-US" sz="1400" kern="0">
                <a:solidFill>
                  <a:srgbClr val="666CAA"/>
                </a:solidFill>
                <a:ea typeface="+mn-lt"/>
                <a:cs typeface="+mn-lt"/>
              </a:rPr>
              <a:t> </a:t>
            </a:r>
            <a:r>
              <a:rPr lang="zh-TW" sz="1400" kern="0">
                <a:solidFill>
                  <a:srgbClr val="666CAA"/>
                </a:solidFill>
                <a:ea typeface="+mn-lt"/>
                <a:cs typeface="+mn-lt"/>
              </a:rPr>
              <a:t>c</a:t>
            </a:r>
            <a:r>
              <a:rPr lang="en-US" altLang="zh-TW" sz="1400" kern="0" err="1">
                <a:solidFill>
                  <a:srgbClr val="666CAA"/>
                </a:solidFill>
                <a:ea typeface="+mn-lt"/>
                <a:cs typeface="+mn-lt"/>
              </a:rPr>
              <a:t>onsider</a:t>
            </a:r>
            <a:endParaRPr lang="zh-TW" altLang="en-US" err="1">
              <a:solidFill>
                <a:srgbClr val="666CAA"/>
              </a:solidFill>
            </a:endParaRPr>
          </a:p>
          <a:p>
            <a:r>
              <a:rPr lang="en-US" altLang="zh-TW" sz="1400" kern="0">
                <a:ea typeface="+mn-lt"/>
                <a:cs typeface="+mn-lt"/>
              </a:rPr>
              <a:t>)</a:t>
            </a:r>
            <a:r>
              <a:rPr lang="zh-TW" altLang="en-US" sz="1400" kern="0">
                <a:ea typeface="+mn-lt"/>
                <a:cs typeface="+mn-lt"/>
              </a:rPr>
              <a:t> </a:t>
            </a:r>
            <a:r>
              <a:rPr lang="en-US" altLang="zh-TW" sz="1400" kern="0">
                <a:ea typeface="+mn-lt"/>
                <a:cs typeface="+mn-lt"/>
              </a:rPr>
              <a:t>+</a:t>
            </a:r>
            <a:r>
              <a:rPr lang="zh-TW" altLang="en-US" sz="1400" kern="0">
                <a:ea typeface="+mn-lt"/>
                <a:cs typeface="+mn-lt"/>
              </a:rPr>
              <a:t> </a:t>
            </a:r>
            <a:endParaRPr lang="zh-TW" altLang="en-US"/>
          </a:p>
          <a:p>
            <a:r>
              <a:rPr lang="zh-TW" altLang="en-US" sz="1400" kern="0">
                <a:ea typeface="+mn-lt"/>
                <a:cs typeface="+mn-lt"/>
              </a:rPr>
              <a:t>  </a:t>
            </a:r>
            <a:endParaRPr lang="zh-TW" altLang="en-US"/>
          </a:p>
          <a:p>
            <a:r>
              <a:rPr lang="zh-TW" altLang="en-US" sz="1400" kern="0">
                <a:ea typeface="+mn-lt"/>
                <a:cs typeface="+mn-lt"/>
              </a:rPr>
              <a:t>  </a:t>
            </a:r>
            <a:r>
              <a:rPr lang="zh-TW" sz="1400" kern="0">
                <a:ea typeface="+mn-lt"/>
                <a:cs typeface="+mn-lt"/>
              </a:rPr>
              <a:t>l</a:t>
            </a:r>
            <a:r>
              <a:rPr lang="en-US" altLang="zh-TW" sz="1400" kern="0">
                <a:ea typeface="+mn-lt"/>
                <a:cs typeface="+mn-lt"/>
              </a:rPr>
              <a:t>ab</a:t>
            </a:r>
            <a:r>
              <a:rPr lang="zh-TW" sz="1400" kern="0">
                <a:ea typeface="+mn-lt"/>
                <a:cs typeface="+mn-lt"/>
              </a:rPr>
              <a:t>s</a:t>
            </a:r>
            <a:r>
              <a:rPr lang="en-US" altLang="zh-TW" sz="1400" kern="0">
                <a:ea typeface="+mn-lt"/>
                <a:cs typeface="+mn-lt"/>
              </a:rPr>
              <a:t>(title="Elbow</a:t>
            </a:r>
            <a:r>
              <a:rPr lang="zh-TW" altLang="en-US" sz="1400" kern="0">
                <a:ea typeface="+mn-lt"/>
                <a:cs typeface="+mn-lt"/>
              </a:rPr>
              <a:t> </a:t>
            </a:r>
            <a:r>
              <a:rPr lang="en-US" altLang="zh-TW" sz="1400" kern="0">
                <a:ea typeface="+mn-lt"/>
                <a:cs typeface="+mn-lt"/>
              </a:rPr>
              <a:t>Method</a:t>
            </a:r>
            <a:r>
              <a:rPr lang="zh-TW" altLang="en-US" sz="1400" kern="0">
                <a:ea typeface="+mn-lt"/>
                <a:cs typeface="+mn-lt"/>
              </a:rPr>
              <a:t> </a:t>
            </a:r>
            <a:r>
              <a:rPr lang="en-US" altLang="zh-TW" sz="1400" kern="0">
                <a:ea typeface="+mn-lt"/>
                <a:cs typeface="+mn-lt"/>
              </a:rPr>
              <a:t>for</a:t>
            </a:r>
            <a:r>
              <a:rPr lang="zh-TW" altLang="en-US" sz="1400" kern="0">
                <a:ea typeface="+mn-lt"/>
                <a:cs typeface="+mn-lt"/>
              </a:rPr>
              <a:t> </a:t>
            </a:r>
            <a:r>
              <a:rPr lang="en-US" altLang="zh-TW" sz="1400" kern="0">
                <a:ea typeface="+mn-lt"/>
                <a:cs typeface="+mn-lt"/>
              </a:rPr>
              <a:t>HC")</a:t>
            </a:r>
            <a:r>
              <a:rPr lang="zh-TW" altLang="en-US" sz="1400" kern="0">
                <a:ea typeface="+mn-lt"/>
                <a:cs typeface="+mn-lt"/>
              </a:rPr>
              <a:t> </a:t>
            </a:r>
            <a:r>
              <a:rPr lang="en-US" altLang="zh-TW" sz="1400" kern="0">
                <a:ea typeface="+mn-lt"/>
                <a:cs typeface="+mn-lt"/>
              </a:rPr>
              <a:t>+</a:t>
            </a:r>
            <a:endParaRPr lang="zh-TW" altLang="en-US"/>
          </a:p>
          <a:p>
            <a:r>
              <a:rPr lang="zh-TW" altLang="en-US" sz="1400" kern="0">
                <a:ea typeface="+mn-lt"/>
                <a:cs typeface="+mn-lt"/>
              </a:rPr>
              <a:t>  </a:t>
            </a:r>
            <a:endParaRPr lang="zh-TW" altLang="en-US"/>
          </a:p>
          <a:p>
            <a:r>
              <a:rPr lang="zh-TW" altLang="en-US" sz="1400" kern="0">
                <a:ea typeface="+mn-lt"/>
                <a:cs typeface="+mn-lt"/>
              </a:rPr>
              <a:t>  </a:t>
            </a:r>
            <a:r>
              <a:rPr lang="en-US" altLang="zh-TW" sz="1400" kern="0" err="1">
                <a:ea typeface="+mn-lt"/>
                <a:cs typeface="+mn-lt"/>
              </a:rPr>
              <a:t>geom_vline</a:t>
            </a:r>
            <a:r>
              <a:rPr lang="en-US" altLang="zh-TW" sz="1400" kern="0">
                <a:ea typeface="+mn-lt"/>
                <a:cs typeface="+mn-lt"/>
              </a:rPr>
              <a:t>(</a:t>
            </a:r>
            <a:r>
              <a:rPr lang="en-US" altLang="zh-TW" sz="1400" kern="0" err="1">
                <a:ea typeface="+mn-lt"/>
                <a:cs typeface="+mn-lt"/>
              </a:rPr>
              <a:t>xin</a:t>
            </a:r>
            <a:r>
              <a:rPr lang="zh-TW" sz="1400" kern="0">
                <a:ea typeface="+mn-lt"/>
                <a:cs typeface="+mn-lt"/>
              </a:rPr>
              <a:t>ter</a:t>
            </a:r>
            <a:r>
              <a:rPr lang="en-US" altLang="zh-TW" sz="1400" kern="0" err="1">
                <a:ea typeface="+mn-lt"/>
                <a:cs typeface="+mn-lt"/>
              </a:rPr>
              <a:t>cept</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4,</a:t>
            </a:r>
            <a:r>
              <a:rPr lang="zh-TW" sz="1400" kern="0">
                <a:ea typeface="+mn-lt"/>
                <a:cs typeface="+mn-lt"/>
              </a:rPr>
              <a:t>       </a:t>
            </a:r>
            <a:r>
              <a:rPr lang="zh-TW" sz="1400" kern="0">
                <a:solidFill>
                  <a:srgbClr val="666CAA"/>
                </a:solidFill>
                <a:ea typeface="+mn-lt"/>
                <a:cs typeface="+mn-lt"/>
              </a:rPr>
              <a:t># 在 X=4的地方</a:t>
            </a:r>
            <a:r>
              <a:rPr lang="zh-TW" altLang="en-US" sz="1400" kern="0">
                <a:solidFill>
                  <a:srgbClr val="666CAA"/>
                </a:solidFill>
                <a:ea typeface="+mn-lt"/>
                <a:cs typeface="+mn-lt"/>
              </a:rPr>
              <a:t> </a:t>
            </a:r>
            <a:endParaRPr lang="zh-TW">
              <a:solidFill>
                <a:srgbClr val="666CAA"/>
              </a:solidFill>
            </a:endParaRPr>
          </a:p>
          <a:p>
            <a:r>
              <a:rPr lang="zh-TW" sz="1400" kern="0">
                <a:ea typeface="+mn-lt"/>
                <a:cs typeface="+mn-lt"/>
              </a:rPr>
              <a:t>             linetype = </a:t>
            </a:r>
            <a:r>
              <a:rPr lang="en-US" altLang="zh-TW" sz="1400" kern="0">
                <a:ea typeface="+mn-lt"/>
                <a:cs typeface="+mn-lt"/>
              </a:rPr>
              <a:t>2)</a:t>
            </a:r>
            <a:r>
              <a:rPr lang="zh-TW" sz="1400" kern="0">
                <a:ea typeface="+mn-lt"/>
                <a:cs typeface="+mn-lt"/>
              </a:rPr>
              <a:t>         </a:t>
            </a:r>
            <a:r>
              <a:rPr lang="zh-TW" sz="1400" kern="0">
                <a:solidFill>
                  <a:srgbClr val="666CAA"/>
                </a:solidFill>
                <a:ea typeface="+mn-lt"/>
                <a:cs typeface="+mn-lt"/>
              </a:rPr>
              <a:t># 畫一條虛線</a:t>
            </a:r>
            <a:endParaRPr lang="zh-TW">
              <a:solidFill>
                <a:srgbClr val="666CAA"/>
              </a:solidFill>
            </a:endParaRPr>
          </a:p>
        </p:txBody>
      </p:sp>
      <p:pic>
        <p:nvPicPr>
          <p:cNvPr id="4" name="圖片 5">
            <a:extLst>
              <a:ext uri="{FF2B5EF4-FFF2-40B4-BE49-F238E27FC236}">
                <a16:creationId xmlns:a16="http://schemas.microsoft.com/office/drawing/2014/main" id="{DC4B71A9-5C12-F5F6-0918-7E14947434CD}"/>
              </a:ext>
            </a:extLst>
          </p:cNvPr>
          <p:cNvPicPr>
            <a:picLocks noChangeAspect="1"/>
          </p:cNvPicPr>
          <p:nvPr/>
        </p:nvPicPr>
        <p:blipFill>
          <a:blip r:embed="rId2"/>
          <a:stretch>
            <a:fillRect/>
          </a:stretch>
        </p:blipFill>
        <p:spPr>
          <a:xfrm>
            <a:off x="2510481" y="2956824"/>
            <a:ext cx="6141308" cy="3642244"/>
          </a:xfrm>
          <a:prstGeom prst="rect">
            <a:avLst/>
          </a:prstGeom>
        </p:spPr>
      </p:pic>
    </p:spTree>
    <p:extLst>
      <p:ext uri="{BB962C8B-B14F-4D97-AF65-F5344CB8AC3E}">
        <p14:creationId xmlns:p14="http://schemas.microsoft.com/office/powerpoint/2010/main" val="2148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32145" y="208300"/>
            <a:ext cx="8705334" cy="2246769"/>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fviz_nbclust</a:t>
            </a:r>
            <a:r>
              <a:rPr lang="en-US" altLang="zh-TW" sz="1400" kern="0">
                <a:ea typeface="+mn-lt"/>
                <a:cs typeface="+mn-lt"/>
              </a:rPr>
              <a:t>(data,</a:t>
            </a:r>
            <a:r>
              <a:rPr lang="zh-TW" altLang="en-US" sz="1400" kern="0">
                <a:ea typeface="+mn-lt"/>
                <a:cs typeface="+mn-lt"/>
              </a:rPr>
              <a:t> </a:t>
            </a:r>
            <a:endParaRPr lang="zh-TW"/>
          </a:p>
          <a:p>
            <a:r>
              <a:rPr lang="zh-TW" altLang="en-US" sz="1400" kern="0">
                <a:ea typeface="+mn-lt"/>
                <a:cs typeface="+mn-lt"/>
              </a:rPr>
              <a:t>             </a:t>
            </a:r>
            <a:r>
              <a:rPr lang="en-US" altLang="zh-TW" sz="1400" kern="0" err="1">
                <a:ea typeface="+mn-lt"/>
                <a:cs typeface="+mn-lt"/>
              </a:rPr>
              <a:t>FUNclus</a:t>
            </a:r>
            <a:r>
              <a:rPr lang="zh-TW" sz="1400" kern="0">
                <a:ea typeface="+mn-lt"/>
                <a:cs typeface="+mn-lt"/>
              </a:rPr>
              <a:t>t</a:t>
            </a:r>
            <a:r>
              <a:rPr lang="en-US" altLang="zh-TW" sz="1400" kern="0">
                <a:ea typeface="+mn-lt"/>
                <a:cs typeface="+mn-lt"/>
              </a:rPr>
              <a:t>er</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k</a:t>
            </a:r>
            <a:r>
              <a:rPr lang="zh-TW" sz="1400" kern="0">
                <a:ea typeface="+mn-lt"/>
                <a:cs typeface="+mn-lt"/>
              </a:rPr>
              <a:t>m</a:t>
            </a:r>
            <a:r>
              <a:rPr lang="en-US" altLang="zh-TW" sz="1400" kern="0" err="1">
                <a:ea typeface="+mn-lt"/>
                <a:cs typeface="+mn-lt"/>
              </a:rPr>
              <a:t>eans</a:t>
            </a:r>
            <a:r>
              <a:rPr lang="en-US" altLang="zh-TW" sz="1400" kern="0">
                <a:ea typeface="+mn-lt"/>
                <a:cs typeface="+mn-lt"/>
              </a:rPr>
              <a:t>,</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K-Means</a:t>
            </a:r>
            <a:endParaRPr lang="zh-TW" altLang="en-US">
              <a:solidFill>
                <a:srgbClr val="666CAA"/>
              </a:solidFill>
            </a:endParaRPr>
          </a:p>
          <a:p>
            <a:r>
              <a:rPr lang="zh-TW" altLang="en-US" sz="1400" kern="0">
                <a:ea typeface="+mn-lt"/>
                <a:cs typeface="+mn-lt"/>
              </a:rPr>
              <a:t>             </a:t>
            </a:r>
            <a:r>
              <a:rPr lang="en-US" altLang="zh-TW" sz="1400" kern="0">
                <a:ea typeface="+mn-lt"/>
                <a:cs typeface="+mn-lt"/>
              </a:rPr>
              <a:t>metho</a:t>
            </a:r>
            <a:r>
              <a:rPr lang="zh-TW" sz="1400" kern="0">
                <a:ea typeface="+mn-lt"/>
                <a:cs typeface="+mn-lt"/>
              </a:rPr>
              <a:t>d</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a:t>
            </a:r>
            <a:r>
              <a:rPr lang="en-US" altLang="zh-TW" sz="1400" kern="0" err="1">
                <a:ea typeface="+mn-lt"/>
                <a:cs typeface="+mn-lt"/>
              </a:rPr>
              <a:t>wss</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total</a:t>
            </a:r>
            <a:r>
              <a:rPr lang="zh-TW" altLang="en-US" sz="1400" kern="0">
                <a:solidFill>
                  <a:srgbClr val="666CAA"/>
                </a:solidFill>
                <a:ea typeface="+mn-lt"/>
                <a:cs typeface="+mn-lt"/>
              </a:rPr>
              <a:t> </a:t>
            </a:r>
            <a:r>
              <a:rPr lang="en-US" altLang="zh-TW" sz="1400" kern="0">
                <a:solidFill>
                  <a:srgbClr val="666CAA"/>
                </a:solidFill>
                <a:ea typeface="+mn-lt"/>
                <a:cs typeface="+mn-lt"/>
              </a:rPr>
              <a:t>with</a:t>
            </a:r>
            <a:r>
              <a:rPr lang="zh-TW" sz="1400" kern="0">
                <a:solidFill>
                  <a:srgbClr val="666CAA"/>
                </a:solidFill>
                <a:ea typeface="+mn-lt"/>
                <a:cs typeface="+mn-lt"/>
              </a:rPr>
              <a:t>i</a:t>
            </a:r>
            <a:r>
              <a:rPr lang="en-US" altLang="zh-TW" sz="1400" kern="0">
                <a:solidFill>
                  <a:srgbClr val="666CAA"/>
                </a:solidFill>
                <a:ea typeface="+mn-lt"/>
                <a:cs typeface="+mn-lt"/>
              </a:rPr>
              <a:t>n</a:t>
            </a:r>
            <a:r>
              <a:rPr lang="zh-TW" altLang="en-US" sz="1400" kern="0">
                <a:solidFill>
                  <a:srgbClr val="666CAA"/>
                </a:solidFill>
                <a:ea typeface="+mn-lt"/>
                <a:cs typeface="+mn-lt"/>
              </a:rPr>
              <a:t> </a:t>
            </a:r>
            <a:r>
              <a:rPr lang="en-US" altLang="zh-TW" sz="1400" kern="0">
                <a:solidFill>
                  <a:srgbClr val="666CAA"/>
                </a:solidFill>
                <a:ea typeface="+mn-lt"/>
                <a:cs typeface="+mn-lt"/>
              </a:rPr>
              <a:t>sum</a:t>
            </a:r>
            <a:r>
              <a:rPr lang="zh-TW" altLang="en-US" sz="1400" kern="0">
                <a:solidFill>
                  <a:srgbClr val="666CAA"/>
                </a:solidFill>
                <a:ea typeface="+mn-lt"/>
                <a:cs typeface="+mn-lt"/>
              </a:rPr>
              <a:t> </a:t>
            </a:r>
            <a:r>
              <a:rPr lang="en-US" altLang="zh-TW" sz="1400" kern="0">
                <a:solidFill>
                  <a:srgbClr val="666CAA"/>
                </a:solidFill>
                <a:ea typeface="+mn-lt"/>
                <a:cs typeface="+mn-lt"/>
              </a:rPr>
              <a:t>of</a:t>
            </a:r>
            <a:r>
              <a:rPr lang="zh-TW" altLang="en-US" sz="1400" kern="0">
                <a:solidFill>
                  <a:srgbClr val="666CAA"/>
                </a:solidFill>
                <a:ea typeface="+mn-lt"/>
                <a:cs typeface="+mn-lt"/>
              </a:rPr>
              <a:t> </a:t>
            </a:r>
            <a:r>
              <a:rPr lang="en-US" altLang="zh-TW" sz="1400" kern="0">
                <a:solidFill>
                  <a:srgbClr val="666CAA"/>
                </a:solidFill>
                <a:ea typeface="+mn-lt"/>
                <a:cs typeface="+mn-lt"/>
              </a:rPr>
              <a:t>square</a:t>
            </a:r>
            <a:endParaRPr lang="en-US">
              <a:solidFill>
                <a:srgbClr val="666CAA"/>
              </a:solidFill>
            </a:endParaRPr>
          </a:p>
          <a:p>
            <a:r>
              <a:rPr lang="zh-TW" altLang="en-US"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max</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12</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max</a:t>
            </a:r>
            <a:r>
              <a:rPr lang="zh-TW" altLang="en-US" sz="1400" kern="0">
                <a:solidFill>
                  <a:srgbClr val="666CAA"/>
                </a:solidFill>
                <a:ea typeface="+mn-lt"/>
                <a:cs typeface="+mn-lt"/>
              </a:rPr>
              <a:t> </a:t>
            </a:r>
            <a:r>
              <a:rPr lang="en-US" altLang="zh-TW" sz="1400" kern="0">
                <a:solidFill>
                  <a:srgbClr val="666CAA"/>
                </a:solidFill>
                <a:ea typeface="+mn-lt"/>
                <a:cs typeface="+mn-lt"/>
              </a:rPr>
              <a:t>number</a:t>
            </a:r>
            <a:r>
              <a:rPr lang="zh-TW" altLang="en-US" sz="1400" kern="0">
                <a:solidFill>
                  <a:srgbClr val="666CAA"/>
                </a:solidFill>
                <a:ea typeface="+mn-lt"/>
                <a:cs typeface="+mn-lt"/>
              </a:rPr>
              <a:t> </a:t>
            </a:r>
            <a:r>
              <a:rPr lang="en-US" altLang="zh-TW" sz="1400" kern="0">
                <a:solidFill>
                  <a:srgbClr val="666CAA"/>
                </a:solidFill>
                <a:ea typeface="+mn-lt"/>
                <a:cs typeface="+mn-lt"/>
              </a:rPr>
              <a:t>of</a:t>
            </a:r>
            <a:r>
              <a:rPr lang="zh-TW" altLang="en-US" sz="1400" kern="0">
                <a:solidFill>
                  <a:srgbClr val="666CAA"/>
                </a:solidFill>
                <a:ea typeface="+mn-lt"/>
                <a:cs typeface="+mn-lt"/>
              </a:rPr>
              <a:t> </a:t>
            </a:r>
            <a:r>
              <a:rPr lang="zh-TW" sz="1400" kern="0">
                <a:solidFill>
                  <a:srgbClr val="666CAA"/>
                </a:solidFill>
                <a:ea typeface="+mn-lt"/>
                <a:cs typeface="+mn-lt"/>
              </a:rPr>
              <a:t>cluster</a:t>
            </a:r>
            <a:r>
              <a:rPr lang="en-US" altLang="zh-TW" sz="1400" kern="0">
                <a:solidFill>
                  <a:srgbClr val="666CAA"/>
                </a:solidFill>
                <a:ea typeface="+mn-lt"/>
                <a:cs typeface="+mn-lt"/>
              </a:rPr>
              <a:t>s</a:t>
            </a:r>
            <a:r>
              <a:rPr lang="zh-TW" altLang="en-US" sz="1400" kern="0">
                <a:solidFill>
                  <a:srgbClr val="666CAA"/>
                </a:solidFill>
                <a:ea typeface="+mn-lt"/>
                <a:cs typeface="+mn-lt"/>
              </a:rPr>
              <a:t> </a:t>
            </a:r>
            <a:r>
              <a:rPr lang="en-US" altLang="zh-TW" sz="1400" kern="0">
                <a:solidFill>
                  <a:srgbClr val="666CAA"/>
                </a:solidFill>
                <a:ea typeface="+mn-lt"/>
                <a:cs typeface="+mn-lt"/>
              </a:rPr>
              <a:t>to</a:t>
            </a:r>
            <a:r>
              <a:rPr lang="zh-TW" altLang="en-US" sz="1400" kern="0">
                <a:solidFill>
                  <a:srgbClr val="666CAA"/>
                </a:solidFill>
                <a:ea typeface="+mn-lt"/>
                <a:cs typeface="+mn-lt"/>
              </a:rPr>
              <a:t> </a:t>
            </a:r>
            <a:r>
              <a:rPr lang="zh-TW" sz="1400" kern="0">
                <a:solidFill>
                  <a:srgbClr val="666CAA"/>
                </a:solidFill>
                <a:ea typeface="+mn-lt"/>
                <a:cs typeface="+mn-lt"/>
              </a:rPr>
              <a:t>c</a:t>
            </a:r>
            <a:r>
              <a:rPr lang="en-US" altLang="zh-TW" sz="1400" kern="0" err="1">
                <a:solidFill>
                  <a:srgbClr val="666CAA"/>
                </a:solidFill>
                <a:ea typeface="+mn-lt"/>
                <a:cs typeface="+mn-lt"/>
              </a:rPr>
              <a:t>onsider</a:t>
            </a:r>
            <a:endParaRPr lang="zh-TW" altLang="en-US" err="1">
              <a:solidFill>
                <a:srgbClr val="666CAA"/>
              </a:solidFill>
            </a:endParaRPr>
          </a:p>
          <a:p>
            <a:r>
              <a:rPr lang="en-US" altLang="zh-TW" sz="1400" kern="0">
                <a:ea typeface="+mn-lt"/>
                <a:cs typeface="+mn-lt"/>
              </a:rPr>
              <a:t>)</a:t>
            </a:r>
            <a:r>
              <a:rPr lang="zh-TW" altLang="en-US" sz="1400" kern="0">
                <a:ea typeface="+mn-lt"/>
                <a:cs typeface="+mn-lt"/>
              </a:rPr>
              <a:t> </a:t>
            </a:r>
            <a:r>
              <a:rPr lang="en-US" altLang="zh-TW" sz="1400" kern="0">
                <a:ea typeface="+mn-lt"/>
                <a:cs typeface="+mn-lt"/>
              </a:rPr>
              <a:t>+</a:t>
            </a:r>
            <a:endParaRPr lang="zh-TW" altLang="en-US"/>
          </a:p>
          <a:p>
            <a:r>
              <a:rPr lang="zh-TW" altLang="en-US" sz="1400" kern="0">
                <a:ea typeface="+mn-lt"/>
                <a:cs typeface="+mn-lt"/>
              </a:rPr>
              <a:t>  </a:t>
            </a:r>
            <a:endParaRPr lang="zh-TW" altLang="en-US"/>
          </a:p>
          <a:p>
            <a:r>
              <a:rPr lang="zh-TW" altLang="en-US" sz="1400" kern="0">
                <a:ea typeface="+mn-lt"/>
                <a:cs typeface="+mn-lt"/>
              </a:rPr>
              <a:t>  </a:t>
            </a:r>
            <a:r>
              <a:rPr lang="en-US" altLang="zh-TW" sz="1400" kern="0">
                <a:ea typeface="+mn-lt"/>
                <a:cs typeface="+mn-lt"/>
              </a:rPr>
              <a:t>labs(title="E</a:t>
            </a:r>
            <a:r>
              <a:rPr lang="zh-TW" sz="1400" kern="0">
                <a:ea typeface="+mn-lt"/>
                <a:cs typeface="+mn-lt"/>
              </a:rPr>
              <a:t>l</a:t>
            </a:r>
            <a:r>
              <a:rPr lang="en-US" altLang="zh-TW" sz="1400" kern="0">
                <a:ea typeface="+mn-lt"/>
                <a:cs typeface="+mn-lt"/>
              </a:rPr>
              <a:t>bow</a:t>
            </a:r>
            <a:r>
              <a:rPr lang="zh-TW" altLang="en-US" sz="1400" kern="0">
                <a:ea typeface="+mn-lt"/>
                <a:cs typeface="+mn-lt"/>
              </a:rPr>
              <a:t> </a:t>
            </a:r>
            <a:r>
              <a:rPr lang="en-US" altLang="zh-TW" sz="1400" kern="0">
                <a:ea typeface="+mn-lt"/>
                <a:cs typeface="+mn-lt"/>
              </a:rPr>
              <a:t>Method</a:t>
            </a:r>
            <a:r>
              <a:rPr lang="zh-TW" altLang="en-US" sz="1400" kern="0">
                <a:ea typeface="+mn-lt"/>
                <a:cs typeface="+mn-lt"/>
              </a:rPr>
              <a:t> </a:t>
            </a:r>
            <a:r>
              <a:rPr lang="en-US" altLang="zh-TW" sz="1400" kern="0">
                <a:ea typeface="+mn-lt"/>
                <a:cs typeface="+mn-lt"/>
              </a:rPr>
              <a:t>for</a:t>
            </a:r>
            <a:r>
              <a:rPr lang="zh-TW" altLang="en-US" sz="1400" kern="0">
                <a:ea typeface="+mn-lt"/>
                <a:cs typeface="+mn-lt"/>
              </a:rPr>
              <a:t> </a:t>
            </a:r>
            <a:r>
              <a:rPr lang="en-US" altLang="zh-TW" sz="1400" kern="0">
                <a:ea typeface="+mn-lt"/>
                <a:cs typeface="+mn-lt"/>
              </a:rPr>
              <a:t>K-Mean</a:t>
            </a:r>
            <a:r>
              <a:rPr lang="zh-TW" sz="1400" kern="0">
                <a:ea typeface="+mn-lt"/>
                <a:cs typeface="+mn-lt"/>
              </a:rPr>
              <a:t>s</a:t>
            </a:r>
            <a:r>
              <a:rPr lang="en-US" altLang="zh-TW" sz="1400" kern="0">
                <a:ea typeface="+mn-lt"/>
                <a:cs typeface="+mn-lt"/>
              </a:rPr>
              <a:t>")</a:t>
            </a:r>
            <a:r>
              <a:rPr lang="zh-TW" altLang="en-US" sz="1400" kern="0">
                <a:ea typeface="+mn-lt"/>
                <a:cs typeface="+mn-lt"/>
              </a:rPr>
              <a:t> </a:t>
            </a:r>
            <a:r>
              <a:rPr lang="en-US" altLang="zh-TW" sz="1400" kern="0">
                <a:ea typeface="+mn-lt"/>
                <a:cs typeface="+mn-lt"/>
              </a:rPr>
              <a:t>+</a:t>
            </a:r>
            <a:endParaRPr lang="zh-TW" altLang="en-US"/>
          </a:p>
          <a:p>
            <a:r>
              <a:rPr lang="zh-TW" altLang="en-US" sz="1400" kern="0">
                <a:ea typeface="+mn-lt"/>
                <a:cs typeface="+mn-lt"/>
              </a:rPr>
              <a:t>  </a:t>
            </a:r>
            <a:endParaRPr lang="zh-TW" altLang="en-US"/>
          </a:p>
          <a:p>
            <a:r>
              <a:rPr lang="zh-TW" altLang="en-US" sz="1400" kern="0">
                <a:ea typeface="+mn-lt"/>
                <a:cs typeface="+mn-lt"/>
              </a:rPr>
              <a:t>  </a:t>
            </a:r>
            <a:r>
              <a:rPr lang="en-US" altLang="zh-TW" sz="1400" kern="0" err="1">
                <a:ea typeface="+mn-lt"/>
                <a:cs typeface="+mn-lt"/>
              </a:rPr>
              <a:t>geom_vline</a:t>
            </a:r>
            <a:r>
              <a:rPr lang="en-US" altLang="zh-TW" sz="1400" kern="0">
                <a:ea typeface="+mn-lt"/>
                <a:cs typeface="+mn-lt"/>
              </a:rPr>
              <a:t>(</a:t>
            </a:r>
            <a:r>
              <a:rPr lang="en-US" altLang="zh-TW" sz="1400" kern="0" err="1">
                <a:ea typeface="+mn-lt"/>
                <a:cs typeface="+mn-lt"/>
              </a:rPr>
              <a:t>xin</a:t>
            </a:r>
            <a:r>
              <a:rPr lang="zh-TW" sz="1400" kern="0">
                <a:ea typeface="+mn-lt"/>
                <a:cs typeface="+mn-lt"/>
              </a:rPr>
              <a:t>ter</a:t>
            </a:r>
            <a:r>
              <a:rPr lang="en-US" altLang="zh-TW" sz="1400" kern="0" err="1">
                <a:ea typeface="+mn-lt"/>
                <a:cs typeface="+mn-lt"/>
              </a:rPr>
              <a:t>cept</a:t>
            </a:r>
            <a:r>
              <a:rPr lang="zh-TW" altLang="en-US" sz="1400" kern="0">
                <a:ea typeface="+mn-lt"/>
                <a:cs typeface="+mn-lt"/>
              </a:rPr>
              <a:t> </a:t>
            </a:r>
            <a:r>
              <a:rPr lang="en-US" altLang="zh-TW" sz="1400" kern="0">
                <a:ea typeface="+mn-lt"/>
                <a:cs typeface="+mn-lt"/>
              </a:rPr>
              <a:t>=</a:t>
            </a:r>
            <a:r>
              <a:rPr lang="zh-TW" altLang="en-US" sz="1400" kern="0">
                <a:ea typeface="+mn-lt"/>
                <a:cs typeface="+mn-lt"/>
              </a:rPr>
              <a:t> </a:t>
            </a:r>
            <a:r>
              <a:rPr lang="en-US" altLang="zh-TW" sz="1400" kern="0">
                <a:ea typeface="+mn-lt"/>
                <a:cs typeface="+mn-lt"/>
              </a:rPr>
              <a:t>4,</a:t>
            </a:r>
            <a:r>
              <a:rPr lang="zh-TW" sz="1400" kern="0">
                <a:ea typeface="+mn-lt"/>
                <a:cs typeface="+mn-lt"/>
              </a:rPr>
              <a:t>        </a:t>
            </a:r>
            <a:r>
              <a:rPr lang="zh-TW" sz="1400" kern="0">
                <a:solidFill>
                  <a:srgbClr val="666CAA"/>
                </a:solidFill>
                <a:ea typeface="+mn-lt"/>
                <a:cs typeface="+mn-lt"/>
              </a:rPr>
              <a:t># 在 X=4的地方</a:t>
            </a:r>
            <a:r>
              <a:rPr lang="zh-TW" altLang="en-US" sz="1400" kern="0">
                <a:solidFill>
                  <a:srgbClr val="666CAA"/>
                </a:solidFill>
                <a:ea typeface="+mn-lt"/>
                <a:cs typeface="+mn-lt"/>
              </a:rPr>
              <a:t> </a:t>
            </a:r>
            <a:endParaRPr lang="zh-TW">
              <a:solidFill>
                <a:srgbClr val="666CAA"/>
              </a:solidFill>
            </a:endParaRPr>
          </a:p>
          <a:p>
            <a:r>
              <a:rPr lang="zh-TW" sz="1400" kern="0">
                <a:ea typeface="+mn-lt"/>
                <a:cs typeface="+mn-lt"/>
              </a:rPr>
              <a:t>             linetype = 2</a:t>
            </a:r>
            <a:r>
              <a:rPr lang="en-US" altLang="zh-TW" sz="1400" kern="0">
                <a:ea typeface="+mn-lt"/>
                <a:cs typeface="+mn-lt"/>
              </a:rPr>
              <a:t>)</a:t>
            </a:r>
            <a:r>
              <a:rPr lang="zh-TW" sz="1400" kern="0">
                <a:ea typeface="+mn-lt"/>
                <a:cs typeface="+mn-lt"/>
              </a:rPr>
              <a:t>          </a:t>
            </a:r>
            <a:r>
              <a:rPr lang="zh-TW" sz="1400" kern="0">
                <a:solidFill>
                  <a:srgbClr val="666CAA"/>
                </a:solidFill>
                <a:ea typeface="+mn-lt"/>
                <a:cs typeface="+mn-lt"/>
              </a:rPr>
              <a:t># 畫一條垂直虛線</a:t>
            </a:r>
            <a:endParaRPr lang="zh-TW">
              <a:solidFill>
                <a:srgbClr val="666CAA"/>
              </a:solidFill>
            </a:endParaRPr>
          </a:p>
        </p:txBody>
      </p:sp>
      <p:pic>
        <p:nvPicPr>
          <p:cNvPr id="4" name="圖片 5">
            <a:extLst>
              <a:ext uri="{FF2B5EF4-FFF2-40B4-BE49-F238E27FC236}">
                <a16:creationId xmlns:a16="http://schemas.microsoft.com/office/drawing/2014/main" id="{B148F12B-D39E-6C14-CAE3-504B1C7F4DA5}"/>
              </a:ext>
            </a:extLst>
          </p:cNvPr>
          <p:cNvPicPr>
            <a:picLocks noChangeAspect="1"/>
          </p:cNvPicPr>
          <p:nvPr/>
        </p:nvPicPr>
        <p:blipFill>
          <a:blip r:embed="rId2"/>
          <a:stretch>
            <a:fillRect/>
          </a:stretch>
        </p:blipFill>
        <p:spPr>
          <a:xfrm>
            <a:off x="2129481" y="2596418"/>
            <a:ext cx="6903308" cy="4074731"/>
          </a:xfrm>
          <a:prstGeom prst="rect">
            <a:avLst/>
          </a:prstGeom>
        </p:spPr>
      </p:pic>
    </p:spTree>
    <p:extLst>
      <p:ext uri="{BB962C8B-B14F-4D97-AF65-F5344CB8AC3E}">
        <p14:creationId xmlns:p14="http://schemas.microsoft.com/office/powerpoint/2010/main" val="128431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32145" y="208300"/>
            <a:ext cx="8705334" cy="2246769"/>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fviz_nbclust</a:t>
            </a:r>
            <a:r>
              <a:rPr lang="en-US" altLang="zh-TW" sz="1400" kern="0">
                <a:ea typeface="+mn-lt"/>
                <a:cs typeface="+mn-lt"/>
              </a:rPr>
              <a:t>(data,</a:t>
            </a:r>
            <a:r>
              <a:rPr lang="zh-TW" altLang="en-US" sz="1400" kern="0">
                <a:ea typeface="+mn-lt"/>
                <a:cs typeface="+mn-lt"/>
              </a:rPr>
              <a:t> </a:t>
            </a:r>
            <a:endParaRPr lang="zh-TW"/>
          </a:p>
          <a:p>
            <a:r>
              <a:rPr lang="zh-TW" sz="1400" kern="0">
                <a:ea typeface="+mn-lt"/>
                <a:cs typeface="+mn-lt"/>
              </a:rPr>
              <a:t>             </a:t>
            </a:r>
            <a:r>
              <a:rPr lang="en-US" altLang="zh-TW" sz="1400" kern="0" err="1">
                <a:ea typeface="+mn-lt"/>
                <a:cs typeface="+mn-lt"/>
              </a:rPr>
              <a:t>FUNclus</a:t>
            </a:r>
            <a:r>
              <a:rPr lang="zh-TW" sz="1400" kern="0">
                <a:ea typeface="+mn-lt"/>
                <a:cs typeface="+mn-lt"/>
              </a:rPr>
              <a:t>t</a:t>
            </a:r>
            <a:r>
              <a:rPr lang="en-US" altLang="zh-TW" sz="1400" kern="0">
                <a:ea typeface="+mn-lt"/>
                <a:cs typeface="+mn-lt"/>
              </a:rPr>
              <a:t>er</a:t>
            </a:r>
            <a:r>
              <a:rPr lang="zh-TW" altLang="en-US"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pa</a:t>
            </a:r>
            <a:r>
              <a:rPr lang="zh-TW" sz="1400" kern="0">
                <a:ea typeface="+mn-lt"/>
                <a:cs typeface="+mn-lt"/>
              </a:rPr>
              <a:t>m</a:t>
            </a:r>
            <a:r>
              <a:rPr lang="en-US" alt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K-</a:t>
            </a:r>
            <a:r>
              <a:rPr lang="zh-TW" sz="1400" kern="0">
                <a:solidFill>
                  <a:srgbClr val="666CAA"/>
                </a:solidFill>
                <a:ea typeface="+mn-lt"/>
                <a:cs typeface="+mn-lt"/>
              </a:rPr>
              <a:t>M</a:t>
            </a:r>
            <a:r>
              <a:rPr lang="en-US" altLang="zh-TW" sz="1400" kern="0" err="1">
                <a:solidFill>
                  <a:srgbClr val="666CAA"/>
                </a:solidFill>
                <a:ea typeface="+mn-lt"/>
                <a:cs typeface="+mn-lt"/>
              </a:rPr>
              <a:t>edoid</a:t>
            </a:r>
            <a:endParaRPr lang="zh-TW">
              <a:solidFill>
                <a:srgbClr val="666CAA"/>
              </a:solidFill>
            </a:endParaRPr>
          </a:p>
          <a:p>
            <a:r>
              <a:rPr lang="zh-TW" sz="1400" kern="0">
                <a:ea typeface="+mn-lt"/>
                <a:cs typeface="+mn-lt"/>
              </a:rPr>
              <a:t>             </a:t>
            </a:r>
            <a:r>
              <a:rPr lang="en-US" altLang="zh-TW" sz="1400" kern="0">
                <a:ea typeface="+mn-lt"/>
                <a:cs typeface="+mn-lt"/>
              </a:rPr>
              <a:t>metho</a:t>
            </a:r>
            <a:r>
              <a:rPr lang="zh-TW" sz="1400" kern="0">
                <a:ea typeface="+mn-lt"/>
                <a:cs typeface="+mn-lt"/>
              </a:rPr>
              <a:t>d </a:t>
            </a:r>
            <a:r>
              <a:rPr lang="en-US" altLang="zh-TW" sz="1400" kern="0">
                <a:ea typeface="+mn-lt"/>
                <a:cs typeface="+mn-lt"/>
              </a:rPr>
              <a:t>=</a:t>
            </a:r>
            <a:r>
              <a:rPr lang="zh-TW" sz="1400" kern="0">
                <a:ea typeface="+mn-lt"/>
                <a:cs typeface="+mn-lt"/>
              </a:rPr>
              <a:t> </a:t>
            </a:r>
            <a:r>
              <a:rPr lang="en-US" altLang="zh-TW" sz="1400" kern="0">
                <a:ea typeface="+mn-lt"/>
                <a:cs typeface="+mn-lt"/>
              </a:rPr>
              <a:t>"</a:t>
            </a:r>
            <a:r>
              <a:rPr lang="en-US" altLang="zh-TW" sz="1400" kern="0" err="1">
                <a:ea typeface="+mn-lt"/>
                <a:cs typeface="+mn-lt"/>
              </a:rPr>
              <a:t>wss</a:t>
            </a:r>
            <a:r>
              <a:rPr lang="en-US" altLang="zh-TW" sz="1400" kern="0">
                <a:ea typeface="+mn-lt"/>
                <a:cs typeface="+mn-lt"/>
              </a:rPr>
              <a:t>",</a:t>
            </a:r>
            <a:r>
              <a:rPr lang="zh-TW" altLang="en-US" sz="1400" kern="0">
                <a:ea typeface="+mn-lt"/>
                <a:cs typeface="+mn-lt"/>
              </a:rPr>
              <a:t>  </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total</a:t>
            </a:r>
            <a:r>
              <a:rPr lang="zh-TW" altLang="en-US" sz="1400" kern="0">
                <a:solidFill>
                  <a:srgbClr val="666CAA"/>
                </a:solidFill>
                <a:ea typeface="+mn-lt"/>
                <a:cs typeface="+mn-lt"/>
              </a:rPr>
              <a:t> </a:t>
            </a:r>
            <a:r>
              <a:rPr lang="en-US" altLang="zh-TW" sz="1400" kern="0">
                <a:solidFill>
                  <a:srgbClr val="666CAA"/>
                </a:solidFill>
                <a:ea typeface="+mn-lt"/>
                <a:cs typeface="+mn-lt"/>
              </a:rPr>
              <a:t>w</a:t>
            </a:r>
            <a:r>
              <a:rPr lang="zh-TW" sz="1400" kern="0">
                <a:solidFill>
                  <a:srgbClr val="666CAA"/>
                </a:solidFill>
                <a:ea typeface="+mn-lt"/>
                <a:cs typeface="+mn-lt"/>
              </a:rPr>
              <a:t>i</a:t>
            </a:r>
            <a:r>
              <a:rPr lang="en-US" altLang="zh-TW" sz="1400" kern="0" err="1">
                <a:solidFill>
                  <a:srgbClr val="666CAA"/>
                </a:solidFill>
                <a:ea typeface="+mn-lt"/>
                <a:cs typeface="+mn-lt"/>
              </a:rPr>
              <a:t>th</a:t>
            </a:r>
            <a:r>
              <a:rPr lang="zh-TW" sz="1400" kern="0">
                <a:solidFill>
                  <a:srgbClr val="666CAA"/>
                </a:solidFill>
                <a:ea typeface="+mn-lt"/>
                <a:cs typeface="+mn-lt"/>
              </a:rPr>
              <a:t>i</a:t>
            </a:r>
            <a:r>
              <a:rPr lang="en-US" altLang="zh-TW" sz="1400" kern="0">
                <a:solidFill>
                  <a:srgbClr val="666CAA"/>
                </a:solidFill>
                <a:ea typeface="+mn-lt"/>
                <a:cs typeface="+mn-lt"/>
              </a:rPr>
              <a:t>n</a:t>
            </a:r>
            <a:r>
              <a:rPr lang="zh-TW" sz="1400" kern="0">
                <a:solidFill>
                  <a:srgbClr val="666CAA"/>
                </a:solidFill>
                <a:ea typeface="+mn-lt"/>
                <a:cs typeface="+mn-lt"/>
              </a:rPr>
              <a:t> </a:t>
            </a:r>
            <a:r>
              <a:rPr lang="en-US" altLang="zh-TW" sz="1400" kern="0">
                <a:solidFill>
                  <a:srgbClr val="666CAA"/>
                </a:solidFill>
                <a:ea typeface="+mn-lt"/>
                <a:cs typeface="+mn-lt"/>
              </a:rPr>
              <a:t>sum</a:t>
            </a:r>
            <a:r>
              <a:rPr lang="zh-TW" altLang="en-US" sz="1400" kern="0">
                <a:solidFill>
                  <a:srgbClr val="666CAA"/>
                </a:solidFill>
                <a:ea typeface="+mn-lt"/>
                <a:cs typeface="+mn-lt"/>
              </a:rPr>
              <a:t> </a:t>
            </a:r>
            <a:r>
              <a:rPr lang="en-US" altLang="zh-TW" sz="1400" kern="0">
                <a:solidFill>
                  <a:srgbClr val="666CAA"/>
                </a:solidFill>
                <a:ea typeface="+mn-lt"/>
                <a:cs typeface="+mn-lt"/>
              </a:rPr>
              <a:t>o</a:t>
            </a:r>
            <a:r>
              <a:rPr lang="zh-TW" sz="1400" kern="0">
                <a:solidFill>
                  <a:srgbClr val="666CAA"/>
                </a:solidFill>
                <a:ea typeface="+mn-lt"/>
                <a:cs typeface="+mn-lt"/>
              </a:rPr>
              <a:t>f</a:t>
            </a:r>
            <a:r>
              <a:rPr lang="zh-TW" altLang="en-US" sz="1400" kern="0">
                <a:solidFill>
                  <a:srgbClr val="666CAA"/>
                </a:solidFill>
                <a:ea typeface="+mn-lt"/>
                <a:cs typeface="+mn-lt"/>
              </a:rPr>
              <a:t> </a:t>
            </a:r>
            <a:r>
              <a:rPr lang="en-US" altLang="zh-TW" sz="1400" kern="0">
                <a:solidFill>
                  <a:srgbClr val="666CAA"/>
                </a:solidFill>
                <a:ea typeface="+mn-lt"/>
                <a:cs typeface="+mn-lt"/>
              </a:rPr>
              <a:t>s</a:t>
            </a:r>
            <a:r>
              <a:rPr lang="zh-TW" sz="1400" kern="0">
                <a:solidFill>
                  <a:srgbClr val="666CAA"/>
                </a:solidFill>
                <a:ea typeface="+mn-lt"/>
                <a:cs typeface="+mn-lt"/>
              </a:rPr>
              <a:t>q</a:t>
            </a:r>
            <a:r>
              <a:rPr lang="en-US" altLang="zh-TW" sz="1400" kern="0" err="1">
                <a:solidFill>
                  <a:srgbClr val="666CAA"/>
                </a:solidFill>
                <a:ea typeface="+mn-lt"/>
                <a:cs typeface="+mn-lt"/>
              </a:rPr>
              <a:t>uare</a:t>
            </a:r>
            <a:endParaRPr lang="en-US" err="1">
              <a:solidFill>
                <a:srgbClr val="666CAA"/>
              </a:solidFill>
            </a:endParaRPr>
          </a:p>
          <a:p>
            <a:r>
              <a:rPr lang="zh-TW"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max</a:t>
            </a:r>
            <a:r>
              <a:rPr lang="zh-TW" altLang="en-US"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12</a:t>
            </a:r>
            <a:r>
              <a:rPr lang="zh-TW" altLang="en-US" sz="1400" kern="0">
                <a:ea typeface="+mn-lt"/>
                <a:cs typeface="+mn-lt"/>
              </a:rPr>
              <a:t>  </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max</a:t>
            </a:r>
            <a:r>
              <a:rPr lang="zh-TW" altLang="en-US" sz="1400" kern="0">
                <a:solidFill>
                  <a:srgbClr val="666CAA"/>
                </a:solidFill>
                <a:ea typeface="+mn-lt"/>
                <a:cs typeface="+mn-lt"/>
              </a:rPr>
              <a:t> </a:t>
            </a:r>
            <a:r>
              <a:rPr lang="en-US" altLang="zh-TW" sz="1400" kern="0">
                <a:solidFill>
                  <a:srgbClr val="666CAA"/>
                </a:solidFill>
                <a:ea typeface="+mn-lt"/>
                <a:cs typeface="+mn-lt"/>
              </a:rPr>
              <a:t>n</a:t>
            </a:r>
            <a:r>
              <a:rPr lang="zh-TW" sz="1400" kern="0">
                <a:solidFill>
                  <a:srgbClr val="666CAA"/>
                </a:solidFill>
                <a:ea typeface="+mn-lt"/>
                <a:cs typeface="+mn-lt"/>
              </a:rPr>
              <a:t>u</a:t>
            </a:r>
            <a:r>
              <a:rPr lang="en-US" altLang="zh-TW" sz="1400" kern="0" err="1">
                <a:solidFill>
                  <a:srgbClr val="666CAA"/>
                </a:solidFill>
                <a:ea typeface="+mn-lt"/>
                <a:cs typeface="+mn-lt"/>
              </a:rPr>
              <a:t>mber</a:t>
            </a:r>
            <a:r>
              <a:rPr lang="zh-TW" altLang="en-US" sz="1400" kern="0">
                <a:solidFill>
                  <a:srgbClr val="666CAA"/>
                </a:solidFill>
                <a:ea typeface="+mn-lt"/>
                <a:cs typeface="+mn-lt"/>
              </a:rPr>
              <a:t> </a:t>
            </a:r>
            <a:r>
              <a:rPr lang="en-US" altLang="zh-TW" sz="1400" kern="0">
                <a:solidFill>
                  <a:srgbClr val="666CAA"/>
                </a:solidFill>
                <a:ea typeface="+mn-lt"/>
                <a:cs typeface="+mn-lt"/>
              </a:rPr>
              <a:t>o</a:t>
            </a:r>
            <a:r>
              <a:rPr lang="zh-TW" sz="1400" kern="0">
                <a:solidFill>
                  <a:srgbClr val="666CAA"/>
                </a:solidFill>
                <a:ea typeface="+mn-lt"/>
                <a:cs typeface="+mn-lt"/>
              </a:rPr>
              <a:t>f</a:t>
            </a:r>
            <a:r>
              <a:rPr lang="zh-TW" altLang="en-US" sz="1400" kern="0">
                <a:solidFill>
                  <a:srgbClr val="666CAA"/>
                </a:solidFill>
                <a:ea typeface="+mn-lt"/>
                <a:cs typeface="+mn-lt"/>
              </a:rPr>
              <a:t> </a:t>
            </a:r>
            <a:r>
              <a:rPr lang="zh-TW" sz="1400" kern="0">
                <a:solidFill>
                  <a:srgbClr val="666CAA"/>
                </a:solidFill>
                <a:ea typeface="+mn-lt"/>
                <a:cs typeface="+mn-lt"/>
              </a:rPr>
              <a:t>cluster</a:t>
            </a:r>
            <a:r>
              <a:rPr lang="en-US" altLang="zh-TW" sz="1400" kern="0">
                <a:solidFill>
                  <a:srgbClr val="666CAA"/>
                </a:solidFill>
                <a:ea typeface="+mn-lt"/>
                <a:cs typeface="+mn-lt"/>
              </a:rPr>
              <a:t>s</a:t>
            </a:r>
            <a:r>
              <a:rPr lang="zh-TW" sz="1400" kern="0">
                <a:solidFill>
                  <a:srgbClr val="666CAA"/>
                </a:solidFill>
                <a:ea typeface="+mn-lt"/>
                <a:cs typeface="+mn-lt"/>
              </a:rPr>
              <a:t> </a:t>
            </a:r>
            <a:r>
              <a:rPr lang="en-US" altLang="zh-TW" sz="1400" kern="0">
                <a:solidFill>
                  <a:srgbClr val="666CAA"/>
                </a:solidFill>
                <a:ea typeface="+mn-lt"/>
                <a:cs typeface="+mn-lt"/>
              </a:rPr>
              <a:t>to</a:t>
            </a:r>
            <a:r>
              <a:rPr lang="zh-TW" altLang="en-US" sz="1400" kern="0">
                <a:solidFill>
                  <a:srgbClr val="666CAA"/>
                </a:solidFill>
                <a:ea typeface="+mn-lt"/>
                <a:cs typeface="+mn-lt"/>
              </a:rPr>
              <a:t> </a:t>
            </a:r>
            <a:r>
              <a:rPr lang="zh-TW" sz="1400" kern="0">
                <a:solidFill>
                  <a:srgbClr val="666CAA"/>
                </a:solidFill>
                <a:ea typeface="+mn-lt"/>
                <a:cs typeface="+mn-lt"/>
              </a:rPr>
              <a:t>c</a:t>
            </a:r>
            <a:r>
              <a:rPr lang="en-US" altLang="zh-TW" sz="1400" kern="0" err="1">
                <a:solidFill>
                  <a:srgbClr val="666CAA"/>
                </a:solidFill>
                <a:ea typeface="+mn-lt"/>
                <a:cs typeface="+mn-lt"/>
              </a:rPr>
              <a:t>onsider</a:t>
            </a:r>
            <a:endParaRPr lang="zh-TW" err="1">
              <a:solidFill>
                <a:srgbClr val="666CAA"/>
              </a:solidFill>
            </a:endParaRPr>
          </a:p>
          <a:p>
            <a:r>
              <a:rPr lang="en-US" altLang="zh-TW" sz="1400" kern="0">
                <a:ea typeface="+mn-lt"/>
                <a:cs typeface="+mn-lt"/>
              </a:rPr>
              <a:t>)</a:t>
            </a:r>
            <a:r>
              <a:rPr lang="zh-TW" sz="1400" kern="0">
                <a:ea typeface="+mn-lt"/>
                <a:cs typeface="+mn-lt"/>
              </a:rPr>
              <a:t> </a:t>
            </a:r>
            <a:r>
              <a:rPr lang="en-US" altLang="zh-TW" sz="1400" kern="0">
                <a:ea typeface="+mn-lt"/>
                <a:cs typeface="+mn-lt"/>
              </a:rPr>
              <a:t>+</a:t>
            </a:r>
            <a:endParaRPr lang="zh-TW" altLang="en-US">
              <a:ea typeface="+mn-lt"/>
              <a:cs typeface="+mn-lt"/>
            </a:endParaRPr>
          </a:p>
          <a:p>
            <a:r>
              <a:rPr lang="zh-TW" sz="1400" kern="0">
                <a:ea typeface="+mn-lt"/>
                <a:cs typeface="+mn-lt"/>
              </a:rPr>
              <a:t> </a:t>
            </a:r>
            <a:r>
              <a:rPr lang="zh-TW" altLang="en-US" sz="1400" kern="0">
                <a:ea typeface="+mn-lt"/>
                <a:cs typeface="+mn-lt"/>
              </a:rPr>
              <a:t> </a:t>
            </a:r>
            <a:endParaRPr lang="zh-TW"/>
          </a:p>
          <a:p>
            <a:r>
              <a:rPr lang="zh-TW" sz="1400" kern="0">
                <a:ea typeface="+mn-lt"/>
                <a:cs typeface="+mn-lt"/>
              </a:rPr>
              <a:t>  </a:t>
            </a:r>
            <a:r>
              <a:rPr lang="en-US" altLang="zh-TW" sz="1400" kern="0">
                <a:ea typeface="+mn-lt"/>
                <a:cs typeface="+mn-lt"/>
              </a:rPr>
              <a:t>labs(title="E</a:t>
            </a:r>
            <a:r>
              <a:rPr lang="zh-TW" sz="1400" kern="0">
                <a:ea typeface="+mn-lt"/>
                <a:cs typeface="+mn-lt"/>
              </a:rPr>
              <a:t>l</a:t>
            </a:r>
            <a:r>
              <a:rPr lang="en-US" altLang="zh-TW" sz="1400" kern="0">
                <a:ea typeface="+mn-lt"/>
                <a:cs typeface="+mn-lt"/>
              </a:rPr>
              <a:t>bow</a:t>
            </a:r>
            <a:r>
              <a:rPr lang="zh-TW" altLang="en-US" sz="1400" kern="0">
                <a:ea typeface="+mn-lt"/>
                <a:cs typeface="+mn-lt"/>
              </a:rPr>
              <a:t> </a:t>
            </a:r>
            <a:r>
              <a:rPr lang="en-US" altLang="zh-TW" sz="1400" kern="0">
                <a:ea typeface="+mn-lt"/>
                <a:cs typeface="+mn-lt"/>
              </a:rPr>
              <a:t>M</a:t>
            </a:r>
            <a:r>
              <a:rPr lang="zh-TW" sz="1400" kern="0">
                <a:ea typeface="+mn-lt"/>
                <a:cs typeface="+mn-lt"/>
              </a:rPr>
              <a:t>e</a:t>
            </a:r>
            <a:r>
              <a:rPr lang="en-US" altLang="zh-TW" sz="1400" kern="0" err="1">
                <a:ea typeface="+mn-lt"/>
                <a:cs typeface="+mn-lt"/>
              </a:rPr>
              <a:t>thod</a:t>
            </a:r>
            <a:r>
              <a:rPr lang="zh-TW" altLang="en-US" sz="1400" kern="0">
                <a:ea typeface="+mn-lt"/>
                <a:cs typeface="+mn-lt"/>
              </a:rPr>
              <a:t> </a:t>
            </a:r>
            <a:r>
              <a:rPr lang="en-US" altLang="zh-TW" sz="1400" kern="0">
                <a:ea typeface="+mn-lt"/>
                <a:cs typeface="+mn-lt"/>
              </a:rPr>
              <a:t>f</a:t>
            </a:r>
            <a:r>
              <a:rPr lang="zh-TW" sz="1400" kern="0">
                <a:ea typeface="+mn-lt"/>
                <a:cs typeface="+mn-lt"/>
              </a:rPr>
              <a:t>o</a:t>
            </a:r>
            <a:r>
              <a:rPr lang="en-US" altLang="zh-TW" sz="1400" kern="0">
                <a:ea typeface="+mn-lt"/>
                <a:cs typeface="+mn-lt"/>
              </a:rPr>
              <a:t>r</a:t>
            </a:r>
            <a:r>
              <a:rPr lang="zh-TW" altLang="en-US"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Medoid")</a:t>
            </a:r>
            <a:r>
              <a:rPr lang="zh-TW" altLang="en-US" sz="1400" kern="0">
                <a:ea typeface="+mn-lt"/>
                <a:cs typeface="+mn-lt"/>
              </a:rPr>
              <a:t> </a:t>
            </a:r>
            <a:r>
              <a:rPr lang="en-US" altLang="zh-TW" sz="1400" kern="0">
                <a:ea typeface="+mn-lt"/>
                <a:cs typeface="+mn-lt"/>
              </a:rPr>
              <a:t>+</a:t>
            </a:r>
            <a:endParaRPr lang="zh-TW" altLang="en-US">
              <a:ea typeface="+mn-lt"/>
              <a:cs typeface="+mn-lt"/>
            </a:endParaRPr>
          </a:p>
          <a:p>
            <a:r>
              <a:rPr lang="zh-TW" sz="1400" kern="0">
                <a:ea typeface="+mn-lt"/>
                <a:cs typeface="+mn-lt"/>
              </a:rPr>
              <a:t> </a:t>
            </a:r>
            <a:r>
              <a:rPr lang="zh-TW" altLang="en-US" sz="1400" kern="0">
                <a:ea typeface="+mn-lt"/>
                <a:cs typeface="+mn-lt"/>
              </a:rPr>
              <a:t> </a:t>
            </a:r>
            <a:endParaRPr lang="zh-TW"/>
          </a:p>
          <a:p>
            <a:r>
              <a:rPr lang="zh-TW" sz="1400" kern="0">
                <a:ea typeface="+mn-lt"/>
                <a:cs typeface="+mn-lt"/>
              </a:rPr>
              <a:t>  </a:t>
            </a:r>
            <a:r>
              <a:rPr lang="en-US" altLang="zh-TW" sz="1400" kern="0" err="1">
                <a:ea typeface="+mn-lt"/>
                <a:cs typeface="+mn-lt"/>
              </a:rPr>
              <a:t>geom_vline</a:t>
            </a:r>
            <a:r>
              <a:rPr lang="en-US" altLang="zh-TW" sz="1400" kern="0">
                <a:ea typeface="+mn-lt"/>
                <a:cs typeface="+mn-lt"/>
              </a:rPr>
              <a:t>(</a:t>
            </a:r>
            <a:r>
              <a:rPr lang="en-US" altLang="zh-TW" sz="1400" kern="0" err="1">
                <a:ea typeface="+mn-lt"/>
                <a:cs typeface="+mn-lt"/>
              </a:rPr>
              <a:t>xin</a:t>
            </a:r>
            <a:r>
              <a:rPr lang="zh-TW" sz="1400" kern="0">
                <a:ea typeface="+mn-lt"/>
                <a:cs typeface="+mn-lt"/>
              </a:rPr>
              <a:t>ter</a:t>
            </a:r>
            <a:r>
              <a:rPr lang="en-US" altLang="zh-TW" sz="1400" kern="0" err="1">
                <a:ea typeface="+mn-lt"/>
                <a:cs typeface="+mn-lt"/>
              </a:rPr>
              <a:t>cept</a:t>
            </a:r>
            <a:r>
              <a:rPr lang="zh-TW" altLang="en-US"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4,</a:t>
            </a:r>
            <a:r>
              <a:rPr lang="zh-TW" sz="1400" kern="0">
                <a:ea typeface="+mn-lt"/>
                <a:cs typeface="+mn-lt"/>
              </a:rPr>
              <a:t>       </a:t>
            </a:r>
            <a:r>
              <a:rPr lang="zh-TW" sz="1400" kern="0">
                <a:solidFill>
                  <a:srgbClr val="666CAA"/>
                </a:solidFill>
                <a:ea typeface="+mn-lt"/>
                <a:cs typeface="+mn-lt"/>
              </a:rPr>
              <a:t># 在 X=4的地方</a:t>
            </a:r>
            <a:r>
              <a:rPr lang="zh-TW" altLang="en-US" sz="1400" kern="0">
                <a:ea typeface="+mn-lt"/>
                <a:cs typeface="+mn-lt"/>
              </a:rPr>
              <a:t> </a:t>
            </a:r>
            <a:endParaRPr lang="zh-TW"/>
          </a:p>
          <a:p>
            <a:r>
              <a:rPr lang="zh-TW" sz="1400" kern="0">
                <a:ea typeface="+mn-lt"/>
                <a:cs typeface="+mn-lt"/>
              </a:rPr>
              <a:t>             linetype = 2</a:t>
            </a:r>
            <a:r>
              <a:rPr lang="en-US" altLang="zh-TW" sz="1400" kern="0">
                <a:ea typeface="+mn-lt"/>
                <a:cs typeface="+mn-lt"/>
              </a:rPr>
              <a:t>)</a:t>
            </a:r>
            <a:r>
              <a:rPr lang="zh-TW" sz="1400" kern="0">
                <a:ea typeface="+mn-lt"/>
                <a:cs typeface="+mn-lt"/>
              </a:rPr>
              <a:t>         </a:t>
            </a:r>
            <a:r>
              <a:rPr lang="zh-TW" sz="1400" kern="0">
                <a:solidFill>
                  <a:srgbClr val="666CAA"/>
                </a:solidFill>
                <a:ea typeface="+mn-lt"/>
                <a:cs typeface="+mn-lt"/>
              </a:rPr>
              <a:t># 畫一條垂直虛線</a:t>
            </a:r>
            <a:endParaRPr lang="zh-TW" altLang="en-US">
              <a:solidFill>
                <a:srgbClr val="666CAA"/>
              </a:solidFill>
              <a:ea typeface="+mn-lt"/>
              <a:cs typeface="+mn-lt"/>
            </a:endParaRPr>
          </a:p>
        </p:txBody>
      </p:sp>
      <p:pic>
        <p:nvPicPr>
          <p:cNvPr id="5" name="圖片 5">
            <a:extLst>
              <a:ext uri="{FF2B5EF4-FFF2-40B4-BE49-F238E27FC236}">
                <a16:creationId xmlns:a16="http://schemas.microsoft.com/office/drawing/2014/main" id="{C389F402-3155-57B8-137E-47E0FB02C756}"/>
              </a:ext>
            </a:extLst>
          </p:cNvPr>
          <p:cNvPicPr>
            <a:picLocks noChangeAspect="1"/>
          </p:cNvPicPr>
          <p:nvPr/>
        </p:nvPicPr>
        <p:blipFill>
          <a:blip r:embed="rId2"/>
          <a:stretch>
            <a:fillRect/>
          </a:stretch>
        </p:blipFill>
        <p:spPr>
          <a:xfrm>
            <a:off x="2160373" y="2637607"/>
            <a:ext cx="6769444" cy="4012947"/>
          </a:xfrm>
          <a:prstGeom prst="rect">
            <a:avLst/>
          </a:prstGeom>
        </p:spPr>
      </p:pic>
    </p:spTree>
    <p:extLst>
      <p:ext uri="{BB962C8B-B14F-4D97-AF65-F5344CB8AC3E}">
        <p14:creationId xmlns:p14="http://schemas.microsoft.com/office/powerpoint/2010/main" val="1053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6" name="文字方塊 5">
            <a:extLst>
              <a:ext uri="{FF2B5EF4-FFF2-40B4-BE49-F238E27FC236}">
                <a16:creationId xmlns:a16="http://schemas.microsoft.com/office/drawing/2014/main" id="{DAB09539-AEDF-CE95-0034-64A9C2868CA8}"/>
              </a:ext>
            </a:extLst>
          </p:cNvPr>
          <p:cNvSpPr txBox="1"/>
          <p:nvPr/>
        </p:nvSpPr>
        <p:spPr>
          <a:xfrm>
            <a:off x="397329" y="282026"/>
            <a:ext cx="2743200" cy="345094"/>
          </a:xfrm>
          <a:prstGeom prst="rect">
            <a:avLst/>
          </a:prstGeo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en-US" altLang="zh-TW" sz="1400" kern="0">
                <a:ea typeface="+mn-lt"/>
                <a:cs typeface="+mn-lt"/>
                <a:sym typeface="+mn-lt"/>
              </a:rPr>
              <a:t>summary(data)</a:t>
            </a:r>
            <a:endParaRPr lang="zh-TW" sz="1400" kern="0">
              <a:ea typeface="+mn-lt"/>
              <a:cs typeface="+mn-lt"/>
            </a:endParaRPr>
          </a:p>
        </p:txBody>
      </p:sp>
      <p:pic>
        <p:nvPicPr>
          <p:cNvPr id="7" name="圖片 7" descr="一張含有 文字, 收據 的圖片&#10;&#10;自動產生的描述">
            <a:extLst>
              <a:ext uri="{FF2B5EF4-FFF2-40B4-BE49-F238E27FC236}">
                <a16:creationId xmlns:a16="http://schemas.microsoft.com/office/drawing/2014/main" id="{BFB97CF2-8C03-2336-417C-9D93C79029C0}"/>
              </a:ext>
            </a:extLst>
          </p:cNvPr>
          <p:cNvPicPr>
            <a:picLocks noChangeAspect="1"/>
          </p:cNvPicPr>
          <p:nvPr/>
        </p:nvPicPr>
        <p:blipFill rotWithShape="1">
          <a:blip r:embed="rId2"/>
          <a:srcRect b="4059"/>
          <a:stretch/>
        </p:blipFill>
        <p:spPr>
          <a:xfrm>
            <a:off x="400087" y="871908"/>
            <a:ext cx="8483575" cy="3353578"/>
          </a:xfrm>
          <a:prstGeom prst="rect">
            <a:avLst/>
          </a:prstGeom>
        </p:spPr>
      </p:pic>
      <p:sp>
        <p:nvSpPr>
          <p:cNvPr id="5" name="文字方塊 4">
            <a:extLst>
              <a:ext uri="{FF2B5EF4-FFF2-40B4-BE49-F238E27FC236}">
                <a16:creationId xmlns:a16="http://schemas.microsoft.com/office/drawing/2014/main" id="{D97C6445-A03B-756F-A2B4-A4F87EC66588}"/>
              </a:ext>
            </a:extLst>
          </p:cNvPr>
          <p:cNvSpPr txBox="1"/>
          <p:nvPr/>
        </p:nvSpPr>
        <p:spPr>
          <a:xfrm>
            <a:off x="306136" y="4396873"/>
            <a:ext cx="6071936" cy="17702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zh-TW" altLang="en-US" sz="1400" kern="0">
                <a:solidFill>
                  <a:schemeClr val="bg1"/>
                </a:solidFill>
                <a:latin typeface="微软雅黑"/>
                <a:ea typeface="微软雅黑"/>
                <a:cs typeface="+mn-ea"/>
              </a:rPr>
              <a:t>小結：</a:t>
            </a:r>
            <a:endParaRPr lang="zh-TW">
              <a:solidFill>
                <a:schemeClr val="bg1"/>
              </a:solidFill>
            </a:endParaRPr>
          </a:p>
          <a:p>
            <a:pPr>
              <a:lnSpc>
                <a:spcPct val="130000"/>
              </a:lnSpc>
              <a:spcBef>
                <a:spcPts val="600"/>
              </a:spcBef>
            </a:pPr>
            <a:r>
              <a:rPr lang="zh-TW" altLang="en-US" sz="1400" kern="0">
                <a:solidFill>
                  <a:schemeClr val="bg1"/>
                </a:solidFill>
                <a:latin typeface="微软雅黑"/>
                <a:ea typeface="微软雅黑"/>
                <a:cs typeface="+mn-ea"/>
              </a:rPr>
              <a:t>平均年齡為39.21歲，最高年齡為64歲，最低年齡為18歲 。</a:t>
            </a:r>
            <a:endParaRPr lang="zh-TW">
              <a:solidFill>
                <a:schemeClr val="bg1"/>
              </a:solidFill>
            </a:endParaRPr>
          </a:p>
          <a:p>
            <a:pPr>
              <a:lnSpc>
                <a:spcPct val="130000"/>
              </a:lnSpc>
              <a:spcBef>
                <a:spcPts val="600"/>
              </a:spcBef>
            </a:pPr>
            <a:r>
              <a:rPr lang="zh-TW" sz="1400" kern="0">
                <a:solidFill>
                  <a:schemeClr val="bg1"/>
                </a:solidFill>
                <a:ea typeface="+mn-lt"/>
                <a:cs typeface="+mn-lt"/>
              </a:rPr>
              <a:t>平均</a:t>
            </a:r>
            <a:r>
              <a:rPr lang="en-US" altLang="zh-TW" sz="1400" kern="0">
                <a:solidFill>
                  <a:schemeClr val="bg1"/>
                </a:solidFill>
                <a:ea typeface="+mn-lt"/>
                <a:cs typeface="+mn-lt"/>
              </a:rPr>
              <a:t>Bmi為30.66，最高Bmi為53.13，最低Bmi為15.96 。</a:t>
            </a:r>
          </a:p>
          <a:p>
            <a:pPr>
              <a:lnSpc>
                <a:spcPct val="130000"/>
              </a:lnSpc>
              <a:spcBef>
                <a:spcPts val="600"/>
              </a:spcBef>
            </a:pPr>
            <a:r>
              <a:rPr lang="en-US" altLang="zh-TW" sz="1400" kern="0">
                <a:solidFill>
                  <a:schemeClr val="bg1"/>
                </a:solidFill>
              </a:rPr>
              <a:t>平均每個人擁有孩子1.095個，最高擁有5個孩子，最低為沒有孩子。</a:t>
            </a:r>
          </a:p>
          <a:p>
            <a:pPr>
              <a:lnSpc>
                <a:spcPct val="130000"/>
              </a:lnSpc>
              <a:spcBef>
                <a:spcPts val="600"/>
              </a:spcBef>
            </a:pPr>
            <a:r>
              <a:rPr lang="en-US" altLang="zh-TW" sz="1400" kern="0">
                <a:solidFill>
                  <a:schemeClr val="bg1"/>
                </a:solidFill>
              </a:rPr>
              <a:t>平均保險收費為13270，最高為63770，最低為1122 。</a:t>
            </a:r>
          </a:p>
        </p:txBody>
      </p:sp>
    </p:spTree>
    <p:extLst>
      <p:ext uri="{BB962C8B-B14F-4D97-AF65-F5344CB8AC3E}">
        <p14:creationId xmlns:p14="http://schemas.microsoft.com/office/powerpoint/2010/main" val="4041347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DBC1725C-BAA4-745F-2D59-381E9802B53C}"/>
              </a:ext>
            </a:extLst>
          </p:cNvPr>
          <p:cNvSpPr>
            <a:spLocks noGrp="1"/>
          </p:cNvSpPr>
          <p:nvPr>
            <p:ph type="body" orient="vert" sz="quarter" idx="10"/>
          </p:nvPr>
        </p:nvSpPr>
        <p:spPr/>
        <p:txBody>
          <a:bodyPr vert="eaVert" lIns="91440" tIns="45720" rIns="91440" bIns="45720" anchor="t"/>
          <a:lstStyle/>
          <a:p>
            <a:r>
              <a:rPr lang="zh-TW"/>
              <a:t>資料探勘</a:t>
            </a:r>
          </a:p>
        </p:txBody>
      </p:sp>
      <p:sp>
        <p:nvSpPr>
          <p:cNvPr id="3" name="直排文字版面配置區 2">
            <a:extLst>
              <a:ext uri="{FF2B5EF4-FFF2-40B4-BE49-F238E27FC236}">
                <a16:creationId xmlns:a16="http://schemas.microsoft.com/office/drawing/2014/main" id="{AEAF37E3-B9CE-AB35-7A1B-E725E8B23168}"/>
              </a:ext>
            </a:extLst>
          </p:cNvPr>
          <p:cNvSpPr>
            <a:spLocks noGrp="1"/>
          </p:cNvSpPr>
          <p:nvPr>
            <p:ph type="body" orient="vert" sz="quarter" idx="11"/>
          </p:nvPr>
        </p:nvSpPr>
        <p:spPr/>
        <p:txBody>
          <a:bodyPr vert="eaVert" lIns="91440" tIns="45720" rIns="91440" bIns="45720" anchor="t"/>
          <a:lstStyle/>
          <a:p>
            <a:r>
              <a:rPr lang="zh-TW" altLang="en-US"/>
              <a:t>03</a:t>
            </a:r>
          </a:p>
        </p:txBody>
      </p:sp>
      <p:sp>
        <p:nvSpPr>
          <p:cNvPr id="8" name="文字方塊 7">
            <a:extLst>
              <a:ext uri="{FF2B5EF4-FFF2-40B4-BE49-F238E27FC236}">
                <a16:creationId xmlns:a16="http://schemas.microsoft.com/office/drawing/2014/main" id="{A439A3AB-54B1-972D-A8A3-8FC1AF07A00A}"/>
              </a:ext>
            </a:extLst>
          </p:cNvPr>
          <p:cNvSpPr txBox="1"/>
          <p:nvPr/>
        </p:nvSpPr>
        <p:spPr>
          <a:xfrm>
            <a:off x="1232145" y="208300"/>
            <a:ext cx="8705334" cy="1815882"/>
          </a:xfrm>
          <a:prstGeom prst="rect">
            <a:avLst/>
          </a:prstGeom>
          <a:ln w="571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a:solidFill>
                  <a:srgbClr val="666CAA"/>
                </a:solidFill>
                <a:ea typeface="+mn-lt"/>
                <a:cs typeface="+mn-lt"/>
              </a:rPr>
              <a:t>#</a:t>
            </a:r>
            <a:r>
              <a:rPr lang="zh-TW" altLang="en-US" sz="1400" kern="0">
                <a:solidFill>
                  <a:srgbClr val="666CAA"/>
                </a:solidFill>
                <a:ea typeface="+mn-lt"/>
                <a:cs typeface="+mn-lt"/>
              </a:rPr>
              <a:t> </a:t>
            </a:r>
            <a:r>
              <a:rPr lang="en-US" altLang="zh-TW" sz="1400" kern="0">
                <a:solidFill>
                  <a:srgbClr val="666CAA"/>
                </a:solidFill>
                <a:ea typeface="+mn-lt"/>
                <a:cs typeface="+mn-lt"/>
              </a:rPr>
              <a:t>Avg.</a:t>
            </a:r>
            <a:r>
              <a:rPr lang="zh-TW" altLang="en-US" sz="1400" kern="0">
                <a:solidFill>
                  <a:srgbClr val="666CAA"/>
                </a:solidFill>
                <a:ea typeface="+mn-lt"/>
                <a:cs typeface="+mn-lt"/>
              </a:rPr>
              <a:t> </a:t>
            </a:r>
            <a:r>
              <a:rPr lang="en-US" altLang="zh-TW" sz="1400" kern="0">
                <a:solidFill>
                  <a:srgbClr val="666CAA"/>
                </a:solidFill>
                <a:ea typeface="+mn-lt"/>
                <a:cs typeface="+mn-lt"/>
              </a:rPr>
              <a:t>Silhouette</a:t>
            </a:r>
            <a:r>
              <a:rPr lang="zh-TW" altLang="en-US" sz="1400" kern="0">
                <a:solidFill>
                  <a:srgbClr val="666CAA"/>
                </a:solidFill>
                <a:ea typeface="+mn-lt"/>
                <a:cs typeface="+mn-lt"/>
              </a:rPr>
              <a:t> 應用</a:t>
            </a:r>
            <a:r>
              <a:rPr lang="zh-TW" sz="1400" kern="0">
                <a:solidFill>
                  <a:srgbClr val="666CAA"/>
                </a:solidFill>
                <a:ea typeface="+mn-lt"/>
                <a:cs typeface="+mn-lt"/>
              </a:rPr>
              <a:t>在 </a:t>
            </a:r>
            <a:r>
              <a:rPr lang="en-US" altLang="zh-TW" sz="1400" kern="0">
                <a:solidFill>
                  <a:srgbClr val="666CAA"/>
                </a:solidFill>
                <a:ea typeface="+mn-lt"/>
                <a:cs typeface="+mn-lt"/>
              </a:rPr>
              <a:t>K-Means</a:t>
            </a:r>
            <a:endParaRPr lang="zh-TW" altLang="en-US">
              <a:solidFill>
                <a:srgbClr val="666CAA"/>
              </a:solidFill>
            </a:endParaRPr>
          </a:p>
          <a:p>
            <a:r>
              <a:rPr lang="en-US" altLang="zh-TW" sz="1400" kern="0" err="1">
                <a:ea typeface="+mn-lt"/>
                <a:cs typeface="+mn-lt"/>
              </a:rPr>
              <a:t>fv</a:t>
            </a:r>
            <a:r>
              <a:rPr lang="zh-TW" sz="1400" kern="0">
                <a:ea typeface="+mn-lt"/>
                <a:cs typeface="+mn-lt"/>
              </a:rPr>
              <a:t>i</a:t>
            </a:r>
            <a:r>
              <a:rPr lang="en-US" altLang="zh-TW" sz="1400" kern="0" err="1">
                <a:ea typeface="+mn-lt"/>
                <a:cs typeface="+mn-lt"/>
              </a:rPr>
              <a:t>z_nbclust</a:t>
            </a:r>
            <a:r>
              <a:rPr lang="en-US" altLang="zh-TW" sz="1400" kern="0">
                <a:ea typeface="+mn-lt"/>
                <a:cs typeface="+mn-lt"/>
              </a:rPr>
              <a:t>(</a:t>
            </a:r>
            <a:r>
              <a:rPr lang="zh-TW" sz="1400" kern="0">
                <a:ea typeface="+mn-lt"/>
                <a:cs typeface="+mn-lt"/>
              </a:rPr>
              <a:t>d</a:t>
            </a:r>
            <a:r>
              <a:rPr lang="en-US" altLang="zh-TW" sz="1400" kern="0">
                <a:ea typeface="+mn-lt"/>
                <a:cs typeface="+mn-lt"/>
              </a:rPr>
              <a:t>at</a:t>
            </a:r>
            <a:r>
              <a:rPr lang="zh-TW" sz="1400" kern="0">
                <a:ea typeface="+mn-lt"/>
                <a:cs typeface="+mn-lt"/>
              </a:rPr>
              <a:t>a</a:t>
            </a:r>
            <a:r>
              <a:rPr lang="en-US" altLang="zh-TW" sz="1400" kern="0">
                <a:ea typeface="+mn-lt"/>
                <a:cs typeface="+mn-lt"/>
              </a:rPr>
              <a:t>,</a:t>
            </a:r>
            <a:r>
              <a:rPr lang="zh-TW" altLang="en-US" sz="1400" kern="0">
                <a:ea typeface="+mn-lt"/>
                <a:cs typeface="+mn-lt"/>
              </a:rPr>
              <a:t> </a:t>
            </a:r>
            <a:endParaRPr lang="zh-TW"/>
          </a:p>
          <a:p>
            <a:r>
              <a:rPr lang="zh-TW" sz="1400" kern="0">
                <a:ea typeface="+mn-lt"/>
                <a:cs typeface="+mn-lt"/>
              </a:rPr>
              <a:t>             </a:t>
            </a:r>
            <a:r>
              <a:rPr lang="en-US" altLang="zh-TW" sz="1400" kern="0" err="1">
                <a:ea typeface="+mn-lt"/>
                <a:cs typeface="+mn-lt"/>
              </a:rPr>
              <a:t>FUNclus</a:t>
            </a:r>
            <a:r>
              <a:rPr lang="zh-TW" sz="1400" kern="0">
                <a:ea typeface="+mn-lt"/>
                <a:cs typeface="+mn-lt"/>
              </a:rPr>
              <a:t>t</a:t>
            </a:r>
            <a:r>
              <a:rPr lang="en-US" altLang="zh-TW" sz="1400" kern="0">
                <a:ea typeface="+mn-lt"/>
                <a:cs typeface="+mn-lt"/>
              </a:rPr>
              <a:t>e</a:t>
            </a:r>
            <a:r>
              <a:rPr lang="zh-TW" sz="1400" kern="0">
                <a:ea typeface="+mn-lt"/>
                <a:cs typeface="+mn-lt"/>
              </a:rPr>
              <a:t>r</a:t>
            </a:r>
            <a:r>
              <a:rPr lang="zh-TW" altLang="en-US"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k</a:t>
            </a:r>
            <a:r>
              <a:rPr lang="zh-TW" sz="1400" kern="0">
                <a:ea typeface="+mn-lt"/>
                <a:cs typeface="+mn-lt"/>
              </a:rPr>
              <a:t>me</a:t>
            </a:r>
            <a:r>
              <a:rPr lang="en-US" altLang="zh-TW" sz="1400" kern="0" err="1">
                <a:ea typeface="+mn-lt"/>
                <a:cs typeface="+mn-lt"/>
              </a:rPr>
              <a:t>ans</a:t>
            </a:r>
            <a:r>
              <a:rPr lang="en-US" altLang="zh-TW" sz="1400" kern="0">
                <a:ea typeface="+mn-lt"/>
                <a:cs typeface="+mn-lt"/>
              </a:rPr>
              <a:t>,</a:t>
            </a:r>
            <a:r>
              <a:rPr lang="zh-TW"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K-</a:t>
            </a:r>
            <a:r>
              <a:rPr lang="zh-TW" sz="1400" kern="0">
                <a:solidFill>
                  <a:srgbClr val="666CAA"/>
                </a:solidFill>
                <a:ea typeface="+mn-lt"/>
                <a:cs typeface="+mn-lt"/>
              </a:rPr>
              <a:t>M</a:t>
            </a:r>
            <a:r>
              <a:rPr lang="en-US" altLang="zh-TW" sz="1400" kern="0">
                <a:solidFill>
                  <a:srgbClr val="666CAA"/>
                </a:solidFill>
                <a:ea typeface="+mn-lt"/>
                <a:cs typeface="+mn-lt"/>
              </a:rPr>
              <a:t>e</a:t>
            </a:r>
            <a:r>
              <a:rPr lang="zh-TW" sz="1400" kern="0">
                <a:solidFill>
                  <a:srgbClr val="666CAA"/>
                </a:solidFill>
                <a:ea typeface="+mn-lt"/>
                <a:cs typeface="+mn-lt"/>
              </a:rPr>
              <a:t>a</a:t>
            </a:r>
            <a:r>
              <a:rPr lang="en-US" altLang="zh-TW" sz="1400" kern="0">
                <a:solidFill>
                  <a:srgbClr val="666CAA"/>
                </a:solidFill>
                <a:ea typeface="+mn-lt"/>
                <a:cs typeface="+mn-lt"/>
              </a:rPr>
              <a:t>ns</a:t>
            </a:r>
            <a:endParaRPr lang="zh-TW">
              <a:solidFill>
                <a:srgbClr val="666CAA"/>
              </a:solidFill>
            </a:endParaRPr>
          </a:p>
          <a:p>
            <a:r>
              <a:rPr lang="zh-TW" sz="1400" kern="0">
                <a:ea typeface="+mn-lt"/>
                <a:cs typeface="+mn-lt"/>
              </a:rPr>
              <a:t>             </a:t>
            </a:r>
            <a:r>
              <a:rPr lang="en-US" altLang="zh-TW" sz="1400" kern="0">
                <a:ea typeface="+mn-lt"/>
                <a:cs typeface="+mn-lt"/>
              </a:rPr>
              <a:t>metho</a:t>
            </a:r>
            <a:r>
              <a:rPr lang="zh-TW" sz="1400" kern="0">
                <a:ea typeface="+mn-lt"/>
                <a:cs typeface="+mn-lt"/>
              </a:rPr>
              <a:t>d </a:t>
            </a:r>
            <a:r>
              <a:rPr lang="en-US" altLang="zh-TW" sz="1400" kern="0">
                <a:ea typeface="+mn-lt"/>
                <a:cs typeface="+mn-lt"/>
              </a:rPr>
              <a:t>=</a:t>
            </a:r>
            <a:r>
              <a:rPr lang="zh-TW" sz="1400" kern="0">
                <a:ea typeface="+mn-lt"/>
                <a:cs typeface="+mn-lt"/>
              </a:rPr>
              <a:t> </a:t>
            </a:r>
            <a:r>
              <a:rPr lang="en-US" altLang="zh-TW" sz="1400" kern="0">
                <a:ea typeface="+mn-lt"/>
                <a:cs typeface="+mn-lt"/>
              </a:rPr>
              <a:t>"silhouette</a:t>
            </a:r>
            <a:r>
              <a:rPr lang="zh-TW" sz="1400" kern="0">
                <a:ea typeface="+mn-lt"/>
                <a:cs typeface="+mn-lt"/>
              </a:rPr>
              <a:t>",</a:t>
            </a:r>
            <a:r>
              <a:rPr lang="zh-TW" altLang="en-US"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Avg.</a:t>
            </a:r>
            <a:r>
              <a:rPr lang="zh-TW" altLang="en-US" sz="1400" kern="0">
                <a:solidFill>
                  <a:srgbClr val="666CAA"/>
                </a:solidFill>
                <a:ea typeface="+mn-lt"/>
                <a:cs typeface="+mn-lt"/>
              </a:rPr>
              <a:t> </a:t>
            </a:r>
            <a:r>
              <a:rPr lang="en-US" altLang="zh-TW" sz="1400" kern="0">
                <a:solidFill>
                  <a:srgbClr val="666CAA"/>
                </a:solidFill>
                <a:ea typeface="+mn-lt"/>
                <a:cs typeface="+mn-lt"/>
              </a:rPr>
              <a:t>S</a:t>
            </a:r>
            <a:r>
              <a:rPr lang="zh-TW" sz="1400" kern="0">
                <a:solidFill>
                  <a:srgbClr val="666CAA"/>
                </a:solidFill>
                <a:ea typeface="+mn-lt"/>
                <a:cs typeface="+mn-lt"/>
              </a:rPr>
              <a:t>i</a:t>
            </a:r>
            <a:r>
              <a:rPr lang="en-US" altLang="zh-TW" sz="1400" kern="0" err="1">
                <a:solidFill>
                  <a:srgbClr val="666CAA"/>
                </a:solidFill>
                <a:ea typeface="+mn-lt"/>
                <a:cs typeface="+mn-lt"/>
              </a:rPr>
              <a:t>lhouette</a:t>
            </a:r>
            <a:endParaRPr lang="en-US">
              <a:solidFill>
                <a:srgbClr val="666CAA"/>
              </a:solidFill>
            </a:endParaRPr>
          </a:p>
          <a:p>
            <a:r>
              <a:rPr lang="zh-TW"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max</a:t>
            </a:r>
            <a:r>
              <a:rPr lang="zh-TW" altLang="en-US" sz="1400" kern="0">
                <a:ea typeface="+mn-lt"/>
                <a:cs typeface="+mn-lt"/>
              </a:rPr>
              <a:t> </a:t>
            </a:r>
            <a:r>
              <a:rPr lang="en-US" altLang="zh-TW" sz="1400" kern="0">
                <a:ea typeface="+mn-lt"/>
                <a:cs typeface="+mn-lt"/>
              </a:rPr>
              <a:t>=</a:t>
            </a:r>
            <a:r>
              <a:rPr lang="zh-TW" sz="1400" kern="0">
                <a:ea typeface="+mn-lt"/>
                <a:cs typeface="+mn-lt"/>
              </a:rPr>
              <a:t> </a:t>
            </a:r>
            <a:r>
              <a:rPr lang="en-US" altLang="zh-TW" sz="1400" kern="0">
                <a:ea typeface="+mn-lt"/>
                <a:cs typeface="+mn-lt"/>
              </a:rPr>
              <a:t>1</a:t>
            </a:r>
            <a:r>
              <a:rPr lang="zh-TW" sz="1400" kern="0">
                <a:ea typeface="+mn-lt"/>
                <a:cs typeface="+mn-lt"/>
              </a:rPr>
              <a:t>2</a:t>
            </a:r>
            <a:r>
              <a:rPr lang="zh-TW" altLang="en-US" sz="1400" kern="0">
                <a:ea typeface="+mn-lt"/>
                <a:cs typeface="+mn-lt"/>
              </a:rPr>
              <a:t>   </a:t>
            </a:r>
            <a:r>
              <a:rPr lang="zh-TW" sz="1400" kern="0">
                <a:ea typeface="+mn-lt"/>
                <a:cs typeface="+mn-lt"/>
              </a:rPr>
              <a:t>  </a:t>
            </a:r>
            <a:r>
              <a:rPr lang="zh-TW" altLang="en-US" sz="1400" kern="0">
                <a:ea typeface="+mn-lt"/>
                <a:cs typeface="+mn-lt"/>
              </a:rPr>
              <a:t>        </a:t>
            </a:r>
            <a:r>
              <a:rPr lang="en-US" altLang="zh-TW" sz="1400" kern="0">
                <a:solidFill>
                  <a:srgbClr val="666CAA"/>
                </a:solidFill>
                <a:ea typeface="+mn-lt"/>
                <a:cs typeface="+mn-lt"/>
              </a:rPr>
              <a:t>#</a:t>
            </a:r>
            <a:r>
              <a:rPr lang="zh-TW" sz="1400" kern="0">
                <a:solidFill>
                  <a:srgbClr val="666CAA"/>
                </a:solidFill>
                <a:ea typeface="+mn-lt"/>
                <a:cs typeface="+mn-lt"/>
              </a:rPr>
              <a:t> </a:t>
            </a:r>
            <a:r>
              <a:rPr lang="en-US" altLang="zh-TW" sz="1400" kern="0">
                <a:solidFill>
                  <a:srgbClr val="666CAA"/>
                </a:solidFill>
                <a:ea typeface="+mn-lt"/>
                <a:cs typeface="+mn-lt"/>
              </a:rPr>
              <a:t>max</a:t>
            </a:r>
            <a:r>
              <a:rPr lang="zh-TW" altLang="en-US" sz="1400" kern="0">
                <a:solidFill>
                  <a:srgbClr val="666CAA"/>
                </a:solidFill>
                <a:ea typeface="+mn-lt"/>
                <a:cs typeface="+mn-lt"/>
              </a:rPr>
              <a:t> </a:t>
            </a:r>
            <a:r>
              <a:rPr lang="en-US" altLang="zh-TW" sz="1400" kern="0">
                <a:solidFill>
                  <a:srgbClr val="666CAA"/>
                </a:solidFill>
                <a:ea typeface="+mn-lt"/>
                <a:cs typeface="+mn-lt"/>
              </a:rPr>
              <a:t>n</a:t>
            </a:r>
            <a:r>
              <a:rPr lang="zh-TW" sz="1400" kern="0">
                <a:solidFill>
                  <a:srgbClr val="666CAA"/>
                </a:solidFill>
                <a:ea typeface="+mn-lt"/>
                <a:cs typeface="+mn-lt"/>
              </a:rPr>
              <a:t>u</a:t>
            </a:r>
            <a:r>
              <a:rPr lang="en-US" altLang="zh-TW" sz="1400" kern="0" err="1">
                <a:solidFill>
                  <a:srgbClr val="666CAA"/>
                </a:solidFill>
                <a:ea typeface="+mn-lt"/>
                <a:cs typeface="+mn-lt"/>
              </a:rPr>
              <a:t>mber</a:t>
            </a:r>
            <a:r>
              <a:rPr lang="zh-TW" altLang="en-US" sz="1400" kern="0">
                <a:solidFill>
                  <a:srgbClr val="666CAA"/>
                </a:solidFill>
                <a:ea typeface="+mn-lt"/>
                <a:cs typeface="+mn-lt"/>
              </a:rPr>
              <a:t> </a:t>
            </a:r>
            <a:r>
              <a:rPr lang="en-US" altLang="zh-TW" sz="1400" kern="0">
                <a:solidFill>
                  <a:srgbClr val="666CAA"/>
                </a:solidFill>
                <a:ea typeface="+mn-lt"/>
                <a:cs typeface="+mn-lt"/>
              </a:rPr>
              <a:t>o</a:t>
            </a:r>
            <a:r>
              <a:rPr lang="zh-TW" sz="1400" kern="0">
                <a:solidFill>
                  <a:srgbClr val="666CAA"/>
                </a:solidFill>
                <a:ea typeface="+mn-lt"/>
                <a:cs typeface="+mn-lt"/>
              </a:rPr>
              <a:t>f cluster</a:t>
            </a:r>
            <a:r>
              <a:rPr lang="en-US" altLang="zh-TW" sz="1400" kern="0">
                <a:solidFill>
                  <a:srgbClr val="666CAA"/>
                </a:solidFill>
                <a:ea typeface="+mn-lt"/>
                <a:cs typeface="+mn-lt"/>
              </a:rPr>
              <a:t>s</a:t>
            </a:r>
            <a:endParaRPr lang="zh-TW" altLang="en-US">
              <a:solidFill>
                <a:srgbClr val="666CAA"/>
              </a:solidFill>
              <a:ea typeface="+mn-lt"/>
              <a:cs typeface="+mn-lt"/>
            </a:endParaRPr>
          </a:p>
          <a:p>
            <a:r>
              <a:rPr lang="en-US" altLang="zh-TW" sz="1400" kern="0">
                <a:ea typeface="+mn-lt"/>
                <a:cs typeface="+mn-lt"/>
              </a:rPr>
              <a:t>)</a:t>
            </a:r>
            <a:r>
              <a:rPr lang="zh-TW" sz="1400" kern="0">
                <a:ea typeface="+mn-lt"/>
                <a:cs typeface="+mn-lt"/>
              </a:rPr>
              <a:t> </a:t>
            </a:r>
            <a:r>
              <a:rPr lang="en-US" altLang="zh-TW" sz="1400" kern="0">
                <a:ea typeface="+mn-lt"/>
                <a:cs typeface="+mn-lt"/>
              </a:rPr>
              <a:t>+</a:t>
            </a:r>
            <a:endParaRPr lang="zh-TW" altLang="en-US">
              <a:ea typeface="+mn-lt"/>
              <a:cs typeface="+mn-lt"/>
            </a:endParaRPr>
          </a:p>
          <a:p>
            <a:r>
              <a:rPr lang="zh-TW" sz="1400" kern="0">
                <a:ea typeface="+mn-lt"/>
                <a:cs typeface="+mn-lt"/>
              </a:rPr>
              <a:t> </a:t>
            </a:r>
            <a:r>
              <a:rPr lang="zh-TW" altLang="en-US" sz="1400" kern="0">
                <a:ea typeface="+mn-lt"/>
                <a:cs typeface="+mn-lt"/>
              </a:rPr>
              <a:t> </a:t>
            </a:r>
            <a:endParaRPr lang="zh-TW"/>
          </a:p>
          <a:p>
            <a:r>
              <a:rPr lang="zh-TW" sz="1400" kern="0">
                <a:ea typeface="+mn-lt"/>
                <a:cs typeface="+mn-lt"/>
              </a:rPr>
              <a:t>  </a:t>
            </a:r>
            <a:r>
              <a:rPr lang="en-US" altLang="zh-TW" sz="1400" kern="0">
                <a:ea typeface="+mn-lt"/>
                <a:cs typeface="+mn-lt"/>
              </a:rPr>
              <a:t>lab</a:t>
            </a:r>
            <a:r>
              <a:rPr lang="zh-TW" sz="1400" kern="0">
                <a:ea typeface="+mn-lt"/>
                <a:cs typeface="+mn-lt"/>
              </a:rPr>
              <a:t>s</a:t>
            </a:r>
            <a:r>
              <a:rPr lang="en-US" altLang="zh-TW" sz="1400" kern="0">
                <a:ea typeface="+mn-lt"/>
                <a:cs typeface="+mn-lt"/>
              </a:rPr>
              <a:t>(title="</a:t>
            </a:r>
            <a:r>
              <a:rPr lang="en-US" altLang="zh-TW" sz="1400" kern="0" err="1">
                <a:ea typeface="+mn-lt"/>
                <a:cs typeface="+mn-lt"/>
              </a:rPr>
              <a:t>Avg.Si</a:t>
            </a:r>
            <a:r>
              <a:rPr lang="zh-TW" sz="1400" kern="0">
                <a:ea typeface="+mn-lt"/>
                <a:cs typeface="+mn-lt"/>
              </a:rPr>
              <a:t>l</a:t>
            </a:r>
            <a:r>
              <a:rPr lang="en-US" altLang="zh-TW" sz="1400" kern="0" err="1">
                <a:ea typeface="+mn-lt"/>
                <a:cs typeface="+mn-lt"/>
              </a:rPr>
              <a:t>houette</a:t>
            </a:r>
            <a:r>
              <a:rPr lang="zh-TW" altLang="en-US" sz="1400" kern="0">
                <a:ea typeface="+mn-lt"/>
                <a:cs typeface="+mn-lt"/>
              </a:rPr>
              <a:t> </a:t>
            </a:r>
            <a:r>
              <a:rPr lang="en-US" altLang="zh-TW" sz="1400" kern="0">
                <a:ea typeface="+mn-lt"/>
                <a:cs typeface="+mn-lt"/>
              </a:rPr>
              <a:t>M</a:t>
            </a:r>
            <a:r>
              <a:rPr lang="zh-TW" sz="1400" kern="0">
                <a:ea typeface="+mn-lt"/>
                <a:cs typeface="+mn-lt"/>
              </a:rPr>
              <a:t>e</a:t>
            </a:r>
            <a:r>
              <a:rPr lang="en-US" altLang="zh-TW" sz="1400" kern="0" err="1">
                <a:ea typeface="+mn-lt"/>
                <a:cs typeface="+mn-lt"/>
              </a:rPr>
              <a:t>thod</a:t>
            </a:r>
            <a:r>
              <a:rPr lang="zh-TW" altLang="en-US" sz="1400" kern="0">
                <a:ea typeface="+mn-lt"/>
                <a:cs typeface="+mn-lt"/>
              </a:rPr>
              <a:t> </a:t>
            </a:r>
            <a:r>
              <a:rPr lang="en-US" altLang="zh-TW" sz="1400" kern="0">
                <a:ea typeface="+mn-lt"/>
                <a:cs typeface="+mn-lt"/>
              </a:rPr>
              <a:t>f</a:t>
            </a:r>
            <a:r>
              <a:rPr lang="zh-TW" sz="1400" kern="0">
                <a:ea typeface="+mn-lt"/>
                <a:cs typeface="+mn-lt"/>
              </a:rPr>
              <a:t>o</a:t>
            </a:r>
            <a:r>
              <a:rPr lang="en-US" altLang="zh-TW" sz="1400" kern="0">
                <a:ea typeface="+mn-lt"/>
                <a:cs typeface="+mn-lt"/>
              </a:rPr>
              <a:t>r</a:t>
            </a:r>
            <a:r>
              <a:rPr lang="zh-TW" sz="1400" kern="0">
                <a:ea typeface="+mn-lt"/>
                <a:cs typeface="+mn-lt"/>
              </a:rPr>
              <a:t> </a:t>
            </a:r>
            <a:r>
              <a:rPr lang="en-US" altLang="zh-TW" sz="1400" kern="0">
                <a:ea typeface="+mn-lt"/>
                <a:cs typeface="+mn-lt"/>
              </a:rPr>
              <a:t>K</a:t>
            </a:r>
            <a:r>
              <a:rPr lang="zh-TW" sz="1400" kern="0">
                <a:ea typeface="+mn-lt"/>
                <a:cs typeface="+mn-lt"/>
              </a:rPr>
              <a:t>-</a:t>
            </a:r>
            <a:r>
              <a:rPr lang="en-US" altLang="zh-TW" sz="1400" kern="0">
                <a:ea typeface="+mn-lt"/>
                <a:cs typeface="+mn-lt"/>
              </a:rPr>
              <a:t>M</a:t>
            </a:r>
            <a:r>
              <a:rPr lang="zh-TW" sz="1400" kern="0">
                <a:ea typeface="+mn-lt"/>
                <a:cs typeface="+mn-lt"/>
              </a:rPr>
              <a:t>e</a:t>
            </a:r>
            <a:r>
              <a:rPr lang="en-US" altLang="zh-TW" sz="1400" kern="0">
                <a:ea typeface="+mn-lt"/>
                <a:cs typeface="+mn-lt"/>
              </a:rPr>
              <a:t>a</a:t>
            </a:r>
            <a:r>
              <a:rPr lang="zh-TW" sz="1400" kern="0">
                <a:ea typeface="+mn-lt"/>
                <a:cs typeface="+mn-lt"/>
              </a:rPr>
              <a:t>n</a:t>
            </a:r>
            <a:r>
              <a:rPr lang="en-US" altLang="zh-TW" sz="1400" kern="0">
                <a:ea typeface="+mn-lt"/>
                <a:cs typeface="+mn-lt"/>
              </a:rPr>
              <a:t>s")</a:t>
            </a:r>
            <a:r>
              <a:rPr lang="zh-TW" altLang="en-US" sz="1400" kern="0">
                <a:ea typeface="+mn-lt"/>
                <a:cs typeface="+mn-lt"/>
              </a:rPr>
              <a:t> </a:t>
            </a:r>
            <a:endParaRPr lang="zh-TW" altLang="en-US">
              <a:ea typeface="微软雅黑"/>
              <a:cs typeface="+mn-lt"/>
            </a:endParaRPr>
          </a:p>
        </p:txBody>
      </p:sp>
      <p:pic>
        <p:nvPicPr>
          <p:cNvPr id="4" name="圖片 5">
            <a:extLst>
              <a:ext uri="{FF2B5EF4-FFF2-40B4-BE49-F238E27FC236}">
                <a16:creationId xmlns:a16="http://schemas.microsoft.com/office/drawing/2014/main" id="{63F49014-1F3F-9324-A965-D1471E559E69}"/>
              </a:ext>
            </a:extLst>
          </p:cNvPr>
          <p:cNvPicPr>
            <a:picLocks noChangeAspect="1"/>
          </p:cNvPicPr>
          <p:nvPr/>
        </p:nvPicPr>
        <p:blipFill>
          <a:blip r:embed="rId2"/>
          <a:stretch>
            <a:fillRect/>
          </a:stretch>
        </p:blipFill>
        <p:spPr>
          <a:xfrm>
            <a:off x="285263" y="2138416"/>
            <a:ext cx="7284308" cy="4321865"/>
          </a:xfrm>
          <a:prstGeom prst="rect">
            <a:avLst/>
          </a:prstGeom>
        </p:spPr>
      </p:pic>
      <p:sp>
        <p:nvSpPr>
          <p:cNvPr id="5" name="文字方塊 4">
            <a:extLst>
              <a:ext uri="{FF2B5EF4-FFF2-40B4-BE49-F238E27FC236}">
                <a16:creationId xmlns:a16="http://schemas.microsoft.com/office/drawing/2014/main" id="{C9205016-A814-DD74-33BA-615F14AF0921}"/>
              </a:ext>
            </a:extLst>
          </p:cNvPr>
          <p:cNvSpPr txBox="1"/>
          <p:nvPr/>
        </p:nvSpPr>
        <p:spPr>
          <a:xfrm>
            <a:off x="4724400" y="3200399"/>
            <a:ext cx="2743199" cy="345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1400" kern="0">
                <a:solidFill>
                  <a:schemeClr val="bg1"/>
                </a:solidFill>
                <a:latin typeface="微软雅黑" panose="020B0503020204020204" pitchFamily="34" charset="-122"/>
                <a:ea typeface="微软雅黑" panose="020B0503020204020204" pitchFamily="34" charset="-122"/>
                <a:cs typeface="+mn-ea"/>
                <a:sym typeface="+mn-lt"/>
              </a:rPr>
              <a:t>按一下以新增文字</a:t>
            </a:r>
          </a:p>
        </p:txBody>
      </p:sp>
      <p:sp>
        <p:nvSpPr>
          <p:cNvPr id="6" name="文字方塊 5">
            <a:extLst>
              <a:ext uri="{FF2B5EF4-FFF2-40B4-BE49-F238E27FC236}">
                <a16:creationId xmlns:a16="http://schemas.microsoft.com/office/drawing/2014/main" id="{8377CF77-AE96-DAD9-10F1-158545754C2A}"/>
              </a:ext>
            </a:extLst>
          </p:cNvPr>
          <p:cNvSpPr txBox="1"/>
          <p:nvPr/>
        </p:nvSpPr>
        <p:spPr>
          <a:xfrm>
            <a:off x="4867275" y="3343274"/>
            <a:ext cx="2743199" cy="345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sz="1400" kern="0">
                <a:solidFill>
                  <a:schemeClr val="bg1"/>
                </a:solidFill>
                <a:latin typeface="微软雅黑" panose="020B0503020204020204" pitchFamily="34" charset="-122"/>
                <a:ea typeface="微软雅黑" panose="020B0503020204020204" pitchFamily="34" charset="-122"/>
                <a:cs typeface="+mn-ea"/>
                <a:sym typeface="+mn-lt"/>
              </a:rPr>
              <a:t>按一下以新增文字</a:t>
            </a:r>
          </a:p>
        </p:txBody>
      </p:sp>
      <p:sp>
        <p:nvSpPr>
          <p:cNvPr id="9" name="文字方塊 8">
            <a:extLst>
              <a:ext uri="{FF2B5EF4-FFF2-40B4-BE49-F238E27FC236}">
                <a16:creationId xmlns:a16="http://schemas.microsoft.com/office/drawing/2014/main" id="{986E6165-0DD3-B850-7D42-D4AA1188B707}"/>
              </a:ext>
            </a:extLst>
          </p:cNvPr>
          <p:cNvSpPr txBox="1"/>
          <p:nvPr/>
        </p:nvSpPr>
        <p:spPr>
          <a:xfrm>
            <a:off x="7758913" y="5007620"/>
            <a:ext cx="3066880" cy="775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zh-TW" altLang="en-US" kern="0">
                <a:ea typeface="+mn-lt"/>
                <a:cs typeface="+mn-lt"/>
              </a:rPr>
              <a:t>由於資料彼此太相似，因此群集分析作用不大</a:t>
            </a:r>
            <a:endParaRPr lang="zh-TW"/>
          </a:p>
        </p:txBody>
      </p:sp>
    </p:spTree>
    <p:extLst>
      <p:ext uri="{BB962C8B-B14F-4D97-AF65-F5344CB8AC3E}">
        <p14:creationId xmlns:p14="http://schemas.microsoft.com/office/powerpoint/2010/main" val="2870251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0178BF0F-0FEB-F5F2-86ED-A3EEB9CEABF6}"/>
              </a:ext>
            </a:extLst>
          </p:cNvPr>
          <p:cNvSpPr>
            <a:spLocks noGrp="1"/>
          </p:cNvSpPr>
          <p:nvPr>
            <p:ph type="body" orient="vert" sz="quarter" idx="10"/>
          </p:nvPr>
        </p:nvSpPr>
        <p:spPr>
          <a:xfrm>
            <a:off x="11115317" y="1337310"/>
            <a:ext cx="596104" cy="2144241"/>
          </a:xfrm>
        </p:spPr>
        <p:txBody>
          <a:bodyPr vert="eaVert" lIns="91440" tIns="45720" rIns="91440" bIns="45720" anchor="t"/>
          <a:lstStyle/>
          <a:p>
            <a:r>
              <a:rPr lang="zh-TW" altLang="en-US">
                <a:latin typeface="Microsoft YaHei"/>
                <a:ea typeface="Microsoft YaHei"/>
              </a:rPr>
              <a:t>結論</a:t>
            </a:r>
          </a:p>
        </p:txBody>
      </p:sp>
      <p:sp>
        <p:nvSpPr>
          <p:cNvPr id="3" name="直排文字版面配置區 2">
            <a:extLst>
              <a:ext uri="{FF2B5EF4-FFF2-40B4-BE49-F238E27FC236}">
                <a16:creationId xmlns:a16="http://schemas.microsoft.com/office/drawing/2014/main" id="{09D5E76D-57DE-57A9-CE70-09706E73CBE4}"/>
              </a:ext>
            </a:extLst>
          </p:cNvPr>
          <p:cNvSpPr>
            <a:spLocks noGrp="1"/>
          </p:cNvSpPr>
          <p:nvPr>
            <p:ph type="body" orient="vert" sz="quarter" idx="11"/>
          </p:nvPr>
        </p:nvSpPr>
        <p:spPr/>
        <p:txBody>
          <a:bodyPr vert="eaVert" lIns="91440" tIns="45720" rIns="91440" bIns="45720" anchor="t"/>
          <a:lstStyle/>
          <a:p>
            <a:r>
              <a:rPr lang="zh-TW" altLang="en-US"/>
              <a:t>04</a:t>
            </a:r>
          </a:p>
        </p:txBody>
      </p:sp>
      <p:sp>
        <p:nvSpPr>
          <p:cNvPr id="4" name="文字版面配置區 3">
            <a:extLst>
              <a:ext uri="{FF2B5EF4-FFF2-40B4-BE49-F238E27FC236}">
                <a16:creationId xmlns:a16="http://schemas.microsoft.com/office/drawing/2014/main" id="{0AD2337B-8C2B-2095-6180-41ED6ABA901D}"/>
              </a:ext>
            </a:extLst>
          </p:cNvPr>
          <p:cNvSpPr>
            <a:spLocks noGrp="1"/>
          </p:cNvSpPr>
          <p:nvPr>
            <p:ph type="body" sz="quarter" idx="12"/>
          </p:nvPr>
        </p:nvSpPr>
        <p:spPr>
          <a:xfrm>
            <a:off x="308928" y="240031"/>
            <a:ext cx="9833086" cy="972167"/>
          </a:xfrm>
        </p:spPr>
        <p:txBody>
          <a:bodyPr lIns="91440" tIns="45720" rIns="91440" bIns="45720" anchor="t"/>
          <a:lstStyle/>
          <a:p>
            <a:pPr algn="ctr"/>
            <a:r>
              <a:rPr lang="zh-TW" altLang="en-US" sz="3600"/>
              <a:t>結論</a:t>
            </a:r>
          </a:p>
        </p:txBody>
      </p:sp>
      <p:sp>
        <p:nvSpPr>
          <p:cNvPr id="5" name="文字版面配置區 4">
            <a:extLst>
              <a:ext uri="{FF2B5EF4-FFF2-40B4-BE49-F238E27FC236}">
                <a16:creationId xmlns:a16="http://schemas.microsoft.com/office/drawing/2014/main" id="{9248C142-6049-7F65-7409-626125F20263}"/>
              </a:ext>
            </a:extLst>
          </p:cNvPr>
          <p:cNvSpPr>
            <a:spLocks noGrp="1"/>
          </p:cNvSpPr>
          <p:nvPr>
            <p:ph type="body" sz="quarter" idx="13"/>
          </p:nvPr>
        </p:nvSpPr>
        <p:spPr>
          <a:xfrm>
            <a:off x="577243" y="2230266"/>
            <a:ext cx="9698219" cy="2157664"/>
          </a:xfrm>
          <a:ln w="5715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lIns="91440" tIns="45720" rIns="91440" bIns="45720" anchor="t"/>
          <a:lstStyle/>
          <a:p>
            <a:pPr marL="342900" indent="-342900">
              <a:buChar char="•"/>
            </a:pPr>
            <a:r>
              <a:rPr lang="en-US" altLang="zh-TW" sz="2800" b="0" err="1">
                <a:solidFill>
                  <a:schemeClr val="tx1"/>
                </a:solidFill>
                <a:latin typeface="Microsoft YaHei"/>
                <a:ea typeface="Microsoft YaHei"/>
              </a:rPr>
              <a:t>吸煙者比較會購買保險，費用也會比較高</a:t>
            </a:r>
            <a:endParaRPr lang="zh-TW" altLang="en-US" sz="2800" err="1">
              <a:solidFill>
                <a:schemeClr val="tx1"/>
              </a:solidFill>
            </a:endParaRPr>
          </a:p>
          <a:p>
            <a:pPr marL="342900" indent="-342900">
              <a:buChar char="•"/>
            </a:pPr>
            <a:r>
              <a:rPr lang="en-US" altLang="zh-TW" sz="2800" b="0" err="1">
                <a:solidFill>
                  <a:schemeClr val="tx1"/>
                </a:solidFill>
                <a:latin typeface="Microsoft YaHei"/>
                <a:ea typeface="Microsoft YaHei"/>
              </a:rPr>
              <a:t>Bmi、年齡都越高越危險，保險費用都需要更高</a:t>
            </a:r>
            <a:endParaRPr lang="en-US" altLang="zh-TW" sz="2800" b="0">
              <a:solidFill>
                <a:schemeClr val="tx1"/>
              </a:solidFill>
              <a:latin typeface="Microsoft YaHei"/>
              <a:ea typeface="Microsoft YaHei"/>
            </a:endParaRPr>
          </a:p>
          <a:p>
            <a:pPr marL="342900" indent="-342900">
              <a:buChar char="•"/>
            </a:pPr>
            <a:r>
              <a:rPr lang="en-US" altLang="zh-TW" sz="2800" b="0">
                <a:solidFill>
                  <a:schemeClr val="tx1"/>
                </a:solidFill>
                <a:latin typeface="Microsoft YaHei"/>
                <a:ea typeface="Microsoft YaHei"/>
              </a:rPr>
              <a:t>Southeast </a:t>
            </a:r>
            <a:r>
              <a:rPr lang="en-US" altLang="zh-TW" sz="2800" b="0" err="1">
                <a:solidFill>
                  <a:schemeClr val="tx1"/>
                </a:solidFill>
                <a:latin typeface="Microsoft YaHei"/>
                <a:ea typeface="Microsoft YaHei"/>
              </a:rPr>
              <a:t>買保險的人比較多，他們的年齡、Bmi超過其他地方的平均值</a:t>
            </a:r>
          </a:p>
        </p:txBody>
      </p:sp>
    </p:spTree>
    <p:extLst>
      <p:ext uri="{BB962C8B-B14F-4D97-AF65-F5344CB8AC3E}">
        <p14:creationId xmlns:p14="http://schemas.microsoft.com/office/powerpoint/2010/main" val="1579921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0178BF0F-0FEB-F5F2-86ED-A3EEB9CEABF6}"/>
              </a:ext>
            </a:extLst>
          </p:cNvPr>
          <p:cNvSpPr>
            <a:spLocks noGrp="1"/>
          </p:cNvSpPr>
          <p:nvPr>
            <p:ph type="body" orient="vert" sz="quarter" idx="10"/>
          </p:nvPr>
        </p:nvSpPr>
        <p:spPr>
          <a:xfrm>
            <a:off x="11115317" y="1337310"/>
            <a:ext cx="602968" cy="1993214"/>
          </a:xfrm>
        </p:spPr>
        <p:txBody>
          <a:bodyPr vert="eaVert" lIns="91440" tIns="45720" rIns="91440" bIns="45720" anchor="t"/>
          <a:lstStyle/>
          <a:p>
            <a:r>
              <a:rPr lang="zh-TW" altLang="en-US">
                <a:latin typeface="Microsoft YaHei"/>
                <a:ea typeface="Microsoft YaHei"/>
              </a:rPr>
              <a:t>組內分工</a:t>
            </a:r>
          </a:p>
        </p:txBody>
      </p:sp>
      <p:sp>
        <p:nvSpPr>
          <p:cNvPr id="3" name="直排文字版面配置區 2">
            <a:extLst>
              <a:ext uri="{FF2B5EF4-FFF2-40B4-BE49-F238E27FC236}">
                <a16:creationId xmlns:a16="http://schemas.microsoft.com/office/drawing/2014/main" id="{09D5E76D-57DE-57A9-CE70-09706E73CBE4}"/>
              </a:ext>
            </a:extLst>
          </p:cNvPr>
          <p:cNvSpPr>
            <a:spLocks noGrp="1"/>
          </p:cNvSpPr>
          <p:nvPr>
            <p:ph type="body" orient="vert" sz="quarter" idx="11"/>
          </p:nvPr>
        </p:nvSpPr>
        <p:spPr/>
        <p:txBody>
          <a:bodyPr vert="eaVert" lIns="91440" tIns="45720" rIns="91440" bIns="45720" anchor="t"/>
          <a:lstStyle/>
          <a:p>
            <a:r>
              <a:rPr lang="zh-TW" altLang="en-US"/>
              <a:t>04</a:t>
            </a:r>
          </a:p>
        </p:txBody>
      </p:sp>
      <p:sp>
        <p:nvSpPr>
          <p:cNvPr id="5" name="文字版面配置區 4">
            <a:extLst>
              <a:ext uri="{FF2B5EF4-FFF2-40B4-BE49-F238E27FC236}">
                <a16:creationId xmlns:a16="http://schemas.microsoft.com/office/drawing/2014/main" id="{9248C142-6049-7F65-7409-626125F20263}"/>
              </a:ext>
            </a:extLst>
          </p:cNvPr>
          <p:cNvSpPr>
            <a:spLocks noGrp="1"/>
          </p:cNvSpPr>
          <p:nvPr>
            <p:ph type="body" sz="quarter" idx="13"/>
          </p:nvPr>
        </p:nvSpPr>
        <p:spPr>
          <a:xfrm>
            <a:off x="336388" y="2040397"/>
            <a:ext cx="9947093" cy="4595835"/>
          </a:xfrm>
          <a:ln w="57150">
            <a:solidFill>
              <a:schemeClr val="accent1">
                <a:lumMod val="75000"/>
              </a:schemeClr>
            </a:solidFill>
            <a:prstDash val="sysDot"/>
            <a:extLst>
              <a:ext uri="{C807C97D-BFC1-408E-A445-0C87EB9F89A2}">
                <ask:lineSketchStyleProps xmlns:ask="http://schemas.microsoft.com/office/drawing/2018/sketchyshapes" sd="3499211612">
                  <a:custGeom>
                    <a:avLst/>
                    <a:gdLst>
                      <a:gd name="connsiteX0" fmla="*/ 0 w 9947093"/>
                      <a:gd name="connsiteY0" fmla="*/ 0 h 4595835"/>
                      <a:gd name="connsiteX1" fmla="*/ 563669 w 9947093"/>
                      <a:gd name="connsiteY1" fmla="*/ 0 h 4595835"/>
                      <a:gd name="connsiteX2" fmla="*/ 928395 w 9947093"/>
                      <a:gd name="connsiteY2" fmla="*/ 0 h 4595835"/>
                      <a:gd name="connsiteX3" fmla="*/ 1392593 w 9947093"/>
                      <a:gd name="connsiteY3" fmla="*/ 0 h 4595835"/>
                      <a:gd name="connsiteX4" fmla="*/ 2055733 w 9947093"/>
                      <a:gd name="connsiteY4" fmla="*/ 0 h 4595835"/>
                      <a:gd name="connsiteX5" fmla="*/ 2718872 w 9947093"/>
                      <a:gd name="connsiteY5" fmla="*/ 0 h 4595835"/>
                      <a:gd name="connsiteX6" fmla="*/ 3481483 w 9947093"/>
                      <a:gd name="connsiteY6" fmla="*/ 0 h 4595835"/>
                      <a:gd name="connsiteX7" fmla="*/ 3945680 w 9947093"/>
                      <a:gd name="connsiteY7" fmla="*/ 0 h 4595835"/>
                      <a:gd name="connsiteX8" fmla="*/ 4409878 w 9947093"/>
                      <a:gd name="connsiteY8" fmla="*/ 0 h 4595835"/>
                      <a:gd name="connsiteX9" fmla="*/ 4874076 w 9947093"/>
                      <a:gd name="connsiteY9" fmla="*/ 0 h 4595835"/>
                      <a:gd name="connsiteX10" fmla="*/ 5537215 w 9947093"/>
                      <a:gd name="connsiteY10" fmla="*/ 0 h 4595835"/>
                      <a:gd name="connsiteX11" fmla="*/ 6200355 w 9947093"/>
                      <a:gd name="connsiteY11" fmla="*/ 0 h 4595835"/>
                      <a:gd name="connsiteX12" fmla="*/ 6565081 w 9947093"/>
                      <a:gd name="connsiteY12" fmla="*/ 0 h 4595835"/>
                      <a:gd name="connsiteX13" fmla="*/ 7228221 w 9947093"/>
                      <a:gd name="connsiteY13" fmla="*/ 0 h 4595835"/>
                      <a:gd name="connsiteX14" fmla="*/ 8090302 w 9947093"/>
                      <a:gd name="connsiteY14" fmla="*/ 0 h 4595835"/>
                      <a:gd name="connsiteX15" fmla="*/ 8653971 w 9947093"/>
                      <a:gd name="connsiteY15" fmla="*/ 0 h 4595835"/>
                      <a:gd name="connsiteX16" fmla="*/ 9317110 w 9947093"/>
                      <a:gd name="connsiteY16" fmla="*/ 0 h 4595835"/>
                      <a:gd name="connsiteX17" fmla="*/ 9947093 w 9947093"/>
                      <a:gd name="connsiteY17" fmla="*/ 0 h 4595835"/>
                      <a:gd name="connsiteX18" fmla="*/ 9947093 w 9947093"/>
                      <a:gd name="connsiteY18" fmla="*/ 748465 h 4595835"/>
                      <a:gd name="connsiteX19" fmla="*/ 9947093 w 9947093"/>
                      <a:gd name="connsiteY19" fmla="*/ 1496929 h 4595835"/>
                      <a:gd name="connsiteX20" fmla="*/ 9947093 w 9947093"/>
                      <a:gd name="connsiteY20" fmla="*/ 2107519 h 4595835"/>
                      <a:gd name="connsiteX21" fmla="*/ 9947093 w 9947093"/>
                      <a:gd name="connsiteY21" fmla="*/ 2626191 h 4595835"/>
                      <a:gd name="connsiteX22" fmla="*/ 9947093 w 9947093"/>
                      <a:gd name="connsiteY22" fmla="*/ 3190823 h 4595835"/>
                      <a:gd name="connsiteX23" fmla="*/ 9947093 w 9947093"/>
                      <a:gd name="connsiteY23" fmla="*/ 3755454 h 4595835"/>
                      <a:gd name="connsiteX24" fmla="*/ 9947093 w 9947093"/>
                      <a:gd name="connsiteY24" fmla="*/ 4595835 h 4595835"/>
                      <a:gd name="connsiteX25" fmla="*/ 9482895 w 9947093"/>
                      <a:gd name="connsiteY25" fmla="*/ 4595835 h 4595835"/>
                      <a:gd name="connsiteX26" fmla="*/ 8819756 w 9947093"/>
                      <a:gd name="connsiteY26" fmla="*/ 4595835 h 4595835"/>
                      <a:gd name="connsiteX27" fmla="*/ 7957674 w 9947093"/>
                      <a:gd name="connsiteY27" fmla="*/ 4595835 h 4595835"/>
                      <a:gd name="connsiteX28" fmla="*/ 7294535 w 9947093"/>
                      <a:gd name="connsiteY28" fmla="*/ 4595835 h 4595835"/>
                      <a:gd name="connsiteX29" fmla="*/ 6432453 w 9947093"/>
                      <a:gd name="connsiteY29" fmla="*/ 4595835 h 4595835"/>
                      <a:gd name="connsiteX30" fmla="*/ 5570372 w 9947093"/>
                      <a:gd name="connsiteY30" fmla="*/ 4595835 h 4595835"/>
                      <a:gd name="connsiteX31" fmla="*/ 5006703 w 9947093"/>
                      <a:gd name="connsiteY31" fmla="*/ 4595835 h 4595835"/>
                      <a:gd name="connsiteX32" fmla="*/ 4343564 w 9947093"/>
                      <a:gd name="connsiteY32" fmla="*/ 4595835 h 4595835"/>
                      <a:gd name="connsiteX33" fmla="*/ 3680424 w 9947093"/>
                      <a:gd name="connsiteY33" fmla="*/ 4595835 h 4595835"/>
                      <a:gd name="connsiteX34" fmla="*/ 3116756 w 9947093"/>
                      <a:gd name="connsiteY34" fmla="*/ 4595835 h 4595835"/>
                      <a:gd name="connsiteX35" fmla="*/ 2453616 w 9947093"/>
                      <a:gd name="connsiteY35" fmla="*/ 4595835 h 4595835"/>
                      <a:gd name="connsiteX36" fmla="*/ 1989419 w 9947093"/>
                      <a:gd name="connsiteY36" fmla="*/ 4595835 h 4595835"/>
                      <a:gd name="connsiteX37" fmla="*/ 1326279 w 9947093"/>
                      <a:gd name="connsiteY37" fmla="*/ 4595835 h 4595835"/>
                      <a:gd name="connsiteX38" fmla="*/ 0 w 9947093"/>
                      <a:gd name="connsiteY38" fmla="*/ 4595835 h 4595835"/>
                      <a:gd name="connsiteX39" fmla="*/ 0 w 9947093"/>
                      <a:gd name="connsiteY39" fmla="*/ 3985245 h 4595835"/>
                      <a:gd name="connsiteX40" fmla="*/ 0 w 9947093"/>
                      <a:gd name="connsiteY40" fmla="*/ 3420614 h 4595835"/>
                      <a:gd name="connsiteX41" fmla="*/ 0 w 9947093"/>
                      <a:gd name="connsiteY41" fmla="*/ 2855983 h 4595835"/>
                      <a:gd name="connsiteX42" fmla="*/ 0 w 9947093"/>
                      <a:gd name="connsiteY42" fmla="*/ 2153477 h 4595835"/>
                      <a:gd name="connsiteX43" fmla="*/ 0 w 9947093"/>
                      <a:gd name="connsiteY43" fmla="*/ 1542887 h 4595835"/>
                      <a:gd name="connsiteX44" fmla="*/ 0 w 9947093"/>
                      <a:gd name="connsiteY44" fmla="*/ 932298 h 4595835"/>
                      <a:gd name="connsiteX45" fmla="*/ 0 w 9947093"/>
                      <a:gd name="connsiteY45" fmla="*/ 0 h 459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9947093" h="4595835" fill="none" extrusionOk="0">
                        <a:moveTo>
                          <a:pt x="0" y="0"/>
                        </a:moveTo>
                        <a:cubicBezTo>
                          <a:pt x="262219" y="-27077"/>
                          <a:pt x="311146" y="-20352"/>
                          <a:pt x="563669" y="0"/>
                        </a:cubicBezTo>
                        <a:cubicBezTo>
                          <a:pt x="816192" y="20352"/>
                          <a:pt x="774544" y="-7201"/>
                          <a:pt x="928395" y="0"/>
                        </a:cubicBezTo>
                        <a:cubicBezTo>
                          <a:pt x="1082246" y="7201"/>
                          <a:pt x="1265306" y="-1910"/>
                          <a:pt x="1392593" y="0"/>
                        </a:cubicBezTo>
                        <a:cubicBezTo>
                          <a:pt x="1519880" y="1910"/>
                          <a:pt x="1847360" y="-3150"/>
                          <a:pt x="2055733" y="0"/>
                        </a:cubicBezTo>
                        <a:cubicBezTo>
                          <a:pt x="2264106" y="3150"/>
                          <a:pt x="2397153" y="7066"/>
                          <a:pt x="2718872" y="0"/>
                        </a:cubicBezTo>
                        <a:cubicBezTo>
                          <a:pt x="3040591" y="-7066"/>
                          <a:pt x="3304140" y="7506"/>
                          <a:pt x="3481483" y="0"/>
                        </a:cubicBezTo>
                        <a:cubicBezTo>
                          <a:pt x="3658826" y="-7506"/>
                          <a:pt x="3831380" y="7556"/>
                          <a:pt x="3945680" y="0"/>
                        </a:cubicBezTo>
                        <a:cubicBezTo>
                          <a:pt x="4059980" y="-7556"/>
                          <a:pt x="4252441" y="9812"/>
                          <a:pt x="4409878" y="0"/>
                        </a:cubicBezTo>
                        <a:cubicBezTo>
                          <a:pt x="4567315" y="-9812"/>
                          <a:pt x="4737384" y="10936"/>
                          <a:pt x="4874076" y="0"/>
                        </a:cubicBezTo>
                        <a:cubicBezTo>
                          <a:pt x="5010768" y="-10936"/>
                          <a:pt x="5384261" y="-528"/>
                          <a:pt x="5537215" y="0"/>
                        </a:cubicBezTo>
                        <a:cubicBezTo>
                          <a:pt x="5690169" y="528"/>
                          <a:pt x="5874981" y="21249"/>
                          <a:pt x="6200355" y="0"/>
                        </a:cubicBezTo>
                        <a:cubicBezTo>
                          <a:pt x="6525729" y="-21249"/>
                          <a:pt x="6396796" y="4738"/>
                          <a:pt x="6565081" y="0"/>
                        </a:cubicBezTo>
                        <a:cubicBezTo>
                          <a:pt x="6733366" y="-4738"/>
                          <a:pt x="7082625" y="10396"/>
                          <a:pt x="7228221" y="0"/>
                        </a:cubicBezTo>
                        <a:cubicBezTo>
                          <a:pt x="7373817" y="-10396"/>
                          <a:pt x="7887663" y="14592"/>
                          <a:pt x="8090302" y="0"/>
                        </a:cubicBezTo>
                        <a:cubicBezTo>
                          <a:pt x="8292941" y="-14592"/>
                          <a:pt x="8456068" y="1967"/>
                          <a:pt x="8653971" y="0"/>
                        </a:cubicBezTo>
                        <a:cubicBezTo>
                          <a:pt x="8851874" y="-1967"/>
                          <a:pt x="9083249" y="-30020"/>
                          <a:pt x="9317110" y="0"/>
                        </a:cubicBezTo>
                        <a:cubicBezTo>
                          <a:pt x="9550971" y="30020"/>
                          <a:pt x="9790940" y="-29077"/>
                          <a:pt x="9947093" y="0"/>
                        </a:cubicBezTo>
                        <a:cubicBezTo>
                          <a:pt x="9971513" y="323513"/>
                          <a:pt x="9915231" y="596412"/>
                          <a:pt x="9947093" y="748465"/>
                        </a:cubicBezTo>
                        <a:cubicBezTo>
                          <a:pt x="9978955" y="900518"/>
                          <a:pt x="9938360" y="1215383"/>
                          <a:pt x="9947093" y="1496929"/>
                        </a:cubicBezTo>
                        <a:cubicBezTo>
                          <a:pt x="9955826" y="1778475"/>
                          <a:pt x="9941527" y="1805051"/>
                          <a:pt x="9947093" y="2107519"/>
                        </a:cubicBezTo>
                        <a:cubicBezTo>
                          <a:pt x="9952660" y="2409987"/>
                          <a:pt x="9923013" y="2460315"/>
                          <a:pt x="9947093" y="2626191"/>
                        </a:cubicBezTo>
                        <a:cubicBezTo>
                          <a:pt x="9971173" y="2792067"/>
                          <a:pt x="9935843" y="2948160"/>
                          <a:pt x="9947093" y="3190823"/>
                        </a:cubicBezTo>
                        <a:cubicBezTo>
                          <a:pt x="9958343" y="3433486"/>
                          <a:pt x="9919968" y="3583930"/>
                          <a:pt x="9947093" y="3755454"/>
                        </a:cubicBezTo>
                        <a:cubicBezTo>
                          <a:pt x="9974218" y="3926978"/>
                          <a:pt x="9968314" y="4399195"/>
                          <a:pt x="9947093" y="4595835"/>
                        </a:cubicBezTo>
                        <a:cubicBezTo>
                          <a:pt x="9846363" y="4590804"/>
                          <a:pt x="9598026" y="4600408"/>
                          <a:pt x="9482895" y="4595835"/>
                        </a:cubicBezTo>
                        <a:cubicBezTo>
                          <a:pt x="9367764" y="4591262"/>
                          <a:pt x="9002755" y="4571637"/>
                          <a:pt x="8819756" y="4595835"/>
                        </a:cubicBezTo>
                        <a:cubicBezTo>
                          <a:pt x="8636757" y="4620033"/>
                          <a:pt x="8351415" y="4566343"/>
                          <a:pt x="7957674" y="4595835"/>
                        </a:cubicBezTo>
                        <a:cubicBezTo>
                          <a:pt x="7563933" y="4625327"/>
                          <a:pt x="7537720" y="4565159"/>
                          <a:pt x="7294535" y="4595835"/>
                        </a:cubicBezTo>
                        <a:cubicBezTo>
                          <a:pt x="7051350" y="4626511"/>
                          <a:pt x="6810024" y="4604138"/>
                          <a:pt x="6432453" y="4595835"/>
                        </a:cubicBezTo>
                        <a:cubicBezTo>
                          <a:pt x="6054882" y="4587532"/>
                          <a:pt x="5928379" y="4626469"/>
                          <a:pt x="5570372" y="4595835"/>
                        </a:cubicBezTo>
                        <a:cubicBezTo>
                          <a:pt x="5212365" y="4565201"/>
                          <a:pt x="5187051" y="4578157"/>
                          <a:pt x="5006703" y="4595835"/>
                        </a:cubicBezTo>
                        <a:cubicBezTo>
                          <a:pt x="4826355" y="4613513"/>
                          <a:pt x="4590428" y="4594081"/>
                          <a:pt x="4343564" y="4595835"/>
                        </a:cubicBezTo>
                        <a:cubicBezTo>
                          <a:pt x="4096700" y="4597589"/>
                          <a:pt x="3993135" y="4568230"/>
                          <a:pt x="3680424" y="4595835"/>
                        </a:cubicBezTo>
                        <a:cubicBezTo>
                          <a:pt x="3367713" y="4623440"/>
                          <a:pt x="3337441" y="4611560"/>
                          <a:pt x="3116756" y="4595835"/>
                        </a:cubicBezTo>
                        <a:cubicBezTo>
                          <a:pt x="2896071" y="4580110"/>
                          <a:pt x="2759589" y="4582702"/>
                          <a:pt x="2453616" y="4595835"/>
                        </a:cubicBezTo>
                        <a:cubicBezTo>
                          <a:pt x="2147643" y="4608968"/>
                          <a:pt x="2216188" y="4590984"/>
                          <a:pt x="1989419" y="4595835"/>
                        </a:cubicBezTo>
                        <a:cubicBezTo>
                          <a:pt x="1762650" y="4600686"/>
                          <a:pt x="1469409" y="4622115"/>
                          <a:pt x="1326279" y="4595835"/>
                        </a:cubicBezTo>
                        <a:cubicBezTo>
                          <a:pt x="1183149" y="4569555"/>
                          <a:pt x="500394" y="4574572"/>
                          <a:pt x="0" y="4595835"/>
                        </a:cubicBezTo>
                        <a:cubicBezTo>
                          <a:pt x="17021" y="4356473"/>
                          <a:pt x="-23410" y="4123675"/>
                          <a:pt x="0" y="3985245"/>
                        </a:cubicBezTo>
                        <a:cubicBezTo>
                          <a:pt x="23410" y="3846815"/>
                          <a:pt x="12380" y="3564000"/>
                          <a:pt x="0" y="3420614"/>
                        </a:cubicBezTo>
                        <a:cubicBezTo>
                          <a:pt x="-12380" y="3277228"/>
                          <a:pt x="-21934" y="3008622"/>
                          <a:pt x="0" y="2855983"/>
                        </a:cubicBezTo>
                        <a:cubicBezTo>
                          <a:pt x="21934" y="2703344"/>
                          <a:pt x="2202" y="2426115"/>
                          <a:pt x="0" y="2153477"/>
                        </a:cubicBezTo>
                        <a:cubicBezTo>
                          <a:pt x="-2202" y="1880839"/>
                          <a:pt x="-23346" y="1791837"/>
                          <a:pt x="0" y="1542887"/>
                        </a:cubicBezTo>
                        <a:cubicBezTo>
                          <a:pt x="23346" y="1293937"/>
                          <a:pt x="-11936" y="1186876"/>
                          <a:pt x="0" y="932298"/>
                        </a:cubicBezTo>
                        <a:cubicBezTo>
                          <a:pt x="11936" y="677720"/>
                          <a:pt x="-27629" y="360880"/>
                          <a:pt x="0" y="0"/>
                        </a:cubicBezTo>
                        <a:close/>
                      </a:path>
                      <a:path w="9947093" h="4595835" stroke="0" extrusionOk="0">
                        <a:moveTo>
                          <a:pt x="0" y="0"/>
                        </a:moveTo>
                        <a:cubicBezTo>
                          <a:pt x="248623" y="-25737"/>
                          <a:pt x="358114" y="18134"/>
                          <a:pt x="563669" y="0"/>
                        </a:cubicBezTo>
                        <a:cubicBezTo>
                          <a:pt x="769224" y="-18134"/>
                          <a:pt x="853290" y="-6939"/>
                          <a:pt x="1027866" y="0"/>
                        </a:cubicBezTo>
                        <a:cubicBezTo>
                          <a:pt x="1202442" y="6939"/>
                          <a:pt x="1376885" y="18728"/>
                          <a:pt x="1492064" y="0"/>
                        </a:cubicBezTo>
                        <a:cubicBezTo>
                          <a:pt x="1607243" y="-18728"/>
                          <a:pt x="1674738" y="-8159"/>
                          <a:pt x="1856791" y="0"/>
                        </a:cubicBezTo>
                        <a:cubicBezTo>
                          <a:pt x="2038844" y="8159"/>
                          <a:pt x="2079035" y="-13400"/>
                          <a:pt x="2221517" y="0"/>
                        </a:cubicBezTo>
                        <a:cubicBezTo>
                          <a:pt x="2363999" y="13400"/>
                          <a:pt x="2499919" y="4348"/>
                          <a:pt x="2586244" y="0"/>
                        </a:cubicBezTo>
                        <a:cubicBezTo>
                          <a:pt x="2672569" y="-4348"/>
                          <a:pt x="3109779" y="-22913"/>
                          <a:pt x="3348855" y="0"/>
                        </a:cubicBezTo>
                        <a:cubicBezTo>
                          <a:pt x="3587931" y="22913"/>
                          <a:pt x="3587422" y="18050"/>
                          <a:pt x="3713581" y="0"/>
                        </a:cubicBezTo>
                        <a:cubicBezTo>
                          <a:pt x="3839740" y="-18050"/>
                          <a:pt x="3972153" y="14682"/>
                          <a:pt x="4177779" y="0"/>
                        </a:cubicBezTo>
                        <a:cubicBezTo>
                          <a:pt x="4383405" y="-14682"/>
                          <a:pt x="4477215" y="-5867"/>
                          <a:pt x="4641977" y="0"/>
                        </a:cubicBezTo>
                        <a:cubicBezTo>
                          <a:pt x="4806739" y="5867"/>
                          <a:pt x="5150128" y="9844"/>
                          <a:pt x="5504058" y="0"/>
                        </a:cubicBezTo>
                        <a:cubicBezTo>
                          <a:pt x="5857988" y="-9844"/>
                          <a:pt x="5788283" y="9571"/>
                          <a:pt x="5868785" y="0"/>
                        </a:cubicBezTo>
                        <a:cubicBezTo>
                          <a:pt x="5949287" y="-9571"/>
                          <a:pt x="6072451" y="11641"/>
                          <a:pt x="6233512" y="0"/>
                        </a:cubicBezTo>
                        <a:cubicBezTo>
                          <a:pt x="6394573" y="-11641"/>
                          <a:pt x="6730166" y="-42647"/>
                          <a:pt x="7095593" y="0"/>
                        </a:cubicBezTo>
                        <a:cubicBezTo>
                          <a:pt x="7461020" y="42647"/>
                          <a:pt x="7463968" y="-17321"/>
                          <a:pt x="7559791" y="0"/>
                        </a:cubicBezTo>
                        <a:cubicBezTo>
                          <a:pt x="7655614" y="17321"/>
                          <a:pt x="7886345" y="7659"/>
                          <a:pt x="8123459" y="0"/>
                        </a:cubicBezTo>
                        <a:cubicBezTo>
                          <a:pt x="8360573" y="-7659"/>
                          <a:pt x="8602041" y="1475"/>
                          <a:pt x="8985541" y="0"/>
                        </a:cubicBezTo>
                        <a:cubicBezTo>
                          <a:pt x="9369041" y="-1475"/>
                          <a:pt x="9750507" y="13185"/>
                          <a:pt x="9947093" y="0"/>
                        </a:cubicBezTo>
                        <a:cubicBezTo>
                          <a:pt x="9966546" y="203029"/>
                          <a:pt x="9954428" y="563199"/>
                          <a:pt x="9947093" y="748465"/>
                        </a:cubicBezTo>
                        <a:cubicBezTo>
                          <a:pt x="9939758" y="933732"/>
                          <a:pt x="9952940" y="1137547"/>
                          <a:pt x="9947093" y="1313096"/>
                        </a:cubicBezTo>
                        <a:cubicBezTo>
                          <a:pt x="9941246" y="1488645"/>
                          <a:pt x="9926862" y="1650528"/>
                          <a:pt x="9947093" y="1877727"/>
                        </a:cubicBezTo>
                        <a:cubicBezTo>
                          <a:pt x="9967324" y="2104926"/>
                          <a:pt x="9938702" y="2195193"/>
                          <a:pt x="9947093" y="2396400"/>
                        </a:cubicBezTo>
                        <a:cubicBezTo>
                          <a:pt x="9955484" y="2597607"/>
                          <a:pt x="9974525" y="2801768"/>
                          <a:pt x="9947093" y="3006989"/>
                        </a:cubicBezTo>
                        <a:cubicBezTo>
                          <a:pt x="9919661" y="3212210"/>
                          <a:pt x="9922585" y="3514349"/>
                          <a:pt x="9947093" y="3755454"/>
                        </a:cubicBezTo>
                        <a:cubicBezTo>
                          <a:pt x="9971601" y="3996559"/>
                          <a:pt x="9982476" y="4301671"/>
                          <a:pt x="9947093" y="4595835"/>
                        </a:cubicBezTo>
                        <a:cubicBezTo>
                          <a:pt x="9773925" y="4570049"/>
                          <a:pt x="9462369" y="4602359"/>
                          <a:pt x="9283953" y="4595835"/>
                        </a:cubicBezTo>
                        <a:cubicBezTo>
                          <a:pt x="9105537" y="4589311"/>
                          <a:pt x="8986386" y="4589600"/>
                          <a:pt x="8819756" y="4595835"/>
                        </a:cubicBezTo>
                        <a:cubicBezTo>
                          <a:pt x="8653126" y="4602070"/>
                          <a:pt x="8294197" y="4637451"/>
                          <a:pt x="7957674" y="4595835"/>
                        </a:cubicBezTo>
                        <a:cubicBezTo>
                          <a:pt x="7621151" y="4554219"/>
                          <a:pt x="7695709" y="4584088"/>
                          <a:pt x="7592948" y="4595835"/>
                        </a:cubicBezTo>
                        <a:cubicBezTo>
                          <a:pt x="7490187" y="4607582"/>
                          <a:pt x="7346230" y="4603341"/>
                          <a:pt x="7228221" y="4595835"/>
                        </a:cubicBezTo>
                        <a:cubicBezTo>
                          <a:pt x="7110212" y="4588329"/>
                          <a:pt x="6745839" y="4610780"/>
                          <a:pt x="6465610" y="4595835"/>
                        </a:cubicBezTo>
                        <a:cubicBezTo>
                          <a:pt x="6185381" y="4580890"/>
                          <a:pt x="6241816" y="4594104"/>
                          <a:pt x="6100884" y="4595835"/>
                        </a:cubicBezTo>
                        <a:cubicBezTo>
                          <a:pt x="5959952" y="4597566"/>
                          <a:pt x="5796390" y="4623672"/>
                          <a:pt x="5537215" y="4595835"/>
                        </a:cubicBezTo>
                        <a:cubicBezTo>
                          <a:pt x="5278040" y="4567998"/>
                          <a:pt x="5340815" y="4601909"/>
                          <a:pt x="5172488" y="4595835"/>
                        </a:cubicBezTo>
                        <a:cubicBezTo>
                          <a:pt x="5004161" y="4589761"/>
                          <a:pt x="4907951" y="4602611"/>
                          <a:pt x="4807762" y="4595835"/>
                        </a:cubicBezTo>
                        <a:cubicBezTo>
                          <a:pt x="4707573" y="4589059"/>
                          <a:pt x="4394557" y="4585052"/>
                          <a:pt x="4045151" y="4595835"/>
                        </a:cubicBezTo>
                        <a:cubicBezTo>
                          <a:pt x="3695745" y="4606618"/>
                          <a:pt x="3474865" y="4571118"/>
                          <a:pt x="3282541" y="4595835"/>
                        </a:cubicBezTo>
                        <a:cubicBezTo>
                          <a:pt x="3090217" y="4620553"/>
                          <a:pt x="2778570" y="4587462"/>
                          <a:pt x="2420459" y="4595835"/>
                        </a:cubicBezTo>
                        <a:cubicBezTo>
                          <a:pt x="2062348" y="4604208"/>
                          <a:pt x="2042884" y="4579236"/>
                          <a:pt x="1757320" y="4595835"/>
                        </a:cubicBezTo>
                        <a:cubicBezTo>
                          <a:pt x="1471756" y="4612434"/>
                          <a:pt x="1476760" y="4592101"/>
                          <a:pt x="1293122" y="4595835"/>
                        </a:cubicBezTo>
                        <a:cubicBezTo>
                          <a:pt x="1109484" y="4599569"/>
                          <a:pt x="598367" y="4600475"/>
                          <a:pt x="0" y="4595835"/>
                        </a:cubicBezTo>
                        <a:cubicBezTo>
                          <a:pt x="22138" y="4277376"/>
                          <a:pt x="5572" y="4043073"/>
                          <a:pt x="0" y="3847370"/>
                        </a:cubicBezTo>
                        <a:cubicBezTo>
                          <a:pt x="-5572" y="3651667"/>
                          <a:pt x="9084" y="3508587"/>
                          <a:pt x="0" y="3236781"/>
                        </a:cubicBezTo>
                        <a:cubicBezTo>
                          <a:pt x="-9084" y="2964975"/>
                          <a:pt x="-19236" y="2939757"/>
                          <a:pt x="0" y="2672150"/>
                        </a:cubicBezTo>
                        <a:cubicBezTo>
                          <a:pt x="19236" y="2404543"/>
                          <a:pt x="6135" y="2213337"/>
                          <a:pt x="0" y="2061560"/>
                        </a:cubicBezTo>
                        <a:cubicBezTo>
                          <a:pt x="-6135" y="1909783"/>
                          <a:pt x="-16674" y="1758366"/>
                          <a:pt x="0" y="1542887"/>
                        </a:cubicBezTo>
                        <a:cubicBezTo>
                          <a:pt x="16674" y="1327408"/>
                          <a:pt x="12002" y="1051725"/>
                          <a:pt x="0" y="794423"/>
                        </a:cubicBezTo>
                        <a:cubicBezTo>
                          <a:pt x="-12002" y="537121"/>
                          <a:pt x="17593" y="366505"/>
                          <a:pt x="0" y="0"/>
                        </a:cubicBezTo>
                        <a:close/>
                      </a:path>
                    </a:pathLst>
                  </a:custGeom>
                  <ask:type>
                    <ask:lineSketchFreehand/>
                  </ask:type>
                </ask:lineSketchStyleProps>
              </a:ext>
            </a:extLst>
          </a:ln>
        </p:spPr>
        <p:style>
          <a:lnRef idx="1">
            <a:schemeClr val="accent1"/>
          </a:lnRef>
          <a:fillRef idx="2">
            <a:schemeClr val="accent1"/>
          </a:fillRef>
          <a:effectRef idx="1">
            <a:schemeClr val="accent1"/>
          </a:effectRef>
          <a:fontRef idx="minor">
            <a:schemeClr val="dk1"/>
          </a:fontRef>
        </p:style>
        <p:txBody>
          <a:bodyPr lIns="91440" tIns="45720" rIns="91440" bIns="45720" anchor="t"/>
          <a:lstStyle/>
          <a:p>
            <a:r>
              <a:rPr lang="zh-TW" sz="3200" b="0">
                <a:solidFill>
                  <a:schemeClr val="accent5">
                    <a:lumMod val="50000"/>
                  </a:schemeClr>
                </a:solidFill>
                <a:latin typeface="Microsoft YaHei"/>
                <a:ea typeface="Microsoft YaHei"/>
              </a:rPr>
              <a:t>楊琇茹</a:t>
            </a:r>
            <a:r>
              <a:rPr lang="zh-TW" altLang="en-US" sz="3200" b="0">
                <a:solidFill>
                  <a:schemeClr val="accent5">
                    <a:lumMod val="50000"/>
                  </a:schemeClr>
                </a:solidFill>
                <a:latin typeface="Microsoft YaHei"/>
                <a:ea typeface="Microsoft YaHei"/>
              </a:rPr>
              <a:t>：</a:t>
            </a:r>
            <a:r>
              <a:rPr lang="zh-TW" sz="3200" b="0">
                <a:solidFill>
                  <a:schemeClr val="accent5">
                    <a:lumMod val="50000"/>
                  </a:schemeClr>
                </a:solidFill>
                <a:latin typeface="Microsoft YaHei"/>
                <a:ea typeface="Microsoft YaHei"/>
              </a:rPr>
              <a:t>基本統計分析（</a:t>
            </a:r>
            <a:r>
              <a:rPr lang="zh-TW" altLang="en-US" sz="3200" b="0">
                <a:solidFill>
                  <a:schemeClr val="accent5">
                    <a:lumMod val="50000"/>
                  </a:schemeClr>
                </a:solidFill>
                <a:latin typeface="Microsoft YaHei"/>
                <a:ea typeface="Microsoft YaHei"/>
              </a:rPr>
              <a:t>敘述統計）</a:t>
            </a:r>
            <a:endParaRPr lang="zh-TW" altLang="en-US" sz="3200">
              <a:solidFill>
                <a:schemeClr val="accent5">
                  <a:lumMod val="50000"/>
                </a:schemeClr>
              </a:solidFill>
              <a:latin typeface="Microsoft YaHei"/>
              <a:ea typeface="Microsoft YaHei"/>
            </a:endParaRPr>
          </a:p>
          <a:p>
            <a:r>
              <a:rPr lang="zh-TW" sz="3200" b="0">
                <a:solidFill>
                  <a:schemeClr val="accent5">
                    <a:lumMod val="50000"/>
                  </a:schemeClr>
                </a:solidFill>
                <a:latin typeface="Microsoft YaHei"/>
                <a:ea typeface="Microsoft YaHei"/>
              </a:rPr>
              <a:t>王廷瑜</a:t>
            </a:r>
            <a:r>
              <a:rPr lang="zh-TW" altLang="en-US" sz="3200" b="0">
                <a:solidFill>
                  <a:schemeClr val="accent5">
                    <a:lumMod val="50000"/>
                  </a:schemeClr>
                </a:solidFill>
                <a:latin typeface="Microsoft YaHei"/>
                <a:ea typeface="Microsoft YaHei"/>
              </a:rPr>
              <a:t>：基本統計分析（常態分布）</a:t>
            </a:r>
            <a:endParaRPr lang="zh-TW" altLang="en-US" sz="3200" b="0">
              <a:solidFill>
                <a:schemeClr val="accent5">
                  <a:lumMod val="50000"/>
                </a:schemeClr>
              </a:solidFill>
            </a:endParaRPr>
          </a:p>
          <a:p>
            <a:r>
              <a:rPr lang="zh-TW" sz="3200" b="0">
                <a:solidFill>
                  <a:schemeClr val="accent5">
                    <a:lumMod val="50000"/>
                  </a:schemeClr>
                </a:solidFill>
                <a:latin typeface="Microsoft YaHei"/>
                <a:ea typeface="Microsoft YaHei"/>
              </a:rPr>
              <a:t>陳宣儒：資料探勘（關聯）</a:t>
            </a:r>
            <a:endParaRPr lang="zh-TW" sz="3200">
              <a:solidFill>
                <a:schemeClr val="accent5">
                  <a:lumMod val="50000"/>
                </a:schemeClr>
              </a:solidFill>
            </a:endParaRPr>
          </a:p>
          <a:p>
            <a:r>
              <a:rPr lang="zh-TW" sz="3200" b="0">
                <a:solidFill>
                  <a:schemeClr val="accent5">
                    <a:lumMod val="50000"/>
                  </a:schemeClr>
                </a:solidFill>
                <a:latin typeface="Microsoft YaHei"/>
                <a:ea typeface="Microsoft YaHei"/>
              </a:rPr>
              <a:t>梁婉嘉</a:t>
            </a:r>
            <a:r>
              <a:rPr lang="zh-TW" altLang="en-US" sz="3200" b="0">
                <a:solidFill>
                  <a:schemeClr val="accent5">
                    <a:lumMod val="50000"/>
                  </a:schemeClr>
                </a:solidFill>
                <a:latin typeface="Microsoft YaHei"/>
                <a:ea typeface="Microsoft YaHei"/>
              </a:rPr>
              <a:t>：</a:t>
            </a:r>
            <a:r>
              <a:rPr lang="zh-TW" sz="3200" b="0">
                <a:solidFill>
                  <a:schemeClr val="accent5">
                    <a:lumMod val="50000"/>
                  </a:schemeClr>
                </a:solidFill>
                <a:latin typeface="Microsoft YaHei"/>
                <a:ea typeface="Microsoft YaHei"/>
              </a:rPr>
              <a:t>資料探勘（</a:t>
            </a:r>
            <a:r>
              <a:rPr lang="zh-TW" altLang="en-US" sz="3200" b="0">
                <a:solidFill>
                  <a:schemeClr val="accent5">
                    <a:lumMod val="50000"/>
                  </a:schemeClr>
                </a:solidFill>
                <a:latin typeface="Microsoft YaHei"/>
                <a:ea typeface="Microsoft YaHei"/>
              </a:rPr>
              <a:t>群集）</a:t>
            </a:r>
            <a:endParaRPr lang="zh-TW" sz="3200">
              <a:solidFill>
                <a:schemeClr val="accent5">
                  <a:lumMod val="50000"/>
                </a:schemeClr>
              </a:solidFill>
            </a:endParaRPr>
          </a:p>
          <a:p>
            <a:r>
              <a:rPr lang="zh-TW" sz="3200" b="0">
                <a:solidFill>
                  <a:schemeClr val="accent5">
                    <a:lumMod val="50000"/>
                  </a:schemeClr>
                </a:solidFill>
                <a:latin typeface="Microsoft YaHei"/>
                <a:ea typeface="Microsoft YaHei"/>
              </a:rPr>
              <a:t>王文耀</a:t>
            </a:r>
            <a:r>
              <a:rPr lang="zh-TW" altLang="en-US" sz="3200" b="0">
                <a:solidFill>
                  <a:schemeClr val="accent5">
                    <a:lumMod val="50000"/>
                  </a:schemeClr>
                </a:solidFill>
                <a:latin typeface="Microsoft YaHei"/>
                <a:ea typeface="Microsoft YaHei"/>
              </a:rPr>
              <a:t>：</a:t>
            </a:r>
            <a:r>
              <a:rPr lang="zh-TW" sz="3200" b="0">
                <a:solidFill>
                  <a:schemeClr val="accent5">
                    <a:lumMod val="50000"/>
                  </a:schemeClr>
                </a:solidFill>
                <a:latin typeface="Microsoft YaHei"/>
                <a:ea typeface="Microsoft YaHei"/>
              </a:rPr>
              <a:t>資料探勘（</a:t>
            </a:r>
            <a:r>
              <a:rPr lang="zh-TW" altLang="en-US" sz="3200" b="0">
                <a:solidFill>
                  <a:schemeClr val="accent5">
                    <a:lumMod val="50000"/>
                  </a:schemeClr>
                </a:solidFill>
                <a:latin typeface="Microsoft YaHei"/>
                <a:ea typeface="Microsoft YaHei"/>
              </a:rPr>
              <a:t>決策樹）</a:t>
            </a:r>
            <a:endParaRPr lang="zh-TW" sz="3200">
              <a:solidFill>
                <a:schemeClr val="accent5">
                  <a:lumMod val="50000"/>
                </a:schemeClr>
              </a:solidFill>
            </a:endParaRPr>
          </a:p>
          <a:p>
            <a:r>
              <a:rPr lang="zh-TW" sz="3200" b="0">
                <a:solidFill>
                  <a:schemeClr val="accent5">
                    <a:lumMod val="50000"/>
                  </a:schemeClr>
                </a:solidFill>
                <a:latin typeface="Microsoft YaHei"/>
                <a:ea typeface="Microsoft YaHei"/>
              </a:rPr>
              <a:t>張淑妍：回歸分析</a:t>
            </a:r>
            <a:r>
              <a:rPr lang="zh-TW" altLang="en-US" sz="3200" b="0">
                <a:solidFill>
                  <a:schemeClr val="accent5">
                    <a:lumMod val="50000"/>
                  </a:schemeClr>
                </a:solidFill>
                <a:latin typeface="Microsoft YaHei"/>
                <a:ea typeface="Microsoft YaHei"/>
              </a:rPr>
              <a:t>、</a:t>
            </a:r>
            <a:r>
              <a:rPr lang="zh-TW" sz="3200" b="0">
                <a:solidFill>
                  <a:schemeClr val="accent5">
                    <a:lumMod val="50000"/>
                  </a:schemeClr>
                </a:solidFill>
                <a:latin typeface="Microsoft YaHei"/>
                <a:ea typeface="Microsoft YaHei"/>
              </a:rPr>
              <a:t>製作</a:t>
            </a:r>
            <a:r>
              <a:rPr lang="en-US" altLang="zh-TW" sz="3200" b="0">
                <a:solidFill>
                  <a:schemeClr val="accent5">
                    <a:lumMod val="50000"/>
                  </a:schemeClr>
                </a:solidFill>
                <a:latin typeface="Microsoft YaHei"/>
                <a:ea typeface="Microsoft YaHei"/>
              </a:rPr>
              <a:t>PPT</a:t>
            </a:r>
            <a:endParaRPr lang="zh-TW">
              <a:solidFill>
                <a:schemeClr val="accent5">
                  <a:lumMod val="50000"/>
                </a:schemeClr>
              </a:solidFill>
            </a:endParaRPr>
          </a:p>
          <a:p>
            <a:r>
              <a:rPr lang="zh-TW" sz="3200" b="0">
                <a:solidFill>
                  <a:schemeClr val="accent5">
                    <a:lumMod val="50000"/>
                  </a:schemeClr>
                </a:solidFill>
                <a:latin typeface="Microsoft YaHei"/>
                <a:ea typeface="Microsoft YaHei"/>
              </a:rPr>
              <a:t>袁玉珍：統</a:t>
            </a:r>
            <a:r>
              <a:rPr lang="zh-TW" altLang="en-US" sz="3200" b="0">
                <a:solidFill>
                  <a:schemeClr val="accent5">
                    <a:lumMod val="50000"/>
                  </a:schemeClr>
                </a:solidFill>
                <a:latin typeface="Microsoft YaHei"/>
                <a:ea typeface="Microsoft YaHei"/>
              </a:rPr>
              <a:t>一參數、</a:t>
            </a:r>
            <a:r>
              <a:rPr lang="zh-TW" sz="3200" b="0">
                <a:solidFill>
                  <a:schemeClr val="accent5">
                    <a:lumMod val="50000"/>
                  </a:schemeClr>
                </a:solidFill>
                <a:latin typeface="Microsoft YaHei"/>
                <a:ea typeface="Microsoft YaHei"/>
              </a:rPr>
              <a:t>口頭報告</a:t>
            </a:r>
            <a:endParaRPr lang="zh-TW" altLang="en-US" sz="3200" b="0">
              <a:solidFill>
                <a:schemeClr val="accent5">
                  <a:lumMod val="50000"/>
                </a:schemeClr>
              </a:solidFill>
              <a:latin typeface="Microsoft YaHei"/>
              <a:ea typeface="Microsoft YaHei"/>
            </a:endParaRPr>
          </a:p>
          <a:p>
            <a:r>
              <a:rPr lang="zh-TW" sz="3200" b="0">
                <a:solidFill>
                  <a:schemeClr val="accent5">
                    <a:lumMod val="50000"/>
                  </a:schemeClr>
                </a:solidFill>
                <a:latin typeface="Microsoft YaHei"/>
                <a:ea typeface="Microsoft YaHei"/>
              </a:rPr>
              <a:t>鄭雅文：製作</a:t>
            </a:r>
            <a:r>
              <a:rPr lang="en-US" altLang="zh-TW" sz="3200" b="0">
                <a:solidFill>
                  <a:schemeClr val="accent5">
                    <a:lumMod val="50000"/>
                  </a:schemeClr>
                </a:solidFill>
                <a:latin typeface="Microsoft YaHei"/>
                <a:ea typeface="Microsoft YaHei"/>
              </a:rPr>
              <a:t>PPT</a:t>
            </a:r>
            <a:r>
              <a:rPr lang="zh-TW" sz="3200" b="0">
                <a:solidFill>
                  <a:schemeClr val="accent5">
                    <a:lumMod val="50000"/>
                  </a:schemeClr>
                </a:solidFill>
                <a:latin typeface="Microsoft YaHei"/>
                <a:ea typeface="Microsoft YaHei"/>
              </a:rPr>
              <a:t>、小結、總結、資料簡介、統</a:t>
            </a:r>
            <a:r>
              <a:rPr lang="zh-TW" altLang="en-US" sz="3200" b="0">
                <a:solidFill>
                  <a:schemeClr val="accent5">
                    <a:lumMod val="50000"/>
                  </a:schemeClr>
                </a:solidFill>
                <a:latin typeface="Microsoft YaHei"/>
                <a:ea typeface="Microsoft YaHei"/>
              </a:rPr>
              <a:t>一參數</a:t>
            </a:r>
            <a:endParaRPr lang="zh-TW" altLang="en-US" sz="3200" b="0">
              <a:solidFill>
                <a:schemeClr val="accent5">
                  <a:lumMod val="50000"/>
                </a:schemeClr>
              </a:solidFill>
            </a:endParaRPr>
          </a:p>
        </p:txBody>
      </p:sp>
      <p:sp>
        <p:nvSpPr>
          <p:cNvPr id="7" name="文字方塊 6">
            <a:extLst>
              <a:ext uri="{FF2B5EF4-FFF2-40B4-BE49-F238E27FC236}">
                <a16:creationId xmlns:a16="http://schemas.microsoft.com/office/drawing/2014/main" id="{617F8DE7-EE20-19F2-EAC1-FF98BD323702}"/>
              </a:ext>
            </a:extLst>
          </p:cNvPr>
          <p:cNvSpPr txBox="1"/>
          <p:nvPr/>
        </p:nvSpPr>
        <p:spPr>
          <a:xfrm>
            <a:off x="336465" y="569868"/>
            <a:ext cx="10033685" cy="6701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30000"/>
              </a:lnSpc>
              <a:spcBef>
                <a:spcPts val="600"/>
              </a:spcBef>
            </a:pPr>
            <a:r>
              <a:rPr lang="zh-TW" altLang="en-US" sz="3200" kern="0">
                <a:solidFill>
                  <a:schemeClr val="bg1"/>
                </a:solidFill>
                <a:latin typeface="微软雅黑"/>
                <a:ea typeface="微软雅黑"/>
                <a:cs typeface="+mn-ea"/>
              </a:rPr>
              <a:t>組內分工</a:t>
            </a:r>
          </a:p>
        </p:txBody>
      </p:sp>
    </p:spTree>
    <p:extLst>
      <p:ext uri="{BB962C8B-B14F-4D97-AF65-F5344CB8AC3E}">
        <p14:creationId xmlns:p14="http://schemas.microsoft.com/office/powerpoint/2010/main" val="395849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8"/>
          </p:nvPr>
        </p:nvSpPr>
        <p:spPr/>
        <p:txBody>
          <a:bodyPr/>
          <a:lstStyle/>
          <a:p>
            <a:r>
              <a:rPr kumimoji="1" lang="en-US" altLang="zh-CN">
                <a:latin typeface="+mn-lt"/>
                <a:ea typeface="+mn-ea"/>
                <a:cs typeface="+mn-ea"/>
                <a:sym typeface="+mn-lt"/>
              </a:rPr>
              <a:t>THANK</a:t>
            </a:r>
            <a:r>
              <a:rPr kumimoji="1" lang="zh-CN" altLang="en-US">
                <a:latin typeface="+mn-lt"/>
                <a:ea typeface="+mn-ea"/>
                <a:cs typeface="+mn-ea"/>
                <a:sym typeface="+mn-lt"/>
              </a:rPr>
              <a:t> </a:t>
            </a:r>
            <a:r>
              <a:rPr kumimoji="1" lang="en-US" altLang="zh-CN">
                <a:latin typeface="+mn-lt"/>
                <a:ea typeface="+mn-ea"/>
                <a:cs typeface="+mn-ea"/>
                <a:sym typeface="+mn-lt"/>
              </a:rPr>
              <a:t>YOU!</a:t>
            </a:r>
            <a:endParaRPr kumimoji="1" lang="zh-CN" altLang="en-US">
              <a:latin typeface="+mn-lt"/>
              <a:ea typeface="+mn-ea"/>
              <a:cs typeface="+mn-ea"/>
              <a:sym typeface="+mn-lt"/>
            </a:endParaRPr>
          </a:p>
        </p:txBody>
      </p:sp>
    </p:spTree>
    <p:extLst>
      <p:ext uri="{BB962C8B-B14F-4D97-AF65-F5344CB8AC3E}">
        <p14:creationId xmlns:p14="http://schemas.microsoft.com/office/powerpoint/2010/main" val="6409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6" name="文字方塊 5">
            <a:extLst>
              <a:ext uri="{FF2B5EF4-FFF2-40B4-BE49-F238E27FC236}">
                <a16:creationId xmlns:a16="http://schemas.microsoft.com/office/drawing/2014/main" id="{0CE3A6AF-EBB1-BE3B-F9C1-D9AA47BC0511}"/>
              </a:ext>
            </a:extLst>
          </p:cNvPr>
          <p:cNvSpPr txBox="1"/>
          <p:nvPr/>
        </p:nvSpPr>
        <p:spPr>
          <a:xfrm>
            <a:off x="302078" y="350256"/>
            <a:ext cx="2743200" cy="377924"/>
          </a:xfrm>
          <a:prstGeom prst="rect">
            <a:avLst/>
          </a:prstGeo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30000"/>
              </a:lnSpc>
              <a:spcBef>
                <a:spcPts val="600"/>
              </a:spcBef>
            </a:pPr>
            <a:r>
              <a:rPr lang="en-US" altLang="zh-TW" sz="1600" kern="0">
                <a:ea typeface="+mn-lt"/>
                <a:cs typeface="+mn-lt"/>
              </a:rPr>
              <a:t>describe(data</a:t>
            </a:r>
            <a:r>
              <a:rPr lang="zh-TW" sz="1600" kern="0">
                <a:ea typeface="+mn-lt"/>
                <a:cs typeface="+mn-lt"/>
              </a:rPr>
              <a:t>)</a:t>
            </a:r>
            <a:endParaRPr lang="zh-TW" sz="1600"/>
          </a:p>
        </p:txBody>
      </p:sp>
      <p:pic>
        <p:nvPicPr>
          <p:cNvPr id="8" name="圖片 7" descr="一張含有 桌 的圖片&#10;&#10;自動產生的描述">
            <a:extLst>
              <a:ext uri="{FF2B5EF4-FFF2-40B4-BE49-F238E27FC236}">
                <a16:creationId xmlns:a16="http://schemas.microsoft.com/office/drawing/2014/main" id="{9B0D10C8-9148-5307-B374-FF137463336F}"/>
              </a:ext>
            </a:extLst>
          </p:cNvPr>
          <p:cNvPicPr>
            <a:picLocks noChangeAspect="1"/>
          </p:cNvPicPr>
          <p:nvPr/>
        </p:nvPicPr>
        <p:blipFill rotWithShape="1">
          <a:blip r:embed="rId2"/>
          <a:srcRect r="4687" b="45732"/>
          <a:stretch/>
        </p:blipFill>
        <p:spPr>
          <a:xfrm>
            <a:off x="303918" y="1155163"/>
            <a:ext cx="7993423" cy="5080554"/>
          </a:xfrm>
          <a:prstGeom prst="rect">
            <a:avLst/>
          </a:prstGeom>
        </p:spPr>
      </p:pic>
      <p:pic>
        <p:nvPicPr>
          <p:cNvPr id="7" name="圖片 7" descr="一張含有 桌 的圖片&#10;&#10;自動產生的描述">
            <a:extLst>
              <a:ext uri="{FF2B5EF4-FFF2-40B4-BE49-F238E27FC236}">
                <a16:creationId xmlns:a16="http://schemas.microsoft.com/office/drawing/2014/main" id="{C80FEEA3-3911-F913-4215-B0273A7A2354}"/>
              </a:ext>
            </a:extLst>
          </p:cNvPr>
          <p:cNvPicPr>
            <a:picLocks noChangeAspect="1"/>
          </p:cNvPicPr>
          <p:nvPr/>
        </p:nvPicPr>
        <p:blipFill rotWithShape="1">
          <a:blip r:embed="rId2"/>
          <a:srcRect l="-284" t="53885" r="41051" b="-255"/>
          <a:stretch/>
        </p:blipFill>
        <p:spPr>
          <a:xfrm>
            <a:off x="6097178" y="640299"/>
            <a:ext cx="4583996" cy="3998751"/>
          </a:xfrm>
          <a:prstGeom prst="rect">
            <a:avLst/>
          </a:prstGeom>
        </p:spPr>
      </p:pic>
    </p:spTree>
    <p:extLst>
      <p:ext uri="{BB962C8B-B14F-4D97-AF65-F5344CB8AC3E}">
        <p14:creationId xmlns:p14="http://schemas.microsoft.com/office/powerpoint/2010/main" val="182431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6" name="文字方塊 5">
            <a:extLst>
              <a:ext uri="{FF2B5EF4-FFF2-40B4-BE49-F238E27FC236}">
                <a16:creationId xmlns:a16="http://schemas.microsoft.com/office/drawing/2014/main" id="{6A60AD2C-0142-BD25-60DF-7112DDC1A82B}"/>
              </a:ext>
            </a:extLst>
          </p:cNvPr>
          <p:cNvSpPr txBox="1"/>
          <p:nvPr/>
        </p:nvSpPr>
        <p:spPr>
          <a:xfrm>
            <a:off x="2046896" y="212917"/>
            <a:ext cx="6471557" cy="1280928"/>
          </a:xfrm>
          <a:prstGeom prst="rect">
            <a:avLst/>
          </a:prstGeo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400" kern="0" err="1">
                <a:ea typeface="+mn-lt"/>
                <a:cs typeface="+mn-lt"/>
              </a:rPr>
              <a:t>oldpar</a:t>
            </a:r>
            <a:r>
              <a:rPr lang="en-US" altLang="zh-TW" sz="1400" kern="0">
                <a:ea typeface="+mn-lt"/>
                <a:cs typeface="+mn-lt"/>
              </a:rPr>
              <a:t> &lt;- par(</a:t>
            </a:r>
            <a:r>
              <a:rPr lang="en-US" altLang="zh-TW" sz="1400" kern="0" err="1">
                <a:ea typeface="+mn-lt"/>
                <a:cs typeface="+mn-lt"/>
              </a:rPr>
              <a:t>mfcol</a:t>
            </a:r>
            <a:r>
              <a:rPr lang="en-US" altLang="zh-TW" sz="1400" kern="0">
                <a:ea typeface="+mn-lt"/>
                <a:cs typeface="+mn-lt"/>
              </a:rPr>
              <a:t>=c(2,2)) </a:t>
            </a:r>
            <a:endParaRPr lang="zh-TW" sz="1400" kern="0">
              <a:ea typeface="+mn-lt"/>
              <a:cs typeface="+mn-lt"/>
            </a:endParaRPr>
          </a:p>
          <a:p>
            <a:r>
              <a:rPr lang="en-US" altLang="zh-TW" sz="1400" kern="0">
                <a:ea typeface="+mn-lt"/>
                <a:cs typeface="+mn-lt"/>
              </a:rPr>
              <a:t>titles &lt;- names(data) </a:t>
            </a:r>
            <a:endParaRPr lang="zh-TW" sz="1400" kern="0">
              <a:ea typeface="+mn-lt"/>
              <a:cs typeface="+mn-lt"/>
            </a:endParaRPr>
          </a:p>
          <a:p>
            <a:r>
              <a:rPr lang="en-US" altLang="zh-TW" sz="1400" kern="0">
                <a:ea typeface="+mn-lt"/>
                <a:cs typeface="+mn-lt"/>
              </a:rPr>
              <a:t>for(</a:t>
            </a:r>
            <a:r>
              <a:rPr lang="en-US" altLang="zh-TW" sz="1400" kern="0" err="1">
                <a:ea typeface="+mn-lt"/>
                <a:cs typeface="+mn-lt"/>
              </a:rPr>
              <a:t>i</a:t>
            </a:r>
            <a:r>
              <a:rPr lang="en-US" altLang="zh-TW" sz="1400" kern="0">
                <a:ea typeface="+mn-lt"/>
                <a:cs typeface="+mn-lt"/>
              </a:rPr>
              <a:t> in c(1,3,4,7)){ </a:t>
            </a:r>
            <a:endParaRPr lang="zh-TW" sz="1400" kern="0">
              <a:ea typeface="+mn-lt"/>
              <a:cs typeface="+mn-lt"/>
            </a:endParaRPr>
          </a:p>
          <a:p>
            <a:r>
              <a:rPr lang="en-US" altLang="zh-TW" sz="1400" kern="0">
                <a:ea typeface="+mn-lt"/>
                <a:cs typeface="+mn-lt"/>
              </a:rPr>
              <a:t>  hist(x=data</a:t>
            </a:r>
            <a:r>
              <a:rPr lang="zh-TW" sz="1400" kern="0">
                <a:ea typeface="+mn-lt"/>
                <a:cs typeface="+mn-lt"/>
              </a:rPr>
              <a:t>[,</a:t>
            </a:r>
            <a:r>
              <a:rPr lang="en-US" altLang="zh-TW" sz="1400" kern="0" err="1">
                <a:ea typeface="+mn-lt"/>
                <a:cs typeface="+mn-lt"/>
              </a:rPr>
              <a:t>i</a:t>
            </a:r>
            <a:r>
              <a:rPr lang="en-US" altLang="zh-TW" sz="1400" kern="0">
                <a:ea typeface="+mn-lt"/>
                <a:cs typeface="+mn-lt"/>
              </a:rPr>
              <a:t>],main=paste("Histogram </a:t>
            </a:r>
            <a:r>
              <a:rPr lang="en-US" altLang="zh-TW" sz="1400" kern="0" err="1">
                <a:ea typeface="+mn-lt"/>
                <a:cs typeface="+mn-lt"/>
              </a:rPr>
              <a:t>of",titles</a:t>
            </a:r>
            <a:r>
              <a:rPr lang="zh-TW" sz="1400" kern="0">
                <a:ea typeface="+mn-lt"/>
                <a:cs typeface="+mn-lt"/>
              </a:rPr>
              <a:t>[</a:t>
            </a:r>
            <a:r>
              <a:rPr lang="en-US" altLang="zh-TW" sz="1400" kern="0" err="1">
                <a:ea typeface="+mn-lt"/>
                <a:cs typeface="+mn-lt"/>
              </a:rPr>
              <a:t>i</a:t>
            </a:r>
            <a:r>
              <a:rPr lang="zh-TW" sz="1400" kern="0">
                <a:ea typeface="+mn-lt"/>
                <a:cs typeface="+mn-lt"/>
              </a:rPr>
              <a:t>]),</a:t>
            </a:r>
            <a:r>
              <a:rPr lang="en-US" altLang="zh-TW" sz="1400" kern="0" err="1">
                <a:ea typeface="+mn-lt"/>
                <a:cs typeface="+mn-lt"/>
              </a:rPr>
              <a:t>xlab</a:t>
            </a:r>
            <a:r>
              <a:rPr lang="en-US" altLang="zh-TW" sz="1400" kern="0">
                <a:ea typeface="+mn-lt"/>
                <a:cs typeface="+mn-lt"/>
              </a:rPr>
              <a:t>=titles[</a:t>
            </a:r>
            <a:r>
              <a:rPr lang="en-US" altLang="zh-TW" sz="1400" kern="0" err="1">
                <a:ea typeface="+mn-lt"/>
                <a:cs typeface="+mn-lt"/>
              </a:rPr>
              <a:t>i</a:t>
            </a:r>
            <a:r>
              <a:rPr lang="zh-TW" sz="1400" kern="0">
                <a:ea typeface="+mn-lt"/>
                <a:cs typeface="+mn-lt"/>
              </a:rPr>
              <a:t>])</a:t>
            </a:r>
          </a:p>
          <a:p>
            <a:pPr algn="l">
              <a:lnSpc>
                <a:spcPct val="130000"/>
              </a:lnSpc>
              <a:spcBef>
                <a:spcPts val="600"/>
              </a:spcBef>
            </a:pPr>
            <a:r>
              <a:rPr lang="en-US" altLang="zh-TW" sz="1400" kern="0">
                <a:ea typeface="+mn-lt"/>
                <a:cs typeface="+mn-lt"/>
              </a:rPr>
              <a:t>par(</a:t>
            </a:r>
            <a:r>
              <a:rPr lang="en-US" altLang="zh-TW" sz="1400" kern="0" err="1">
                <a:ea typeface="+mn-lt"/>
                <a:cs typeface="+mn-lt"/>
              </a:rPr>
              <a:t>oldpar</a:t>
            </a:r>
            <a:r>
              <a:rPr lang="zh-TW" sz="1400" kern="0">
                <a:ea typeface="+mn-lt"/>
                <a:cs typeface="+mn-lt"/>
              </a:rPr>
              <a:t>)</a:t>
            </a:r>
            <a:endParaRPr lang="zh-TW"/>
          </a:p>
        </p:txBody>
      </p:sp>
      <p:pic>
        <p:nvPicPr>
          <p:cNvPr id="7" name="圖片 7">
            <a:extLst>
              <a:ext uri="{FF2B5EF4-FFF2-40B4-BE49-F238E27FC236}">
                <a16:creationId xmlns:a16="http://schemas.microsoft.com/office/drawing/2014/main" id="{F78A802A-4BA5-593E-F3B6-E10B48026F8F}"/>
              </a:ext>
            </a:extLst>
          </p:cNvPr>
          <p:cNvPicPr>
            <a:picLocks noChangeAspect="1"/>
          </p:cNvPicPr>
          <p:nvPr/>
        </p:nvPicPr>
        <p:blipFill>
          <a:blip r:embed="rId2"/>
          <a:stretch>
            <a:fillRect/>
          </a:stretch>
        </p:blipFill>
        <p:spPr>
          <a:xfrm>
            <a:off x="2412486" y="1658305"/>
            <a:ext cx="5739898" cy="5018839"/>
          </a:xfrm>
          <a:prstGeom prst="rect">
            <a:avLst/>
          </a:prstGeom>
        </p:spPr>
      </p:pic>
      <p:sp>
        <p:nvSpPr>
          <p:cNvPr id="8" name="文字方塊 7">
            <a:extLst>
              <a:ext uri="{FF2B5EF4-FFF2-40B4-BE49-F238E27FC236}">
                <a16:creationId xmlns:a16="http://schemas.microsoft.com/office/drawing/2014/main" id="{9EDCC9B0-6829-1386-E33F-8A2DF20947CA}"/>
              </a:ext>
            </a:extLst>
          </p:cNvPr>
          <p:cNvSpPr txBox="1"/>
          <p:nvPr/>
        </p:nvSpPr>
        <p:spPr>
          <a:xfrm>
            <a:off x="1853293" y="4044043"/>
            <a:ext cx="2743200" cy="413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endParaRPr lang="en-US" altLang="zh-TW"/>
          </a:p>
        </p:txBody>
      </p:sp>
    </p:spTree>
    <p:extLst>
      <p:ext uri="{BB962C8B-B14F-4D97-AF65-F5344CB8AC3E}">
        <p14:creationId xmlns:p14="http://schemas.microsoft.com/office/powerpoint/2010/main" val="12969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a:xfrm>
            <a:off x="11118528" y="822551"/>
            <a:ext cx="600147" cy="537847"/>
          </a:xfrm>
        </p:spPr>
        <p:txBody>
          <a:bodyPr vert="eaVert" lIns="91440" tIns="45720" rIns="91440" bIns="45720" anchor="t"/>
          <a:lstStyle/>
          <a:p>
            <a:r>
              <a:rPr lang="zh-TW" altLang="en-US"/>
              <a:t>02</a:t>
            </a:r>
          </a:p>
        </p:txBody>
      </p:sp>
      <p:sp>
        <p:nvSpPr>
          <p:cNvPr id="6" name="文字方塊 5">
            <a:extLst>
              <a:ext uri="{FF2B5EF4-FFF2-40B4-BE49-F238E27FC236}">
                <a16:creationId xmlns:a16="http://schemas.microsoft.com/office/drawing/2014/main" id="{DC56C7D6-8DC2-16F9-0F5B-B125AFE75F79}"/>
              </a:ext>
            </a:extLst>
          </p:cNvPr>
          <p:cNvSpPr txBox="1"/>
          <p:nvPr/>
        </p:nvSpPr>
        <p:spPr>
          <a:xfrm>
            <a:off x="193221" y="390525"/>
            <a:ext cx="4580163" cy="5754332"/>
          </a:xfrm>
          <a:prstGeom prst="rect">
            <a:avLst/>
          </a:prstGeo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en-US" altLang="zh-TW" sz="1400">
                <a:latin typeface="Calibri"/>
                <a:ea typeface="微软雅黑"/>
                <a:cs typeface="Segoe UI"/>
              </a:rPr>
              <a:t>library(</a:t>
            </a:r>
            <a:r>
              <a:rPr lang="en-US" altLang="zh-TW" sz="1400" err="1">
                <a:latin typeface="Calibri"/>
                <a:ea typeface="微软雅黑"/>
                <a:cs typeface="Segoe UI"/>
              </a:rPr>
              <a:t>dplyr</a:t>
            </a:r>
            <a:r>
              <a:rPr lang="zh-TW" sz="1400">
                <a:latin typeface="Segoe UI"/>
                <a:ea typeface="微软雅黑"/>
                <a:cs typeface="Segoe UI"/>
              </a:rPr>
              <a:t>)</a:t>
            </a:r>
            <a:r>
              <a:rPr lang="zh-TW" sz="1400">
                <a:latin typeface="Calibri"/>
                <a:ea typeface="微软雅黑"/>
                <a:cs typeface="Calibri"/>
              </a:rPr>
              <a:t> </a:t>
            </a:r>
          </a:p>
          <a:p>
            <a:pPr>
              <a:lnSpc>
                <a:spcPct val="130000"/>
              </a:lnSpc>
              <a:spcBef>
                <a:spcPts val="600"/>
              </a:spcBef>
            </a:pPr>
            <a:r>
              <a:rPr lang="en-US" altLang="zh-TW" sz="1400" err="1">
                <a:latin typeface="Calibri"/>
                <a:ea typeface="微软雅黑"/>
                <a:cs typeface="Segoe UI"/>
              </a:rPr>
              <a:t>oldpar</a:t>
            </a:r>
            <a:r>
              <a:rPr lang="en-US" altLang="zh-TW" sz="1400">
                <a:latin typeface="Calibri"/>
                <a:ea typeface="微软雅黑"/>
                <a:cs typeface="Segoe UI"/>
              </a:rPr>
              <a:t> &lt;- par(</a:t>
            </a:r>
            <a:r>
              <a:rPr lang="en-US" altLang="zh-TW" sz="1400" err="1">
                <a:latin typeface="Calibri"/>
                <a:ea typeface="微软雅黑"/>
                <a:cs typeface="Segoe UI"/>
              </a:rPr>
              <a:t>mfcol</a:t>
            </a:r>
            <a:r>
              <a:rPr lang="en-US" altLang="zh-TW" sz="1400">
                <a:latin typeface="Calibri"/>
                <a:ea typeface="微软雅黑"/>
                <a:cs typeface="Segoe UI"/>
              </a:rPr>
              <a:t>=c(2,2))</a:t>
            </a:r>
            <a:r>
              <a:rPr lang="zh-TW" sz="1400">
                <a:latin typeface="Calibri"/>
                <a:ea typeface="微软雅黑"/>
                <a:cs typeface="Calibri"/>
              </a:rPr>
              <a:t> </a:t>
            </a:r>
          </a:p>
          <a:p>
            <a:pPr>
              <a:lnSpc>
                <a:spcPct val="130000"/>
              </a:lnSpc>
              <a:spcBef>
                <a:spcPts val="600"/>
              </a:spcBef>
            </a:pPr>
            <a:r>
              <a:rPr lang="en-US" altLang="zh-TW" sz="1400">
                <a:latin typeface="Calibri"/>
                <a:ea typeface="微软雅黑"/>
                <a:cs typeface="Segoe UI"/>
              </a:rPr>
              <a:t>titles &lt;- names(data) </a:t>
            </a:r>
            <a:r>
              <a:rPr lang="zh-TW" sz="1400">
                <a:latin typeface="Calibri"/>
                <a:ea typeface="微软雅黑"/>
                <a:cs typeface="Calibri"/>
              </a:rPr>
              <a:t> </a:t>
            </a:r>
          </a:p>
          <a:p>
            <a:pPr>
              <a:lnSpc>
                <a:spcPct val="130000"/>
              </a:lnSpc>
              <a:spcBef>
                <a:spcPts val="600"/>
              </a:spcBef>
            </a:pPr>
            <a:r>
              <a:rPr lang="en-US" altLang="zh-TW" sz="1400" err="1">
                <a:latin typeface="Calibri"/>
                <a:ea typeface="微软雅黑"/>
                <a:cs typeface="Segoe UI"/>
              </a:rPr>
              <a:t>sexcharges</a:t>
            </a:r>
            <a:r>
              <a:rPr lang="en-US" altLang="zh-TW" sz="1400">
                <a:latin typeface="Calibri"/>
                <a:ea typeface="微软雅黑"/>
                <a:cs typeface="Segoe UI"/>
              </a:rPr>
              <a:t> &lt;- data[,c(2,7)] %&gt;% </a:t>
            </a:r>
            <a:r>
              <a:rPr lang="en-US" altLang="zh-TW" sz="1400" err="1">
                <a:latin typeface="Calibri"/>
                <a:ea typeface="微软雅黑"/>
                <a:cs typeface="Segoe UI"/>
              </a:rPr>
              <a:t>group_by</a:t>
            </a:r>
            <a:r>
              <a:rPr lang="en-US" altLang="zh-TW" sz="1400">
                <a:latin typeface="Calibri"/>
                <a:ea typeface="微软雅黑"/>
                <a:cs typeface="Segoe UI"/>
              </a:rPr>
              <a:t>(sex) %&gt;% </a:t>
            </a:r>
            <a:r>
              <a:rPr lang="zh-TW" sz="1400">
                <a:latin typeface="Calibri"/>
                <a:ea typeface="微软雅黑"/>
                <a:cs typeface="Calibri"/>
              </a:rPr>
              <a:t> </a:t>
            </a:r>
          </a:p>
          <a:p>
            <a:pPr>
              <a:lnSpc>
                <a:spcPct val="130000"/>
              </a:lnSpc>
              <a:spcBef>
                <a:spcPts val="600"/>
              </a:spcBef>
            </a:pPr>
            <a:r>
              <a:rPr lang="zh-TW" sz="1400">
                <a:latin typeface="Segoe UI"/>
                <a:ea typeface="微软雅黑"/>
                <a:cs typeface="Segoe UI"/>
              </a:rPr>
              <a:t>  </a:t>
            </a:r>
            <a:r>
              <a:rPr lang="en-US" altLang="zh-TW" sz="1400" err="1">
                <a:latin typeface="Calibri"/>
                <a:ea typeface="微软雅黑"/>
                <a:cs typeface="Segoe UI"/>
              </a:rPr>
              <a:t>summarise_all</a:t>
            </a:r>
            <a:r>
              <a:rPr lang="en-US" altLang="zh-TW" sz="1400">
                <a:latin typeface="Calibri"/>
                <a:ea typeface="微软雅黑"/>
                <a:cs typeface="Segoe UI"/>
              </a:rPr>
              <a:t>(funs(mean))</a:t>
            </a:r>
            <a:r>
              <a:rPr lang="zh-TW" sz="1400">
                <a:latin typeface="Calibri"/>
                <a:ea typeface="微软雅黑"/>
                <a:cs typeface="Calibri"/>
              </a:rPr>
              <a:t> </a:t>
            </a:r>
          </a:p>
          <a:p>
            <a:pPr>
              <a:lnSpc>
                <a:spcPct val="130000"/>
              </a:lnSpc>
              <a:spcBef>
                <a:spcPts val="600"/>
              </a:spcBef>
            </a:pPr>
            <a:r>
              <a:rPr lang="en-US" altLang="zh-TW" sz="1400">
                <a:latin typeface="Calibri"/>
                <a:ea typeface="微软雅黑"/>
                <a:cs typeface="Segoe UI"/>
              </a:rPr>
              <a:t>pie(</a:t>
            </a:r>
            <a:r>
              <a:rPr lang="en-US" altLang="zh-TW" sz="1400" err="1">
                <a:latin typeface="Calibri"/>
                <a:ea typeface="微软雅黑"/>
                <a:cs typeface="Segoe UI"/>
              </a:rPr>
              <a:t>sexcharges$charges,labels</a:t>
            </a:r>
            <a:r>
              <a:rPr lang="en-US" altLang="zh-TW" sz="1400">
                <a:latin typeface="Calibri"/>
                <a:ea typeface="微软雅黑"/>
                <a:cs typeface="Segoe UI"/>
              </a:rPr>
              <a:t>=</a:t>
            </a:r>
            <a:r>
              <a:rPr lang="en-US" altLang="zh-TW" sz="1400" err="1">
                <a:latin typeface="Calibri"/>
                <a:ea typeface="微软雅黑"/>
                <a:cs typeface="Segoe UI"/>
              </a:rPr>
              <a:t>sexcharges$sex,main</a:t>
            </a:r>
            <a:r>
              <a:rPr lang="en-US" altLang="zh-TW" sz="1400">
                <a:latin typeface="Calibri"/>
                <a:ea typeface="微软雅黑"/>
                <a:cs typeface="Segoe UI"/>
              </a:rPr>
              <a:t>= "charges between different sex")</a:t>
            </a:r>
            <a:r>
              <a:rPr lang="zh-TW" sz="1400">
                <a:latin typeface="Calibri"/>
                <a:ea typeface="微软雅黑"/>
                <a:cs typeface="Calibri"/>
              </a:rPr>
              <a:t> </a:t>
            </a:r>
          </a:p>
          <a:p>
            <a:pPr>
              <a:lnSpc>
                <a:spcPct val="130000"/>
              </a:lnSpc>
              <a:spcBef>
                <a:spcPts val="600"/>
              </a:spcBef>
            </a:pPr>
            <a:r>
              <a:rPr lang="en-US" altLang="zh-TW" sz="1400" err="1">
                <a:latin typeface="Calibri"/>
                <a:ea typeface="微软雅黑"/>
                <a:cs typeface="Segoe UI"/>
              </a:rPr>
              <a:t>smokercharges</a:t>
            </a:r>
            <a:r>
              <a:rPr lang="en-US" altLang="zh-TW" sz="1400">
                <a:latin typeface="Calibri"/>
                <a:ea typeface="微软雅黑"/>
                <a:cs typeface="Segoe UI"/>
              </a:rPr>
              <a:t> &lt;- data[,c(5,7)] %&gt;% </a:t>
            </a:r>
            <a:r>
              <a:rPr lang="en-US" altLang="zh-TW" sz="1400" err="1">
                <a:latin typeface="Calibri"/>
                <a:ea typeface="微软雅黑"/>
                <a:cs typeface="Segoe UI"/>
              </a:rPr>
              <a:t>group_by</a:t>
            </a:r>
            <a:r>
              <a:rPr lang="en-US" altLang="zh-TW" sz="1400">
                <a:latin typeface="Calibri"/>
                <a:ea typeface="微软雅黑"/>
                <a:cs typeface="Segoe UI"/>
              </a:rPr>
              <a:t>(smoker) %&gt;% </a:t>
            </a:r>
            <a:r>
              <a:rPr lang="zh-TW" sz="1400">
                <a:latin typeface="Calibri"/>
                <a:ea typeface="微软雅黑"/>
                <a:cs typeface="Calibri"/>
              </a:rPr>
              <a:t> </a:t>
            </a:r>
          </a:p>
          <a:p>
            <a:pPr>
              <a:lnSpc>
                <a:spcPct val="130000"/>
              </a:lnSpc>
              <a:spcBef>
                <a:spcPts val="600"/>
              </a:spcBef>
            </a:pPr>
            <a:r>
              <a:rPr lang="zh-TW" sz="1400">
                <a:latin typeface="Segoe UI"/>
                <a:ea typeface="微软雅黑"/>
                <a:cs typeface="Segoe UI"/>
              </a:rPr>
              <a:t>  </a:t>
            </a:r>
            <a:r>
              <a:rPr lang="en-US" altLang="zh-TW" sz="1400" err="1">
                <a:latin typeface="Calibri"/>
                <a:ea typeface="微软雅黑"/>
                <a:cs typeface="Segoe UI"/>
              </a:rPr>
              <a:t>summarise_all</a:t>
            </a:r>
            <a:r>
              <a:rPr lang="en-US" altLang="zh-TW" sz="1400">
                <a:latin typeface="Calibri"/>
                <a:ea typeface="微软雅黑"/>
                <a:cs typeface="Segoe UI"/>
              </a:rPr>
              <a:t>(funs(mean))</a:t>
            </a:r>
            <a:r>
              <a:rPr lang="zh-TW" sz="1400">
                <a:latin typeface="Calibri"/>
                <a:ea typeface="微软雅黑"/>
                <a:cs typeface="Calibri"/>
              </a:rPr>
              <a:t> </a:t>
            </a:r>
          </a:p>
          <a:p>
            <a:pPr>
              <a:lnSpc>
                <a:spcPct val="130000"/>
              </a:lnSpc>
              <a:spcBef>
                <a:spcPts val="600"/>
              </a:spcBef>
            </a:pPr>
            <a:r>
              <a:rPr lang="en-US" altLang="zh-TW" sz="1400">
                <a:latin typeface="Calibri"/>
                <a:ea typeface="微软雅黑"/>
                <a:cs typeface="Segoe UI"/>
              </a:rPr>
              <a:t>pie(</a:t>
            </a:r>
            <a:r>
              <a:rPr lang="en-US" altLang="zh-TW" sz="1400" err="1">
                <a:latin typeface="Calibri"/>
                <a:ea typeface="微软雅黑"/>
                <a:cs typeface="Segoe UI"/>
              </a:rPr>
              <a:t>smokercharges$charges,labels</a:t>
            </a:r>
            <a:r>
              <a:rPr lang="en-US" altLang="zh-TW" sz="1400">
                <a:latin typeface="Calibri"/>
                <a:ea typeface="微软雅黑"/>
                <a:cs typeface="Segoe UI"/>
              </a:rPr>
              <a:t>=</a:t>
            </a:r>
            <a:r>
              <a:rPr lang="en-US" altLang="zh-TW" sz="1400" err="1">
                <a:latin typeface="Calibri"/>
                <a:ea typeface="微软雅黑"/>
                <a:cs typeface="Segoe UI"/>
              </a:rPr>
              <a:t>smokercharges$smoker,main</a:t>
            </a:r>
            <a:r>
              <a:rPr lang="en-US" altLang="zh-TW" sz="1400">
                <a:latin typeface="Calibri"/>
                <a:ea typeface="微软雅黑"/>
                <a:cs typeface="Segoe UI"/>
              </a:rPr>
              <a:t>= "charges between smoke or not")</a:t>
            </a:r>
            <a:r>
              <a:rPr lang="zh-TW" sz="1400">
                <a:latin typeface="Calibri"/>
                <a:ea typeface="微软雅黑"/>
                <a:cs typeface="Calibri"/>
              </a:rPr>
              <a:t> </a:t>
            </a:r>
          </a:p>
          <a:p>
            <a:pPr>
              <a:lnSpc>
                <a:spcPct val="130000"/>
              </a:lnSpc>
              <a:spcBef>
                <a:spcPts val="600"/>
              </a:spcBef>
            </a:pPr>
            <a:r>
              <a:rPr lang="en-US" altLang="zh-TW" sz="1400" err="1">
                <a:latin typeface="Calibri"/>
                <a:ea typeface="微软雅黑"/>
                <a:cs typeface="Segoe UI"/>
              </a:rPr>
              <a:t>regioncharges</a:t>
            </a:r>
            <a:r>
              <a:rPr lang="en-US" altLang="zh-TW" sz="1400">
                <a:latin typeface="Calibri"/>
                <a:ea typeface="微软雅黑"/>
                <a:cs typeface="Segoe UI"/>
              </a:rPr>
              <a:t> &lt;- data[,c(6,7)] %&gt;% </a:t>
            </a:r>
            <a:r>
              <a:rPr lang="en-US" altLang="zh-TW" sz="1400" err="1">
                <a:latin typeface="Calibri"/>
                <a:ea typeface="微软雅黑"/>
                <a:cs typeface="Segoe UI"/>
              </a:rPr>
              <a:t>group_by</a:t>
            </a:r>
            <a:r>
              <a:rPr lang="en-US" altLang="zh-TW" sz="1400">
                <a:latin typeface="Calibri"/>
                <a:ea typeface="微软雅黑"/>
                <a:cs typeface="Segoe UI"/>
              </a:rPr>
              <a:t>(region) %&gt;% </a:t>
            </a:r>
            <a:r>
              <a:rPr lang="zh-TW" sz="1400">
                <a:latin typeface="Calibri"/>
                <a:ea typeface="微软雅黑"/>
                <a:cs typeface="Calibri"/>
              </a:rPr>
              <a:t> </a:t>
            </a:r>
          </a:p>
          <a:p>
            <a:pPr>
              <a:lnSpc>
                <a:spcPct val="130000"/>
              </a:lnSpc>
              <a:spcBef>
                <a:spcPts val="600"/>
              </a:spcBef>
            </a:pPr>
            <a:r>
              <a:rPr lang="zh-TW" sz="1400">
                <a:latin typeface="Segoe UI"/>
                <a:ea typeface="微软雅黑"/>
                <a:cs typeface="Segoe UI"/>
              </a:rPr>
              <a:t>  </a:t>
            </a:r>
            <a:r>
              <a:rPr lang="en-US" altLang="zh-TW" sz="1400" err="1">
                <a:latin typeface="Calibri"/>
                <a:ea typeface="微软雅黑"/>
                <a:cs typeface="Segoe UI"/>
              </a:rPr>
              <a:t>summarise_all</a:t>
            </a:r>
            <a:r>
              <a:rPr lang="en-US" altLang="zh-TW" sz="1400">
                <a:latin typeface="Calibri"/>
                <a:ea typeface="微软雅黑"/>
                <a:cs typeface="Segoe UI"/>
              </a:rPr>
              <a:t>(funs(mean))</a:t>
            </a:r>
            <a:r>
              <a:rPr lang="zh-TW" sz="1400">
                <a:latin typeface="Calibri"/>
                <a:ea typeface="微软雅黑"/>
                <a:cs typeface="Calibri"/>
              </a:rPr>
              <a:t> </a:t>
            </a:r>
          </a:p>
          <a:p>
            <a:pPr>
              <a:lnSpc>
                <a:spcPct val="130000"/>
              </a:lnSpc>
              <a:spcBef>
                <a:spcPts val="600"/>
              </a:spcBef>
            </a:pPr>
            <a:r>
              <a:rPr lang="en-US" altLang="zh-TW" sz="1400">
                <a:latin typeface="Calibri"/>
                <a:ea typeface="微软雅黑"/>
                <a:cs typeface="Segoe UI"/>
              </a:rPr>
              <a:t>pie(</a:t>
            </a:r>
            <a:r>
              <a:rPr lang="en-US" altLang="zh-TW" sz="1400" err="1">
                <a:latin typeface="Calibri"/>
                <a:ea typeface="微软雅黑"/>
                <a:cs typeface="Segoe UI"/>
              </a:rPr>
              <a:t>regioncharges$charges,labels</a:t>
            </a:r>
            <a:r>
              <a:rPr lang="en-US" altLang="zh-TW" sz="1400">
                <a:latin typeface="Calibri"/>
                <a:ea typeface="微软雅黑"/>
                <a:cs typeface="Segoe UI"/>
              </a:rPr>
              <a:t>=</a:t>
            </a:r>
            <a:r>
              <a:rPr lang="en-US" altLang="zh-TW" sz="1400" err="1">
                <a:latin typeface="Calibri"/>
                <a:ea typeface="微软雅黑"/>
                <a:cs typeface="Segoe UI"/>
              </a:rPr>
              <a:t>regioncharges$region,main</a:t>
            </a:r>
            <a:r>
              <a:rPr lang="en-US" altLang="zh-TW" sz="1400">
                <a:latin typeface="Calibri"/>
                <a:ea typeface="微软雅黑"/>
                <a:cs typeface="Segoe UI"/>
              </a:rPr>
              <a:t>= "charges between different regions")</a:t>
            </a:r>
            <a:r>
              <a:rPr lang="zh-TW" sz="1400">
                <a:latin typeface="Calibri"/>
                <a:ea typeface="微软雅黑"/>
                <a:cs typeface="Calibri"/>
              </a:rPr>
              <a:t> </a:t>
            </a:r>
          </a:p>
          <a:p>
            <a:pPr>
              <a:lnSpc>
                <a:spcPct val="130000"/>
              </a:lnSpc>
              <a:spcBef>
                <a:spcPts val="600"/>
              </a:spcBef>
            </a:pPr>
            <a:endParaRPr lang="zh-TW" altLang="en-US" sz="1400">
              <a:latin typeface="Calibri"/>
              <a:ea typeface="微软雅黑" panose="020B0503020204020204" pitchFamily="34" charset="-122"/>
              <a:cs typeface="Calibri"/>
            </a:endParaRPr>
          </a:p>
        </p:txBody>
      </p:sp>
      <p:pic>
        <p:nvPicPr>
          <p:cNvPr id="7" name="圖片 7">
            <a:extLst>
              <a:ext uri="{FF2B5EF4-FFF2-40B4-BE49-F238E27FC236}">
                <a16:creationId xmlns:a16="http://schemas.microsoft.com/office/drawing/2014/main" id="{9CF74FEB-156A-9C22-5A2C-4C952ADE52EF}"/>
              </a:ext>
            </a:extLst>
          </p:cNvPr>
          <p:cNvPicPr>
            <a:picLocks noChangeAspect="1"/>
          </p:cNvPicPr>
          <p:nvPr/>
        </p:nvPicPr>
        <p:blipFill>
          <a:blip r:embed="rId2"/>
          <a:stretch>
            <a:fillRect/>
          </a:stretch>
        </p:blipFill>
        <p:spPr>
          <a:xfrm>
            <a:off x="5049132" y="387336"/>
            <a:ext cx="5729967" cy="4532112"/>
          </a:xfrm>
          <a:prstGeom prst="rect">
            <a:avLst/>
          </a:prstGeom>
        </p:spPr>
      </p:pic>
    </p:spTree>
    <p:extLst>
      <p:ext uri="{BB962C8B-B14F-4D97-AF65-F5344CB8AC3E}">
        <p14:creationId xmlns:p14="http://schemas.microsoft.com/office/powerpoint/2010/main" val="55364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4" name="文字版面配置區 3">
            <a:extLst>
              <a:ext uri="{FF2B5EF4-FFF2-40B4-BE49-F238E27FC236}">
                <a16:creationId xmlns:a16="http://schemas.microsoft.com/office/drawing/2014/main" id="{1896946F-62C5-1383-A5B8-F6753FB688DF}"/>
              </a:ext>
            </a:extLst>
          </p:cNvPr>
          <p:cNvSpPr>
            <a:spLocks noGrp="1"/>
          </p:cNvSpPr>
          <p:nvPr>
            <p:ph type="body" sz="quarter" idx="12"/>
          </p:nvPr>
        </p:nvSpPr>
        <p:spPr>
          <a:xfrm>
            <a:off x="308928" y="240031"/>
            <a:ext cx="9901734" cy="930978"/>
          </a:xfrm>
        </p:spPr>
        <p:txBody>
          <a:bodyPr lIns="91440" tIns="45720" rIns="91440" bIns="45720" anchor="t"/>
          <a:lstStyle/>
          <a:p>
            <a:pPr algn="ctr"/>
            <a:r>
              <a:rPr lang="zh-TW" altLang="en-US" sz="3600"/>
              <a:t>常態檢定</a:t>
            </a:r>
            <a:endParaRPr lang="zh-TW"/>
          </a:p>
        </p:txBody>
      </p:sp>
      <p:sp>
        <p:nvSpPr>
          <p:cNvPr id="5" name="文字版面配置區 4">
            <a:extLst>
              <a:ext uri="{FF2B5EF4-FFF2-40B4-BE49-F238E27FC236}">
                <a16:creationId xmlns:a16="http://schemas.microsoft.com/office/drawing/2014/main" id="{ADA6C0CF-65CC-1BA7-0082-682557344EAE}"/>
              </a:ext>
            </a:extLst>
          </p:cNvPr>
          <p:cNvSpPr>
            <a:spLocks noGrp="1"/>
          </p:cNvSpPr>
          <p:nvPr>
            <p:ph type="body" sz="quarter" idx="13"/>
          </p:nvPr>
        </p:nvSpPr>
        <p:spPr>
          <a:xfrm>
            <a:off x="308928" y="1630956"/>
            <a:ext cx="4664498" cy="973763"/>
          </a:xfr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lIns="91440" tIns="45720" rIns="91440" bIns="45720" anchor="t"/>
          <a:lstStyle/>
          <a:p>
            <a:r>
              <a:rPr lang="zh-TW" sz="1400" b="0">
                <a:solidFill>
                  <a:schemeClr val="tx1"/>
                </a:solidFill>
                <a:latin typeface="Calibri"/>
                <a:ea typeface="Microsoft YaHei"/>
              </a:rPr>
              <a:t>shapiro.test(data$age)  </a:t>
            </a:r>
            <a:r>
              <a:rPr lang="zh-TW" sz="1400" b="0">
                <a:solidFill>
                  <a:schemeClr val="accent5">
                    <a:lumMod val="75000"/>
                  </a:schemeClr>
                </a:solidFill>
                <a:latin typeface="Calibri"/>
                <a:ea typeface="Microsoft YaHei"/>
              </a:rPr>
              <a:t>#Shapiro-Wilk檢定</a:t>
            </a:r>
            <a:endParaRPr lang="zh-TW" sz="1400">
              <a:solidFill>
                <a:schemeClr val="accent5">
                  <a:lumMod val="75000"/>
                </a:schemeClr>
              </a:solidFill>
              <a:latin typeface="Calibri"/>
              <a:ea typeface="Microsoft YaHei"/>
            </a:endParaRPr>
          </a:p>
          <a:p>
            <a:r>
              <a:rPr lang="zh-TW" sz="1400" b="0">
                <a:solidFill>
                  <a:schemeClr val="tx1"/>
                </a:solidFill>
                <a:latin typeface="Calibri"/>
                <a:ea typeface="Microsoft YaHei"/>
              </a:rPr>
              <a:t>shapiro.test(data$bmi)</a:t>
            </a:r>
            <a:endParaRPr lang="zh-TW" sz="1400">
              <a:solidFill>
                <a:schemeClr val="tx1"/>
              </a:solidFill>
              <a:latin typeface="Calibri"/>
              <a:ea typeface="Microsoft YaHei"/>
            </a:endParaRPr>
          </a:p>
          <a:p>
            <a:r>
              <a:rPr lang="zh-TW" sz="1400" b="0">
                <a:solidFill>
                  <a:schemeClr val="tx1"/>
                </a:solidFill>
                <a:latin typeface="Calibri"/>
                <a:ea typeface="Microsoft YaHei"/>
              </a:rPr>
              <a:t>shapiro.test(data$charges)</a:t>
            </a:r>
            <a:endParaRPr lang="zh-TW" sz="1400">
              <a:solidFill>
                <a:schemeClr val="tx1"/>
              </a:solidFill>
              <a:latin typeface="Calibri"/>
              <a:ea typeface="Microsoft YaHei"/>
            </a:endParaRPr>
          </a:p>
        </p:txBody>
      </p:sp>
      <p:pic>
        <p:nvPicPr>
          <p:cNvPr id="6" name="圖片 6">
            <a:extLst>
              <a:ext uri="{FF2B5EF4-FFF2-40B4-BE49-F238E27FC236}">
                <a16:creationId xmlns:a16="http://schemas.microsoft.com/office/drawing/2014/main" id="{7AB31132-5A07-E202-8948-00DAAC3BB481}"/>
              </a:ext>
            </a:extLst>
          </p:cNvPr>
          <p:cNvPicPr>
            <a:picLocks noChangeAspect="1"/>
          </p:cNvPicPr>
          <p:nvPr/>
        </p:nvPicPr>
        <p:blipFill rotWithShape="1">
          <a:blip r:embed="rId2"/>
          <a:srcRect r="247" b="2141"/>
          <a:stretch/>
        </p:blipFill>
        <p:spPr>
          <a:xfrm>
            <a:off x="6095698" y="1489159"/>
            <a:ext cx="4161366" cy="3364123"/>
          </a:xfrm>
          <a:prstGeom prst="rect">
            <a:avLst/>
          </a:prstGeom>
        </p:spPr>
      </p:pic>
      <p:sp>
        <p:nvSpPr>
          <p:cNvPr id="7" name="文字方塊 6">
            <a:extLst>
              <a:ext uri="{FF2B5EF4-FFF2-40B4-BE49-F238E27FC236}">
                <a16:creationId xmlns:a16="http://schemas.microsoft.com/office/drawing/2014/main" id="{062D2C8F-0107-0A6E-9070-709C707FFA8E}"/>
              </a:ext>
            </a:extLst>
          </p:cNvPr>
          <p:cNvSpPr txBox="1"/>
          <p:nvPr/>
        </p:nvSpPr>
        <p:spPr>
          <a:xfrm>
            <a:off x="225727" y="3002340"/>
            <a:ext cx="5767416" cy="1325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kern="0">
                <a:ea typeface="+mn-lt"/>
                <a:cs typeface="+mn-lt"/>
                <a:sym typeface="+mn-lt"/>
              </a:rPr>
              <a:t>BMI</a:t>
            </a:r>
            <a:r>
              <a:rPr lang="zh-TW" kern="0">
                <a:ea typeface="+mn-lt"/>
                <a:cs typeface="+mn-lt"/>
                <a:sym typeface="+mn-lt"/>
              </a:rPr>
              <a:t>的</a:t>
            </a:r>
            <a:r>
              <a:rPr lang="en-US" altLang="zh-TW" kern="0">
                <a:ea typeface="+mn-lt"/>
                <a:cs typeface="+mn-lt"/>
                <a:sym typeface="+mn-lt"/>
              </a:rPr>
              <a:t>p-value&gt;0.05</a:t>
            </a:r>
            <a:r>
              <a:rPr lang="zh-TW" kern="0">
                <a:ea typeface="+mn-lt"/>
                <a:cs typeface="+mn-lt"/>
                <a:sym typeface="+mn-lt"/>
              </a:rPr>
              <a:t>，為常態分佈。</a:t>
            </a:r>
            <a:endParaRPr lang="zh-TW" altLang="en-US">
              <a:ea typeface="微软雅黑"/>
              <a:cs typeface="+mn-lt"/>
              <a:sym typeface="+mn-lt"/>
            </a:endParaRPr>
          </a:p>
          <a:p>
            <a:r>
              <a:rPr lang="zh-TW" kern="0">
                <a:ea typeface="+mn-lt"/>
                <a:cs typeface="+mn-lt"/>
                <a:sym typeface="+mn-lt"/>
              </a:rPr>
              <a:t>年齡和費用的</a:t>
            </a:r>
            <a:r>
              <a:rPr lang="en-US" altLang="zh-TW" kern="0">
                <a:ea typeface="+mn-lt"/>
                <a:cs typeface="+mn-lt"/>
                <a:sym typeface="+mn-lt"/>
              </a:rPr>
              <a:t>p-value&lt;0.05</a:t>
            </a:r>
            <a:r>
              <a:rPr lang="zh-TW" kern="0">
                <a:ea typeface="+mn-lt"/>
                <a:cs typeface="+mn-lt"/>
                <a:sym typeface="+mn-lt"/>
              </a:rPr>
              <a:t>，表示拒絕常態虛無假設，為非常態分佈。</a:t>
            </a:r>
            <a:endParaRPr lang="zh-TW"/>
          </a:p>
          <a:p>
            <a:pPr algn="l">
              <a:lnSpc>
                <a:spcPct val="130000"/>
              </a:lnSpc>
              <a:spcBef>
                <a:spcPts val="600"/>
              </a:spcBef>
            </a:pPr>
            <a:endParaRPr lang="zh-TW" altLang="en-US" kern="0">
              <a:solidFill>
                <a:schemeClr val="bg1"/>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718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排文字版面配置區 1">
            <a:extLst>
              <a:ext uri="{FF2B5EF4-FFF2-40B4-BE49-F238E27FC236}">
                <a16:creationId xmlns:a16="http://schemas.microsoft.com/office/drawing/2014/main" id="{29088FE8-8695-D6E2-D068-AE64B72162C9}"/>
              </a:ext>
            </a:extLst>
          </p:cNvPr>
          <p:cNvSpPr>
            <a:spLocks noGrp="1"/>
          </p:cNvSpPr>
          <p:nvPr>
            <p:ph type="body" orient="vert" sz="quarter" idx="10"/>
          </p:nvPr>
        </p:nvSpPr>
        <p:spPr/>
        <p:txBody>
          <a:bodyPr vert="eaVert" lIns="91440" tIns="45720" rIns="91440" bIns="45720" anchor="t"/>
          <a:lstStyle/>
          <a:p>
            <a:r>
              <a:rPr lang="zh-TW" sz="2400">
                <a:latin typeface="Microsoft YaHei"/>
                <a:ea typeface="Microsoft YaHei"/>
              </a:rPr>
              <a:t>基本統計分析</a:t>
            </a:r>
          </a:p>
        </p:txBody>
      </p:sp>
      <p:sp>
        <p:nvSpPr>
          <p:cNvPr id="3" name="直排文字版面配置區 2">
            <a:extLst>
              <a:ext uri="{FF2B5EF4-FFF2-40B4-BE49-F238E27FC236}">
                <a16:creationId xmlns:a16="http://schemas.microsoft.com/office/drawing/2014/main" id="{654439BE-DFC9-D434-612F-EEDDEB7EE22F}"/>
              </a:ext>
            </a:extLst>
          </p:cNvPr>
          <p:cNvSpPr>
            <a:spLocks noGrp="1"/>
          </p:cNvSpPr>
          <p:nvPr>
            <p:ph type="body" orient="vert" sz="quarter" idx="11"/>
          </p:nvPr>
        </p:nvSpPr>
        <p:spPr/>
        <p:txBody>
          <a:bodyPr vert="eaVert" lIns="91440" tIns="45720" rIns="91440" bIns="45720" anchor="t"/>
          <a:lstStyle/>
          <a:p>
            <a:r>
              <a:rPr lang="zh-TW" altLang="en-US"/>
              <a:t>02</a:t>
            </a:r>
          </a:p>
        </p:txBody>
      </p:sp>
      <p:sp>
        <p:nvSpPr>
          <p:cNvPr id="4" name="文字版面配置區 3">
            <a:extLst>
              <a:ext uri="{FF2B5EF4-FFF2-40B4-BE49-F238E27FC236}">
                <a16:creationId xmlns:a16="http://schemas.microsoft.com/office/drawing/2014/main" id="{1896946F-62C5-1383-A5B8-F6753FB688DF}"/>
              </a:ext>
            </a:extLst>
          </p:cNvPr>
          <p:cNvSpPr>
            <a:spLocks noGrp="1"/>
          </p:cNvSpPr>
          <p:nvPr>
            <p:ph type="body" sz="quarter" idx="12"/>
          </p:nvPr>
        </p:nvSpPr>
        <p:spPr>
          <a:xfrm>
            <a:off x="308928" y="240031"/>
            <a:ext cx="9901734" cy="930978"/>
          </a:xfrm>
        </p:spPr>
        <p:txBody>
          <a:bodyPr lIns="91440" tIns="45720" rIns="91440" bIns="45720" anchor="t"/>
          <a:lstStyle/>
          <a:p>
            <a:pPr algn="ctr"/>
            <a:r>
              <a:rPr lang="zh-TW" altLang="en-US" sz="3600"/>
              <a:t>常態機率圖</a:t>
            </a:r>
            <a:endParaRPr lang="zh-TW"/>
          </a:p>
        </p:txBody>
      </p:sp>
      <p:sp>
        <p:nvSpPr>
          <p:cNvPr id="5" name="文字版面配置區 4">
            <a:extLst>
              <a:ext uri="{FF2B5EF4-FFF2-40B4-BE49-F238E27FC236}">
                <a16:creationId xmlns:a16="http://schemas.microsoft.com/office/drawing/2014/main" id="{ADA6C0CF-65CC-1BA7-0082-682557344EAE}"/>
              </a:ext>
            </a:extLst>
          </p:cNvPr>
          <p:cNvSpPr>
            <a:spLocks noGrp="1"/>
          </p:cNvSpPr>
          <p:nvPr>
            <p:ph type="body" sz="quarter" idx="13"/>
          </p:nvPr>
        </p:nvSpPr>
        <p:spPr>
          <a:xfrm>
            <a:off x="308928" y="1673289"/>
            <a:ext cx="3848069" cy="2896906"/>
          </a:xfrm>
          <a:ln w="571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lIns="91440" tIns="45720" rIns="91440" bIns="45720" anchor="t"/>
          <a:lstStyle/>
          <a:p>
            <a:r>
              <a:rPr lang="zh-TW" sz="1400" b="0">
                <a:solidFill>
                  <a:schemeClr val="tx1"/>
                </a:solidFill>
                <a:latin typeface="Calibri"/>
                <a:ea typeface="Microsoft YaHei"/>
              </a:rPr>
              <a:t>par(mfrow = c(2,2))</a:t>
            </a:r>
            <a:endParaRPr lang="zh-TW" sz="1400">
              <a:solidFill>
                <a:schemeClr val="tx1"/>
              </a:solidFill>
              <a:latin typeface="Calibri"/>
              <a:ea typeface="Microsoft YaHei"/>
            </a:endParaRPr>
          </a:p>
          <a:p>
            <a:r>
              <a:rPr lang="zh-TW" sz="1400" b="0">
                <a:solidFill>
                  <a:schemeClr val="tx1"/>
                </a:solidFill>
                <a:latin typeface="Calibri"/>
                <a:ea typeface="Microsoft YaHei"/>
              </a:rPr>
              <a:t>qqnorm(data$age,main="age")   </a:t>
            </a:r>
            <a:r>
              <a:rPr lang="zh-TW" sz="1400" b="0">
                <a:solidFill>
                  <a:schemeClr val="bg2">
                    <a:lumMod val="75000"/>
                  </a:schemeClr>
                </a:solidFill>
                <a:latin typeface="Calibri"/>
                <a:ea typeface="Microsoft YaHei"/>
              </a:rPr>
              <a:t>  </a:t>
            </a:r>
            <a:r>
              <a:rPr lang="zh-TW" sz="1400" b="0">
                <a:solidFill>
                  <a:schemeClr val="accent5">
                    <a:lumMod val="75000"/>
                  </a:schemeClr>
                </a:solidFill>
                <a:latin typeface="Calibri"/>
                <a:ea typeface="Microsoft YaHei"/>
              </a:rPr>
              <a:t>#常態機率圖</a:t>
            </a:r>
            <a:endParaRPr lang="zh-TW" sz="1400">
              <a:solidFill>
                <a:schemeClr val="accent5">
                  <a:lumMod val="75000"/>
                </a:schemeClr>
              </a:solidFill>
              <a:latin typeface="Calibri"/>
              <a:ea typeface="Microsoft YaHei"/>
            </a:endParaRPr>
          </a:p>
          <a:p>
            <a:r>
              <a:rPr lang="zh-TW" sz="1400" b="0">
                <a:solidFill>
                  <a:schemeClr val="tx1"/>
                </a:solidFill>
                <a:latin typeface="Calibri"/>
                <a:ea typeface="Microsoft YaHei"/>
              </a:rPr>
              <a:t>qqline(data$age,col = "Red")   </a:t>
            </a:r>
            <a:r>
              <a:rPr lang="zh-TW" altLang="en-US" sz="1400" b="0">
                <a:solidFill>
                  <a:schemeClr val="tx1"/>
                </a:solidFill>
                <a:latin typeface="Calibri"/>
                <a:ea typeface="Microsoft YaHei"/>
              </a:rPr>
              <a:t>     </a:t>
            </a:r>
            <a:r>
              <a:rPr lang="zh-TW" altLang="en-US" sz="1400" b="0">
                <a:solidFill>
                  <a:schemeClr val="accent5">
                    <a:lumMod val="75000"/>
                  </a:schemeClr>
                </a:solidFill>
                <a:latin typeface="Calibri"/>
                <a:ea typeface="Microsoft YaHei"/>
              </a:rPr>
              <a:t> </a:t>
            </a:r>
            <a:r>
              <a:rPr lang="zh-TW" sz="1400" b="0">
                <a:solidFill>
                  <a:schemeClr val="accent5">
                    <a:lumMod val="75000"/>
                  </a:schemeClr>
                </a:solidFill>
                <a:latin typeface="Calibri"/>
                <a:ea typeface="Microsoft YaHei"/>
              </a:rPr>
              <a:t>#畫出最佳斜線</a:t>
            </a:r>
            <a:endParaRPr lang="zh-TW" sz="1400">
              <a:solidFill>
                <a:schemeClr val="accent5">
                  <a:lumMod val="75000"/>
                </a:schemeClr>
              </a:solidFill>
              <a:latin typeface="Calibri"/>
              <a:ea typeface="Microsoft YaHei"/>
            </a:endParaRPr>
          </a:p>
          <a:p>
            <a:endParaRPr lang="zh-TW" altLang="en-US" sz="1400" b="0">
              <a:solidFill>
                <a:schemeClr val="tx1"/>
              </a:solidFill>
              <a:latin typeface="Calibri"/>
              <a:ea typeface="Microsoft YaHei"/>
            </a:endParaRPr>
          </a:p>
          <a:p>
            <a:r>
              <a:rPr lang="zh-TW" sz="1400" b="0">
                <a:solidFill>
                  <a:schemeClr val="tx1"/>
                </a:solidFill>
                <a:latin typeface="Calibri"/>
                <a:ea typeface="Microsoft YaHei"/>
              </a:rPr>
              <a:t>qqnorm(data$bmi,main="bmi")    </a:t>
            </a:r>
            <a:r>
              <a:rPr lang="zh-TW" altLang="en-US" sz="1400" b="0">
                <a:solidFill>
                  <a:schemeClr val="tx1"/>
                </a:solidFill>
                <a:latin typeface="Calibri"/>
                <a:ea typeface="Microsoft YaHei"/>
              </a:rPr>
              <a:t> </a:t>
            </a:r>
            <a:endParaRPr lang="zh-TW" altLang="en-US" sz="1400">
              <a:solidFill>
                <a:schemeClr val="tx1"/>
              </a:solidFill>
              <a:latin typeface="Calibri"/>
              <a:ea typeface="Microsoft YaHei"/>
            </a:endParaRPr>
          </a:p>
          <a:p>
            <a:r>
              <a:rPr lang="zh-TW" sz="1400" b="0">
                <a:solidFill>
                  <a:schemeClr val="tx1"/>
                </a:solidFill>
                <a:latin typeface="Calibri"/>
                <a:ea typeface="Microsoft YaHei"/>
              </a:rPr>
              <a:t>qqline(data$bmi,col = "Blue")</a:t>
            </a:r>
            <a:endParaRPr lang="zh-TW" sz="1400">
              <a:solidFill>
                <a:schemeClr val="tx1"/>
              </a:solidFill>
              <a:latin typeface="Calibri"/>
              <a:ea typeface="Microsoft YaHei"/>
            </a:endParaRPr>
          </a:p>
          <a:p>
            <a:endParaRPr lang="zh-TW" sz="1400">
              <a:solidFill>
                <a:schemeClr val="tx1"/>
              </a:solidFill>
              <a:latin typeface="Calibri"/>
            </a:endParaRPr>
          </a:p>
          <a:p>
            <a:r>
              <a:rPr lang="zh-TW" sz="1400" b="0">
                <a:solidFill>
                  <a:schemeClr val="tx1"/>
                </a:solidFill>
                <a:latin typeface="Calibri"/>
                <a:ea typeface="Microsoft YaHei"/>
              </a:rPr>
              <a:t>qqnorm(data$charges,main="charges")  </a:t>
            </a:r>
            <a:r>
              <a:rPr lang="zh-TW" altLang="en-US" sz="1400" b="0">
                <a:solidFill>
                  <a:schemeClr val="tx1"/>
                </a:solidFill>
                <a:latin typeface="Calibri"/>
                <a:ea typeface="Microsoft YaHei"/>
              </a:rPr>
              <a:t> </a:t>
            </a:r>
            <a:endParaRPr lang="zh-TW" sz="1400">
              <a:solidFill>
                <a:schemeClr val="tx1"/>
              </a:solidFill>
              <a:latin typeface="Calibri"/>
              <a:ea typeface="Microsoft YaHei"/>
            </a:endParaRPr>
          </a:p>
          <a:p>
            <a:r>
              <a:rPr lang="zh-TW" sz="1400" b="0">
                <a:solidFill>
                  <a:schemeClr val="tx1"/>
                </a:solidFill>
                <a:latin typeface="Calibri"/>
                <a:ea typeface="Microsoft YaHei"/>
              </a:rPr>
              <a:t>qqline(data$charges,col = "Green")</a:t>
            </a:r>
            <a:endParaRPr lang="zh-TW" sz="1400">
              <a:solidFill>
                <a:schemeClr val="tx1"/>
              </a:solidFill>
              <a:latin typeface="Calibri"/>
              <a:ea typeface="Microsoft YaHei"/>
            </a:endParaRPr>
          </a:p>
        </p:txBody>
      </p:sp>
      <p:pic>
        <p:nvPicPr>
          <p:cNvPr id="6" name="圖片 6">
            <a:extLst>
              <a:ext uri="{FF2B5EF4-FFF2-40B4-BE49-F238E27FC236}">
                <a16:creationId xmlns:a16="http://schemas.microsoft.com/office/drawing/2014/main" id="{2E64397A-0FF6-7507-66C9-2CE71BA51C1F}"/>
              </a:ext>
            </a:extLst>
          </p:cNvPr>
          <p:cNvPicPr>
            <a:picLocks noChangeAspect="1"/>
          </p:cNvPicPr>
          <p:nvPr/>
        </p:nvPicPr>
        <p:blipFill>
          <a:blip r:embed="rId2"/>
          <a:stretch>
            <a:fillRect/>
          </a:stretch>
        </p:blipFill>
        <p:spPr>
          <a:xfrm>
            <a:off x="4279900" y="1300189"/>
            <a:ext cx="5801783" cy="4268206"/>
          </a:xfrm>
          <a:prstGeom prst="rect">
            <a:avLst/>
          </a:prstGeom>
        </p:spPr>
      </p:pic>
      <p:sp>
        <p:nvSpPr>
          <p:cNvPr id="7" name="文字方塊 6">
            <a:extLst>
              <a:ext uri="{FF2B5EF4-FFF2-40B4-BE49-F238E27FC236}">
                <a16:creationId xmlns:a16="http://schemas.microsoft.com/office/drawing/2014/main" id="{11069819-2AD7-9135-A20C-5888458D757B}"/>
              </a:ext>
            </a:extLst>
          </p:cNvPr>
          <p:cNvSpPr txBox="1"/>
          <p:nvPr/>
        </p:nvSpPr>
        <p:spPr>
          <a:xfrm>
            <a:off x="95115" y="4845045"/>
            <a:ext cx="4275748" cy="415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spcBef>
                <a:spcPts val="600"/>
              </a:spcBef>
            </a:pPr>
            <a:r>
              <a:rPr lang="zh-TW" kern="0">
                <a:ea typeface="+mn-lt"/>
                <a:cs typeface="+mn-lt"/>
                <a:sym typeface="+mn-lt"/>
              </a:rPr>
              <a:t>看圖判斷</a:t>
            </a:r>
            <a:r>
              <a:rPr lang="en-US" altLang="zh-TW" kern="0">
                <a:ea typeface="+mn-lt"/>
                <a:cs typeface="+mn-lt"/>
                <a:sym typeface="+mn-lt"/>
              </a:rPr>
              <a:t>BMI</a:t>
            </a:r>
            <a:r>
              <a:rPr lang="zh-TW" kern="0">
                <a:ea typeface="+mn-lt"/>
                <a:cs typeface="+mn-lt"/>
                <a:sym typeface="+mn-lt"/>
              </a:rPr>
              <a:t>符合常態分配的可能性最大</a:t>
            </a:r>
            <a:endParaRPr lang="zh-TW"/>
          </a:p>
        </p:txBody>
      </p:sp>
    </p:spTree>
    <p:extLst>
      <p:ext uri="{BB962C8B-B14F-4D97-AF65-F5344CB8AC3E}">
        <p14:creationId xmlns:p14="http://schemas.microsoft.com/office/powerpoint/2010/main" val="1497071699"/>
      </p:ext>
    </p:extLst>
  </p:cSld>
  <p:clrMapOvr>
    <a:masterClrMapping/>
  </p:clrMapOvr>
</p:sld>
</file>

<file path=ppt/theme/theme1.xml><?xml version="1.0" encoding="utf-8"?>
<a:theme xmlns:a="http://schemas.openxmlformats.org/drawingml/2006/main" name="Office 主题">
  <a:themeElements>
    <a:clrScheme name="自定义 17">
      <a:dk1>
        <a:srgbClr val="000000"/>
      </a:dk1>
      <a:lt1>
        <a:srgbClr val="FFFFFF"/>
      </a:lt1>
      <a:dk2>
        <a:srgbClr val="000000"/>
      </a:dk2>
      <a:lt2>
        <a:srgbClr val="FFFDFD"/>
      </a:lt2>
      <a:accent1>
        <a:srgbClr val="F9DB7A"/>
      </a:accent1>
      <a:accent2>
        <a:srgbClr val="2581AF"/>
      </a:accent2>
      <a:accent3>
        <a:srgbClr val="5AD9CC"/>
      </a:accent3>
      <a:accent4>
        <a:srgbClr val="F78982"/>
      </a:accent4>
      <a:accent5>
        <a:srgbClr val="A0A4CA"/>
      </a:accent5>
      <a:accent6>
        <a:srgbClr val="515151"/>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4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400" kern="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寬螢幕</PresentationFormat>
  <Slides>43</Slides>
  <Notes>0</Notes>
  <HiddenSlides>0</HiddenSlides>
  <ScaleCrop>false</ScaleCrop>
  <HeadingPairs>
    <vt:vector size="4" baseType="variant">
      <vt:variant>
        <vt:lpstr>佈景主題</vt:lpstr>
      </vt:variant>
      <vt:variant>
        <vt:i4>1</vt:i4>
      </vt:variant>
      <vt:variant>
        <vt:lpstr>投影片標題</vt:lpstr>
      </vt:variant>
      <vt:variant>
        <vt:i4>43</vt:i4>
      </vt:variant>
    </vt:vector>
  </HeadingPairs>
  <TitlesOfParts>
    <vt:vector size="44"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http://www.ypppt.com/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revision>2</cp:revision>
  <dcterms:created xsi:type="dcterms:W3CDTF">2015-08-18T02:51:41Z</dcterms:created>
  <dcterms:modified xsi:type="dcterms:W3CDTF">2022-05-28T05:23:14Z</dcterms:modified>
  <cp:category/>
</cp:coreProperties>
</file>