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p:scale>
          <a:sx n="100" d="100"/>
          <a:sy n="100" d="100"/>
        </p:scale>
        <p:origin x="124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AE15-9081-4ECE-BBE3-C2F08B593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21B7F0-0991-4C98-8A68-ACA71B35A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5FC57-0B46-4C2B-88C5-7074B388299B}"/>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304914D6-9156-419F-B10F-FC3C6BAC8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8F79D-5A6C-464C-B85C-9E32383350E5}"/>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187885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CC4D-A259-4875-85F0-1333832AE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9B91B-2CE6-4911-9EFB-3F5CB3A1E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3306E-E249-4DCC-9867-B27FD96508D3}"/>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1771F0F6-8B53-4F7F-BC1E-104B0F8F8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185C0-D3D5-4155-B771-AD599BF5970A}"/>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141500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CC951-23F2-4C0C-9EE9-D1817B4171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FD0BAF-9DF0-457B-A2D7-AF2AAEBC1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F1443-AD14-46BD-A3C2-293E2F9CE9FC}"/>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56205EE7-FF08-4693-9324-EBC6C5787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DA24F-E656-4088-90E4-96F639C15CB3}"/>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24474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696E-10E8-4098-AD37-22F6548D4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10C36-740F-45A5-AFC2-7FE13BD49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A2FEA-13E6-43CC-9C5E-69671F00E956}"/>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EB766733-A28D-4722-AC64-3109EC1A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A7018-D047-418B-852C-134D545A8420}"/>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342291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16B2-2C3B-4789-A588-572524CD2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C63955-B33A-4E75-8B8E-23B9E93A4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9D69B-5CAE-4802-999D-EAF37B13F123}"/>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1F282140-3F14-41A6-A969-FBAA14DAE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C1EB0-8083-473D-BCA1-DDFE20FDADD2}"/>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271448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4BAC-C812-4E9A-82DC-B59351D68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D1150-FB4D-4DDE-BDD8-E5AC88249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332C0-2562-4BC5-96FC-857187EE3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66406-30AB-4E81-8590-9F74B85D4CBC}"/>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6" name="Footer Placeholder 5">
            <a:extLst>
              <a:ext uri="{FF2B5EF4-FFF2-40B4-BE49-F238E27FC236}">
                <a16:creationId xmlns:a16="http://schemas.microsoft.com/office/drawing/2014/main" id="{3F6D8A00-60C7-4CBD-B6B9-5AE2AADA2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D0D7F-898D-4DCC-9EC1-FCFFF3DE742B}"/>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136994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0344-0518-45F7-86B0-30E4A3B59F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72858-4AB9-4257-809A-A7168532B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8308C6-4616-418E-9CFC-A5DABB438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B967FC-003A-489B-B978-C49435E4F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2FF72-0CA6-465E-9CB7-8D4385DBD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CA658F-78D6-427E-8AD0-9DAFAFFD08CA}"/>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8" name="Footer Placeholder 7">
            <a:extLst>
              <a:ext uri="{FF2B5EF4-FFF2-40B4-BE49-F238E27FC236}">
                <a16:creationId xmlns:a16="http://schemas.microsoft.com/office/drawing/2014/main" id="{AE8AA91F-D08A-4823-BCBF-A9745713DA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CBA820-72DF-499D-AA86-076796493172}"/>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95856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BEE4-577A-48C1-9859-86189CFBD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6A966-FB6E-4855-86B3-40D665C2BA89}"/>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4" name="Footer Placeholder 3">
            <a:extLst>
              <a:ext uri="{FF2B5EF4-FFF2-40B4-BE49-F238E27FC236}">
                <a16:creationId xmlns:a16="http://schemas.microsoft.com/office/drawing/2014/main" id="{BC287005-8BC9-41BF-9530-A99BF5CE7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E2786C-A8A6-4BC1-B6A1-FE0007639F0C}"/>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51600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3F03F-9F67-4A94-A458-6D464A05B226}"/>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3" name="Footer Placeholder 2">
            <a:extLst>
              <a:ext uri="{FF2B5EF4-FFF2-40B4-BE49-F238E27FC236}">
                <a16:creationId xmlns:a16="http://schemas.microsoft.com/office/drawing/2014/main" id="{02212463-7D2F-4449-9C9F-A96969801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48DED2-1D68-4E13-B0D5-2357995201CC}"/>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82682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E241-EB78-4A5A-A48B-98F9C5AED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EC3564-FCE7-4442-8C95-C11A590CC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E2098-CC0B-47DC-AED7-E9F815329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67F04-B3CF-4AB7-95AA-2FB841999F12}"/>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6" name="Footer Placeholder 5">
            <a:extLst>
              <a:ext uri="{FF2B5EF4-FFF2-40B4-BE49-F238E27FC236}">
                <a16:creationId xmlns:a16="http://schemas.microsoft.com/office/drawing/2014/main" id="{30393E25-DDEC-4BE9-B94E-69E5CF51A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93F1F-5EF9-4A85-B9C4-B896F3EF932E}"/>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302554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C345-043D-4279-89D6-8F844C986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13B6E7-F268-4875-99A1-243105EF6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F63B35-351C-4E7E-82DE-857BDA259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77942-F441-4BA9-8031-E3D33ED68251}"/>
              </a:ext>
            </a:extLst>
          </p:cNvPr>
          <p:cNvSpPr>
            <a:spLocks noGrp="1"/>
          </p:cNvSpPr>
          <p:nvPr>
            <p:ph type="dt" sz="half" idx="10"/>
          </p:nvPr>
        </p:nvSpPr>
        <p:spPr/>
        <p:txBody>
          <a:bodyPr/>
          <a:lstStyle/>
          <a:p>
            <a:fld id="{9BDE6451-BCE3-44A0-AB05-50785EC1E6DC}" type="datetimeFigureOut">
              <a:rPr lang="en-US" smtClean="0"/>
              <a:t>10/4/2021</a:t>
            </a:fld>
            <a:endParaRPr lang="en-US"/>
          </a:p>
        </p:txBody>
      </p:sp>
      <p:sp>
        <p:nvSpPr>
          <p:cNvPr id="6" name="Footer Placeholder 5">
            <a:extLst>
              <a:ext uri="{FF2B5EF4-FFF2-40B4-BE49-F238E27FC236}">
                <a16:creationId xmlns:a16="http://schemas.microsoft.com/office/drawing/2014/main" id="{F173A624-AA42-499A-93C1-A19387B60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5A151-4E67-4A54-93E2-49057C8A88D3}"/>
              </a:ext>
            </a:extLst>
          </p:cNvPr>
          <p:cNvSpPr>
            <a:spLocks noGrp="1"/>
          </p:cNvSpPr>
          <p:nvPr>
            <p:ph type="sldNum" sz="quarter" idx="12"/>
          </p:nvPr>
        </p:nvSpPr>
        <p:spPr/>
        <p:txBody>
          <a:bodyPr/>
          <a:lstStyle/>
          <a:p>
            <a:fld id="{9AE51FC5-7F16-4564-AC62-86AAED026D5F}" type="slidenum">
              <a:rPr lang="en-US" smtClean="0"/>
              <a:t>‹#›</a:t>
            </a:fld>
            <a:endParaRPr lang="en-US"/>
          </a:p>
        </p:txBody>
      </p:sp>
    </p:spTree>
    <p:extLst>
      <p:ext uri="{BB962C8B-B14F-4D97-AF65-F5344CB8AC3E}">
        <p14:creationId xmlns:p14="http://schemas.microsoft.com/office/powerpoint/2010/main" val="409740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9EEBF-72DF-4671-8AC0-D697E4EB8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E379D-074A-44FF-8D48-3E17191CA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FC50D-5AAE-4A23-B805-48B633F1D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E6451-BCE3-44A0-AB05-50785EC1E6DC}" type="datetimeFigureOut">
              <a:rPr lang="en-US" smtClean="0"/>
              <a:t>10/4/2021</a:t>
            </a:fld>
            <a:endParaRPr lang="en-US"/>
          </a:p>
        </p:txBody>
      </p:sp>
      <p:sp>
        <p:nvSpPr>
          <p:cNvPr id="5" name="Footer Placeholder 4">
            <a:extLst>
              <a:ext uri="{FF2B5EF4-FFF2-40B4-BE49-F238E27FC236}">
                <a16:creationId xmlns:a16="http://schemas.microsoft.com/office/drawing/2014/main" id="{4F541DFF-CA48-4813-98F0-169208E81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BAC3C-390C-4CE1-A442-B1427F7FC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51FC5-7F16-4564-AC62-86AAED026D5F}" type="slidenum">
              <a:rPr lang="en-US" smtClean="0"/>
              <a:t>‹#›</a:t>
            </a:fld>
            <a:endParaRPr lang="en-US"/>
          </a:p>
        </p:txBody>
      </p:sp>
    </p:spTree>
    <p:extLst>
      <p:ext uri="{BB962C8B-B14F-4D97-AF65-F5344CB8AC3E}">
        <p14:creationId xmlns:p14="http://schemas.microsoft.com/office/powerpoint/2010/main" val="172942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1877050920307924" TargetMode="External"/><Relationship Id="rId2" Type="http://schemas.openxmlformats.org/officeDocument/2006/relationships/hyperlink" Target="https://www.kaggle.com/artemburenok/hightech-stock-pr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F2C0574-BD29-43C8-9E19-41477E9A3583}"/>
              </a:ext>
            </a:extLst>
          </p:cNvPr>
          <p:cNvSpPr>
            <a:spLocks noGrp="1"/>
          </p:cNvSpPr>
          <p:nvPr>
            <p:ph type="ctrTitle"/>
          </p:nvPr>
        </p:nvSpPr>
        <p:spPr>
          <a:xfrm>
            <a:off x="4549818" y="312404"/>
            <a:ext cx="6629678" cy="5619835"/>
          </a:xfrm>
        </p:spPr>
        <p:txBody>
          <a:bodyPr anchor="t">
            <a:normAutofit/>
          </a:bodyPr>
          <a:lstStyle/>
          <a:p>
            <a:r>
              <a:rPr lang="en-US" sz="7300" b="1" dirty="0">
                <a:solidFill>
                  <a:srgbClr val="002060"/>
                </a:solidFill>
                <a:latin typeface="Arial" panose="020B0604020202020204" pitchFamily="34" charset="0"/>
                <a:cs typeface="Arial" panose="020B0604020202020204" pitchFamily="34" charset="0"/>
              </a:rPr>
              <a:t>Stock Analysis</a:t>
            </a:r>
            <a:br>
              <a:rPr lang="en-US" sz="7300" b="1" dirty="0">
                <a:solidFill>
                  <a:srgbClr val="002060"/>
                </a:solidFill>
                <a:latin typeface="Arial" panose="020B0604020202020204" pitchFamily="34" charset="0"/>
                <a:cs typeface="Arial" panose="020B0604020202020204" pitchFamily="34" charset="0"/>
              </a:rPr>
            </a:br>
            <a:br>
              <a:rPr lang="en-US" sz="7300" b="1" dirty="0">
                <a:solidFill>
                  <a:srgbClr val="002060"/>
                </a:solidFill>
                <a:latin typeface="Arial" panose="020B0604020202020204" pitchFamily="34" charset="0"/>
                <a:cs typeface="Arial" panose="020B0604020202020204" pitchFamily="34" charset="0"/>
              </a:rPr>
            </a:br>
            <a:r>
              <a:rPr lang="en-US" sz="3200" b="1" dirty="0">
                <a:solidFill>
                  <a:srgbClr val="002060"/>
                </a:solidFill>
                <a:latin typeface="Arial" panose="020B0604020202020204" pitchFamily="34" charset="0"/>
                <a:cs typeface="Arial" panose="020B0604020202020204" pitchFamily="34" charset="0"/>
              </a:rPr>
              <a:t>Top Five </a:t>
            </a:r>
            <a:br>
              <a:rPr lang="en-US" sz="3200" b="1" dirty="0">
                <a:solidFill>
                  <a:srgbClr val="002060"/>
                </a:solidFill>
                <a:latin typeface="Arial" panose="020B0604020202020204" pitchFamily="34" charset="0"/>
                <a:cs typeface="Arial" panose="020B0604020202020204" pitchFamily="34" charset="0"/>
              </a:rPr>
            </a:br>
            <a:r>
              <a:rPr lang="en-US" sz="3200" b="1" dirty="0">
                <a:solidFill>
                  <a:srgbClr val="002060"/>
                </a:solidFill>
                <a:latin typeface="Arial" panose="020B0604020202020204" pitchFamily="34" charset="0"/>
                <a:cs typeface="Arial" panose="020B0604020202020204" pitchFamily="34" charset="0"/>
              </a:rPr>
              <a:t>High-Tech</a:t>
            </a:r>
            <a:br>
              <a:rPr lang="en-US" sz="3200" b="1" dirty="0">
                <a:solidFill>
                  <a:srgbClr val="002060"/>
                </a:solidFill>
                <a:latin typeface="Arial" panose="020B0604020202020204" pitchFamily="34" charset="0"/>
                <a:cs typeface="Arial" panose="020B0604020202020204" pitchFamily="34" charset="0"/>
              </a:rPr>
            </a:br>
            <a:r>
              <a:rPr lang="en-US" sz="3200" b="1" dirty="0">
                <a:solidFill>
                  <a:srgbClr val="002060"/>
                </a:solidFill>
                <a:latin typeface="Arial" panose="020B0604020202020204" pitchFamily="34" charset="0"/>
                <a:cs typeface="Arial" panose="020B0604020202020204" pitchFamily="34" charset="0"/>
              </a:rPr>
              <a:t>Companies</a:t>
            </a:r>
            <a:br>
              <a:rPr lang="en-US" sz="7300" b="1" dirty="0">
                <a:solidFill>
                  <a:srgbClr val="002060"/>
                </a:solidFill>
                <a:latin typeface="Arial" panose="020B0604020202020204" pitchFamily="34" charset="0"/>
                <a:cs typeface="Arial" panose="020B0604020202020204" pitchFamily="34" charset="0"/>
              </a:rPr>
            </a:br>
            <a:endParaRPr lang="en-US" sz="4000" b="1" i="1" u="sng" dirty="0">
              <a:solidFill>
                <a:srgbClr val="002060"/>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267921E9-3804-492E-BB10-269A1DC01E86}"/>
              </a:ext>
            </a:extLst>
          </p:cNvPr>
          <p:cNvGrpSpPr/>
          <p:nvPr/>
        </p:nvGrpSpPr>
        <p:grpSpPr>
          <a:xfrm>
            <a:off x="10808" y="-9431"/>
            <a:ext cx="4036185" cy="3764126"/>
            <a:chOff x="5527942" y="1548181"/>
            <a:chExt cx="4036185" cy="3764126"/>
          </a:xfrm>
        </p:grpSpPr>
        <p:pic>
          <p:nvPicPr>
            <p:cNvPr id="4" name="Picture 3">
              <a:extLst>
                <a:ext uri="{FF2B5EF4-FFF2-40B4-BE49-F238E27FC236}">
                  <a16:creationId xmlns:a16="http://schemas.microsoft.com/office/drawing/2014/main" id="{8C826835-D9A5-49CB-9AD5-2C8B5BC6562E}"/>
                </a:ext>
              </a:extLst>
            </p:cNvPr>
            <p:cNvPicPr>
              <a:picLocks noChangeAspect="1"/>
            </p:cNvPicPr>
            <p:nvPr/>
          </p:nvPicPr>
          <p:blipFill>
            <a:blip r:embed="rId2"/>
            <a:stretch>
              <a:fillRect/>
            </a:stretch>
          </p:blipFill>
          <p:spPr>
            <a:xfrm>
              <a:off x="5527942" y="4047561"/>
              <a:ext cx="4036185" cy="1264746"/>
            </a:xfrm>
            <a:prstGeom prst="rect">
              <a:avLst/>
            </a:prstGeom>
          </p:spPr>
        </p:pic>
        <p:pic>
          <p:nvPicPr>
            <p:cNvPr id="7" name="Picture 6">
              <a:extLst>
                <a:ext uri="{FF2B5EF4-FFF2-40B4-BE49-F238E27FC236}">
                  <a16:creationId xmlns:a16="http://schemas.microsoft.com/office/drawing/2014/main" id="{63512F25-DACE-4630-9444-7A6EB90C3B42}"/>
                </a:ext>
              </a:extLst>
            </p:cNvPr>
            <p:cNvPicPr>
              <a:picLocks noChangeAspect="1"/>
            </p:cNvPicPr>
            <p:nvPr/>
          </p:nvPicPr>
          <p:blipFill>
            <a:blip r:embed="rId3"/>
            <a:stretch>
              <a:fillRect/>
            </a:stretch>
          </p:blipFill>
          <p:spPr>
            <a:xfrm>
              <a:off x="5527942" y="1548181"/>
              <a:ext cx="4036184" cy="2500734"/>
            </a:xfrm>
            <a:prstGeom prst="rect">
              <a:avLst/>
            </a:prstGeom>
          </p:spPr>
        </p:pic>
      </p:grpSp>
      <p:sp>
        <p:nvSpPr>
          <p:cNvPr id="17" name="Subtitle 5">
            <a:extLst>
              <a:ext uri="{FF2B5EF4-FFF2-40B4-BE49-F238E27FC236}">
                <a16:creationId xmlns:a16="http://schemas.microsoft.com/office/drawing/2014/main" id="{BDF99CDD-9A1A-44B8-BF19-BEC8A3342A4E}"/>
              </a:ext>
            </a:extLst>
          </p:cNvPr>
          <p:cNvSpPr>
            <a:spLocks noGrp="1"/>
          </p:cNvSpPr>
          <p:nvPr>
            <p:ph type="subTitle" idx="1"/>
          </p:nvPr>
        </p:nvSpPr>
        <p:spPr>
          <a:xfrm>
            <a:off x="51225" y="4118558"/>
            <a:ext cx="3936154" cy="2500355"/>
          </a:xfrm>
        </p:spPr>
        <p:txBody>
          <a:bodyPr>
            <a:normAutofit/>
          </a:bodyPr>
          <a:lstStyle/>
          <a:p>
            <a:pPr algn="l"/>
            <a:r>
              <a:rPr lang="en-US" sz="3200" b="1" dirty="0">
                <a:solidFill>
                  <a:srgbClr val="00B0F0"/>
                </a:solidFill>
                <a:latin typeface="Arial" panose="020B0604020202020204" pitchFamily="34" charset="0"/>
                <a:cs typeface="Arial" panose="020B0604020202020204" pitchFamily="34" charset="0"/>
              </a:rPr>
              <a:t>Project 4, Group 5</a:t>
            </a:r>
          </a:p>
          <a:p>
            <a:pPr algn="l"/>
            <a:endParaRPr lang="en-US" sz="3200" b="1" dirty="0">
              <a:solidFill>
                <a:srgbClr val="00B0F0"/>
              </a:solidFill>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v"/>
            </a:pPr>
            <a:r>
              <a:rPr lang="en-US" sz="1800" i="1" dirty="0">
                <a:solidFill>
                  <a:schemeClr val="bg1"/>
                </a:solidFill>
                <a:latin typeface="Arial" panose="020B0604020202020204" pitchFamily="34" charset="0"/>
                <a:cs typeface="Arial" panose="020B0604020202020204" pitchFamily="34" charset="0"/>
              </a:rPr>
              <a:t>Dany Roman</a:t>
            </a:r>
          </a:p>
          <a:p>
            <a:pPr marL="800100" lvl="1" indent="-342900" algn="l">
              <a:buFont typeface="Wingdings" panose="05000000000000000000" pitchFamily="2" charset="2"/>
              <a:buChar char="v"/>
            </a:pPr>
            <a:r>
              <a:rPr lang="en-US" sz="1800" i="1" dirty="0">
                <a:solidFill>
                  <a:schemeClr val="bg1"/>
                </a:solidFill>
                <a:latin typeface="Arial" panose="020B0604020202020204" pitchFamily="34" charset="0"/>
                <a:cs typeface="Arial" panose="020B0604020202020204" pitchFamily="34" charset="0"/>
              </a:rPr>
              <a:t>Ishan Chakrabarty</a:t>
            </a:r>
          </a:p>
          <a:p>
            <a:pPr marL="800100" lvl="1" indent="-342900" algn="l">
              <a:buFont typeface="Wingdings" panose="05000000000000000000" pitchFamily="2" charset="2"/>
              <a:buChar char="v"/>
            </a:pPr>
            <a:r>
              <a:rPr lang="en-US" sz="1800" i="1" dirty="0" err="1">
                <a:solidFill>
                  <a:schemeClr val="bg1"/>
                </a:solidFill>
                <a:latin typeface="Arial" panose="020B0604020202020204" pitchFamily="34" charset="0"/>
                <a:cs typeface="Arial" panose="020B0604020202020204" pitchFamily="34" charset="0"/>
              </a:rPr>
              <a:t>Jucary</a:t>
            </a:r>
            <a:r>
              <a:rPr lang="en-US" sz="1800" i="1" dirty="0">
                <a:solidFill>
                  <a:schemeClr val="bg1"/>
                </a:solidFill>
                <a:latin typeface="Arial" panose="020B0604020202020204" pitchFamily="34" charset="0"/>
                <a:cs typeface="Arial" panose="020B0604020202020204" pitchFamily="34" charset="0"/>
              </a:rPr>
              <a:t> Estrada</a:t>
            </a:r>
          </a:p>
          <a:p>
            <a:pPr marL="800100" lvl="1" indent="-342900" algn="l">
              <a:buFont typeface="Wingdings" panose="05000000000000000000" pitchFamily="2" charset="2"/>
              <a:buChar char="v"/>
            </a:pPr>
            <a:r>
              <a:rPr lang="en-US" sz="1800" i="1" dirty="0">
                <a:solidFill>
                  <a:schemeClr val="bg1"/>
                </a:solidFill>
                <a:latin typeface="Arial" panose="020B0604020202020204" pitchFamily="34" charset="0"/>
                <a:cs typeface="Arial" panose="020B0604020202020204" pitchFamily="34" charset="0"/>
              </a:rPr>
              <a:t>Morteza Akbari</a:t>
            </a:r>
            <a:endParaRPr lang="en-US" sz="4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4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ABE69F-7DC8-432D-AE14-D3C50D58E9E7}"/>
              </a:ext>
            </a:extLst>
          </p:cNvPr>
          <p:cNvSpPr>
            <a:spLocks noGrp="1"/>
          </p:cNvSpPr>
          <p:nvPr>
            <p:ph type="title"/>
          </p:nvPr>
        </p:nvSpPr>
        <p:spPr>
          <a:xfrm>
            <a:off x="301305" y="177698"/>
            <a:ext cx="7500456" cy="703146"/>
          </a:xfrm>
        </p:spPr>
        <p:txBody>
          <a:bodyPr>
            <a:normAutofit/>
          </a:bodyPr>
          <a:lstStyle/>
          <a:p>
            <a:r>
              <a:rPr lang="en-US" b="1" dirty="0">
                <a:latin typeface="Arial" panose="020B0604020202020204" pitchFamily="34" charset="0"/>
                <a:cs typeface="Arial" panose="020B0604020202020204" pitchFamily="34" charset="0"/>
              </a:rPr>
              <a:t>Agenda</a:t>
            </a:r>
          </a:p>
        </p:txBody>
      </p:sp>
      <p:sp>
        <p:nvSpPr>
          <p:cNvPr id="6" name="Content Placeholder 5">
            <a:extLst>
              <a:ext uri="{FF2B5EF4-FFF2-40B4-BE49-F238E27FC236}">
                <a16:creationId xmlns:a16="http://schemas.microsoft.com/office/drawing/2014/main" id="{47116BBD-415F-42D8-9CE6-B83EE95A317D}"/>
              </a:ext>
            </a:extLst>
          </p:cNvPr>
          <p:cNvSpPr>
            <a:spLocks noGrp="1"/>
          </p:cNvSpPr>
          <p:nvPr>
            <p:ph idx="1"/>
          </p:nvPr>
        </p:nvSpPr>
        <p:spPr>
          <a:xfrm>
            <a:off x="604009" y="1177831"/>
            <a:ext cx="10268124" cy="4351338"/>
          </a:xfrm>
        </p:spPr>
        <p:txBody>
          <a:bodyPr>
            <a:normAutofit/>
          </a:bodyPr>
          <a:lstStyle/>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Objective(s)</a:t>
            </a:r>
          </a:p>
          <a:p>
            <a:pPr>
              <a:spcBef>
                <a:spcPts val="0"/>
              </a:spcBef>
              <a:buFont typeface="Wingdings" panose="05000000000000000000" pitchFamily="2" charset="2"/>
              <a:buChar char="q"/>
            </a:pPr>
            <a:r>
              <a:rPr lang="en-US" sz="2200" b="1" dirty="0">
                <a:solidFill>
                  <a:srgbClr val="000000"/>
                </a:solidFill>
                <a:latin typeface="Arial" panose="020B0604020202020204" pitchFamily="34" charset="0"/>
              </a:rPr>
              <a:t>Data </a:t>
            </a:r>
            <a:r>
              <a:rPr lang="en-US" sz="2200" b="1" i="0" u="none" strike="noStrike" dirty="0">
                <a:solidFill>
                  <a:srgbClr val="000000"/>
                </a:solidFill>
                <a:effectLst/>
                <a:latin typeface="Arial" panose="020B0604020202020204" pitchFamily="34" charset="0"/>
              </a:rPr>
              <a:t>Dataset Types and Resource(s)</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AMD</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Google</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HP</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Intel and </a:t>
            </a:r>
          </a:p>
          <a:p>
            <a:pPr lvl="1">
              <a:spcBef>
                <a:spcPts val="0"/>
              </a:spcBef>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Tesla stock</a:t>
            </a:r>
            <a:endParaRPr lang="en-US" sz="1800" b="1" i="0" u="none" strike="noStrike" dirty="0">
              <a:solidFill>
                <a:srgbClr val="000000"/>
              </a:solidFill>
              <a:effectLst/>
              <a:latin typeface="Arial" panose="020B0604020202020204" pitchFamily="34" charset="0"/>
            </a:endParaRPr>
          </a:p>
          <a:p>
            <a:pPr>
              <a:spcBef>
                <a:spcPts val="0"/>
              </a:spcBef>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API (Yahoo! Finance)</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Approach</a:t>
            </a:r>
          </a:p>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Machine Learning Model(s)</a:t>
            </a:r>
          </a:p>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Visualizations &amp; Refining</a:t>
            </a:r>
          </a:p>
          <a:p>
            <a:pPr rtl="0">
              <a:spcBef>
                <a:spcPts val="0"/>
              </a:spcBef>
              <a:spcAft>
                <a:spcPts val="0"/>
              </a:spcAft>
              <a:buFont typeface="Wingdings" panose="05000000000000000000" pitchFamily="2" charset="2"/>
              <a:buChar char="q"/>
            </a:pPr>
            <a:r>
              <a:rPr lang="en-US" sz="2200" b="1" i="0" u="none" strike="noStrike" dirty="0">
                <a:solidFill>
                  <a:srgbClr val="000000"/>
                </a:solidFill>
                <a:effectLst/>
                <a:latin typeface="Arial" panose="020B0604020202020204" pitchFamily="34" charset="0"/>
              </a:rPr>
              <a:t>Predictions</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Tableau Visualizations</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Specific Requirements</a:t>
            </a:r>
          </a:p>
          <a:p>
            <a:pPr rtl="0">
              <a:spcBef>
                <a:spcPts val="0"/>
              </a:spcBef>
              <a:spcAft>
                <a:spcPts val="0"/>
              </a:spcAft>
              <a:buFont typeface="Wingdings" panose="05000000000000000000" pitchFamily="2" charset="2"/>
              <a:buChar char="q"/>
            </a:pPr>
            <a:r>
              <a:rPr lang="en-US" sz="2200" b="1" dirty="0">
                <a:solidFill>
                  <a:srgbClr val="000000"/>
                </a:solidFill>
                <a:latin typeface="Arial" panose="020B0604020202020204" pitchFamily="34" charset="0"/>
              </a:rPr>
              <a:t>Conclusion </a:t>
            </a:r>
          </a:p>
          <a:p>
            <a:pPr marL="0" indent="0">
              <a:buNone/>
            </a:pPr>
            <a:endParaRPr lang="en-US" dirty="0"/>
          </a:p>
        </p:txBody>
      </p:sp>
      <p:pic>
        <p:nvPicPr>
          <p:cNvPr id="13" name="Picture 12">
            <a:extLst>
              <a:ext uri="{FF2B5EF4-FFF2-40B4-BE49-F238E27FC236}">
                <a16:creationId xmlns:a16="http://schemas.microsoft.com/office/drawing/2014/main" id="{6D2612D7-D524-4F93-BD25-7AE557C4EAB9}"/>
              </a:ext>
            </a:extLst>
          </p:cNvPr>
          <p:cNvPicPr>
            <a:picLocks noChangeAspect="1"/>
          </p:cNvPicPr>
          <p:nvPr/>
        </p:nvPicPr>
        <p:blipFill>
          <a:blip r:embed="rId2"/>
          <a:stretch>
            <a:fillRect/>
          </a:stretch>
        </p:blipFill>
        <p:spPr>
          <a:xfrm>
            <a:off x="7188279" y="1287275"/>
            <a:ext cx="4199687" cy="42418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4461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E69F-7DC8-432D-AE14-D3C50D58E9E7}"/>
              </a:ext>
            </a:extLst>
          </p:cNvPr>
          <p:cNvSpPr>
            <a:spLocks noGrp="1"/>
          </p:cNvSpPr>
          <p:nvPr>
            <p:ph type="title"/>
          </p:nvPr>
        </p:nvSpPr>
        <p:spPr>
          <a:xfrm>
            <a:off x="301305" y="177698"/>
            <a:ext cx="7500456" cy="703146"/>
          </a:xfrm>
        </p:spPr>
        <p:txBody>
          <a:bodyPr>
            <a:normAutofit/>
          </a:bodyPr>
          <a:lstStyle/>
          <a:p>
            <a:r>
              <a:rPr lang="en-US" b="1" dirty="0">
                <a:latin typeface="Arial" panose="020B0604020202020204" pitchFamily="34" charset="0"/>
                <a:cs typeface="Arial" panose="020B0604020202020204" pitchFamily="34" charset="0"/>
              </a:rPr>
              <a:t>Stock Analysis  </a:t>
            </a:r>
          </a:p>
        </p:txBody>
      </p:sp>
      <p:sp>
        <p:nvSpPr>
          <p:cNvPr id="6" name="Content Placeholder 5">
            <a:extLst>
              <a:ext uri="{FF2B5EF4-FFF2-40B4-BE49-F238E27FC236}">
                <a16:creationId xmlns:a16="http://schemas.microsoft.com/office/drawing/2014/main" id="{47116BBD-415F-42D8-9CE6-B83EE95A317D}"/>
              </a:ext>
            </a:extLst>
          </p:cNvPr>
          <p:cNvSpPr>
            <a:spLocks noGrp="1"/>
          </p:cNvSpPr>
          <p:nvPr>
            <p:ph idx="1"/>
          </p:nvPr>
        </p:nvSpPr>
        <p:spPr>
          <a:xfrm>
            <a:off x="649099" y="1413202"/>
            <a:ext cx="10268124" cy="4997123"/>
          </a:xfrm>
        </p:spPr>
        <p:txBody>
          <a:bodyPr>
            <a:normAutofit lnSpcReduction="10000"/>
          </a:bodyPr>
          <a:lstStyle/>
          <a:p>
            <a:pPr marL="0" indent="0" rtl="0">
              <a:spcBef>
                <a:spcPts val="0"/>
              </a:spcBef>
              <a:spcAft>
                <a:spcPts val="0"/>
              </a:spcAft>
              <a:buNone/>
            </a:pPr>
            <a:r>
              <a:rPr lang="en-US" b="1" i="0" u="none" strike="noStrike" dirty="0">
                <a:solidFill>
                  <a:srgbClr val="000000"/>
                </a:solidFill>
                <a:effectLst/>
                <a:latin typeface="Arial" panose="020B0604020202020204" pitchFamily="34" charset="0"/>
              </a:rPr>
              <a:t>Objective(s):</a:t>
            </a:r>
          </a:p>
          <a:p>
            <a:pPr marL="0" indent="0" rtl="0">
              <a:spcBef>
                <a:spcPts val="0"/>
              </a:spcBef>
              <a:spcAft>
                <a:spcPts val="0"/>
              </a:spcAft>
              <a:buNone/>
            </a:pPr>
            <a:endParaRPr lang="en-US" sz="1600" b="1" i="0" u="none" strike="noStrike" dirty="0">
              <a:solidFill>
                <a:srgbClr val="000000"/>
              </a:solidFill>
              <a:effectLst/>
              <a:latin typeface="Arial" panose="020B0604020202020204" pitchFamily="34" charset="0"/>
            </a:endParaRPr>
          </a:p>
          <a:p>
            <a:pPr lvl="1">
              <a:spcBef>
                <a:spcPts val="0"/>
              </a:spcBef>
              <a:buFont typeface="Wingdings" panose="05000000000000000000" pitchFamily="2" charset="2"/>
              <a:buChar char="§"/>
            </a:pPr>
            <a:r>
              <a:rPr lang="en-US" sz="2000" b="0" i="0" u="none" strike="noStrike" dirty="0">
                <a:solidFill>
                  <a:srgbClr val="000000"/>
                </a:solidFill>
                <a:effectLst/>
                <a:latin typeface="Arial" panose="020B0604020202020204" pitchFamily="34" charset="0"/>
              </a:rPr>
              <a:t>Predict the best times to buy, sell, or hold AMD, Google, HP, Intel and Tesla stock</a:t>
            </a:r>
            <a:endParaRPr lang="en-US" sz="2000" b="1"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dirty="0">
              <a:solidFill>
                <a:srgbClr val="000000"/>
              </a:solidFill>
              <a:latin typeface="Arial" panose="020B0604020202020204" pitchFamily="34" charset="0"/>
            </a:endParaRPr>
          </a:p>
          <a:p>
            <a:pPr marL="0" indent="0">
              <a:spcBef>
                <a:spcPts val="0"/>
              </a:spcBef>
              <a:buNone/>
            </a:pPr>
            <a:r>
              <a:rPr lang="en-US" b="1" i="0" u="none" strike="noStrike" dirty="0">
                <a:solidFill>
                  <a:srgbClr val="000000"/>
                </a:solidFill>
                <a:effectLst/>
                <a:latin typeface="Arial" panose="020B0604020202020204" pitchFamily="34" charset="0"/>
              </a:rPr>
              <a:t>Data:</a:t>
            </a:r>
            <a:r>
              <a:rPr lang="en-US" b="0" i="0" u="none" strike="noStrike" dirty="0">
                <a:solidFill>
                  <a:srgbClr val="000000"/>
                </a:solidFill>
                <a:effectLst/>
                <a:latin typeface="Arial" panose="020B0604020202020204" pitchFamily="34" charset="0"/>
              </a:rPr>
              <a:t> </a:t>
            </a:r>
          </a:p>
          <a:p>
            <a:pPr lvl="1">
              <a:spcBef>
                <a:spcPts val="0"/>
              </a:spcBef>
              <a:buFont typeface="Wingdings" panose="05000000000000000000" pitchFamily="2" charset="2"/>
              <a:buChar char="§"/>
            </a:pPr>
            <a:r>
              <a:rPr lang="en-US" sz="2000" dirty="0">
                <a:solidFill>
                  <a:srgbClr val="000000"/>
                </a:solidFill>
                <a:latin typeface="Arial" panose="020B0604020202020204" pitchFamily="34" charset="0"/>
              </a:rPr>
              <a:t>This dataset contains information about the stock of five high-tech companies: </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AMD</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Intel</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Tesla</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Google</a:t>
            </a:r>
          </a:p>
          <a:p>
            <a:pPr lvl="2">
              <a:spcBef>
                <a:spcPts val="0"/>
              </a:spcBef>
              <a:buFont typeface="Wingdings" panose="05000000000000000000" pitchFamily="2" charset="2"/>
              <a:buChar char="§"/>
            </a:pPr>
            <a:r>
              <a:rPr lang="en-US" sz="1800" dirty="0">
                <a:solidFill>
                  <a:srgbClr val="000000"/>
                </a:solidFill>
                <a:latin typeface="Arial" panose="020B0604020202020204" pitchFamily="34" charset="0"/>
              </a:rPr>
              <a:t>HP</a:t>
            </a:r>
          </a:p>
          <a:p>
            <a:pPr marL="0" indent="0" rtl="0">
              <a:spcBef>
                <a:spcPts val="0"/>
              </a:spcBef>
              <a:spcAft>
                <a:spcPts val="0"/>
              </a:spcAft>
              <a:buNone/>
            </a:pPr>
            <a:endParaRPr lang="en-US" b="1" dirty="0">
              <a:solidFill>
                <a:srgbClr val="000000"/>
              </a:solidFill>
              <a:latin typeface="Arial" panose="020B0604020202020204" pitchFamily="34" charset="0"/>
            </a:endParaRPr>
          </a:p>
          <a:p>
            <a:pPr marL="0" indent="0">
              <a:buNone/>
            </a:pPr>
            <a:r>
              <a:rPr lang="en-US" b="1" dirty="0">
                <a:solidFill>
                  <a:srgbClr val="000000"/>
                </a:solidFill>
                <a:latin typeface="Arial" panose="020B0604020202020204" pitchFamily="34" charset="0"/>
              </a:rPr>
              <a:t>Dataset Source:</a:t>
            </a:r>
            <a:r>
              <a:rPr lang="en-US" sz="1600" b="1" dirty="0">
                <a:solidFill>
                  <a:srgbClr val="000000"/>
                </a:solidFill>
                <a:latin typeface="Arial" panose="020B0604020202020204" pitchFamily="34" charset="0"/>
              </a:rPr>
              <a:t> </a:t>
            </a:r>
          </a:p>
          <a:p>
            <a:pPr lvl="1"/>
            <a:r>
              <a:rPr lang="en-US" sz="1800" b="0" i="0" u="sng" strike="noStrike" dirty="0">
                <a:solidFill>
                  <a:srgbClr val="1155CC"/>
                </a:solidFill>
                <a:effectLst/>
                <a:latin typeface="Arial" panose="020B0604020202020204" pitchFamily="34" charset="0"/>
                <a:cs typeface="Arial" panose="020B0604020202020204" pitchFamily="34" charset="0"/>
                <a:hlinkClick r:id="rId2"/>
              </a:rPr>
              <a:t>High-tech stock prices</a:t>
            </a:r>
            <a:endParaRPr lang="en-US" sz="1800" b="0" i="0" u="sng" strike="noStrike" dirty="0">
              <a:solidFill>
                <a:srgbClr val="1155CC"/>
              </a:solidFill>
              <a:effectLst/>
              <a:latin typeface="Arial" panose="020B0604020202020204" pitchFamily="34" charset="0"/>
              <a:cs typeface="Arial" panose="020B0604020202020204" pitchFamily="34" charset="0"/>
            </a:endParaRPr>
          </a:p>
          <a:p>
            <a:pPr lvl="1"/>
            <a:r>
              <a:rPr lang="en-US" sz="1800" u="sng" dirty="0">
                <a:solidFill>
                  <a:srgbClr val="1155CC"/>
                </a:solidFill>
                <a:latin typeface="Arial" panose="020B0604020202020204" pitchFamily="34" charset="0"/>
                <a:cs typeface="Arial" panose="020B0604020202020204" pitchFamily="34" charset="0"/>
                <a:hlinkClick r:id="rId3"/>
              </a:rPr>
              <a:t>Science Direct Article: Stock Closing Price Prediction using Machine Learning Techniques</a:t>
            </a:r>
            <a:endParaRPr lang="en-US" sz="1800" u="sng" dirty="0">
              <a:solidFill>
                <a:srgbClr val="1155CC"/>
              </a:solidFill>
              <a:latin typeface="Arial" panose="020B0604020202020204" pitchFamily="34" charset="0"/>
              <a:cs typeface="Arial" panose="020B0604020202020204" pitchFamily="34" charset="0"/>
            </a:endParaRPr>
          </a:p>
          <a:p>
            <a:pPr lvl="1"/>
            <a:r>
              <a:rPr lang="en-US" sz="1800" u="sng" dirty="0">
                <a:solidFill>
                  <a:srgbClr val="1155CC"/>
                </a:solidFill>
                <a:latin typeface="Arial" panose="020B0604020202020204" pitchFamily="34" charset="0"/>
                <a:cs typeface="Arial" panose="020B0604020202020204" pitchFamily="34" charset="0"/>
                <a:hlinkClick r:id="rId3"/>
              </a:rPr>
              <a:t> </a:t>
            </a:r>
            <a:endParaRPr lang="en-US" sz="18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15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E69F-7DC8-432D-AE14-D3C50D58E9E7}"/>
              </a:ext>
            </a:extLst>
          </p:cNvPr>
          <p:cNvSpPr>
            <a:spLocks noGrp="1"/>
          </p:cNvSpPr>
          <p:nvPr>
            <p:ph type="title"/>
          </p:nvPr>
        </p:nvSpPr>
        <p:spPr>
          <a:xfrm>
            <a:off x="301305" y="177698"/>
            <a:ext cx="7500456" cy="703146"/>
          </a:xfrm>
        </p:spPr>
        <p:txBody>
          <a:bodyPr>
            <a:normAutofit/>
          </a:bodyPr>
          <a:lstStyle/>
          <a:p>
            <a:r>
              <a:rPr lang="en-US" b="1" dirty="0">
                <a:latin typeface="Arial" panose="020B0604020202020204" pitchFamily="34" charset="0"/>
                <a:cs typeface="Arial" panose="020B0604020202020204" pitchFamily="34" charset="0"/>
              </a:rPr>
              <a:t>Approach</a:t>
            </a:r>
          </a:p>
        </p:txBody>
      </p:sp>
      <p:sp>
        <p:nvSpPr>
          <p:cNvPr id="7" name="Content Placeholder 6">
            <a:extLst>
              <a:ext uri="{FF2B5EF4-FFF2-40B4-BE49-F238E27FC236}">
                <a16:creationId xmlns:a16="http://schemas.microsoft.com/office/drawing/2014/main" id="{E4E85EB0-088B-40B4-88E9-FD4F95E74A27}"/>
              </a:ext>
            </a:extLst>
          </p:cNvPr>
          <p:cNvSpPr txBox="1">
            <a:spLocks noGrp="1"/>
          </p:cNvSpPr>
          <p:nvPr>
            <p:ph idx="1"/>
          </p:nvPr>
        </p:nvSpPr>
        <p:spPr>
          <a:xfrm>
            <a:off x="605972" y="1230540"/>
            <a:ext cx="10515600" cy="5355312"/>
          </a:xfrm>
          <a:prstGeom prst="rect">
            <a:avLst/>
          </a:prstGeom>
          <a:noFill/>
        </p:spPr>
        <p:txBody>
          <a:bodyPr wrap="square">
            <a:spAutoFit/>
          </a:bodyPr>
          <a:lstStyle/>
          <a:p>
            <a:pPr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Create test data using Pandas </a:t>
            </a:r>
          </a:p>
          <a:p>
            <a:pPr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Import data into </a:t>
            </a:r>
            <a:r>
              <a:rPr lang="en-US" sz="2000" b="0" i="0" u="none" strike="noStrike" dirty="0" err="1">
                <a:solidFill>
                  <a:srgbClr val="000000"/>
                </a:solidFill>
                <a:effectLst/>
                <a:latin typeface="Arial" panose="020B0604020202020204" pitchFamily="34" charset="0"/>
                <a:cs typeface="Arial" panose="020B0604020202020204" pitchFamily="34" charset="0"/>
              </a:rPr>
              <a:t>postgreSQL</a:t>
            </a:r>
            <a:r>
              <a:rPr lang="en-US" sz="2000" b="0" i="0" u="none" strike="noStrike" dirty="0">
                <a:solidFill>
                  <a:srgbClr val="000000"/>
                </a:solidFill>
                <a:effectLst/>
                <a:latin typeface="Arial" panose="020B0604020202020204" pitchFamily="34" charset="0"/>
                <a:cs typeface="Arial" panose="020B0604020202020204" pitchFamily="34" charset="0"/>
              </a:rPr>
              <a:t> (optional?)</a:t>
            </a:r>
          </a:p>
          <a:p>
            <a:pPr rtl="0" fontAlgn="base">
              <a:spcBef>
                <a:spcPts val="0"/>
              </a:spcBef>
              <a:spcAft>
                <a:spcPts val="0"/>
              </a:spcAft>
              <a:buFont typeface="+mj-lt"/>
              <a:buAutoNum type="arabicPeriod"/>
            </a:pPr>
            <a:r>
              <a:rPr lang="en-US" sz="2000" i="0" u="none" strike="noStrike" dirty="0">
                <a:solidFill>
                  <a:srgbClr val="000000"/>
                </a:solidFill>
                <a:effectLst/>
                <a:latin typeface="Arial" panose="020B0604020202020204" pitchFamily="34" charset="0"/>
                <a:cs typeface="Arial" panose="020B0604020202020204" pitchFamily="34" charset="0"/>
              </a:rPr>
              <a:t>Create an unsupervised classification model</a:t>
            </a:r>
            <a:r>
              <a:rPr lang="en-US" sz="2000" b="1" i="0" u="none" strike="noStrike" dirty="0">
                <a:solidFill>
                  <a:srgbClr val="000000"/>
                </a:solidFill>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Make a prediction price.</a:t>
            </a:r>
          </a:p>
          <a:p>
            <a:pPr marL="1143000" lvl="2" indent="-228600" rtl="0" fontAlgn="base">
              <a:spcBef>
                <a:spcPts val="0"/>
              </a:spcBef>
              <a:spcAft>
                <a:spcPts val="0"/>
              </a:spcAft>
              <a:buFont typeface="+mj-lt"/>
              <a:buAutoNum type="arabicPeriod"/>
            </a:pPr>
            <a:r>
              <a:rPr lang="en-US" b="0" i="0" u="none" strike="noStrike" dirty="0">
                <a:solidFill>
                  <a:srgbClr val="000000"/>
                </a:solidFill>
                <a:effectLst/>
                <a:latin typeface="Arial" panose="020B0604020202020204" pitchFamily="34" charset="0"/>
                <a:cs typeface="Arial" panose="020B0604020202020204" pitchFamily="34" charset="0"/>
              </a:rPr>
              <a:t>According to article:</a:t>
            </a:r>
          </a:p>
          <a:p>
            <a:pPr marL="1600200" lvl="3" indent="-22860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Predicted closing prices subject to Root Mean Square Error (RMSE), Mean Absolute Percentage Error (MAPE) and Mean Bias Error (MBE). In other words, look for the lowest errors between models. We’re only using one model (neural network).</a:t>
            </a:r>
          </a:p>
          <a:p>
            <a:pPr marL="1143000" lvl="2" indent="-228600" rtl="0" fontAlgn="base">
              <a:spcBef>
                <a:spcPts val="0"/>
              </a:spcBef>
              <a:spcAft>
                <a:spcPts val="0"/>
              </a:spcAft>
              <a:buFont typeface="+mj-lt"/>
              <a:buAutoNum type="arabicPeriod"/>
            </a:pPr>
            <a:r>
              <a:rPr lang="en-US" b="0" i="0" u="none" strike="noStrike" dirty="0">
                <a:solidFill>
                  <a:srgbClr val="000000"/>
                </a:solidFill>
                <a:effectLst/>
                <a:latin typeface="Arial" panose="020B0604020202020204" pitchFamily="34" charset="0"/>
                <a:cs typeface="Arial" panose="020B0604020202020204" pitchFamily="34" charset="0"/>
              </a:rPr>
              <a:t>Output layer should give the predicted closing price of the stock.</a:t>
            </a:r>
          </a:p>
          <a:p>
            <a:pPr marL="742950" lvl="1" indent="-28575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Classify as Buy, Sell, and Keep?</a:t>
            </a:r>
          </a:p>
          <a:p>
            <a:pPr marL="742950" lvl="1" indent="-28575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Update with new data?</a:t>
            </a:r>
          </a:p>
          <a:p>
            <a:pPr rtl="0" fontAlgn="base">
              <a:spcBef>
                <a:spcPts val="0"/>
              </a:spcBef>
              <a:spcAft>
                <a:spcPts val="0"/>
              </a:spcAft>
              <a:buFont typeface="+mj-lt"/>
              <a:buAutoNum type="arabicPeriod"/>
            </a:pPr>
            <a:r>
              <a:rPr lang="en-US" sz="2000" i="0" u="none" strike="noStrike" dirty="0">
                <a:solidFill>
                  <a:srgbClr val="000000"/>
                </a:solidFill>
                <a:effectLst/>
                <a:latin typeface="Arial" panose="020B0604020202020204" pitchFamily="34" charset="0"/>
                <a:cs typeface="Arial" panose="020B0604020202020204" pitchFamily="34" charset="0"/>
              </a:rPr>
              <a:t>Visualize results and refine</a:t>
            </a:r>
          </a:p>
          <a:p>
            <a:pPr rtl="0" fontAlgn="base">
              <a:spcBef>
                <a:spcPts val="0"/>
              </a:spcBef>
              <a:spcAft>
                <a:spcPts val="0"/>
              </a:spcAft>
              <a:buFont typeface="+mj-lt"/>
              <a:buAutoNum type="arabicPeriod"/>
            </a:pPr>
            <a:r>
              <a:rPr lang="en-US" sz="2000" i="0" u="none" strike="noStrike" dirty="0">
                <a:solidFill>
                  <a:srgbClr val="000000"/>
                </a:solidFill>
                <a:effectLst/>
                <a:latin typeface="Arial" panose="020B0604020202020204" pitchFamily="34" charset="0"/>
                <a:cs typeface="Arial" panose="020B0604020202020204" pitchFamily="34" charset="0"/>
              </a:rPr>
              <a:t>Make predictions using current stock data</a:t>
            </a:r>
          </a:p>
          <a:p>
            <a:pPr marL="742950" lvl="1" indent="-28575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Connect model to a stock API (</a:t>
            </a:r>
            <a:r>
              <a:rPr lang="en-US" sz="2000" b="0" i="0" u="none" strike="noStrike" dirty="0" err="1">
                <a:solidFill>
                  <a:srgbClr val="000000"/>
                </a:solidFill>
                <a:effectLst/>
                <a:latin typeface="Arial" panose="020B0604020202020204" pitchFamily="34" charset="0"/>
                <a:cs typeface="Arial" panose="020B0604020202020204" pitchFamily="34" charset="0"/>
              </a:rPr>
              <a:t>marketstack</a:t>
            </a:r>
            <a:r>
              <a:rPr lang="en-US" sz="2000" b="0" i="0" u="none" strike="noStrike" dirty="0">
                <a:solidFill>
                  <a:srgbClr val="000000"/>
                </a:solidFill>
                <a:effectLst/>
                <a:latin typeface="Arial" panose="020B0604020202020204" pitchFamily="34" charset="0"/>
                <a:cs typeface="Arial" panose="020B0604020202020204" pitchFamily="34" charset="0"/>
              </a:rPr>
              <a:t>, polygon.io, </a:t>
            </a:r>
            <a:r>
              <a:rPr lang="en-US" sz="2000" b="0" i="0" u="none" strike="noStrike" dirty="0" err="1">
                <a:solidFill>
                  <a:srgbClr val="000000"/>
                </a:solidFill>
                <a:effectLst/>
                <a:latin typeface="Arial" panose="020B0604020202020204" pitchFamily="34" charset="0"/>
                <a:cs typeface="Arial" panose="020B0604020202020204" pitchFamily="34" charset="0"/>
              </a:rPr>
              <a:t>alphavantage</a:t>
            </a:r>
            <a:r>
              <a:rPr lang="en-US" sz="2000" b="0" i="0" u="none" strike="noStrike" dirty="0">
                <a:solidFill>
                  <a:srgbClr val="000000"/>
                </a:solidFill>
                <a:effectLst/>
                <a:latin typeface="Arial" panose="020B0604020202020204" pitchFamily="34" charset="0"/>
                <a:cs typeface="Arial" panose="020B0604020202020204" pitchFamily="34" charset="0"/>
              </a:rPr>
              <a:t>)</a:t>
            </a:r>
          </a:p>
          <a:p>
            <a:pPr rtl="0" fontAlgn="base">
              <a:spcBef>
                <a:spcPts val="0"/>
              </a:spcBef>
              <a:spcAft>
                <a:spcPts val="0"/>
              </a:spcAft>
              <a:buFont typeface="+mj-lt"/>
              <a:buAutoNum type="arabicPeriod"/>
            </a:pPr>
            <a:r>
              <a:rPr lang="en-US" sz="2000" i="0" u="none" strike="noStrike" dirty="0">
                <a:solidFill>
                  <a:srgbClr val="000000"/>
                </a:solidFill>
                <a:effectLst/>
                <a:latin typeface="Arial" panose="020B0604020202020204" pitchFamily="34" charset="0"/>
                <a:cs typeface="Arial" panose="020B0604020202020204" pitchFamily="34" charset="0"/>
              </a:rPr>
              <a:t>Visualize using Tableau </a:t>
            </a:r>
          </a:p>
          <a:p>
            <a:pPr marL="742950" lvl="1" indent="-28575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Overlay prediction with actual data</a:t>
            </a:r>
          </a:p>
          <a:p>
            <a:pPr marL="742950" lvl="1" indent="-285750"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cs typeface="Arial" panose="020B0604020202020204" pitchFamily="34" charset="0"/>
              </a:rPr>
              <a:t>7-days prediction</a:t>
            </a:r>
          </a:p>
          <a:p>
            <a:pPr marL="742950" lvl="1" indent="-285750" rtl="0" fontAlgn="base">
              <a:spcBef>
                <a:spcPts val="0"/>
              </a:spcBef>
              <a:spcAft>
                <a:spcPts val="0"/>
              </a:spcAft>
              <a:buFont typeface="+mj-lt"/>
              <a:buAutoNum type="arabicPeriod"/>
            </a:pPr>
            <a:r>
              <a:rPr lang="en-US" sz="2000" dirty="0">
                <a:solidFill>
                  <a:srgbClr val="000000"/>
                </a:solidFill>
                <a:latin typeface="Arial" panose="020B0604020202020204" pitchFamily="34" charset="0"/>
                <a:cs typeface="Arial" panose="020B0604020202020204" pitchFamily="34" charset="0"/>
              </a:rPr>
              <a:t>Categorize</a:t>
            </a:r>
          </a:p>
        </p:txBody>
      </p:sp>
    </p:spTree>
    <p:extLst>
      <p:ext uri="{BB962C8B-B14F-4D97-AF65-F5344CB8AC3E}">
        <p14:creationId xmlns:p14="http://schemas.microsoft.com/office/powerpoint/2010/main" val="187632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8FB9-F24E-4124-90D4-133E7474A65E}"/>
              </a:ext>
            </a:extLst>
          </p:cNvPr>
          <p:cNvSpPr>
            <a:spLocks noGrp="1"/>
          </p:cNvSpPr>
          <p:nvPr>
            <p:ph type="title"/>
          </p:nvPr>
        </p:nvSpPr>
        <p:spPr>
          <a:xfrm>
            <a:off x="569752" y="121844"/>
            <a:ext cx="10515600" cy="1325563"/>
          </a:xfrm>
        </p:spPr>
        <p:txBody>
          <a:bodyPr/>
          <a:lstStyle/>
          <a:p>
            <a:r>
              <a:rPr lang="en-US" sz="4400" b="0" i="0" u="none" strike="noStrike" baseline="0" dirty="0">
                <a:latin typeface="Arial" panose="020B0604020202020204" pitchFamily="34" charset="0"/>
                <a:cs typeface="Arial" panose="020B0604020202020204" pitchFamily="34" charset="0"/>
              </a:rPr>
              <a:t>Specific Requirements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3D419A-9277-4E83-8AB5-0E52A169DE45}"/>
              </a:ext>
            </a:extLst>
          </p:cNvPr>
          <p:cNvSpPr>
            <a:spLocks noGrp="1"/>
          </p:cNvSpPr>
          <p:nvPr>
            <p:ph idx="1"/>
          </p:nvPr>
        </p:nvSpPr>
        <p:spPr/>
        <p:txBody>
          <a:bodyPr>
            <a:normAutofit/>
          </a:bodyPr>
          <a:lstStyle/>
          <a:p>
            <a:pPr marL="342900" indent="-342900" algn="l">
              <a:buFont typeface="+mj-lt"/>
              <a:buAutoNum type="arabicPeriod"/>
            </a:pPr>
            <a:r>
              <a:rPr lang="en-US" sz="1800" b="0" i="0" u="none" strike="noStrike" baseline="0" dirty="0">
                <a:latin typeface="Roboto-Regular"/>
              </a:rPr>
              <a:t>…</a:t>
            </a:r>
            <a:endParaRPr lang="en-US" dirty="0"/>
          </a:p>
        </p:txBody>
      </p:sp>
      <p:pic>
        <p:nvPicPr>
          <p:cNvPr id="6" name="Picture 5">
            <a:extLst>
              <a:ext uri="{FF2B5EF4-FFF2-40B4-BE49-F238E27FC236}">
                <a16:creationId xmlns:a16="http://schemas.microsoft.com/office/drawing/2014/main" id="{1C89D317-6FE7-4AAA-9A3C-8D27CF2F500F}"/>
              </a:ext>
            </a:extLst>
          </p:cNvPr>
          <p:cNvPicPr>
            <a:picLocks noChangeAspect="1"/>
          </p:cNvPicPr>
          <p:nvPr/>
        </p:nvPicPr>
        <p:blipFill>
          <a:blip r:embed="rId2"/>
          <a:stretch>
            <a:fillRect/>
          </a:stretch>
        </p:blipFill>
        <p:spPr>
          <a:xfrm>
            <a:off x="9677400" y="-28286"/>
            <a:ext cx="2514600" cy="2569987"/>
          </a:xfrm>
          <a:prstGeom prst="rect">
            <a:avLst/>
          </a:prstGeom>
        </p:spPr>
      </p:pic>
    </p:spTree>
    <p:extLst>
      <p:ext uri="{BB962C8B-B14F-4D97-AF65-F5344CB8AC3E}">
        <p14:creationId xmlns:p14="http://schemas.microsoft.com/office/powerpoint/2010/main" val="422115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271</Words>
  <Application>Microsoft Office PowerPoint</Application>
  <PresentationFormat>Widescreen</PresentationFormat>
  <Paragraphs>60</Paragraphs>
  <Slides>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Roboto-Regular</vt:lpstr>
      <vt:lpstr>Wingdings</vt:lpstr>
      <vt:lpstr>Office Theme</vt:lpstr>
      <vt:lpstr>Stock Analysis  Top Five  High-Tech Companies </vt:lpstr>
      <vt:lpstr>Agenda</vt:lpstr>
      <vt:lpstr>Stock Analysis  </vt:lpstr>
      <vt:lpstr>Approach</vt:lpstr>
      <vt:lpstr>Specific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ETL</dc:title>
  <dc:creator>Morteza Akbari</dc:creator>
  <cp:lastModifiedBy>Morteza Akbari</cp:lastModifiedBy>
  <cp:revision>66</cp:revision>
  <dcterms:created xsi:type="dcterms:W3CDTF">2021-07-19T23:54:12Z</dcterms:created>
  <dcterms:modified xsi:type="dcterms:W3CDTF">2021-10-05T01:33:34Z</dcterms:modified>
</cp:coreProperties>
</file>