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b93f56ba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f6b93f56b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007e9f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007e9f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333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007e9f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007e9f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52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b93f56ba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f6b93f56b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b93f56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b93f56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b93f56b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b93f56b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007e9f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007e9f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007e9f55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007e9f55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007e9f55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007e9f55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007e9f5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007e9f5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007e9f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007e9f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artemburenok/hightech-stock-price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sciencedirect.com/science/article/pii/S1877050920307924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lic.tableau.com/app/profile/jucary.estrada/viz/TechStocks_16337459337510/Story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 rot="5400000" flipH="1">
            <a:off x="-1063154" y="1063153"/>
            <a:ext cx="5156863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 rot="-54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rgbClr val="4472C4">
                  <a:alpha val="49803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8823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 rot="6097846">
            <a:off x="-560516" y="900984"/>
            <a:ext cx="3606226" cy="3066499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882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608225" y="1318426"/>
            <a:ext cx="4972200" cy="28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500"/>
              <a:buFont typeface="Arial"/>
              <a:buNone/>
            </a:pPr>
            <a:r>
              <a:rPr lang="en" sz="49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Stock Analysis</a:t>
            </a:r>
            <a:br>
              <a:rPr lang="en" sz="49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49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Top Five </a:t>
            </a:r>
            <a:b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High-Tech</a:t>
            </a:r>
            <a:b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Companies</a:t>
            </a:r>
            <a:endParaRPr sz="3000" b="1" i="1" u="sng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8106" y="-7073"/>
            <a:ext cx="3027139" cy="2823094"/>
            <a:chOff x="5527942" y="1548181"/>
            <a:chExt cx="4036185" cy="3764126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27942" y="4047561"/>
              <a:ext cx="4036185" cy="1264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27942" y="1548181"/>
              <a:ext cx="4036184" cy="2500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8419" y="3088918"/>
            <a:ext cx="2952115" cy="187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" sz="24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Project 4, Group 5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Dany Roman</a:t>
            </a:r>
            <a:endParaRPr sz="1100"/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Ishan Chakrabarty</a:t>
            </a:r>
            <a:endParaRPr sz="1100"/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Jucary Estrada</a:t>
            </a:r>
            <a:endParaRPr sz="1100"/>
          </a:p>
          <a:p>
            <a:pPr marL="596900" lvl="1" indent="-254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❖"/>
            </a:pPr>
            <a:r>
              <a:rPr lang="en" sz="1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Morteza Akbari</a:t>
            </a:r>
            <a:endParaRPr sz="3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 </a:t>
            </a:r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0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110DB9-42E2-43CE-99B4-697EA5DF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0" y="1706393"/>
            <a:ext cx="3732009" cy="2469158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223D551B-E1DA-4339-B7BC-1E021621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365" y="1673015"/>
            <a:ext cx="3823228" cy="25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9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4254" y="183698"/>
            <a:ext cx="562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Objectives</a:t>
            </a:r>
            <a:endParaRPr sz="200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08225" y="815375"/>
            <a:ext cx="81585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Objective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neural network model that will predict stock prices of 5 top tech companies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6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Dataset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 kaggle dataset with stock prices </a:t>
            </a:r>
            <a:r>
              <a:rPr lang="en" sz="1500" dirty="0">
                <a:solidFill>
                  <a:srgbClr val="000000"/>
                </a:solidFill>
              </a:rPr>
              <a:t>for: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dirty="0">
                <a:solidFill>
                  <a:srgbClr val="000000"/>
                </a:solidFill>
              </a:rPr>
              <a:t>Advanced Micro Devices, Inc. (NASDAQ: </a:t>
            </a:r>
            <a:r>
              <a:rPr lang="en" sz="1500" b="1" dirty="0">
                <a:solidFill>
                  <a:srgbClr val="000000"/>
                </a:solidFill>
              </a:rPr>
              <a:t>AMD</a:t>
            </a:r>
            <a:r>
              <a:rPr lang="en" sz="1500" dirty="0">
                <a:solidFill>
                  <a:srgbClr val="000000"/>
                </a:solidFill>
              </a:rPr>
              <a:t>)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Alphabet Inc Class A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 dirty="0">
                <a:solidFill>
                  <a:srgbClr val="000000"/>
                </a:solidFill>
              </a:rPr>
              <a:t>(NASDAQ: </a:t>
            </a:r>
            <a:r>
              <a:rPr lang="en" sz="1500" b="1" dirty="0">
                <a:solidFill>
                  <a:srgbClr val="000000"/>
                </a:solidFill>
              </a:rPr>
              <a:t>GOOGL</a:t>
            </a:r>
            <a:r>
              <a:rPr lang="en" sz="1500" dirty="0">
                <a:solidFill>
                  <a:srgbClr val="000000"/>
                </a:solidFill>
              </a:rPr>
              <a:t>)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dirty="0">
                <a:solidFill>
                  <a:srgbClr val="000000"/>
                </a:solidFill>
              </a:rPr>
              <a:t>Helmerich &amp; Payne, Inc. (NYSE: </a:t>
            </a:r>
            <a:r>
              <a:rPr lang="en" sz="1500" b="1" dirty="0">
                <a:solidFill>
                  <a:srgbClr val="000000"/>
                </a:solidFill>
              </a:rPr>
              <a:t>HP</a:t>
            </a:r>
            <a:r>
              <a:rPr lang="en" sz="1500" dirty="0">
                <a:solidFill>
                  <a:srgbClr val="000000"/>
                </a:solidFill>
              </a:rPr>
              <a:t>)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dirty="0">
                <a:solidFill>
                  <a:srgbClr val="000000"/>
                </a:solidFill>
              </a:rPr>
              <a:t>Intel Corporation (NASDAQ: </a:t>
            </a:r>
            <a:r>
              <a:rPr lang="en" sz="1500" b="1" dirty="0">
                <a:solidFill>
                  <a:srgbClr val="000000"/>
                </a:solidFill>
              </a:rPr>
              <a:t>INTC</a:t>
            </a:r>
            <a:r>
              <a:rPr lang="en" sz="1500" dirty="0">
                <a:solidFill>
                  <a:srgbClr val="000000"/>
                </a:solidFill>
              </a:rPr>
              <a:t>)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 dirty="0">
                <a:solidFill>
                  <a:srgbClr val="000000"/>
                </a:solidFill>
              </a:rPr>
              <a:t>Tesla Inc. (NASDAQ: </a:t>
            </a:r>
            <a:r>
              <a:rPr lang="en" sz="1500" b="1" dirty="0">
                <a:solidFill>
                  <a:srgbClr val="000000"/>
                </a:solidFill>
              </a:rPr>
              <a:t>TSLA</a:t>
            </a:r>
            <a:r>
              <a:rPr lang="en" sz="1500" dirty="0">
                <a:solidFill>
                  <a:srgbClr val="000000"/>
                </a:solidFill>
              </a:rPr>
              <a:t>)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Source</a:t>
            </a:r>
            <a:endParaRPr sz="1100" dirty="0"/>
          </a:p>
          <a:p>
            <a:pPr marL="520700" lvl="1" indent="-177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Kaggle:</a:t>
            </a:r>
            <a:r>
              <a:rPr lang="en" dirty="0"/>
              <a:t> </a:t>
            </a:r>
            <a:r>
              <a:rPr lang="en" sz="1400" b="0" i="0" u="sng" strike="noStrik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High-tech stock prices</a:t>
            </a:r>
            <a:endParaRPr sz="1400" b="0" i="0" u="sng" strike="noStrike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155CC"/>
              </a:buClr>
              <a:buSzPts val="1400"/>
              <a:buChar char="○"/>
            </a:pPr>
            <a:r>
              <a:rPr lang="en" sz="1400" b="0" i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Direct: </a:t>
            </a:r>
            <a:r>
              <a:rPr lang="en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Stock Closing Price Prediction using Machine Learning Techniques</a:t>
            </a:r>
            <a:endParaRPr sz="1400" b="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675" y="1556800"/>
            <a:ext cx="973825" cy="9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3500" y="2505773"/>
            <a:ext cx="830175" cy="8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5725" y="1602950"/>
            <a:ext cx="830175" cy="74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5725" y="2549921"/>
            <a:ext cx="1080474" cy="70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8401" y="3417126"/>
            <a:ext cx="1470875" cy="6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78379" y="296048"/>
            <a:ext cx="562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Approach</a:t>
            </a:r>
            <a:endParaRPr sz="20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378376" y="819500"/>
            <a:ext cx="5249251" cy="3712000"/>
            <a:chOff x="225975" y="929200"/>
            <a:chExt cx="7081142" cy="37120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310425" y="929200"/>
              <a:ext cx="1582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Calibri"/>
                  <a:ea typeface="Calibri"/>
                  <a:cs typeface="Calibri"/>
                  <a:sym typeface="Calibri"/>
                </a:rPr>
                <a:t>Raw Stock Data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225975" y="2269650"/>
              <a:ext cx="175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Calibri"/>
                  <a:ea typeface="Calibri"/>
                  <a:cs typeface="Calibri"/>
                  <a:sym typeface="Calibri"/>
                </a:rPr>
                <a:t>Prepped Stock Data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25975" y="3610100"/>
              <a:ext cx="175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latin typeface="Calibri"/>
                  <a:ea typeface="Calibri"/>
                  <a:cs typeface="Calibri"/>
                  <a:sym typeface="Calibri"/>
                </a:rPr>
                <a:t>Prediction Data</a:t>
              </a:r>
              <a:endParaRPr sz="1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" name="Google Shape;90;p16"/>
            <p:cNvCxnSpPr>
              <a:stCxn id="87" idx="2"/>
              <a:endCxn id="88" idx="0"/>
            </p:cNvCxnSpPr>
            <p:nvPr/>
          </p:nvCxnSpPr>
          <p:spPr>
            <a:xfrm>
              <a:off x="1101525" y="1575700"/>
              <a:ext cx="0" cy="69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91;p16"/>
            <p:cNvCxnSpPr>
              <a:stCxn id="88" idx="2"/>
              <a:endCxn id="89" idx="0"/>
            </p:cNvCxnSpPr>
            <p:nvPr/>
          </p:nvCxnSpPr>
          <p:spPr>
            <a:xfrm>
              <a:off x="1101525" y="2916150"/>
              <a:ext cx="0" cy="69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" name="Google Shape;92;p16"/>
            <p:cNvSpPr txBox="1"/>
            <p:nvPr/>
          </p:nvSpPr>
          <p:spPr>
            <a:xfrm>
              <a:off x="1422825" y="1661475"/>
              <a:ext cx="437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Pandas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540217" y="2847450"/>
              <a:ext cx="5766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Neural Network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Stock price predictions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using recent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Yahoo Finance stock data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1562140" y="4025600"/>
              <a:ext cx="4372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alibri"/>
                  <a:ea typeface="Calibri"/>
                  <a:cs typeface="Calibri"/>
                  <a:sym typeface="Calibri"/>
                </a:rPr>
                <a:t>Visualize using Tableau</a:t>
              </a:r>
              <a:endParaRPr b="1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latin typeface="Calibri"/>
                  <a:ea typeface="Calibri"/>
                  <a:cs typeface="Calibri"/>
                  <a:sym typeface="Calibri"/>
                </a:rPr>
                <a:t>Actual vs Predicted Price</a:t>
              </a:r>
              <a:endParaRPr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6"/>
          <p:cNvSpPr/>
          <p:nvPr/>
        </p:nvSpPr>
        <p:spPr>
          <a:xfrm>
            <a:off x="5459375" y="1824450"/>
            <a:ext cx="25461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5440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58488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61536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4584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7632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0680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3728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677650" y="1855375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258950" y="2646825"/>
            <a:ext cx="9615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306050" y="2677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610850" y="2677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915650" y="2677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563750" y="3408825"/>
            <a:ext cx="351900" cy="33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610850" y="3439750"/>
            <a:ext cx="257700" cy="257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02675" y="500775"/>
            <a:ext cx="2659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High-Low; Close-Open;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7-day avg, 14-day avg, 21-day avg;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7-day Std.Dev.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6"/>
          <p:cNvCxnSpPr>
            <a:cxnSpLocks/>
            <a:endCxn id="95" idx="0"/>
          </p:cNvCxnSpPr>
          <p:nvPr/>
        </p:nvCxnSpPr>
        <p:spPr>
          <a:xfrm flipH="1">
            <a:off x="6732425" y="1466000"/>
            <a:ext cx="5400" cy="3584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6"/>
          <p:cNvCxnSpPr>
            <a:stCxn id="95" idx="2"/>
            <a:endCxn id="106" idx="0"/>
          </p:cNvCxnSpPr>
          <p:nvPr/>
        </p:nvCxnSpPr>
        <p:spPr>
          <a:xfrm>
            <a:off x="6732425" y="2154450"/>
            <a:ext cx="720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>
            <a:endCxn id="109" idx="0"/>
          </p:cNvCxnSpPr>
          <p:nvPr/>
        </p:nvCxnSpPr>
        <p:spPr>
          <a:xfrm>
            <a:off x="6728900" y="2976850"/>
            <a:ext cx="10800" cy="4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8062175" y="1789350"/>
            <a:ext cx="5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relu</a:t>
            </a:r>
            <a:endParaRPr i="1"/>
          </a:p>
        </p:txBody>
      </p:sp>
      <p:sp>
        <p:nvSpPr>
          <p:cNvPr id="115" name="Google Shape;115;p16"/>
          <p:cNvSpPr txBox="1"/>
          <p:nvPr/>
        </p:nvSpPr>
        <p:spPr>
          <a:xfrm>
            <a:off x="7300175" y="2627550"/>
            <a:ext cx="5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relu</a:t>
            </a:r>
            <a:endParaRPr i="1"/>
          </a:p>
        </p:txBody>
      </p:sp>
      <p:sp>
        <p:nvSpPr>
          <p:cNvPr id="116" name="Google Shape;116;p16"/>
          <p:cNvSpPr txBox="1"/>
          <p:nvPr/>
        </p:nvSpPr>
        <p:spPr>
          <a:xfrm>
            <a:off x="7020950" y="3368500"/>
            <a:ext cx="65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linear</a:t>
            </a:r>
            <a:endParaRPr i="1"/>
          </a:p>
        </p:txBody>
      </p:sp>
      <p:cxnSp>
        <p:nvCxnSpPr>
          <p:cNvPr id="117" name="Google Shape;117;p16"/>
          <p:cNvCxnSpPr/>
          <p:nvPr/>
        </p:nvCxnSpPr>
        <p:spPr>
          <a:xfrm>
            <a:off x="6727025" y="3738950"/>
            <a:ext cx="10800" cy="46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6040625" y="4201975"/>
            <a:ext cx="13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Predicted price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378379" y="296048"/>
            <a:ext cx="56253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Discussion</a:t>
            </a:r>
            <a:endParaRPr sz="2000"/>
          </a:p>
        </p:txBody>
      </p:sp>
      <p:sp>
        <p:nvSpPr>
          <p:cNvPr id="124" name="Google Shape;124;p17"/>
          <p:cNvSpPr txBox="1"/>
          <p:nvPr/>
        </p:nvSpPr>
        <p:spPr>
          <a:xfrm>
            <a:off x="432925" y="1082300"/>
            <a:ext cx="79365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Created a neural network regression model that attempts to predict the stock prices of 5 top tier tech companies 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Requires further optimization to determine the best settings (# nodes, # layers, activation, etc)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Challenges</a:t>
            </a:r>
            <a:endParaRPr sz="1500"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Model recognizes the overall trends but overshoots its predictions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Model struggles with high priced stock more than low priced stock (more variability)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Time...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Imported datasets of top tech companies into pandas as dataframes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Dropped unnecessary columns (Dividends and Stock Splits)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Imported Yahoo finance library into jupyter notebook and obtained the necessary information to match the training data columns. 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600" dirty="0">
                <a:solidFill>
                  <a:schemeClr val="tx1"/>
                </a:solidFill>
              </a:rPr>
              <a:t>Created a function to determine moving average of stock price based on 7, 14, and 21 days and ranges between opening and closing price and high and low prices.</a:t>
            </a:r>
            <a:endParaRPr sz="16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0" y="457500"/>
            <a:ext cx="50958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525" y="721388"/>
            <a:ext cx="71437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578450" y="1664425"/>
            <a:ext cx="5134500" cy="252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100" dirty="0">
                <a:solidFill>
                  <a:schemeClr val="tx1"/>
                </a:solidFill>
              </a:rPr>
              <a:t>Tableau was used to show visualization of our data results.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 dirty="0">
                <a:solidFill>
                  <a:schemeClr val="tx1"/>
                </a:solidFill>
              </a:rPr>
              <a:t>Predicted Close vs. Actual Close was analyzed.</a:t>
            </a:r>
            <a:endParaRPr sz="2100" dirty="0">
              <a:solidFill>
                <a:schemeClr val="tx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 dirty="0">
                <a:solidFill>
                  <a:schemeClr val="tx1"/>
                </a:solidFill>
              </a:rPr>
              <a:t>Visualizations of the Tech Stocks are published.</a:t>
            </a:r>
            <a:endParaRPr sz="2100" dirty="0">
              <a:solidFill>
                <a:schemeClr val="tx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25" y="1202175"/>
            <a:ext cx="2524725" cy="25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103075" y="4189225"/>
            <a:ext cx="713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Tech Stocks | Tableau Public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25" y="209525"/>
            <a:ext cx="7040575" cy="409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619700" y="46725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AMD example of the graphs created with Tableau.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346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Roboto</vt:lpstr>
      <vt:lpstr>Calibri</vt:lpstr>
      <vt:lpstr>Arial</vt:lpstr>
      <vt:lpstr>Simple Light</vt:lpstr>
      <vt:lpstr>Stock Analysis  Top Five  High-Tech Companies</vt:lpstr>
      <vt:lpstr>Objectives</vt:lpstr>
      <vt:lpstr>Approach</vt:lpstr>
      <vt:lpstr>Discussion</vt:lpstr>
      <vt:lpstr>Data Preparation </vt:lpstr>
      <vt:lpstr>PowerPoint Presentation</vt:lpstr>
      <vt:lpstr>PowerPoint Presentation</vt:lpstr>
      <vt:lpstr>PowerPoint Presentation</vt:lpstr>
      <vt:lpstr>PowerPoint Presentation</vt:lpstr>
      <vt:lpstr>Questions?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 Top Five  High-Tech Companies</dc:title>
  <cp:lastModifiedBy>Morteza Akbari</cp:lastModifiedBy>
  <cp:revision>5</cp:revision>
  <dcterms:modified xsi:type="dcterms:W3CDTF">2021-10-09T16:07:37Z</dcterms:modified>
</cp:coreProperties>
</file>