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T Sans Narrow"/>
      <p:regular r:id="rId21"/>
      <p:bold r:id="rId22"/>
    </p:embeddedFont>
    <p:embeddedFont>
      <p:font typeface="Oswald"/>
      <p:regular r:id="rId23"/>
      <p:bold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TSansNarrow-bold.fntdata"/><Relationship Id="rId21" Type="http://schemas.openxmlformats.org/officeDocument/2006/relationships/font" Target="fonts/PTSansNarrow-regular.fntdata"/><Relationship Id="rId24" Type="http://schemas.openxmlformats.org/officeDocument/2006/relationships/font" Target="fonts/Oswald-bold.fntdata"/><Relationship Id="rId23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NahuaHi</a:t>
            </a:r>
            <a:endParaRPr/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Eliminating Social Exclusion One Barrier at a Time!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8" name="Shape 68"/>
          <p:cNvSpPr txBox="1"/>
          <p:nvPr/>
        </p:nvSpPr>
        <p:spPr>
          <a:xfrm>
            <a:off x="1907700" y="4293300"/>
            <a:ext cx="53286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Claudia Leung, Estella Chen, Georges Belanger, Dany Stefan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embeddings don’t need paired data and it’s a first step towards the translation algorithm</a:t>
            </a:r>
            <a:endParaRPr/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350" y="2171887"/>
            <a:ext cx="4326077" cy="221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7225" y="1860050"/>
            <a:ext cx="2879550" cy="283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Product </a:t>
            </a: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2202413" y="2571751"/>
            <a:ext cx="1860600" cy="18609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swald"/>
                <a:ea typeface="Oswald"/>
                <a:cs typeface="Oswald"/>
                <a:sym typeface="Oswald"/>
              </a:rPr>
              <a:t>Form</a:t>
            </a:r>
            <a:endParaRPr sz="3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4977413" y="2571751"/>
            <a:ext cx="1860600" cy="18609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swald"/>
                <a:ea typeface="Oswald"/>
                <a:cs typeface="Oswald"/>
                <a:sym typeface="Oswald"/>
              </a:rPr>
              <a:t>Chatbot</a:t>
            </a:r>
            <a:endParaRPr sz="3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3556200" y="630050"/>
            <a:ext cx="2031600" cy="160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Data Collection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</a:t>
            </a: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3394013" y="3347475"/>
            <a:ext cx="1634400" cy="1586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Firebase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524675" y="1455175"/>
            <a:ext cx="2241300" cy="2143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Data Collection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(paired data)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9" name="Shape 149"/>
          <p:cNvSpPr/>
          <p:nvPr/>
        </p:nvSpPr>
        <p:spPr>
          <a:xfrm>
            <a:off x="5469050" y="872375"/>
            <a:ext cx="2241300" cy="2143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Translator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(training)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50" name="Shape 150"/>
          <p:cNvCxnSpPr>
            <a:stCxn id="148" idx="4"/>
            <a:endCxn id="147" idx="2"/>
          </p:cNvCxnSpPr>
          <p:nvPr/>
        </p:nvCxnSpPr>
        <p:spPr>
          <a:xfrm flipH="1" rot="-5400000">
            <a:off x="2248775" y="2995525"/>
            <a:ext cx="541800" cy="1748700"/>
          </a:xfrm>
          <a:prstGeom prst="curvedConnector2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Shape 151"/>
          <p:cNvCxnSpPr>
            <a:stCxn id="149" idx="4"/>
            <a:endCxn id="147" idx="6"/>
          </p:cNvCxnSpPr>
          <p:nvPr/>
        </p:nvCxnSpPr>
        <p:spPr>
          <a:xfrm rot="5400000">
            <a:off x="5246900" y="2797775"/>
            <a:ext cx="1124400" cy="1561200"/>
          </a:xfrm>
          <a:prstGeom prst="curvedConnector2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Chatbot, Form and Real-time Database</a:t>
            </a:r>
            <a:endParaRPr/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1200" y="1336300"/>
            <a:ext cx="2669723" cy="2538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650" y="1239425"/>
            <a:ext cx="2669727" cy="2579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 rotWithShape="1">
          <a:blip r:embed="rId5">
            <a:alphaModFix/>
          </a:blip>
          <a:srcRect b="5427" l="54804" r="25015" t="48062"/>
          <a:stretch/>
        </p:blipFill>
        <p:spPr>
          <a:xfrm>
            <a:off x="5992962" y="1228613"/>
            <a:ext cx="2806627" cy="363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/>
        </p:nvSpPr>
        <p:spPr>
          <a:xfrm>
            <a:off x="3128726" y="2451150"/>
            <a:ext cx="2571300" cy="2461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Oswald"/>
                <a:ea typeface="Oswald"/>
                <a:cs typeface="Oswald"/>
                <a:sym typeface="Oswald"/>
              </a:rPr>
              <a:t>Bottom-up process</a:t>
            </a:r>
            <a:endParaRPr sz="33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1186049" y="1199501"/>
            <a:ext cx="1762800" cy="168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swald"/>
                <a:ea typeface="Oswald"/>
                <a:cs typeface="Oswald"/>
                <a:sym typeface="Oswald"/>
              </a:rPr>
              <a:t>Social</a:t>
            </a:r>
            <a:endParaRPr sz="3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6518290" y="1869613"/>
            <a:ext cx="1762800" cy="168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swald"/>
                <a:ea typeface="Oswald"/>
                <a:cs typeface="Oswald"/>
                <a:sym typeface="Oswald"/>
              </a:rPr>
              <a:t>Health</a:t>
            </a:r>
            <a:endParaRPr sz="3000"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67" name="Shape 167"/>
          <p:cNvCxnSpPr/>
          <p:nvPr/>
        </p:nvCxnSpPr>
        <p:spPr>
          <a:xfrm flipH="1" rot="-5400000">
            <a:off x="1867988" y="2984421"/>
            <a:ext cx="1122300" cy="1172700"/>
          </a:xfrm>
          <a:prstGeom prst="curvedConnector3">
            <a:avLst>
              <a:gd fmla="val 91671" name="adj1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68" name="Shape 168"/>
          <p:cNvCxnSpPr/>
          <p:nvPr/>
        </p:nvCxnSpPr>
        <p:spPr>
          <a:xfrm flipH="1">
            <a:off x="5502222" y="3627243"/>
            <a:ext cx="1817400" cy="1020300"/>
          </a:xfrm>
          <a:prstGeom prst="curvedConnector3">
            <a:avLst>
              <a:gd fmla="val 9563" name="adj1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69" name="Shape 169"/>
          <p:cNvSpPr txBox="1"/>
          <p:nvPr>
            <p:ph idx="4294967295"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The Impact Evaluation</a:t>
            </a: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/>
        </p:nvSpPr>
        <p:spPr>
          <a:xfrm>
            <a:off x="723600" y="267600"/>
            <a:ext cx="7696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91B0E"/>
                </a:solidFill>
              </a:rPr>
              <a:t>Let’s help Juana and enjoy a world where we can all understand each other!</a:t>
            </a:r>
            <a:r>
              <a:rPr lang="en" sz="4000">
                <a:solidFill>
                  <a:srgbClr val="191B0E"/>
                </a:solidFill>
              </a:rPr>
              <a:t> </a:t>
            </a:r>
            <a:endParaRPr sz="3600"/>
          </a:p>
        </p:txBody>
      </p:sp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2725" y="1537025"/>
            <a:ext cx="5143500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52%</a:t>
            </a:r>
            <a:endParaRPr/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Decline in the number of people who have an </a:t>
            </a:r>
            <a:r>
              <a:rPr lang="en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indigenous language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as their </a:t>
            </a:r>
            <a:r>
              <a:rPr lang="en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rPr>
              <a:t>mother tongue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since </a:t>
            </a:r>
            <a:r>
              <a:rPr lang="en"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1996</a:t>
            </a:r>
            <a:endParaRPr baseline="30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5" name="Shape 75"/>
          <p:cNvSpPr txBox="1"/>
          <p:nvPr/>
        </p:nvSpPr>
        <p:spPr>
          <a:xfrm>
            <a:off x="296500" y="4650500"/>
            <a:ext cx="1572600" cy="2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UNESCO, 2008</a:t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latin typeface="Oswald"/>
                <a:ea typeface="Oswald"/>
                <a:cs typeface="Oswald"/>
                <a:sym typeface="Oswald"/>
              </a:rPr>
              <a:t>Juana speaks Nahuatl, but not Spanish</a:t>
            </a:r>
            <a:endParaRPr sz="36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81" name="Shape 81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6165" y="1325475"/>
            <a:ext cx="4012200" cy="26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6399" y="4301675"/>
            <a:ext cx="1018974" cy="7224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 txBox="1"/>
          <p:nvPr/>
        </p:nvSpPr>
        <p:spPr>
          <a:xfrm>
            <a:off x="786325" y="416300"/>
            <a:ext cx="13785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Mission</a:t>
            </a:r>
            <a:endParaRPr/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Promote:</a:t>
            </a:r>
            <a:endParaRPr sz="2400"/>
          </a:p>
          <a:p>
            <a:pPr indent="-3810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Inclusion</a:t>
            </a:r>
            <a:endParaRPr sz="2400"/>
          </a:p>
          <a:p>
            <a:pPr indent="-3810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Empowerment</a:t>
            </a:r>
            <a:endParaRPr sz="2400"/>
          </a:p>
          <a:p>
            <a:pPr indent="-3810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Communication</a:t>
            </a:r>
            <a:endParaRPr sz="2400"/>
          </a:p>
          <a:p>
            <a:pPr indent="-3810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Union</a:t>
            </a:r>
            <a:endParaRPr sz="2400"/>
          </a:p>
          <a:p>
            <a:pPr indent="-3810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Belonging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Vision </a:t>
            </a:r>
            <a:endParaRPr/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</a:t>
            </a:r>
            <a:r>
              <a:rPr lang="en"/>
              <a:t> </a:t>
            </a:r>
            <a:r>
              <a:rPr lang="en" sz="2400">
                <a:solidFill>
                  <a:schemeClr val="accent5"/>
                </a:solidFill>
              </a:rPr>
              <a:t>connected</a:t>
            </a:r>
            <a:r>
              <a:rPr lang="en" sz="2400"/>
              <a:t> world</a:t>
            </a:r>
            <a:endParaRPr sz="2400"/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Preservation of </a:t>
            </a:r>
            <a:r>
              <a:rPr lang="en" sz="2400">
                <a:solidFill>
                  <a:schemeClr val="accent5"/>
                </a:solidFill>
              </a:rPr>
              <a:t>culture</a:t>
            </a:r>
            <a:endParaRPr sz="2400">
              <a:solidFill>
                <a:schemeClr val="accent5"/>
              </a:solidFill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Elimination of </a:t>
            </a:r>
            <a:r>
              <a:rPr lang="en" sz="2400">
                <a:solidFill>
                  <a:schemeClr val="accent5"/>
                </a:solidFill>
              </a:rPr>
              <a:t>disparities</a:t>
            </a:r>
            <a:endParaRPr sz="2400">
              <a:solidFill>
                <a:schemeClr val="accent5"/>
              </a:solidFill>
            </a:endParaRP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4300">
            <a:off x="5097220" y="1932375"/>
            <a:ext cx="3160299" cy="181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Juana’s dream app would be an image to speech translation system</a:t>
            </a:r>
            <a:endParaRPr/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425" y="1847550"/>
            <a:ext cx="1600200" cy="226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/>
          <p:nvPr/>
        </p:nvSpPr>
        <p:spPr>
          <a:xfrm>
            <a:off x="2762925" y="2674125"/>
            <a:ext cx="2528700" cy="53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 txBox="1"/>
          <p:nvPr/>
        </p:nvSpPr>
        <p:spPr>
          <a:xfrm>
            <a:off x="5661550" y="2674125"/>
            <a:ext cx="3021900" cy="11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Nahuatl Speech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Hackathon, we focused on the text to text translation problem</a:t>
            </a:r>
            <a:endParaRPr/>
          </a:p>
        </p:txBody>
      </p:sp>
      <p:sp>
        <p:nvSpPr>
          <p:cNvPr id="110" name="Shape 110"/>
          <p:cNvSpPr txBox="1"/>
          <p:nvPr/>
        </p:nvSpPr>
        <p:spPr>
          <a:xfrm>
            <a:off x="579638" y="2584625"/>
            <a:ext cx="28287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Se refería, se decía que así hubo ya antes cuatro vidas, y que ésta era la quinta edad</a:t>
            </a:r>
            <a:endParaRPr sz="1800"/>
          </a:p>
        </p:txBody>
      </p:sp>
      <p:sp>
        <p:nvSpPr>
          <p:cNvPr id="111" name="Shape 111"/>
          <p:cNvSpPr/>
          <p:nvPr/>
        </p:nvSpPr>
        <p:spPr>
          <a:xfrm>
            <a:off x="3408338" y="2748700"/>
            <a:ext cx="2059800" cy="653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 txBox="1"/>
          <p:nvPr/>
        </p:nvSpPr>
        <p:spPr>
          <a:xfrm>
            <a:off x="5603963" y="2567650"/>
            <a:ext cx="2960400" cy="8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Moteneua mitoa, ka yu nautlamantli mochiu nemilistli ipan iya makuili edad</a:t>
            </a:r>
            <a:endParaRPr sz="1800"/>
          </a:p>
        </p:txBody>
      </p:sp>
      <p:sp>
        <p:nvSpPr>
          <p:cNvPr id="113" name="Shape 113"/>
          <p:cNvSpPr txBox="1"/>
          <p:nvPr/>
        </p:nvSpPr>
        <p:spPr>
          <a:xfrm>
            <a:off x="1360913" y="2000350"/>
            <a:ext cx="1936500" cy="5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Spanish</a:t>
            </a:r>
            <a:endParaRPr/>
          </a:p>
        </p:txBody>
      </p:sp>
      <p:sp>
        <p:nvSpPr>
          <p:cNvPr id="114" name="Shape 114"/>
          <p:cNvSpPr txBox="1"/>
          <p:nvPr/>
        </p:nvSpPr>
        <p:spPr>
          <a:xfrm>
            <a:off x="6040088" y="2000350"/>
            <a:ext cx="1936500" cy="5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Nahuatl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tried to do the neural machine translation by ourselves by collecting our own data</a:t>
            </a:r>
            <a:endParaRPr/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7475" y="1775725"/>
            <a:ext cx="4935624" cy="304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for neural machine translation needs to be paired: online data needs a lot of preprocessing</a:t>
            </a:r>
            <a:endParaRPr/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725" y="1825400"/>
            <a:ext cx="7984425" cy="3019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