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86" r:id="rId4"/>
    <p:sldId id="261" r:id="rId5"/>
    <p:sldId id="259" r:id="rId6"/>
    <p:sldId id="260" r:id="rId7"/>
    <p:sldId id="262" r:id="rId8"/>
    <p:sldId id="287" r:id="rId9"/>
    <p:sldId id="272" r:id="rId10"/>
    <p:sldId id="273" r:id="rId11"/>
    <p:sldId id="275" r:id="rId12"/>
    <p:sldId id="276" r:id="rId13"/>
    <p:sldId id="277" r:id="rId14"/>
    <p:sldId id="278" r:id="rId15"/>
    <p:sldId id="280" r:id="rId16"/>
    <p:sldId id="282" r:id="rId17"/>
    <p:sldId id="285" r:id="rId18"/>
    <p:sldId id="284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DD9"/>
    <a:srgbClr val="30353F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408" autoAdjust="0"/>
  </p:normalViewPr>
  <p:slideViewPr>
    <p:cSldViewPr snapToGrid="0" showGuides="1">
      <p:cViewPr varScale="1">
        <p:scale>
          <a:sx n="161" d="100"/>
          <a:sy n="161" d="100"/>
        </p:scale>
        <p:origin x="114" y="180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E3835E-24B0-496B-96EE-067346D27389}" type="datetime1">
              <a:rPr lang="ru-RU" smtClean="0"/>
              <a:t>12.06.2023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D697-B44C-4067-9866-37A6A4B979E8}" type="datetime1">
              <a:rPr lang="ru-RU" smtClean="0"/>
              <a:pPr/>
              <a:t>12.06.2023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3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23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802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682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615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77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99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350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76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63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228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54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16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06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D926C-3983-4EBD-9E2A-A8FC299BBE10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A22AC-47C1-4F47-A76D-35CEC9F519B5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6A2E8C-46FA-428B-B468-12C757CC4BC2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78081D-AB76-4C60-897F-0ABDDC97887D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E5434-280B-4785-86F9-86B76E5982C1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8D45C-BCD0-43BA-83C2-F6F0B37895D4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3C1669-8B1C-4123-9784-A18D8F22C4F8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1868B-CDD2-44FA-B5CE-067C1F7F78A1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175D3-4479-4D47-AB09-1DBF425FA495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94B3A-2B16-4BF1-B78B-9A711C7495E6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D2F7B-8103-43CB-9E63-BC1602139BC6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6" name="Полилиния: Фигура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Полилиния: Фигура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BC01-A590-45B6-A644-D820576B2725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E7D9D7F-03B9-42BC-8A2D-FF7FF951CD6B}" type="datetime1">
              <a:rPr lang="ru-RU" noProof="0" smtClean="0"/>
              <a:t>12.06.2023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00B050"/>
            </a:gs>
            <a:gs pos="60000">
              <a:srgbClr val="1F2229"/>
            </a:gs>
            <a:gs pos="84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дпись 6"/>
          <p:cNvSpPr txBox="1"/>
          <p:nvPr/>
        </p:nvSpPr>
        <p:spPr>
          <a:xfrm>
            <a:off x="1360793" y="1609808"/>
            <a:ext cx="9470413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Мобильное приложение для ведения </a:t>
            </a:r>
          </a:p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личного и группового бюджета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53E00-B73E-4AF5-A2FD-047018EFECAB}"/>
              </a:ext>
            </a:extLst>
          </p:cNvPr>
          <p:cNvSpPr txBox="1"/>
          <p:nvPr/>
        </p:nvSpPr>
        <p:spPr>
          <a:xfrm>
            <a:off x="3284536" y="2964025"/>
            <a:ext cx="5622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seratt"/>
              </a:rPr>
              <a:t>“Rich Family”</a:t>
            </a:r>
            <a:endParaRPr lang="ru-RU" sz="6600" b="1" dirty="0">
              <a:solidFill>
                <a:schemeClr val="bg1"/>
              </a:solidFill>
              <a:latin typeface="Monseratt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C695D-ED25-4068-9EC3-AD8B547AB757}"/>
              </a:ext>
            </a:extLst>
          </p:cNvPr>
          <p:cNvSpPr txBox="1"/>
          <p:nvPr/>
        </p:nvSpPr>
        <p:spPr>
          <a:xfrm>
            <a:off x="5997573" y="5248192"/>
            <a:ext cx="581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Выполнили студенты 3 курса ФКН </a:t>
            </a:r>
            <a:r>
              <a:rPr lang="ru-RU" sz="2000" dirty="0" err="1">
                <a:solidFill>
                  <a:schemeClr val="bg1"/>
                </a:solidFill>
                <a:latin typeface="Monseratt"/>
              </a:rPr>
              <a:t>ПИвИС</a:t>
            </a:r>
            <a:endParaRPr lang="ru-RU" sz="2000" dirty="0">
              <a:solidFill>
                <a:schemeClr val="bg1"/>
              </a:solidFill>
              <a:latin typeface="Monseratt"/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Змаев Даниил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Мамонов</a:t>
            </a:r>
            <a:r>
              <a:rPr lang="en-US" sz="2000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seratt"/>
              </a:rPr>
              <a:t>Дмитрий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Павел Смирнов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8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D09F29-4DC4-4B84-93EA-52B5E2736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39" y="1294839"/>
            <a:ext cx="2133603" cy="47413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55849F0-9CC8-4952-84DB-7A62CB28B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64" y="1294839"/>
            <a:ext cx="2133602" cy="4741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Расчет кредита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результата вычисления кредита</a:t>
            </a:r>
          </a:p>
        </p:txBody>
      </p:sp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95595E49-8189-E123-A25B-7DAD9E8A7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" name="Надпись 20">
            <a:extLst>
              <a:ext uri="{FF2B5EF4-FFF2-40B4-BE49-F238E27FC236}">
                <a16:creationId xmlns:a16="http://schemas.microsoft.com/office/drawing/2014/main" id="{63E1931E-55BE-CE0B-1C0C-1D99F1944B7D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b="1" dirty="0">
                <a:latin typeface="Monseratt"/>
              </a:rPr>
              <a:t>10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94078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9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Monseratt"/>
              </a:rPr>
              <a:t>Просмотр списка счетов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Monseratt"/>
              </a:rPr>
              <a:t>Создание счета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Monseratt"/>
              </a:rPr>
              <a:t>Редактирование счета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Monseratt"/>
              </a:rPr>
              <a:t>Удаление счета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FBC729-666D-4400-BAD6-009049058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9" y="1294839"/>
            <a:ext cx="2133602" cy="47413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B2D3C5-30B0-4A61-B0D1-C2D2BE7F6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1294838"/>
            <a:ext cx="2133602" cy="4741338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C0581638-4BA0-44EA-9C0F-DBAA4F58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A9306AAE-2B20-2820-F475-EB8FD7F44CA4}"/>
              </a:ext>
            </a:extLst>
          </p:cNvPr>
          <p:cNvSpPr txBox="1"/>
          <p:nvPr/>
        </p:nvSpPr>
        <p:spPr>
          <a:xfrm>
            <a:off x="11836922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11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99593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10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списка операций и шаблонов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операций и шаблонов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Редактирование операций и шаблонов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4EACB1-6953-45B4-A21F-BD2F53675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9" y="1294837"/>
            <a:ext cx="2133603" cy="47413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41F498-2DFD-46C2-93D8-C48EE1870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9" y="1294836"/>
            <a:ext cx="2133603" cy="4741339"/>
          </a:xfrm>
          <a:prstGeom prst="rect">
            <a:avLst/>
          </a:prstGeom>
        </p:spPr>
      </p:pic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D7B04B9E-5015-F314-9ADF-16AC5FC2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D909B97D-657A-8301-5C83-E6F054D041A8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12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298529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11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списка категорий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категорий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Редактирование категорий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90E41C-BAD8-490E-9267-60CEED9BB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9" y="1294836"/>
            <a:ext cx="2133603" cy="47413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FF0418-CD93-4AE8-ADBC-7FDD0BD0B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9" y="1294836"/>
            <a:ext cx="2133603" cy="4741340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4EF6355C-5A3E-C203-0222-8BD236ED7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20326F27-E55E-E2D7-4B64-6A7706293105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13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269477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12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Сохранение отчета операций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2BB1E-E5D6-4EF3-BF36-95B35AF94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45" y="1294836"/>
            <a:ext cx="2133602" cy="4741338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C7164C2B-82BD-AAA1-2BB3-9698AB68A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" name="Надпись 20">
            <a:extLst>
              <a:ext uri="{FF2B5EF4-FFF2-40B4-BE49-F238E27FC236}">
                <a16:creationId xmlns:a16="http://schemas.microsoft.com/office/drawing/2014/main" id="{0C7AFF1D-2C52-459C-D0A2-33CADB012FF5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14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414167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13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49320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списка групп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участников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операций участников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Выход из группы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B93CC5-CAAE-4C46-9358-A0468463D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62" y="1298770"/>
            <a:ext cx="2133603" cy="474134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05E3509-5A39-468C-8514-78368D06D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77" y="1298769"/>
            <a:ext cx="2133603" cy="474134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E2D200C-CD40-4AFE-9475-EDC3A294C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692" y="1298769"/>
            <a:ext cx="2134859" cy="4744132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81FDD3E3-778E-2315-2530-AC7444252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" name="Надпись 20">
            <a:extLst>
              <a:ext uri="{FF2B5EF4-FFF2-40B4-BE49-F238E27FC236}">
                <a16:creationId xmlns:a16="http://schemas.microsoft.com/office/drawing/2014/main" id="{CD48C12F-AF9D-DEFC-5B0E-3C595501010E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15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250339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14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493204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Удаление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Добавление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Добавление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 удаление участников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BE8DF8-5E7A-4CD8-9F26-5E1A587EE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61" y="1298768"/>
            <a:ext cx="2133603" cy="47413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0CAA7F-A6AB-473A-B09C-CBB7A8F8DB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71" y="1298768"/>
            <a:ext cx="2133603" cy="47413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CA8DB5-0C07-475D-B555-2B3A42C4CD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76" y="1298768"/>
            <a:ext cx="2133603" cy="4741340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FEE0E17F-7234-F5FA-C932-4AF4B28E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CF1A6ABA-020C-9A77-FE53-3ACE8C9D4362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16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79233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адпись 41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15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450520" y="165381"/>
            <a:ext cx="32909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Заключение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6E5E-7262-4397-AE66-56706C927FAE}"/>
              </a:ext>
            </a:extLst>
          </p:cNvPr>
          <p:cNvSpPr txBox="1"/>
          <p:nvPr/>
        </p:nvSpPr>
        <p:spPr>
          <a:xfrm>
            <a:off x="642937" y="1482982"/>
            <a:ext cx="109061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Реализовано ведение учета доходов и расходов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Добавлена поддержка создания шаблонов 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Внедрен расчет ежемесячного кредитного платежа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Реализовано управление категориями 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Осуществлено создание и сохранение отчета в 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CSV 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формат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Внедрено формирование групп пользователей для совместного отслеживания 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EBDD154F-86FB-86E7-0ACB-9354712FF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11E68F4A-4C0F-9B5C-442D-681A132698D4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17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6464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00B050"/>
            </a:gs>
            <a:gs pos="60000">
              <a:srgbClr val="1F2229"/>
            </a:gs>
            <a:gs pos="84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дпись 6"/>
          <p:cNvSpPr txBox="1"/>
          <p:nvPr/>
        </p:nvSpPr>
        <p:spPr>
          <a:xfrm>
            <a:off x="1360793" y="1609808"/>
            <a:ext cx="9470413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Мобильное приложение для ведения </a:t>
            </a:r>
          </a:p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личного и группового бюджета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53E00-B73E-4AF5-A2FD-047018EFECAB}"/>
              </a:ext>
            </a:extLst>
          </p:cNvPr>
          <p:cNvSpPr txBox="1"/>
          <p:nvPr/>
        </p:nvSpPr>
        <p:spPr>
          <a:xfrm>
            <a:off x="3284536" y="2964025"/>
            <a:ext cx="5622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seratt"/>
              </a:rPr>
              <a:t>“Rich Family”</a:t>
            </a:r>
            <a:endParaRPr lang="ru-RU" sz="6600" b="1" dirty="0">
              <a:solidFill>
                <a:schemeClr val="bg1"/>
              </a:solidFill>
              <a:latin typeface="Monseratt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C695D-ED25-4068-9EC3-AD8B547AB757}"/>
              </a:ext>
            </a:extLst>
          </p:cNvPr>
          <p:cNvSpPr txBox="1"/>
          <p:nvPr/>
        </p:nvSpPr>
        <p:spPr>
          <a:xfrm>
            <a:off x="5997573" y="5248192"/>
            <a:ext cx="581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Выполнили студенты 3 курса ФКН </a:t>
            </a:r>
            <a:r>
              <a:rPr lang="ru-RU" sz="2000" dirty="0" err="1">
                <a:solidFill>
                  <a:schemeClr val="bg1"/>
                </a:solidFill>
                <a:latin typeface="Monseratt"/>
              </a:rPr>
              <a:t>ПИвИС</a:t>
            </a:r>
            <a:endParaRPr lang="ru-RU" sz="2000" dirty="0">
              <a:solidFill>
                <a:schemeClr val="bg1"/>
              </a:solidFill>
              <a:latin typeface="Monseratt"/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Змаев Даниил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Мамонов</a:t>
            </a:r>
            <a:r>
              <a:rPr lang="en-US" sz="2000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seratt"/>
              </a:rPr>
              <a:t>Дмитрий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Павел Смирнов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1479A0-8682-4A67-8966-780CA867A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26" y="3935860"/>
            <a:ext cx="2565810" cy="2565810"/>
          </a:xfrm>
          <a:prstGeom prst="rect">
            <a:avLst/>
          </a:prstGeom>
        </p:spPr>
      </p:pic>
      <p:sp>
        <p:nvSpPr>
          <p:cNvPr id="12" name="Надпись 41">
            <a:extLst>
              <a:ext uri="{FF2B5EF4-FFF2-40B4-BE49-F238E27FC236}">
                <a16:creationId xmlns:a16="http://schemas.microsoft.com/office/drawing/2014/main" id="{A65E0210-5E35-4899-9838-72E350B2DD98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16</a:t>
            </a:r>
          </a:p>
        </p:txBody>
      </p:sp>
      <p:sp>
        <p:nvSpPr>
          <p:cNvPr id="8" name="Полилиния 19">
            <a:extLst>
              <a:ext uri="{FF2B5EF4-FFF2-40B4-BE49-F238E27FC236}">
                <a16:creationId xmlns:a16="http://schemas.microsoft.com/office/drawing/2014/main" id="{D7B7D4DB-1D6F-A26F-4A9A-376531EB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9" name="Надпись 20">
            <a:extLst>
              <a:ext uri="{FF2B5EF4-FFF2-40B4-BE49-F238E27FC236}">
                <a16:creationId xmlns:a16="http://schemas.microsoft.com/office/drawing/2014/main" id="{03DD0063-61B6-2080-4596-493C3A019F3A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18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54825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адпись 109"/>
          <p:cNvSpPr txBox="1"/>
          <p:nvPr/>
        </p:nvSpPr>
        <p:spPr>
          <a:xfrm>
            <a:off x="2125592" y="165381"/>
            <a:ext cx="794082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Распределение обязанностей</a:t>
            </a:r>
          </a:p>
        </p:txBody>
      </p:sp>
      <p:sp>
        <p:nvSpPr>
          <p:cNvPr id="30" name="Полилиния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Надпись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b="1" dirty="0">
                <a:latin typeface="Monseratt"/>
              </a:rPr>
              <a:t>2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2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BAB0D6BC-0D33-402F-FF39-2B5EF22E0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79822"/>
              </p:ext>
            </p:extLst>
          </p:nvPr>
        </p:nvGraphicFramePr>
        <p:xfrm>
          <a:off x="712519" y="1128032"/>
          <a:ext cx="10586852" cy="51072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93426">
                  <a:extLst>
                    <a:ext uri="{9D8B030D-6E8A-4147-A177-3AD203B41FA5}">
                      <a16:colId xmlns:a16="http://schemas.microsoft.com/office/drawing/2014/main" val="3351743576"/>
                    </a:ext>
                  </a:extLst>
                </a:gridCol>
                <a:gridCol w="5293426">
                  <a:extLst>
                    <a:ext uri="{9D8B030D-6E8A-4147-A177-3AD203B41FA5}">
                      <a16:colId xmlns:a16="http://schemas.microsoft.com/office/drawing/2014/main" val="2933220907"/>
                    </a:ext>
                  </a:extLst>
                </a:gridCol>
              </a:tblGrid>
              <a:tr h="666962"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Член команды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Обязанности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93142"/>
                  </a:ext>
                </a:extLst>
              </a:tr>
              <a:tr h="1644563">
                <a:tc>
                  <a:txBody>
                    <a:bodyPr/>
                    <a:lstStyle/>
                    <a:p>
                      <a:r>
                        <a:rPr lang="ru-RU" sz="24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Змаев</a:t>
                      </a: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 Даниил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Разработка клиентской части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Создание технического задания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Аналитика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03817"/>
                  </a:ext>
                </a:extLst>
              </a:tr>
              <a:tr h="1644563"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Мамонов Дмитрий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Разработка серверной части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Создание технического задания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Разворачивание приложения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24401"/>
                  </a:ext>
                </a:extLst>
              </a:tr>
              <a:tr h="1151194"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Смирнов Павел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Тестирование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Создание технического задания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адпись 109"/>
          <p:cNvSpPr txBox="1"/>
          <p:nvPr/>
        </p:nvSpPr>
        <p:spPr>
          <a:xfrm>
            <a:off x="4660800" y="165381"/>
            <a:ext cx="287040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Проблемы</a:t>
            </a:r>
          </a:p>
        </p:txBody>
      </p:sp>
      <p:sp>
        <p:nvSpPr>
          <p:cNvPr id="30" name="Полилиния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Надпись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b="1" dirty="0">
                <a:latin typeface="Monseratt"/>
              </a:rPr>
              <a:t>3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F264A-B5D3-4273-B8A6-27AC0674A2AA}"/>
              </a:ext>
            </a:extLst>
          </p:cNvPr>
          <p:cNvSpPr txBox="1"/>
          <p:nvPr/>
        </p:nvSpPr>
        <p:spPr>
          <a:xfrm>
            <a:off x="760021" y="1145969"/>
            <a:ext cx="10741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Контроль над финансами</a:t>
            </a:r>
            <a:endParaRPr lang="en-US" sz="3200" dirty="0">
              <a:solidFill>
                <a:schemeClr val="bg1"/>
              </a:solidFill>
              <a:latin typeface="Monserat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Ограниченные функциональные возможности существующих приложений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Совместное управление бюджетом</a:t>
            </a:r>
            <a:endParaRPr lang="en-US" sz="3200" dirty="0">
              <a:solidFill>
                <a:schemeClr val="bg1"/>
              </a:solidFill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139268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21" name="Надпись 20"/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b="1" dirty="0">
                <a:latin typeface="Monseratt"/>
              </a:rPr>
              <a:t>4</a:t>
            </a:r>
            <a:endParaRPr lang="en-US" sz="2400" b="1" dirty="0">
              <a:latin typeface="Monseratt"/>
            </a:endParaRPr>
          </a:p>
        </p:txBody>
      </p:sp>
      <p:sp>
        <p:nvSpPr>
          <p:cNvPr id="83" name="Надпись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310770" y="165381"/>
            <a:ext cx="35704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Цель</a:t>
            </a:r>
            <a:r>
              <a:rPr lang="ru-RU" sz="3200" b="1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4800" b="1" dirty="0">
                <a:solidFill>
                  <a:schemeClr val="bg1"/>
                </a:solidFill>
                <a:latin typeface="Monseratt"/>
              </a:rPr>
              <a:t>проекта</a:t>
            </a:r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38620-1585-4DB1-8E94-893C8C6FBCC5}"/>
              </a:ext>
            </a:extLst>
          </p:cNvPr>
          <p:cNvSpPr txBox="1"/>
          <p:nvPr/>
        </p:nvSpPr>
        <p:spPr>
          <a:xfrm>
            <a:off x="1104900" y="1314450"/>
            <a:ext cx="10239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мобильного приложения для ведения группового и индивидуального бюджета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адпись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4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5141411" y="165381"/>
            <a:ext cx="190917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Задачи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6E5E-7262-4397-AE66-56706C927FAE}"/>
              </a:ext>
            </a:extLst>
          </p:cNvPr>
          <p:cNvSpPr txBox="1"/>
          <p:nvPr/>
        </p:nvSpPr>
        <p:spPr>
          <a:xfrm>
            <a:off x="642937" y="1482982"/>
            <a:ext cx="1090612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Ведение учета доходов и расходов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Управление шаблонами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Расчет ежемесячного кредитного платежа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Управление категориями 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и сохранение отчета в 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CSV 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формат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Формирование групп пользователей для совместного отслеживания доходов и расходов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D40BFC40-0E11-64B3-2C81-6033BD59A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7" name="Надпись 20">
            <a:extLst>
              <a:ext uri="{FF2B5EF4-FFF2-40B4-BE49-F238E27FC236}">
                <a16:creationId xmlns:a16="http://schemas.microsoft.com/office/drawing/2014/main" id="{19D7EADD-D41F-7BB9-A964-DB3EFFCA7B3C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b="1" dirty="0">
                <a:latin typeface="Monseratt"/>
              </a:rPr>
              <a:t>5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адпись 15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5</a:t>
            </a: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969906" y="165381"/>
            <a:ext cx="425219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Обзор аналогов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5</a:t>
            </a:r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88513DDA-FFF0-1007-EEE3-085F9C31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07156"/>
              </p:ext>
            </p:extLst>
          </p:nvPr>
        </p:nvGraphicFramePr>
        <p:xfrm>
          <a:off x="540327" y="1200615"/>
          <a:ext cx="10857756" cy="48341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14439">
                  <a:extLst>
                    <a:ext uri="{9D8B030D-6E8A-4147-A177-3AD203B41FA5}">
                      <a16:colId xmlns:a16="http://schemas.microsoft.com/office/drawing/2014/main" val="3795089390"/>
                    </a:ext>
                  </a:extLst>
                </a:gridCol>
                <a:gridCol w="2714439">
                  <a:extLst>
                    <a:ext uri="{9D8B030D-6E8A-4147-A177-3AD203B41FA5}">
                      <a16:colId xmlns:a16="http://schemas.microsoft.com/office/drawing/2014/main" val="1647245347"/>
                    </a:ext>
                  </a:extLst>
                </a:gridCol>
                <a:gridCol w="2714439">
                  <a:extLst>
                    <a:ext uri="{9D8B030D-6E8A-4147-A177-3AD203B41FA5}">
                      <a16:colId xmlns:a16="http://schemas.microsoft.com/office/drawing/2014/main" val="559533659"/>
                    </a:ext>
                  </a:extLst>
                </a:gridCol>
                <a:gridCol w="2714439">
                  <a:extLst>
                    <a:ext uri="{9D8B030D-6E8A-4147-A177-3AD203B41FA5}">
                      <a16:colId xmlns:a16="http://schemas.microsoft.com/office/drawing/2014/main" val="4054419394"/>
                    </a:ext>
                  </a:extLst>
                </a:gridCol>
              </a:tblGrid>
              <a:tr h="1723063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Экспорт финансовых операций</a:t>
                      </a:r>
                      <a:endParaRPr lang="ru-RU" sz="2400" b="1" i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Кредитный калькулятор</a:t>
                      </a:r>
                      <a:endParaRPr lang="ru-RU" sz="2400" b="1" i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Создание групп</a:t>
                      </a:r>
                      <a:endParaRPr lang="ru-RU" sz="2400" b="1" i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042724"/>
                  </a:ext>
                </a:extLst>
              </a:tr>
              <a:tr h="1206144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С</a:t>
                      </a:r>
                      <a:r>
                        <a:rPr lang="en-US" sz="2400" b="1" dirty="0" err="1">
                          <a:solidFill>
                            <a:schemeClr val="bg1"/>
                          </a:solidFill>
                        </a:rPr>
                        <a:t>oinKeeper</a:t>
                      </a:r>
                      <a:endParaRPr lang="ru-RU" sz="2400" b="1" i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Только по подписке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90529"/>
                  </a:ext>
                </a:extLst>
              </a:tr>
              <a:tr h="69879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Финансы</a:t>
                      </a:r>
                      <a:endParaRPr lang="ru-RU" sz="2400" b="1" i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63501"/>
                  </a:ext>
                </a:extLst>
              </a:tr>
              <a:tr h="1206144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Дзен-мани</a:t>
                      </a:r>
                      <a:endParaRPr lang="ru-RU" sz="2400" b="1" i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Только по подписке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Только по подписке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44260"/>
                  </a:ext>
                </a:extLst>
              </a:tr>
            </a:tbl>
          </a:graphicData>
        </a:graphic>
      </p:graphicFrame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6BCD96C5-9C5F-CEBD-3C7D-31DDBE5F5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556AFD0E-EB7A-2AFA-97D3-00D0BE6A9FE6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b="1" dirty="0">
                <a:latin typeface="Monseratt"/>
              </a:rPr>
              <a:t>6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Овал 78">
            <a:extLst>
              <a:ext uri="{FF2B5EF4-FFF2-40B4-BE49-F238E27FC236}">
                <a16:creationId xmlns:a16="http://schemas.microsoft.com/office/drawing/2014/main" id="{EE43EEF2-E891-4154-8994-EC0B8AF2D1E6}"/>
              </a:ext>
            </a:extLst>
          </p:cNvPr>
          <p:cNvSpPr/>
          <p:nvPr/>
        </p:nvSpPr>
        <p:spPr>
          <a:xfrm>
            <a:off x="2550182" y="1609616"/>
            <a:ext cx="971563" cy="977930"/>
          </a:xfrm>
          <a:prstGeom prst="ellipse">
            <a:avLst/>
          </a:prstGeom>
          <a:gradFill>
            <a:gsLst>
              <a:gs pos="25000">
                <a:srgbClr val="00B050"/>
              </a:gs>
              <a:gs pos="60000">
                <a:srgbClr val="1F2229"/>
              </a:gs>
              <a:gs pos="84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6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574" y="165381"/>
            <a:ext cx="765286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Анализ предметной области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E50B963-ED40-4123-B922-F762EFBAA570}"/>
              </a:ext>
            </a:extLst>
          </p:cNvPr>
          <p:cNvSpPr/>
          <p:nvPr/>
        </p:nvSpPr>
        <p:spPr>
          <a:xfrm>
            <a:off x="8455682" y="1631888"/>
            <a:ext cx="971563" cy="977930"/>
          </a:xfrm>
          <a:prstGeom prst="ellipse">
            <a:avLst/>
          </a:prstGeom>
          <a:gradFill>
            <a:gsLst>
              <a:gs pos="25000">
                <a:srgbClr val="00B050"/>
              </a:gs>
              <a:gs pos="60000">
                <a:srgbClr val="1F2229"/>
              </a:gs>
              <a:gs pos="84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D3173-BB37-4DA1-A003-FCDFEA53891E}"/>
              </a:ext>
            </a:extLst>
          </p:cNvPr>
          <p:cNvSpPr txBox="1"/>
          <p:nvPr/>
        </p:nvSpPr>
        <p:spPr>
          <a:xfrm>
            <a:off x="748606" y="2806563"/>
            <a:ext cx="4435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Kotlin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Android SDK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D59FB3-AF4D-4F1B-9BE2-3B4DC0C0E7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3063" y="1768806"/>
            <a:ext cx="685800" cy="685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9B97C0-CC4F-49AF-9056-3B838F2976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7950" y="1748193"/>
            <a:ext cx="727025" cy="72702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928BA8-EB20-492A-9505-1E866DA0DFF4}"/>
              </a:ext>
            </a:extLst>
          </p:cNvPr>
          <p:cNvSpPr txBox="1"/>
          <p:nvPr/>
        </p:nvSpPr>
        <p:spPr>
          <a:xfrm>
            <a:off x="6731116" y="2806563"/>
            <a:ext cx="51763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Django REST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VPS</a:t>
            </a:r>
          </a:p>
        </p:txBody>
      </p:sp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7F8E5DF8-0C6D-F960-955F-58DAD8B5B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D830A921-1BF4-8F59-2EC7-F81A935DC815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b="1" dirty="0">
                <a:latin typeface="Monseratt"/>
              </a:rPr>
              <a:t>7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6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3216216" y="165381"/>
            <a:ext cx="575959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Шифрование</a:t>
            </a:r>
            <a:r>
              <a:rPr lang="en-US" sz="4800" b="1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4800" b="1" dirty="0">
                <a:solidFill>
                  <a:schemeClr val="bg1"/>
                </a:solidFill>
                <a:latin typeface="Monseratt"/>
              </a:rPr>
              <a:t>данных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7F8E5DF8-0C6D-F960-955F-58DAD8B5B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DB2EF66-2D6C-78B6-C909-7E17C94897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33" y="2006599"/>
            <a:ext cx="3318933" cy="33189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66CE96F-C526-4B6D-EC8C-E5EA128D3A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34" y="2006598"/>
            <a:ext cx="3318933" cy="33189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FDAF53-0DBF-62E9-1D41-2880D31187FB}"/>
              </a:ext>
            </a:extLst>
          </p:cNvPr>
          <p:cNvSpPr txBox="1"/>
          <p:nvPr/>
        </p:nvSpPr>
        <p:spPr>
          <a:xfrm>
            <a:off x="2245867" y="5033143"/>
            <a:ext cx="1069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seratt"/>
              </a:rPr>
              <a:t>HTTP</a:t>
            </a:r>
            <a:endParaRPr lang="ru-RU" sz="3200" b="1" dirty="0">
              <a:solidFill>
                <a:schemeClr val="bg1"/>
              </a:solidFill>
              <a:latin typeface="Monserat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613657-6426-F005-E878-24B4ADED3864}"/>
              </a:ext>
            </a:extLst>
          </p:cNvPr>
          <p:cNvSpPr txBox="1"/>
          <p:nvPr/>
        </p:nvSpPr>
        <p:spPr>
          <a:xfrm>
            <a:off x="8216581" y="5033142"/>
            <a:ext cx="131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seratt"/>
              </a:rPr>
              <a:t>HTTPS</a:t>
            </a:r>
            <a:endParaRPr lang="ru-RU" sz="3200" b="1" dirty="0">
              <a:solidFill>
                <a:schemeClr val="bg1"/>
              </a:solidFill>
              <a:latin typeface="Monseratt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A022EDA-820C-DEAC-68DD-6A022AB15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38" y="2711018"/>
            <a:ext cx="2322124" cy="2322124"/>
          </a:xfrm>
          <a:prstGeom prst="rect">
            <a:avLst/>
          </a:prstGeom>
        </p:spPr>
      </p:pic>
      <p:sp>
        <p:nvSpPr>
          <p:cNvPr id="22" name="Надпись 20">
            <a:extLst>
              <a:ext uri="{FF2B5EF4-FFF2-40B4-BE49-F238E27FC236}">
                <a16:creationId xmlns:a16="http://schemas.microsoft.com/office/drawing/2014/main" id="{6905D1DC-0829-71CE-D5CE-3ADBB5C44DCB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8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286643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7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экранов приложения для ознакомления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31995AE-E9E7-4548-8687-71EF5A9E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89" y="1294838"/>
            <a:ext cx="2133603" cy="474134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76EA574-77AC-4A9B-A238-B5A63C0D7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15" y="1294841"/>
            <a:ext cx="2133602" cy="4741338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C89A5288-AE21-F5E3-7924-846C94700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" name="Надпись 20">
            <a:extLst>
              <a:ext uri="{FF2B5EF4-FFF2-40B4-BE49-F238E27FC236}">
                <a16:creationId xmlns:a16="http://schemas.microsoft.com/office/drawing/2014/main" id="{9209B682-433A-2379-3045-33677EE30268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9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4190794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8_TF88930311.potx" id="{A8DF82EE-00B2-4BDE-80BF-BCCE3A249254}" vid="{B8042EC5-BBE1-4A1A-AE83-188B1EEC8D1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на основе данных от компании 24Slides</Template>
  <TotalTime>507</TotalTime>
  <Words>385</Words>
  <Application>Microsoft Office PowerPoint</Application>
  <PresentationFormat>Широкоэкранный</PresentationFormat>
  <Paragraphs>171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Monseratt</vt:lpstr>
      <vt:lpstr>Segoe UI Light</vt:lpstr>
      <vt:lpstr>Тема Office</vt:lpstr>
      <vt:lpstr>Слайд 1</vt:lpstr>
      <vt:lpstr>Слайд 2</vt:lpstr>
      <vt:lpstr>Слайд 2</vt:lpstr>
      <vt:lpstr>Слайд 3</vt:lpstr>
      <vt:lpstr>Слайд 4</vt:lpstr>
      <vt:lpstr>Слайд 5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 4</vt:lpstr>
      <vt:lpstr>Слайд 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 1</dc:title>
  <dc:creator>Даниил Змаев</dc:creator>
  <cp:lastModifiedBy>User</cp:lastModifiedBy>
  <cp:revision>37</cp:revision>
  <dcterms:created xsi:type="dcterms:W3CDTF">2023-05-22T15:57:16Z</dcterms:created>
  <dcterms:modified xsi:type="dcterms:W3CDTF">2023-06-12T09:57:45Z</dcterms:modified>
</cp:coreProperties>
</file>