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handoutMasterIdLst>
    <p:handoutMasterId r:id="rId19"/>
  </p:handoutMasterIdLst>
  <p:sldIdLst>
    <p:sldId id="257" r:id="rId2"/>
    <p:sldId id="258" r:id="rId3"/>
    <p:sldId id="261" r:id="rId4"/>
    <p:sldId id="259" r:id="rId5"/>
    <p:sldId id="260" r:id="rId6"/>
    <p:sldId id="262" r:id="rId7"/>
    <p:sldId id="272" r:id="rId8"/>
    <p:sldId id="273" r:id="rId9"/>
    <p:sldId id="275" r:id="rId10"/>
    <p:sldId id="276" r:id="rId11"/>
    <p:sldId id="277" r:id="rId12"/>
    <p:sldId id="278" r:id="rId13"/>
    <p:sldId id="280" r:id="rId14"/>
    <p:sldId id="282" r:id="rId15"/>
    <p:sldId id="285" r:id="rId16"/>
    <p:sldId id="284" r:id="rId17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40" userDrawn="1">
          <p15:clr>
            <a:srgbClr val="A4A3A4"/>
          </p15:clr>
        </p15:guide>
        <p15:guide id="6" orient="horz" pos="144" userDrawn="1">
          <p15:clr>
            <a:srgbClr val="A4A3A4"/>
          </p15:clr>
        </p15:guide>
        <p15:guide id="7" orient="horz" pos="4104" userDrawn="1">
          <p15:clr>
            <a:srgbClr val="A4A3A4"/>
          </p15:clr>
        </p15:guide>
        <p15:guide id="8" pos="7440" userDrawn="1">
          <p15:clr>
            <a:srgbClr val="A4A3A4"/>
          </p15:clr>
        </p15:guide>
        <p15:guide id="13" orient="horz" pos="1512" userDrawn="1">
          <p15:clr>
            <a:srgbClr val="A4A3A4"/>
          </p15:clr>
        </p15:guide>
        <p15:guide id="17" orient="horz" pos="2376" userDrawn="1">
          <p15:clr>
            <a:srgbClr val="A4A3A4"/>
          </p15:clr>
        </p15:guide>
        <p15:guide id="18" pos="4824" userDrawn="1">
          <p15:clr>
            <a:srgbClr val="A4A3A4"/>
          </p15:clr>
        </p15:guide>
        <p15:guide id="20" pos="2016" userDrawn="1">
          <p15:clr>
            <a:srgbClr val="A4A3A4"/>
          </p15:clr>
        </p15:guide>
        <p15:guide id="21" orient="horz" pos="1680" userDrawn="1">
          <p15:clr>
            <a:srgbClr val="A4A3A4"/>
          </p15:clr>
        </p15:guide>
        <p15:guide id="22" orient="horz" pos="1008" userDrawn="1">
          <p15:clr>
            <a:srgbClr val="A4A3A4"/>
          </p15:clr>
        </p15:guide>
        <p15:guide id="23" pos="408" userDrawn="1">
          <p15:clr>
            <a:srgbClr val="A4A3A4"/>
          </p15:clr>
        </p15:guide>
        <p15:guide id="24" orient="horz" pos="792" userDrawn="1">
          <p15:clr>
            <a:srgbClr val="A4A3A4"/>
          </p15:clr>
        </p15:guide>
        <p15:guide id="25" orient="horz" pos="2760" userDrawn="1">
          <p15:clr>
            <a:srgbClr val="A4A3A4"/>
          </p15:clr>
        </p15:guide>
        <p15:guide id="26" orient="horz" pos="3024" userDrawn="1">
          <p15:clr>
            <a:srgbClr val="A4A3A4"/>
          </p15:clr>
        </p15:guide>
        <p15:guide id="27" pos="3840" userDrawn="1">
          <p15:clr>
            <a:srgbClr val="A4A3A4"/>
          </p15:clr>
        </p15:guide>
        <p15:guide id="28" orient="horz" pos="22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CDD9"/>
    <a:srgbClr val="30353F"/>
    <a:srgbClr val="667181"/>
    <a:srgbClr val="BABABA"/>
    <a:srgbClr val="DBDBDB"/>
    <a:srgbClr val="85E0E7"/>
    <a:srgbClr val="515A6B"/>
    <a:srgbClr val="AFBBBD"/>
    <a:srgbClr val="8FA0A3"/>
    <a:srgbClr val="5FD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Средний стиль 3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FD4443E-F989-4FC4-A0C8-D5A2AF1F390B}" styleName="Темный стиль 1 — акцент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6408" autoAdjust="0"/>
  </p:normalViewPr>
  <p:slideViewPr>
    <p:cSldViewPr snapToGrid="0" showGuides="1">
      <p:cViewPr varScale="1">
        <p:scale>
          <a:sx n="161" d="100"/>
          <a:sy n="161" d="100"/>
        </p:scale>
        <p:origin x="150" y="180"/>
      </p:cViewPr>
      <p:guideLst>
        <p:guide pos="240"/>
        <p:guide orient="horz" pos="144"/>
        <p:guide orient="horz" pos="4104"/>
        <p:guide pos="7440"/>
        <p:guide orient="horz" pos="1512"/>
        <p:guide orient="horz" pos="2376"/>
        <p:guide pos="4824"/>
        <p:guide pos="2016"/>
        <p:guide orient="horz" pos="1680"/>
        <p:guide orient="horz" pos="1008"/>
        <p:guide pos="408"/>
        <p:guide orient="horz" pos="792"/>
        <p:guide orient="horz" pos="2760"/>
        <p:guide orient="horz" pos="3024"/>
        <p:guide pos="3840"/>
        <p:guide orient="horz" pos="22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4E3835E-24B0-496B-96EE-067346D27389}" type="datetime1">
              <a:rPr lang="ru-RU" smtClean="0"/>
              <a:t>06.06.2023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3EBC1D5-B3EF-4A13-8CDE-7F28DE69B96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90146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ED697-B44C-4067-9866-37A6A4B979E8}" type="datetime1">
              <a:rPr lang="ru-RU" smtClean="0"/>
              <a:pPr/>
              <a:t>06.06.2023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FD34AC2-3728-4A8B-B58F-6888FAEC3D20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086178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656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6802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86827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06151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94778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99973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33509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6763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592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9585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641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2228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6542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6062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2253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1723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ED926C-3983-4EBD-9E2A-A8FC299BBE10}" type="datetime1">
              <a:rPr lang="ru-RU" noProof="0" smtClean="0"/>
              <a:t>06.06.2023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3505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8A22AC-47C1-4F47-A76D-35CEC9F519B5}" type="datetime1">
              <a:rPr lang="ru-RU" noProof="0" smtClean="0"/>
              <a:t>06.06.2023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7795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6A2E8C-46FA-428B-B468-12C757CC4BC2}" type="datetime1">
              <a:rPr lang="ru-RU" noProof="0" smtClean="0"/>
              <a:t>06.06.2023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39420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78081D-AB76-4C60-897F-0ABDDC97887D}" type="datetime1">
              <a:rPr lang="ru-RU" noProof="0" smtClean="0"/>
              <a:t>06.06.2023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03213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FE5434-280B-4785-86F9-86B76E5982C1}" type="datetime1">
              <a:rPr lang="ru-RU" noProof="0" smtClean="0"/>
              <a:t>06.06.2023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30239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88D45C-BCD0-43BA-83C2-F6F0B37895D4}" type="datetime1">
              <a:rPr lang="ru-RU" noProof="0" smtClean="0"/>
              <a:t>06.06.2023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66206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3C1669-8B1C-4123-9784-A18D8F22C4F8}" type="datetime1">
              <a:rPr lang="ru-RU" noProof="0" smtClean="0"/>
              <a:t>06.06.2023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03483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Текст 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 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21868B-CDD2-44FA-B5CE-067C1F7F78A1}" type="datetime1">
              <a:rPr lang="ru-RU" noProof="0" smtClean="0"/>
              <a:t>06.06.2023</a:t>
            </a:fld>
            <a:endParaRPr lang="ru-RU" noProof="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64561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2175D3-4479-4D47-AB09-1DBF425FA495}" type="datetime1">
              <a:rPr lang="ru-RU" noProof="0" smtClean="0"/>
              <a:t>06.06.2023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43264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D94B3A-2B16-4BF1-B78B-9A711C7495E6}" type="datetime1">
              <a:rPr lang="ru-RU" noProof="0" smtClean="0"/>
              <a:t>06.06.2023</a:t>
            </a:fld>
            <a:endParaRPr lang="ru-RU" noProof="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75332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ус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9139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CD2F7B-8103-43CB-9E63-BC1602139BC6}" type="datetime1">
              <a:rPr lang="ru-RU" noProof="0" smtClean="0"/>
              <a:t>06.06.2023</a:t>
            </a:fld>
            <a:endParaRPr lang="ru-RU" noProof="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6" name="Полилиния: Фигура 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5882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7" name="Полилиния: Фигура 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52396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59699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83BC01-A590-45B6-A644-D820576B2725}" type="datetime1">
              <a:rPr lang="ru-RU" noProof="0" smtClean="0"/>
              <a:t>06.06.2023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00159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 dirty="0"/>
              <a:t>Стиль образца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E7D9D7F-03B9-42BC-8A2D-FF7FF951CD6B}" type="datetime1">
              <a:rPr lang="ru-RU" noProof="0" smtClean="0"/>
              <a:t>06.06.2023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428E537-E56B-49CA-B596-52598082FBE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84475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5000">
              <a:srgbClr val="00B050"/>
            </a:gs>
            <a:gs pos="60000">
              <a:srgbClr val="1F2229"/>
            </a:gs>
            <a:gs pos="84000">
              <a:schemeClr val="tx1">
                <a:lumMod val="95000"/>
                <a:lumOff val="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адпись 6"/>
          <p:cNvSpPr txBox="1"/>
          <p:nvPr/>
        </p:nvSpPr>
        <p:spPr>
          <a:xfrm>
            <a:off x="1360793" y="1609808"/>
            <a:ext cx="9470413" cy="13542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ru-RU" sz="4400" b="1" dirty="0">
                <a:solidFill>
                  <a:schemeClr val="bg1"/>
                </a:solidFill>
                <a:latin typeface="Monseratt"/>
              </a:rPr>
              <a:t>Мобильное приложение для ведения </a:t>
            </a:r>
          </a:p>
          <a:p>
            <a:pPr algn="ctr" rtl="0">
              <a:tabLst>
                <a:tab pos="347663" algn="l"/>
              </a:tabLst>
            </a:pPr>
            <a:r>
              <a:rPr lang="ru-RU" sz="4400" b="1" dirty="0">
                <a:solidFill>
                  <a:schemeClr val="bg1"/>
                </a:solidFill>
                <a:latin typeface="Monseratt"/>
              </a:rPr>
              <a:t>личного и группового бюджета</a:t>
            </a:r>
          </a:p>
        </p:txBody>
      </p:sp>
      <p:sp>
        <p:nvSpPr>
          <p:cNvPr id="3" name="Заголовок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Слайд 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253E00-B73E-4AF5-A2FD-047018EFECAB}"/>
              </a:ext>
            </a:extLst>
          </p:cNvPr>
          <p:cNvSpPr txBox="1"/>
          <p:nvPr/>
        </p:nvSpPr>
        <p:spPr>
          <a:xfrm>
            <a:off x="3284536" y="2964025"/>
            <a:ext cx="56229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Monseratt"/>
              </a:rPr>
              <a:t>“Rich Family”</a:t>
            </a:r>
            <a:endParaRPr lang="ru-RU" sz="6600" b="1" dirty="0">
              <a:solidFill>
                <a:schemeClr val="bg1"/>
              </a:solidFill>
              <a:latin typeface="Monseratt"/>
            </a:endParaRP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5C695D-ED25-4068-9EC3-AD8B547AB757}"/>
              </a:ext>
            </a:extLst>
          </p:cNvPr>
          <p:cNvSpPr txBox="1"/>
          <p:nvPr/>
        </p:nvSpPr>
        <p:spPr>
          <a:xfrm>
            <a:off x="5997573" y="5248192"/>
            <a:ext cx="5819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>
                <a:solidFill>
                  <a:schemeClr val="bg1"/>
                </a:solidFill>
                <a:latin typeface="Monseratt"/>
              </a:rPr>
              <a:t>Выполнили студенты 3 курса ФКН </a:t>
            </a:r>
            <a:r>
              <a:rPr lang="ru-RU" sz="2000" dirty="0" err="1">
                <a:solidFill>
                  <a:schemeClr val="bg1"/>
                </a:solidFill>
                <a:latin typeface="Monseratt"/>
              </a:rPr>
              <a:t>ПИвИС</a:t>
            </a:r>
            <a:endParaRPr lang="ru-RU" sz="2000" dirty="0">
              <a:solidFill>
                <a:schemeClr val="bg1"/>
              </a:solidFill>
              <a:latin typeface="Monseratt"/>
            </a:endParaRPr>
          </a:p>
          <a:p>
            <a:pPr algn="r"/>
            <a:r>
              <a:rPr lang="ru-RU" sz="2000" dirty="0">
                <a:solidFill>
                  <a:schemeClr val="bg1"/>
                </a:solidFill>
                <a:latin typeface="Monseratt"/>
              </a:rPr>
              <a:t>Змаев Даниил</a:t>
            </a:r>
          </a:p>
          <a:p>
            <a:pPr algn="r"/>
            <a:r>
              <a:rPr lang="ru-RU" sz="2000" dirty="0">
                <a:solidFill>
                  <a:schemeClr val="bg1"/>
                </a:solidFill>
                <a:latin typeface="Monseratt"/>
              </a:rPr>
              <a:t>Мамонов</a:t>
            </a:r>
            <a:r>
              <a:rPr lang="en-US" sz="2000" dirty="0">
                <a:solidFill>
                  <a:schemeClr val="bg1"/>
                </a:solidFill>
                <a:latin typeface="Monseratt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Monseratt"/>
              </a:rPr>
              <a:t>Дмитрий</a:t>
            </a:r>
          </a:p>
          <a:p>
            <a:pPr algn="r"/>
            <a:r>
              <a:rPr lang="ru-RU" sz="2000" dirty="0">
                <a:solidFill>
                  <a:schemeClr val="bg1"/>
                </a:solidFill>
                <a:latin typeface="Monseratt"/>
              </a:rPr>
              <a:t>Павел Смирнов</a:t>
            </a:r>
          </a:p>
        </p:txBody>
      </p:sp>
    </p:spTree>
    <p:extLst>
      <p:ext uri="{BB962C8B-B14F-4D97-AF65-F5344CB8AC3E}">
        <p14:creationId xmlns:p14="http://schemas.microsoft.com/office/powerpoint/2010/main" val="735082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Надпись 43"/>
          <p:cNvSpPr txBox="1"/>
          <p:nvPr/>
        </p:nvSpPr>
        <p:spPr>
          <a:xfrm>
            <a:off x="11907454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1400" b="1" dirty="0"/>
              <a:t>10</a:t>
            </a:r>
          </a:p>
        </p:txBody>
      </p:sp>
      <p:sp>
        <p:nvSpPr>
          <p:cNvPr id="62" name="Надпись 61">
            <a:extLst>
              <a:ext uri="{FF2B5EF4-FFF2-40B4-BE49-F238E27FC236}">
                <a16:creationId xmlns:a16="http://schemas.microsoft.com/office/drawing/2014/main" id="{5313BB7D-C5A8-4D5C-B6B7-D0CB9B8FB44E}"/>
              </a:ext>
            </a:extLst>
          </p:cNvPr>
          <p:cNvSpPr txBox="1"/>
          <p:nvPr/>
        </p:nvSpPr>
        <p:spPr>
          <a:xfrm>
            <a:off x="2286251" y="165381"/>
            <a:ext cx="7619522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ru-RU" sz="4800" b="1" dirty="0">
                <a:solidFill>
                  <a:schemeClr val="bg1"/>
                </a:solidFill>
                <a:latin typeface="Monseratt"/>
              </a:rPr>
              <a:t>Пользовательские сценарии</a:t>
            </a:r>
          </a:p>
        </p:txBody>
      </p:sp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622A5C56-DFFD-4557-A19C-A250AFF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Слайд 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14046B-0353-4799-B124-EB6C9FB20CCA}"/>
              </a:ext>
            </a:extLst>
          </p:cNvPr>
          <p:cNvSpPr txBox="1"/>
          <p:nvPr/>
        </p:nvSpPr>
        <p:spPr>
          <a:xfrm>
            <a:off x="476251" y="1528375"/>
            <a:ext cx="57531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Просмотр списка операций и шаблонов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Создание операций и шаблонов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Редактирование операций и шаблонов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A4EACB1-6953-45B4-A21F-BD2F536750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499" y="1294837"/>
            <a:ext cx="2133603" cy="474133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541F498-2DFD-46C2-93D8-C48EE18706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789" y="1294836"/>
            <a:ext cx="2133603" cy="4741339"/>
          </a:xfrm>
          <a:prstGeom prst="rect">
            <a:avLst/>
          </a:prstGeom>
        </p:spPr>
      </p:pic>
      <p:sp>
        <p:nvSpPr>
          <p:cNvPr id="4" name="Полилиния 19">
            <a:extLst>
              <a:ext uri="{FF2B5EF4-FFF2-40B4-BE49-F238E27FC236}">
                <a16:creationId xmlns:a16="http://schemas.microsoft.com/office/drawing/2014/main" id="{D7B04B9E-5015-F314-9ADF-16AC5FC2B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>
              <a:solidFill>
                <a:srgbClr val="98A3AD"/>
              </a:solidFill>
            </a:endParaRPr>
          </a:p>
        </p:txBody>
      </p:sp>
      <p:sp>
        <p:nvSpPr>
          <p:cNvPr id="5" name="Надпись 20">
            <a:extLst>
              <a:ext uri="{FF2B5EF4-FFF2-40B4-BE49-F238E27FC236}">
                <a16:creationId xmlns:a16="http://schemas.microsoft.com/office/drawing/2014/main" id="{D909B97D-657A-8301-5C83-E6F054D041A8}"/>
              </a:ext>
            </a:extLst>
          </p:cNvPr>
          <p:cNvSpPr txBox="1"/>
          <p:nvPr/>
        </p:nvSpPr>
        <p:spPr>
          <a:xfrm>
            <a:off x="11843334" y="64504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b="1" dirty="0">
                <a:latin typeface="Monseratt"/>
              </a:rPr>
              <a:t>10</a:t>
            </a:r>
            <a:endParaRPr lang="en-US" sz="2400" b="1" dirty="0">
              <a:latin typeface="Monseratt"/>
            </a:endParaRPr>
          </a:p>
        </p:txBody>
      </p:sp>
    </p:spTree>
    <p:extLst>
      <p:ext uri="{BB962C8B-B14F-4D97-AF65-F5344CB8AC3E}">
        <p14:creationId xmlns:p14="http://schemas.microsoft.com/office/powerpoint/2010/main" val="2985298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Надпись 43"/>
          <p:cNvSpPr txBox="1"/>
          <p:nvPr/>
        </p:nvSpPr>
        <p:spPr>
          <a:xfrm>
            <a:off x="11907454" y="6481180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1400" b="1" dirty="0"/>
              <a:t>11</a:t>
            </a:r>
          </a:p>
        </p:txBody>
      </p:sp>
      <p:sp>
        <p:nvSpPr>
          <p:cNvPr id="62" name="Надпись 61">
            <a:extLst>
              <a:ext uri="{FF2B5EF4-FFF2-40B4-BE49-F238E27FC236}">
                <a16:creationId xmlns:a16="http://schemas.microsoft.com/office/drawing/2014/main" id="{5313BB7D-C5A8-4D5C-B6B7-D0CB9B8FB44E}"/>
              </a:ext>
            </a:extLst>
          </p:cNvPr>
          <p:cNvSpPr txBox="1"/>
          <p:nvPr/>
        </p:nvSpPr>
        <p:spPr>
          <a:xfrm>
            <a:off x="2286251" y="165381"/>
            <a:ext cx="7619522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ru-RU" sz="4800" b="1" dirty="0">
                <a:solidFill>
                  <a:schemeClr val="bg1"/>
                </a:solidFill>
                <a:latin typeface="Monseratt"/>
              </a:rPr>
              <a:t>Пользовательские сценарии</a:t>
            </a:r>
          </a:p>
        </p:txBody>
      </p:sp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622A5C56-DFFD-4557-A19C-A250AFF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Слайд 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14046B-0353-4799-B124-EB6C9FB20CCA}"/>
              </a:ext>
            </a:extLst>
          </p:cNvPr>
          <p:cNvSpPr txBox="1"/>
          <p:nvPr/>
        </p:nvSpPr>
        <p:spPr>
          <a:xfrm>
            <a:off x="476251" y="1528375"/>
            <a:ext cx="5753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Просмотр списка категорий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Создание категорий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Редактирование категорий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90E41C-BAD8-490E-9267-60CEED9BB5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789" y="1294836"/>
            <a:ext cx="2133603" cy="474134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1FF0418-CD93-4AE8-ADBC-7FDD0BD0BB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499" y="1294836"/>
            <a:ext cx="2133603" cy="4741340"/>
          </a:xfrm>
          <a:prstGeom prst="rect">
            <a:avLst/>
          </a:prstGeom>
        </p:spPr>
      </p:pic>
      <p:sp>
        <p:nvSpPr>
          <p:cNvPr id="3" name="Полилиния 19">
            <a:extLst>
              <a:ext uri="{FF2B5EF4-FFF2-40B4-BE49-F238E27FC236}">
                <a16:creationId xmlns:a16="http://schemas.microsoft.com/office/drawing/2014/main" id="{4EF6355C-5A3E-C203-0222-8BD236ED7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>
              <a:solidFill>
                <a:srgbClr val="98A3AD"/>
              </a:solidFill>
            </a:endParaRPr>
          </a:p>
        </p:txBody>
      </p:sp>
      <p:sp>
        <p:nvSpPr>
          <p:cNvPr id="5" name="Надпись 20">
            <a:extLst>
              <a:ext uri="{FF2B5EF4-FFF2-40B4-BE49-F238E27FC236}">
                <a16:creationId xmlns:a16="http://schemas.microsoft.com/office/drawing/2014/main" id="{20326F27-E55E-E2D7-4B64-6A7706293105}"/>
              </a:ext>
            </a:extLst>
          </p:cNvPr>
          <p:cNvSpPr txBox="1"/>
          <p:nvPr/>
        </p:nvSpPr>
        <p:spPr>
          <a:xfrm>
            <a:off x="11843334" y="64504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b="1" dirty="0">
                <a:latin typeface="Monseratt"/>
              </a:rPr>
              <a:t>11</a:t>
            </a:r>
            <a:endParaRPr lang="en-US" sz="2400" b="1" dirty="0">
              <a:latin typeface="Monseratt"/>
            </a:endParaRPr>
          </a:p>
        </p:txBody>
      </p:sp>
    </p:spTree>
    <p:extLst>
      <p:ext uri="{BB962C8B-B14F-4D97-AF65-F5344CB8AC3E}">
        <p14:creationId xmlns:p14="http://schemas.microsoft.com/office/powerpoint/2010/main" val="2694770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Надпись 43"/>
          <p:cNvSpPr txBox="1"/>
          <p:nvPr/>
        </p:nvSpPr>
        <p:spPr>
          <a:xfrm>
            <a:off x="11907454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1400" b="1" dirty="0"/>
              <a:t>12</a:t>
            </a:r>
          </a:p>
        </p:txBody>
      </p:sp>
      <p:sp>
        <p:nvSpPr>
          <p:cNvPr id="62" name="Надпись 61">
            <a:extLst>
              <a:ext uri="{FF2B5EF4-FFF2-40B4-BE49-F238E27FC236}">
                <a16:creationId xmlns:a16="http://schemas.microsoft.com/office/drawing/2014/main" id="{5313BB7D-C5A8-4D5C-B6B7-D0CB9B8FB44E}"/>
              </a:ext>
            </a:extLst>
          </p:cNvPr>
          <p:cNvSpPr txBox="1"/>
          <p:nvPr/>
        </p:nvSpPr>
        <p:spPr>
          <a:xfrm>
            <a:off x="2286251" y="165381"/>
            <a:ext cx="7619522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ru-RU" sz="4800" b="1" dirty="0">
                <a:solidFill>
                  <a:schemeClr val="bg1"/>
                </a:solidFill>
                <a:latin typeface="Monseratt"/>
              </a:rPr>
              <a:t>Пользовательские сценарии</a:t>
            </a:r>
          </a:p>
        </p:txBody>
      </p:sp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622A5C56-DFFD-4557-A19C-A250AFF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Слайд 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14046B-0353-4799-B124-EB6C9FB20CCA}"/>
              </a:ext>
            </a:extLst>
          </p:cNvPr>
          <p:cNvSpPr txBox="1"/>
          <p:nvPr/>
        </p:nvSpPr>
        <p:spPr>
          <a:xfrm>
            <a:off x="476251" y="1528375"/>
            <a:ext cx="5753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Сохранение отчета операций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9C2BB1E-E5D6-4EF3-BF36-95B35AF940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645" y="1294836"/>
            <a:ext cx="2133602" cy="4741338"/>
          </a:xfrm>
          <a:prstGeom prst="rect">
            <a:avLst/>
          </a:prstGeom>
        </p:spPr>
      </p:pic>
      <p:sp>
        <p:nvSpPr>
          <p:cNvPr id="3" name="Полилиния 19">
            <a:extLst>
              <a:ext uri="{FF2B5EF4-FFF2-40B4-BE49-F238E27FC236}">
                <a16:creationId xmlns:a16="http://schemas.microsoft.com/office/drawing/2014/main" id="{C7164C2B-82BD-AAA1-2BB3-9698AB68A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>
              <a:solidFill>
                <a:srgbClr val="98A3AD"/>
              </a:solidFill>
            </a:endParaRPr>
          </a:p>
        </p:txBody>
      </p:sp>
      <p:sp>
        <p:nvSpPr>
          <p:cNvPr id="4" name="Надпись 20">
            <a:extLst>
              <a:ext uri="{FF2B5EF4-FFF2-40B4-BE49-F238E27FC236}">
                <a16:creationId xmlns:a16="http://schemas.microsoft.com/office/drawing/2014/main" id="{0C7AFF1D-2C52-459C-D0A2-33CADB012FF5}"/>
              </a:ext>
            </a:extLst>
          </p:cNvPr>
          <p:cNvSpPr txBox="1"/>
          <p:nvPr/>
        </p:nvSpPr>
        <p:spPr>
          <a:xfrm>
            <a:off x="11843334" y="64504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b="1" dirty="0">
                <a:latin typeface="Monseratt"/>
              </a:rPr>
              <a:t>12</a:t>
            </a:r>
            <a:endParaRPr lang="en-US" sz="2400" b="1" dirty="0">
              <a:latin typeface="Monseratt"/>
            </a:endParaRPr>
          </a:p>
        </p:txBody>
      </p:sp>
    </p:spTree>
    <p:extLst>
      <p:ext uri="{BB962C8B-B14F-4D97-AF65-F5344CB8AC3E}">
        <p14:creationId xmlns:p14="http://schemas.microsoft.com/office/powerpoint/2010/main" val="4141670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Надпись 43"/>
          <p:cNvSpPr txBox="1"/>
          <p:nvPr/>
        </p:nvSpPr>
        <p:spPr>
          <a:xfrm>
            <a:off x="11907454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1400" b="1" dirty="0"/>
              <a:t>13</a:t>
            </a:r>
          </a:p>
        </p:txBody>
      </p:sp>
      <p:sp>
        <p:nvSpPr>
          <p:cNvPr id="62" name="Надпись 61">
            <a:extLst>
              <a:ext uri="{FF2B5EF4-FFF2-40B4-BE49-F238E27FC236}">
                <a16:creationId xmlns:a16="http://schemas.microsoft.com/office/drawing/2014/main" id="{5313BB7D-C5A8-4D5C-B6B7-D0CB9B8FB44E}"/>
              </a:ext>
            </a:extLst>
          </p:cNvPr>
          <p:cNvSpPr txBox="1"/>
          <p:nvPr/>
        </p:nvSpPr>
        <p:spPr>
          <a:xfrm>
            <a:off x="2286251" y="165381"/>
            <a:ext cx="7619522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ru-RU" sz="4800" b="1" dirty="0">
                <a:solidFill>
                  <a:schemeClr val="bg1"/>
                </a:solidFill>
                <a:latin typeface="Monseratt"/>
              </a:rPr>
              <a:t>Пользовательские сценарии</a:t>
            </a:r>
          </a:p>
        </p:txBody>
      </p:sp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622A5C56-DFFD-4557-A19C-A250AFF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Слайд 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14046B-0353-4799-B124-EB6C9FB20CCA}"/>
              </a:ext>
            </a:extLst>
          </p:cNvPr>
          <p:cNvSpPr txBox="1"/>
          <p:nvPr/>
        </p:nvSpPr>
        <p:spPr>
          <a:xfrm>
            <a:off x="476251" y="1528375"/>
            <a:ext cx="49320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Просмотр списка групп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Просмотр участников группы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Просмотр операций участников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Выход из группы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1B93CC5-CAAE-4C46-9358-A0468463DE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862" y="1298770"/>
            <a:ext cx="2133603" cy="474134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05E3509-5A39-468C-8514-78368D06D5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777" y="1298769"/>
            <a:ext cx="2133603" cy="4741341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FE2D200C-CD40-4AFE-9475-EDC3A294C0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4692" y="1298769"/>
            <a:ext cx="2134859" cy="4744132"/>
          </a:xfrm>
          <a:prstGeom prst="rect">
            <a:avLst/>
          </a:prstGeom>
        </p:spPr>
      </p:pic>
      <p:sp>
        <p:nvSpPr>
          <p:cNvPr id="3" name="Полилиния 19">
            <a:extLst>
              <a:ext uri="{FF2B5EF4-FFF2-40B4-BE49-F238E27FC236}">
                <a16:creationId xmlns:a16="http://schemas.microsoft.com/office/drawing/2014/main" id="{81FDD3E3-778E-2315-2530-AC7444252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>
              <a:solidFill>
                <a:srgbClr val="98A3AD"/>
              </a:solidFill>
            </a:endParaRPr>
          </a:p>
        </p:txBody>
      </p:sp>
      <p:sp>
        <p:nvSpPr>
          <p:cNvPr id="4" name="Надпись 20">
            <a:extLst>
              <a:ext uri="{FF2B5EF4-FFF2-40B4-BE49-F238E27FC236}">
                <a16:creationId xmlns:a16="http://schemas.microsoft.com/office/drawing/2014/main" id="{CD48C12F-AF9D-DEFC-5B0E-3C595501010E}"/>
              </a:ext>
            </a:extLst>
          </p:cNvPr>
          <p:cNvSpPr txBox="1"/>
          <p:nvPr/>
        </p:nvSpPr>
        <p:spPr>
          <a:xfrm>
            <a:off x="11843334" y="64504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b="1" dirty="0">
                <a:latin typeface="Monseratt"/>
              </a:rPr>
              <a:t>13</a:t>
            </a:r>
            <a:endParaRPr lang="en-US" sz="2400" b="1" dirty="0">
              <a:latin typeface="Monseratt"/>
            </a:endParaRPr>
          </a:p>
        </p:txBody>
      </p:sp>
    </p:spTree>
    <p:extLst>
      <p:ext uri="{BB962C8B-B14F-4D97-AF65-F5344CB8AC3E}">
        <p14:creationId xmlns:p14="http://schemas.microsoft.com/office/powerpoint/2010/main" val="3250339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Надпись 43"/>
          <p:cNvSpPr txBox="1"/>
          <p:nvPr/>
        </p:nvSpPr>
        <p:spPr>
          <a:xfrm>
            <a:off x="11907454" y="6481180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1400" b="1" dirty="0"/>
              <a:t>14</a:t>
            </a:r>
          </a:p>
        </p:txBody>
      </p:sp>
      <p:sp>
        <p:nvSpPr>
          <p:cNvPr id="62" name="Надпись 61">
            <a:extLst>
              <a:ext uri="{FF2B5EF4-FFF2-40B4-BE49-F238E27FC236}">
                <a16:creationId xmlns:a16="http://schemas.microsoft.com/office/drawing/2014/main" id="{5313BB7D-C5A8-4D5C-B6B7-D0CB9B8FB44E}"/>
              </a:ext>
            </a:extLst>
          </p:cNvPr>
          <p:cNvSpPr txBox="1"/>
          <p:nvPr/>
        </p:nvSpPr>
        <p:spPr>
          <a:xfrm>
            <a:off x="2286251" y="165381"/>
            <a:ext cx="7619522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ru-RU" sz="4800" b="1" dirty="0">
                <a:solidFill>
                  <a:schemeClr val="bg1"/>
                </a:solidFill>
                <a:latin typeface="Monseratt"/>
              </a:rPr>
              <a:t>Пользовательские сценарии</a:t>
            </a:r>
          </a:p>
        </p:txBody>
      </p:sp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622A5C56-DFFD-4557-A19C-A250AFF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Слайд 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14046B-0353-4799-B124-EB6C9FB20CCA}"/>
              </a:ext>
            </a:extLst>
          </p:cNvPr>
          <p:cNvSpPr txBox="1"/>
          <p:nvPr/>
        </p:nvSpPr>
        <p:spPr>
          <a:xfrm>
            <a:off x="476251" y="1528375"/>
            <a:ext cx="493204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Удаление группы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Добавление группы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Добавление</a:t>
            </a:r>
            <a:r>
              <a:rPr lang="en-US" sz="3200" dirty="0">
                <a:solidFill>
                  <a:schemeClr val="bg1"/>
                </a:solidFill>
                <a:latin typeface="Monseratt"/>
              </a:rPr>
              <a:t>,</a:t>
            </a:r>
            <a:r>
              <a:rPr lang="ru-RU" sz="3200" dirty="0">
                <a:solidFill>
                  <a:schemeClr val="bg1"/>
                </a:solidFill>
                <a:latin typeface="Monseratt"/>
              </a:rPr>
              <a:t> удаление участников группы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ABE8DF8-5E7A-4CD8-9F26-5E1A587EE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861" y="1298768"/>
            <a:ext cx="2133603" cy="474134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70CAA7F-A6AB-473A-B09C-CBB7A8F8DBA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671" y="1298768"/>
            <a:ext cx="2133603" cy="474134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7CA8DB5-0C07-475D-B555-2B3A42C4CD2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776" y="1298768"/>
            <a:ext cx="2133603" cy="4741340"/>
          </a:xfrm>
          <a:prstGeom prst="rect">
            <a:avLst/>
          </a:prstGeom>
        </p:spPr>
      </p:pic>
      <p:sp>
        <p:nvSpPr>
          <p:cNvPr id="3" name="Полилиния 19">
            <a:extLst>
              <a:ext uri="{FF2B5EF4-FFF2-40B4-BE49-F238E27FC236}">
                <a16:creationId xmlns:a16="http://schemas.microsoft.com/office/drawing/2014/main" id="{FEE0E17F-7234-F5FA-C932-4AF4B28E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>
              <a:solidFill>
                <a:srgbClr val="98A3AD"/>
              </a:solidFill>
            </a:endParaRPr>
          </a:p>
        </p:txBody>
      </p:sp>
      <p:sp>
        <p:nvSpPr>
          <p:cNvPr id="5" name="Надпись 20">
            <a:extLst>
              <a:ext uri="{FF2B5EF4-FFF2-40B4-BE49-F238E27FC236}">
                <a16:creationId xmlns:a16="http://schemas.microsoft.com/office/drawing/2014/main" id="{CF1A6ABA-020C-9A77-FE53-3ACE8C9D4362}"/>
              </a:ext>
            </a:extLst>
          </p:cNvPr>
          <p:cNvSpPr txBox="1"/>
          <p:nvPr/>
        </p:nvSpPr>
        <p:spPr>
          <a:xfrm>
            <a:off x="11843334" y="64504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b="1" dirty="0">
                <a:latin typeface="Monseratt"/>
              </a:rPr>
              <a:t>14</a:t>
            </a:r>
            <a:endParaRPr lang="en-US" sz="2400" b="1" dirty="0">
              <a:latin typeface="Monseratt"/>
            </a:endParaRPr>
          </a:p>
        </p:txBody>
      </p:sp>
    </p:spTree>
    <p:extLst>
      <p:ext uri="{BB962C8B-B14F-4D97-AF65-F5344CB8AC3E}">
        <p14:creationId xmlns:p14="http://schemas.microsoft.com/office/powerpoint/2010/main" val="792335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Надпись 41"/>
          <p:cNvSpPr txBox="1"/>
          <p:nvPr/>
        </p:nvSpPr>
        <p:spPr>
          <a:xfrm>
            <a:off x="11907454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1400" b="1" dirty="0"/>
              <a:t>15</a:t>
            </a:r>
          </a:p>
        </p:txBody>
      </p:sp>
      <p:sp>
        <p:nvSpPr>
          <p:cNvPr id="40" name="Надпись 39">
            <a:extLst>
              <a:ext uri="{FF2B5EF4-FFF2-40B4-BE49-F238E27FC236}">
                <a16:creationId xmlns:a16="http://schemas.microsoft.com/office/drawing/2014/main" id="{FFAEF1C8-817C-4EBC-A4FB-3ED2DB7FCBF8}"/>
              </a:ext>
            </a:extLst>
          </p:cNvPr>
          <p:cNvSpPr txBox="1"/>
          <p:nvPr/>
        </p:nvSpPr>
        <p:spPr>
          <a:xfrm>
            <a:off x="4450520" y="165381"/>
            <a:ext cx="329096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ru-RU" sz="4800" b="1" dirty="0">
                <a:solidFill>
                  <a:schemeClr val="bg1"/>
                </a:solidFill>
                <a:latin typeface="Monseratt"/>
              </a:rPr>
              <a:t>Заключение</a:t>
            </a:r>
          </a:p>
        </p:txBody>
      </p:sp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8BD7D413-936A-4A2D-83E0-6714C8DB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Слайд 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C76E5E-7262-4397-AE66-56706C927FAE}"/>
              </a:ext>
            </a:extLst>
          </p:cNvPr>
          <p:cNvSpPr txBox="1"/>
          <p:nvPr/>
        </p:nvSpPr>
        <p:spPr>
          <a:xfrm>
            <a:off x="642937" y="1482982"/>
            <a:ext cx="1090612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Реализовано ведение учета доходов и расходов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Добавлена поддержка создания шаблонов финансовых операций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Внедрен расчет ежемесячного кредитного платежа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Реализовано управление категориями финансовых операций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Осуществлено создание и сохранение отчета в </a:t>
            </a:r>
            <a:r>
              <a:rPr lang="en-US" sz="3200" dirty="0">
                <a:solidFill>
                  <a:schemeClr val="bg1"/>
                </a:solidFill>
                <a:latin typeface="Monseratt"/>
              </a:rPr>
              <a:t>CSV </a:t>
            </a:r>
            <a:r>
              <a:rPr lang="ru-RU" sz="3200" dirty="0">
                <a:solidFill>
                  <a:schemeClr val="bg1"/>
                </a:solidFill>
                <a:latin typeface="Monseratt"/>
              </a:rPr>
              <a:t>формат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Внедрено формирование групп пользователей для совместного отслеживания финансовых операций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4" name="Полилиния 19">
            <a:extLst>
              <a:ext uri="{FF2B5EF4-FFF2-40B4-BE49-F238E27FC236}">
                <a16:creationId xmlns:a16="http://schemas.microsoft.com/office/drawing/2014/main" id="{EBDD154F-86FB-86E7-0ACB-9354712FFF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>
              <a:solidFill>
                <a:srgbClr val="98A3AD"/>
              </a:solidFill>
            </a:endParaRPr>
          </a:p>
        </p:txBody>
      </p:sp>
      <p:sp>
        <p:nvSpPr>
          <p:cNvPr id="5" name="Надпись 20">
            <a:extLst>
              <a:ext uri="{FF2B5EF4-FFF2-40B4-BE49-F238E27FC236}">
                <a16:creationId xmlns:a16="http://schemas.microsoft.com/office/drawing/2014/main" id="{11E68F4A-4C0F-9B5C-442D-681A132698D4}"/>
              </a:ext>
            </a:extLst>
          </p:cNvPr>
          <p:cNvSpPr txBox="1"/>
          <p:nvPr/>
        </p:nvSpPr>
        <p:spPr>
          <a:xfrm>
            <a:off x="11843334" y="64504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b="1" dirty="0">
                <a:latin typeface="Monseratt"/>
              </a:rPr>
              <a:t>15</a:t>
            </a:r>
            <a:endParaRPr lang="en-US" sz="2400" b="1" dirty="0">
              <a:latin typeface="Monseratt"/>
            </a:endParaRPr>
          </a:p>
        </p:txBody>
      </p:sp>
    </p:spTree>
    <p:extLst>
      <p:ext uri="{BB962C8B-B14F-4D97-AF65-F5344CB8AC3E}">
        <p14:creationId xmlns:p14="http://schemas.microsoft.com/office/powerpoint/2010/main" val="364646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5000">
              <a:srgbClr val="00B050"/>
            </a:gs>
            <a:gs pos="60000">
              <a:srgbClr val="1F2229"/>
            </a:gs>
            <a:gs pos="84000">
              <a:schemeClr val="tx1">
                <a:lumMod val="95000"/>
                <a:lumOff val="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адпись 6"/>
          <p:cNvSpPr txBox="1"/>
          <p:nvPr/>
        </p:nvSpPr>
        <p:spPr>
          <a:xfrm>
            <a:off x="1360793" y="1609808"/>
            <a:ext cx="9470413" cy="13542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ru-RU" sz="4400" b="1" dirty="0">
                <a:solidFill>
                  <a:schemeClr val="bg1"/>
                </a:solidFill>
                <a:latin typeface="Monseratt"/>
              </a:rPr>
              <a:t>Мобильное приложение для ведения </a:t>
            </a:r>
          </a:p>
          <a:p>
            <a:pPr algn="ctr" rtl="0">
              <a:tabLst>
                <a:tab pos="347663" algn="l"/>
              </a:tabLst>
            </a:pPr>
            <a:r>
              <a:rPr lang="ru-RU" sz="4400" b="1" dirty="0">
                <a:solidFill>
                  <a:schemeClr val="bg1"/>
                </a:solidFill>
                <a:latin typeface="Monseratt"/>
              </a:rPr>
              <a:t>личного и группового бюджета</a:t>
            </a:r>
          </a:p>
        </p:txBody>
      </p:sp>
      <p:sp>
        <p:nvSpPr>
          <p:cNvPr id="3" name="Заголовок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Слайд 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253E00-B73E-4AF5-A2FD-047018EFECAB}"/>
              </a:ext>
            </a:extLst>
          </p:cNvPr>
          <p:cNvSpPr txBox="1"/>
          <p:nvPr/>
        </p:nvSpPr>
        <p:spPr>
          <a:xfrm>
            <a:off x="3284536" y="2964025"/>
            <a:ext cx="56229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Monseratt"/>
              </a:rPr>
              <a:t>“Rich Family”</a:t>
            </a:r>
            <a:endParaRPr lang="ru-RU" sz="6600" b="1" dirty="0">
              <a:solidFill>
                <a:schemeClr val="bg1"/>
              </a:solidFill>
              <a:latin typeface="Monseratt"/>
            </a:endParaRP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5C695D-ED25-4068-9EC3-AD8B547AB757}"/>
              </a:ext>
            </a:extLst>
          </p:cNvPr>
          <p:cNvSpPr txBox="1"/>
          <p:nvPr/>
        </p:nvSpPr>
        <p:spPr>
          <a:xfrm>
            <a:off x="5997573" y="5248192"/>
            <a:ext cx="5819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>
                <a:solidFill>
                  <a:schemeClr val="bg1"/>
                </a:solidFill>
                <a:latin typeface="Monseratt"/>
              </a:rPr>
              <a:t>Выполнили студенты 3 курса ФКН </a:t>
            </a:r>
            <a:r>
              <a:rPr lang="ru-RU" sz="2000" dirty="0" err="1">
                <a:solidFill>
                  <a:schemeClr val="bg1"/>
                </a:solidFill>
                <a:latin typeface="Monseratt"/>
              </a:rPr>
              <a:t>ПИвИС</a:t>
            </a:r>
            <a:endParaRPr lang="ru-RU" sz="2000" dirty="0">
              <a:solidFill>
                <a:schemeClr val="bg1"/>
              </a:solidFill>
              <a:latin typeface="Monseratt"/>
            </a:endParaRPr>
          </a:p>
          <a:p>
            <a:pPr algn="r"/>
            <a:r>
              <a:rPr lang="ru-RU" sz="2000" dirty="0">
                <a:solidFill>
                  <a:schemeClr val="bg1"/>
                </a:solidFill>
                <a:latin typeface="Monseratt"/>
              </a:rPr>
              <a:t>Змаев Даниил</a:t>
            </a:r>
          </a:p>
          <a:p>
            <a:pPr algn="r"/>
            <a:r>
              <a:rPr lang="ru-RU" sz="2000" dirty="0">
                <a:solidFill>
                  <a:schemeClr val="bg1"/>
                </a:solidFill>
                <a:latin typeface="Monseratt"/>
              </a:rPr>
              <a:t>Мамонов</a:t>
            </a:r>
            <a:r>
              <a:rPr lang="en-US" sz="2000" dirty="0">
                <a:solidFill>
                  <a:schemeClr val="bg1"/>
                </a:solidFill>
                <a:latin typeface="Monseratt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Monseratt"/>
              </a:rPr>
              <a:t>Дмитрий</a:t>
            </a:r>
          </a:p>
          <a:p>
            <a:pPr algn="r"/>
            <a:r>
              <a:rPr lang="ru-RU" sz="2000" dirty="0">
                <a:solidFill>
                  <a:schemeClr val="bg1"/>
                </a:solidFill>
                <a:latin typeface="Monseratt"/>
              </a:rPr>
              <a:t>Павел Смирнов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21479A0-8682-4A67-8966-780CA867AA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26" y="3935860"/>
            <a:ext cx="2565810" cy="2565810"/>
          </a:xfrm>
          <a:prstGeom prst="rect">
            <a:avLst/>
          </a:prstGeom>
        </p:spPr>
      </p:pic>
      <p:sp>
        <p:nvSpPr>
          <p:cNvPr id="12" name="Надпись 41">
            <a:extLst>
              <a:ext uri="{FF2B5EF4-FFF2-40B4-BE49-F238E27FC236}">
                <a16:creationId xmlns:a16="http://schemas.microsoft.com/office/drawing/2014/main" id="{A65E0210-5E35-4899-9838-72E350B2DD98}"/>
              </a:ext>
            </a:extLst>
          </p:cNvPr>
          <p:cNvSpPr txBox="1"/>
          <p:nvPr/>
        </p:nvSpPr>
        <p:spPr>
          <a:xfrm>
            <a:off x="11907454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1400" b="1" dirty="0"/>
              <a:t>16</a:t>
            </a:r>
          </a:p>
        </p:txBody>
      </p:sp>
      <p:sp>
        <p:nvSpPr>
          <p:cNvPr id="8" name="Полилиния 19">
            <a:extLst>
              <a:ext uri="{FF2B5EF4-FFF2-40B4-BE49-F238E27FC236}">
                <a16:creationId xmlns:a16="http://schemas.microsoft.com/office/drawing/2014/main" id="{D7B7D4DB-1D6F-A26F-4A9A-376531EB8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>
              <a:solidFill>
                <a:srgbClr val="98A3AD"/>
              </a:solidFill>
            </a:endParaRPr>
          </a:p>
        </p:txBody>
      </p:sp>
      <p:sp>
        <p:nvSpPr>
          <p:cNvPr id="9" name="Надпись 20">
            <a:extLst>
              <a:ext uri="{FF2B5EF4-FFF2-40B4-BE49-F238E27FC236}">
                <a16:creationId xmlns:a16="http://schemas.microsoft.com/office/drawing/2014/main" id="{03DD0063-61B6-2080-4596-493C3A019F3A}"/>
              </a:ext>
            </a:extLst>
          </p:cNvPr>
          <p:cNvSpPr txBox="1"/>
          <p:nvPr/>
        </p:nvSpPr>
        <p:spPr>
          <a:xfrm>
            <a:off x="11843334" y="64504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b="1" dirty="0">
                <a:latin typeface="Monseratt"/>
              </a:rPr>
              <a:t>16</a:t>
            </a:r>
            <a:endParaRPr lang="en-US" sz="2400" b="1" dirty="0">
              <a:latin typeface="Monseratt"/>
            </a:endParaRPr>
          </a:p>
        </p:txBody>
      </p:sp>
    </p:spTree>
    <p:extLst>
      <p:ext uri="{BB962C8B-B14F-4D97-AF65-F5344CB8AC3E}">
        <p14:creationId xmlns:p14="http://schemas.microsoft.com/office/powerpoint/2010/main" val="3548254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Надпись 109"/>
          <p:cNvSpPr txBox="1"/>
          <p:nvPr/>
        </p:nvSpPr>
        <p:spPr>
          <a:xfrm>
            <a:off x="4660800" y="165381"/>
            <a:ext cx="2870401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ru-RU" sz="4800" b="1" dirty="0">
                <a:solidFill>
                  <a:schemeClr val="bg1"/>
                </a:solidFill>
                <a:latin typeface="Monseratt"/>
              </a:rPr>
              <a:t>Проблемы</a:t>
            </a:r>
          </a:p>
        </p:txBody>
      </p:sp>
      <p:sp>
        <p:nvSpPr>
          <p:cNvPr id="30" name="Полилиния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3" name="Надпись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1843" y="64504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b="1" dirty="0">
                <a:latin typeface="Monseratt"/>
              </a:rPr>
              <a:t>2</a:t>
            </a:r>
          </a:p>
        </p:txBody>
      </p:sp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Слайд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7F264A-B5D3-4273-B8A6-27AC0674A2AA}"/>
              </a:ext>
            </a:extLst>
          </p:cNvPr>
          <p:cNvSpPr txBox="1"/>
          <p:nvPr/>
        </p:nvSpPr>
        <p:spPr>
          <a:xfrm>
            <a:off x="760021" y="1145969"/>
            <a:ext cx="1074123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Контроль над финансами</a:t>
            </a:r>
            <a:endParaRPr lang="en-US" sz="3200" dirty="0">
              <a:solidFill>
                <a:schemeClr val="bg1"/>
              </a:solidFill>
              <a:latin typeface="Monserat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Ограниченные функциональные возможности существующих приложений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Совместное управление бюджетом</a:t>
            </a:r>
            <a:endParaRPr lang="en-US" sz="3200" dirty="0">
              <a:solidFill>
                <a:schemeClr val="bg1"/>
              </a:solidFill>
              <a:latin typeface="Monseratt"/>
            </a:endParaRPr>
          </a:p>
        </p:txBody>
      </p:sp>
    </p:spTree>
    <p:extLst>
      <p:ext uri="{BB962C8B-B14F-4D97-AF65-F5344CB8AC3E}">
        <p14:creationId xmlns:p14="http://schemas.microsoft.com/office/powerpoint/2010/main" val="3041316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олилиния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>
              <a:solidFill>
                <a:srgbClr val="98A3AD"/>
              </a:solidFill>
            </a:endParaRPr>
          </a:p>
        </p:txBody>
      </p:sp>
      <p:sp>
        <p:nvSpPr>
          <p:cNvPr id="21" name="Надпись 20"/>
          <p:cNvSpPr txBox="1"/>
          <p:nvPr/>
        </p:nvSpPr>
        <p:spPr>
          <a:xfrm>
            <a:off x="11901843" y="64504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b="1" dirty="0">
                <a:latin typeface="Monseratt"/>
              </a:rPr>
              <a:t>3</a:t>
            </a:r>
            <a:endParaRPr lang="en-US" sz="2400" b="1" dirty="0">
              <a:latin typeface="Monseratt"/>
            </a:endParaRPr>
          </a:p>
        </p:txBody>
      </p:sp>
      <p:sp>
        <p:nvSpPr>
          <p:cNvPr id="83" name="Надпись 82">
            <a:extLst>
              <a:ext uri="{FF2B5EF4-FFF2-40B4-BE49-F238E27FC236}">
                <a16:creationId xmlns:a16="http://schemas.microsoft.com/office/drawing/2014/main" id="{DCD843C5-0DBD-4721-ACAD-288CC256EF82}"/>
              </a:ext>
            </a:extLst>
          </p:cNvPr>
          <p:cNvSpPr txBox="1"/>
          <p:nvPr/>
        </p:nvSpPr>
        <p:spPr>
          <a:xfrm>
            <a:off x="4310770" y="165381"/>
            <a:ext cx="357046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ru-RU" sz="4800" b="1" dirty="0">
                <a:solidFill>
                  <a:schemeClr val="bg1"/>
                </a:solidFill>
                <a:latin typeface="Monseratt"/>
              </a:rPr>
              <a:t>Цель</a:t>
            </a:r>
            <a:r>
              <a:rPr lang="ru-RU" sz="3200" b="1" dirty="0">
                <a:solidFill>
                  <a:schemeClr val="bg1"/>
                </a:solidFill>
                <a:latin typeface="Monseratt"/>
              </a:rPr>
              <a:t> </a:t>
            </a:r>
            <a:r>
              <a:rPr lang="ru-RU" sz="4800" b="1" dirty="0">
                <a:solidFill>
                  <a:schemeClr val="bg1"/>
                </a:solidFill>
                <a:latin typeface="Monseratt"/>
              </a:rPr>
              <a:t>проекта</a:t>
            </a:r>
          </a:p>
        </p:txBody>
      </p:sp>
      <p:sp>
        <p:nvSpPr>
          <p:cNvPr id="4" name="Заголовок 3" hidden="1">
            <a:extLst>
              <a:ext uri="{FF2B5EF4-FFF2-40B4-BE49-F238E27FC236}">
                <a16:creationId xmlns:a16="http://schemas.microsoft.com/office/drawing/2014/main" id="{19D7E498-2D9B-4F60-93FF-25DEC587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Слайд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F38620-1585-4DB1-8E94-893C8C6FBCC5}"/>
              </a:ext>
            </a:extLst>
          </p:cNvPr>
          <p:cNvSpPr txBox="1"/>
          <p:nvPr/>
        </p:nvSpPr>
        <p:spPr>
          <a:xfrm>
            <a:off x="1104900" y="1314450"/>
            <a:ext cx="102393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Monseratt"/>
              </a:rPr>
              <a:t>Создание мобильного приложения для ведения группового и индивидуального бюджета</a:t>
            </a:r>
          </a:p>
        </p:txBody>
      </p:sp>
    </p:spTree>
    <p:extLst>
      <p:ext uri="{BB962C8B-B14F-4D97-AF65-F5344CB8AC3E}">
        <p14:creationId xmlns:p14="http://schemas.microsoft.com/office/powerpoint/2010/main" val="1519777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Надпись 41"/>
          <p:cNvSpPr txBox="1"/>
          <p:nvPr/>
        </p:nvSpPr>
        <p:spPr>
          <a:xfrm>
            <a:off x="11907454" y="648118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1400" b="1" dirty="0"/>
              <a:t>4</a:t>
            </a:r>
          </a:p>
        </p:txBody>
      </p:sp>
      <p:sp>
        <p:nvSpPr>
          <p:cNvPr id="40" name="Надпись 39">
            <a:extLst>
              <a:ext uri="{FF2B5EF4-FFF2-40B4-BE49-F238E27FC236}">
                <a16:creationId xmlns:a16="http://schemas.microsoft.com/office/drawing/2014/main" id="{FFAEF1C8-817C-4EBC-A4FB-3ED2DB7FCBF8}"/>
              </a:ext>
            </a:extLst>
          </p:cNvPr>
          <p:cNvSpPr txBox="1"/>
          <p:nvPr/>
        </p:nvSpPr>
        <p:spPr>
          <a:xfrm>
            <a:off x="5141411" y="165381"/>
            <a:ext cx="1909177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ru-RU" sz="4800" b="1" dirty="0">
                <a:solidFill>
                  <a:schemeClr val="bg1"/>
                </a:solidFill>
                <a:latin typeface="Monseratt"/>
              </a:rPr>
              <a:t>Задачи</a:t>
            </a:r>
          </a:p>
        </p:txBody>
      </p:sp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8BD7D413-936A-4A2D-83E0-6714C8DB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Слайд 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C76E5E-7262-4397-AE66-56706C927FAE}"/>
              </a:ext>
            </a:extLst>
          </p:cNvPr>
          <p:cNvSpPr txBox="1"/>
          <p:nvPr/>
        </p:nvSpPr>
        <p:spPr>
          <a:xfrm>
            <a:off x="642937" y="1482982"/>
            <a:ext cx="10906125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Ведение учета доходов и расходов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Управление шаблонами</a:t>
            </a:r>
            <a:r>
              <a:rPr lang="en-US" sz="3200" dirty="0">
                <a:solidFill>
                  <a:schemeClr val="bg1"/>
                </a:solidFill>
                <a:latin typeface="Monseratt"/>
              </a:rPr>
              <a:t> </a:t>
            </a:r>
            <a:r>
              <a:rPr lang="ru-RU" sz="3200" dirty="0">
                <a:solidFill>
                  <a:schemeClr val="bg1"/>
                </a:solidFill>
                <a:latin typeface="Monseratt"/>
              </a:rPr>
              <a:t>финансовых операций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Расчет ежемесячного кредитного платежа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Управление категориями финансовых операций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Создание и сохранение отчета в </a:t>
            </a:r>
            <a:r>
              <a:rPr lang="en-US" sz="3200" dirty="0">
                <a:solidFill>
                  <a:schemeClr val="bg1"/>
                </a:solidFill>
                <a:latin typeface="Monseratt"/>
              </a:rPr>
              <a:t>CSV </a:t>
            </a:r>
            <a:r>
              <a:rPr lang="ru-RU" sz="3200" dirty="0">
                <a:solidFill>
                  <a:schemeClr val="bg1"/>
                </a:solidFill>
                <a:latin typeface="Monseratt"/>
              </a:rPr>
              <a:t>формат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Формирование групп пользователей для совместного отслеживания доходов и расходов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4" name="Полилиния 19">
            <a:extLst>
              <a:ext uri="{FF2B5EF4-FFF2-40B4-BE49-F238E27FC236}">
                <a16:creationId xmlns:a16="http://schemas.microsoft.com/office/drawing/2014/main" id="{D40BFC40-0E11-64B3-2C81-6033BD59A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>
              <a:solidFill>
                <a:srgbClr val="98A3AD"/>
              </a:solidFill>
            </a:endParaRPr>
          </a:p>
        </p:txBody>
      </p:sp>
      <p:sp>
        <p:nvSpPr>
          <p:cNvPr id="7" name="Надпись 20">
            <a:extLst>
              <a:ext uri="{FF2B5EF4-FFF2-40B4-BE49-F238E27FC236}">
                <a16:creationId xmlns:a16="http://schemas.microsoft.com/office/drawing/2014/main" id="{19D7EADD-D41F-7BB9-A964-DB3EFFCA7B3C}"/>
              </a:ext>
            </a:extLst>
          </p:cNvPr>
          <p:cNvSpPr txBox="1"/>
          <p:nvPr/>
        </p:nvSpPr>
        <p:spPr>
          <a:xfrm>
            <a:off x="11901843" y="64504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b="1" dirty="0">
                <a:latin typeface="Monseratt"/>
              </a:rPr>
              <a:t>4</a:t>
            </a:r>
            <a:endParaRPr lang="en-US" sz="2400" b="1" dirty="0">
              <a:latin typeface="Monseratt"/>
            </a:endParaRPr>
          </a:p>
        </p:txBody>
      </p:sp>
    </p:spTree>
    <p:extLst>
      <p:ext uri="{BB962C8B-B14F-4D97-AF65-F5344CB8AC3E}">
        <p14:creationId xmlns:p14="http://schemas.microsoft.com/office/powerpoint/2010/main" val="3293348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Надпись 15"/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1400" b="1" dirty="0"/>
              <a:t>5</a:t>
            </a:r>
          </a:p>
        </p:txBody>
      </p:sp>
      <p:sp>
        <p:nvSpPr>
          <p:cNvPr id="35" name="Надпись 34">
            <a:extLst>
              <a:ext uri="{FF2B5EF4-FFF2-40B4-BE49-F238E27FC236}">
                <a16:creationId xmlns:a16="http://schemas.microsoft.com/office/drawing/2014/main" id="{0D497812-EAA0-46B1-8255-6A78E8C11B36}"/>
              </a:ext>
            </a:extLst>
          </p:cNvPr>
          <p:cNvSpPr txBox="1"/>
          <p:nvPr/>
        </p:nvSpPr>
        <p:spPr>
          <a:xfrm>
            <a:off x="3969906" y="165381"/>
            <a:ext cx="4252190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ru-RU" sz="4800" b="1" dirty="0">
                <a:solidFill>
                  <a:schemeClr val="bg1"/>
                </a:solidFill>
                <a:latin typeface="Monseratt"/>
              </a:rPr>
              <a:t>Обзор аналогов</a:t>
            </a:r>
          </a:p>
        </p:txBody>
      </p:sp>
      <p:sp>
        <p:nvSpPr>
          <p:cNvPr id="3" name="Заголовок 2" hidden="1">
            <a:extLst>
              <a:ext uri="{FF2B5EF4-FFF2-40B4-BE49-F238E27FC236}">
                <a16:creationId xmlns:a16="http://schemas.microsoft.com/office/drawing/2014/main" id="{58A8366B-1D42-43D0-87E4-B7BC3F2C1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Слайд 5</a:t>
            </a:r>
          </a:p>
        </p:txBody>
      </p:sp>
      <p:graphicFrame>
        <p:nvGraphicFramePr>
          <p:cNvPr id="2" name="Таблица 3">
            <a:extLst>
              <a:ext uri="{FF2B5EF4-FFF2-40B4-BE49-F238E27FC236}">
                <a16:creationId xmlns:a16="http://schemas.microsoft.com/office/drawing/2014/main" id="{88513DDA-FFF0-1007-EEE3-085F9C319E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639990"/>
              </p:ext>
            </p:extLst>
          </p:nvPr>
        </p:nvGraphicFramePr>
        <p:xfrm>
          <a:off x="2032000" y="1616253"/>
          <a:ext cx="8128000" cy="25654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9508939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472453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595336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54419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i="1" dirty="0"/>
                        <a:t>Экспорт финансовых операций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i="1" dirty="0"/>
                        <a:t>Кредитный калькулятор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i="1" dirty="0"/>
                        <a:t>Создание групп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042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i="1" dirty="0"/>
                        <a:t>С</a:t>
                      </a:r>
                      <a:r>
                        <a:rPr lang="en-US" b="1" i="1" dirty="0" err="1"/>
                        <a:t>oinKeeper</a:t>
                      </a:r>
                      <a:endParaRPr lang="ru-RU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Только по подписке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690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i="1" dirty="0"/>
                        <a:t>Финансы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963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i="1" dirty="0"/>
                        <a:t>Дзен-мани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/>
                        <a:t>Только по подписке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/>
                        <a:t>Только по подписке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444260"/>
                  </a:ext>
                </a:extLst>
              </a:tr>
            </a:tbl>
          </a:graphicData>
        </a:graphic>
      </p:graphicFrame>
      <p:sp>
        <p:nvSpPr>
          <p:cNvPr id="4" name="Полилиния 19">
            <a:extLst>
              <a:ext uri="{FF2B5EF4-FFF2-40B4-BE49-F238E27FC236}">
                <a16:creationId xmlns:a16="http://schemas.microsoft.com/office/drawing/2014/main" id="{6BCD96C5-9C5F-CEBD-3C7D-31DDBE5F53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>
              <a:solidFill>
                <a:srgbClr val="98A3AD"/>
              </a:solidFill>
            </a:endParaRPr>
          </a:p>
        </p:txBody>
      </p:sp>
      <p:sp>
        <p:nvSpPr>
          <p:cNvPr id="5" name="Надпись 20">
            <a:extLst>
              <a:ext uri="{FF2B5EF4-FFF2-40B4-BE49-F238E27FC236}">
                <a16:creationId xmlns:a16="http://schemas.microsoft.com/office/drawing/2014/main" id="{556AFD0E-EB7A-2AFA-97D3-00D0BE6A9FE6}"/>
              </a:ext>
            </a:extLst>
          </p:cNvPr>
          <p:cNvSpPr txBox="1"/>
          <p:nvPr/>
        </p:nvSpPr>
        <p:spPr>
          <a:xfrm>
            <a:off x="11901843" y="64504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b="1" dirty="0">
                <a:latin typeface="Monseratt"/>
              </a:rPr>
              <a:t>5</a:t>
            </a:r>
            <a:endParaRPr lang="en-US" sz="2400" b="1" dirty="0">
              <a:latin typeface="Monseratt"/>
            </a:endParaRPr>
          </a:p>
        </p:txBody>
      </p:sp>
    </p:spTree>
    <p:extLst>
      <p:ext uri="{BB962C8B-B14F-4D97-AF65-F5344CB8AC3E}">
        <p14:creationId xmlns:p14="http://schemas.microsoft.com/office/powerpoint/2010/main" val="1676837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Овал 78">
            <a:extLst>
              <a:ext uri="{FF2B5EF4-FFF2-40B4-BE49-F238E27FC236}">
                <a16:creationId xmlns:a16="http://schemas.microsoft.com/office/drawing/2014/main" id="{EE43EEF2-E891-4154-8994-EC0B8AF2D1E6}"/>
              </a:ext>
            </a:extLst>
          </p:cNvPr>
          <p:cNvSpPr/>
          <p:nvPr/>
        </p:nvSpPr>
        <p:spPr>
          <a:xfrm>
            <a:off x="2550182" y="1609616"/>
            <a:ext cx="971563" cy="977930"/>
          </a:xfrm>
          <a:prstGeom prst="ellipse">
            <a:avLst/>
          </a:prstGeom>
          <a:gradFill>
            <a:gsLst>
              <a:gs pos="25000">
                <a:srgbClr val="00B050"/>
              </a:gs>
              <a:gs pos="60000">
                <a:srgbClr val="1F2229"/>
              </a:gs>
              <a:gs pos="84000">
                <a:schemeClr val="tx1">
                  <a:lumMod val="95000"/>
                  <a:lumOff val="5000"/>
                </a:schemeClr>
              </a:gs>
            </a:gsLst>
            <a:lin ang="2700000" scaled="1"/>
          </a:gra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44" name="Надпись 43"/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1400" b="1" dirty="0"/>
              <a:t>6</a:t>
            </a:r>
          </a:p>
        </p:txBody>
      </p:sp>
      <p:sp>
        <p:nvSpPr>
          <p:cNvPr id="62" name="Надпись 61">
            <a:extLst>
              <a:ext uri="{FF2B5EF4-FFF2-40B4-BE49-F238E27FC236}">
                <a16:creationId xmlns:a16="http://schemas.microsoft.com/office/drawing/2014/main" id="{5313BB7D-C5A8-4D5C-B6B7-D0CB9B8FB44E}"/>
              </a:ext>
            </a:extLst>
          </p:cNvPr>
          <p:cNvSpPr txBox="1"/>
          <p:nvPr/>
        </p:nvSpPr>
        <p:spPr>
          <a:xfrm>
            <a:off x="2269574" y="165381"/>
            <a:ext cx="7652864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ru-RU" sz="4800" b="1" dirty="0">
                <a:solidFill>
                  <a:schemeClr val="bg1"/>
                </a:solidFill>
                <a:latin typeface="Monseratt"/>
              </a:rPr>
              <a:t>Анализ предметной области</a:t>
            </a:r>
          </a:p>
        </p:txBody>
      </p:sp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622A5C56-DFFD-4557-A19C-A250AFF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Слайд 6</a:t>
            </a:r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2E50B963-ED40-4123-B922-F762EFBAA570}"/>
              </a:ext>
            </a:extLst>
          </p:cNvPr>
          <p:cNvSpPr/>
          <p:nvPr/>
        </p:nvSpPr>
        <p:spPr>
          <a:xfrm>
            <a:off x="8455682" y="1631888"/>
            <a:ext cx="971563" cy="977930"/>
          </a:xfrm>
          <a:prstGeom prst="ellipse">
            <a:avLst/>
          </a:prstGeom>
          <a:gradFill>
            <a:gsLst>
              <a:gs pos="25000">
                <a:srgbClr val="00B050"/>
              </a:gs>
              <a:gs pos="60000">
                <a:srgbClr val="1F2229"/>
              </a:gs>
              <a:gs pos="84000">
                <a:schemeClr val="tx1">
                  <a:lumMod val="95000"/>
                  <a:lumOff val="5000"/>
                </a:schemeClr>
              </a:gs>
            </a:gsLst>
            <a:lin ang="2700000" scaled="1"/>
          </a:gra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5D3173-BB37-4DA1-A003-FCDFEA53891E}"/>
              </a:ext>
            </a:extLst>
          </p:cNvPr>
          <p:cNvSpPr txBox="1"/>
          <p:nvPr/>
        </p:nvSpPr>
        <p:spPr>
          <a:xfrm>
            <a:off x="748606" y="2806563"/>
            <a:ext cx="44357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onseratt"/>
              </a:rPr>
              <a:t>Kotlin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onseratt"/>
              </a:rPr>
              <a:t>Android SDK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6D59FB3-AF4D-4F1B-9BE2-3B4DC0C0E7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3063" y="1768806"/>
            <a:ext cx="685800" cy="6858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39B97C0-CC4F-49AF-9056-3B838F29769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77950" y="1748193"/>
            <a:ext cx="727025" cy="727025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66928BA8-EB20-492A-9505-1E866DA0DFF4}"/>
              </a:ext>
            </a:extLst>
          </p:cNvPr>
          <p:cNvSpPr txBox="1"/>
          <p:nvPr/>
        </p:nvSpPr>
        <p:spPr>
          <a:xfrm>
            <a:off x="6731116" y="2806563"/>
            <a:ext cx="517633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onseratt"/>
              </a:rPr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onseratt"/>
              </a:rPr>
              <a:t>Django REST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onseratt"/>
              </a:rPr>
              <a:t>PostgreSQL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onseratt"/>
              </a:rPr>
              <a:t>Docker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Monseratt"/>
              </a:rPr>
              <a:t>VPS</a:t>
            </a:r>
          </a:p>
        </p:txBody>
      </p:sp>
      <p:sp>
        <p:nvSpPr>
          <p:cNvPr id="4" name="Полилиния 19">
            <a:extLst>
              <a:ext uri="{FF2B5EF4-FFF2-40B4-BE49-F238E27FC236}">
                <a16:creationId xmlns:a16="http://schemas.microsoft.com/office/drawing/2014/main" id="{7F8E5DF8-0C6D-F960-955F-58DAD8B5B8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>
              <a:solidFill>
                <a:srgbClr val="98A3AD"/>
              </a:solidFill>
            </a:endParaRPr>
          </a:p>
        </p:txBody>
      </p:sp>
      <p:sp>
        <p:nvSpPr>
          <p:cNvPr id="5" name="Надпись 20">
            <a:extLst>
              <a:ext uri="{FF2B5EF4-FFF2-40B4-BE49-F238E27FC236}">
                <a16:creationId xmlns:a16="http://schemas.microsoft.com/office/drawing/2014/main" id="{D830A921-1BF4-8F59-2EC7-F81A935DC815}"/>
              </a:ext>
            </a:extLst>
          </p:cNvPr>
          <p:cNvSpPr txBox="1"/>
          <p:nvPr/>
        </p:nvSpPr>
        <p:spPr>
          <a:xfrm>
            <a:off x="11901843" y="64504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b="1" dirty="0">
                <a:latin typeface="Monseratt"/>
              </a:rPr>
              <a:t>6</a:t>
            </a:r>
            <a:endParaRPr lang="en-US" sz="2400" b="1" dirty="0">
              <a:latin typeface="Monseratt"/>
            </a:endParaRPr>
          </a:p>
        </p:txBody>
      </p:sp>
    </p:spTree>
    <p:extLst>
      <p:ext uri="{BB962C8B-B14F-4D97-AF65-F5344CB8AC3E}">
        <p14:creationId xmlns:p14="http://schemas.microsoft.com/office/powerpoint/2010/main" val="198162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Надпись 43"/>
          <p:cNvSpPr txBox="1"/>
          <p:nvPr/>
        </p:nvSpPr>
        <p:spPr>
          <a:xfrm>
            <a:off x="11907454" y="648118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1400" b="1" dirty="0"/>
              <a:t>7</a:t>
            </a:r>
          </a:p>
        </p:txBody>
      </p:sp>
      <p:sp>
        <p:nvSpPr>
          <p:cNvPr id="62" name="Надпись 61">
            <a:extLst>
              <a:ext uri="{FF2B5EF4-FFF2-40B4-BE49-F238E27FC236}">
                <a16:creationId xmlns:a16="http://schemas.microsoft.com/office/drawing/2014/main" id="{5313BB7D-C5A8-4D5C-B6B7-D0CB9B8FB44E}"/>
              </a:ext>
            </a:extLst>
          </p:cNvPr>
          <p:cNvSpPr txBox="1"/>
          <p:nvPr/>
        </p:nvSpPr>
        <p:spPr>
          <a:xfrm>
            <a:off x="2286251" y="165381"/>
            <a:ext cx="7619522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ru-RU" sz="4800" b="1" dirty="0">
                <a:solidFill>
                  <a:schemeClr val="bg1"/>
                </a:solidFill>
                <a:latin typeface="Monseratt"/>
              </a:rPr>
              <a:t>Пользовательские сценарии</a:t>
            </a:r>
          </a:p>
        </p:txBody>
      </p:sp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622A5C56-DFFD-4557-A19C-A250AFF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Слайд 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14046B-0353-4799-B124-EB6C9FB20CCA}"/>
              </a:ext>
            </a:extLst>
          </p:cNvPr>
          <p:cNvSpPr txBox="1"/>
          <p:nvPr/>
        </p:nvSpPr>
        <p:spPr>
          <a:xfrm>
            <a:off x="476251" y="1528375"/>
            <a:ext cx="5753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Просмотр экранов приложения для ознакомления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31995AE-E9E7-4548-8687-71EF5A9E2B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489" y="1294838"/>
            <a:ext cx="2133603" cy="474134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E76EA574-77AC-4A9B-A238-B5A63C0D79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815" y="1294841"/>
            <a:ext cx="2133602" cy="4741338"/>
          </a:xfrm>
          <a:prstGeom prst="rect">
            <a:avLst/>
          </a:prstGeom>
        </p:spPr>
      </p:pic>
      <p:sp>
        <p:nvSpPr>
          <p:cNvPr id="3" name="Полилиния 19">
            <a:extLst>
              <a:ext uri="{FF2B5EF4-FFF2-40B4-BE49-F238E27FC236}">
                <a16:creationId xmlns:a16="http://schemas.microsoft.com/office/drawing/2014/main" id="{C89A5288-AE21-F5E3-7924-846C94700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>
              <a:solidFill>
                <a:srgbClr val="98A3AD"/>
              </a:solidFill>
            </a:endParaRPr>
          </a:p>
        </p:txBody>
      </p:sp>
      <p:sp>
        <p:nvSpPr>
          <p:cNvPr id="4" name="Надпись 20">
            <a:extLst>
              <a:ext uri="{FF2B5EF4-FFF2-40B4-BE49-F238E27FC236}">
                <a16:creationId xmlns:a16="http://schemas.microsoft.com/office/drawing/2014/main" id="{9209B682-433A-2379-3045-33677EE30268}"/>
              </a:ext>
            </a:extLst>
          </p:cNvPr>
          <p:cNvSpPr txBox="1"/>
          <p:nvPr/>
        </p:nvSpPr>
        <p:spPr>
          <a:xfrm>
            <a:off x="11901843" y="64504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b="1" dirty="0">
                <a:latin typeface="Monseratt"/>
              </a:rPr>
              <a:t>7</a:t>
            </a:r>
            <a:endParaRPr lang="en-US" sz="2400" b="1" dirty="0">
              <a:latin typeface="Monseratt"/>
            </a:endParaRPr>
          </a:p>
        </p:txBody>
      </p:sp>
    </p:spTree>
    <p:extLst>
      <p:ext uri="{BB962C8B-B14F-4D97-AF65-F5344CB8AC3E}">
        <p14:creationId xmlns:p14="http://schemas.microsoft.com/office/powerpoint/2010/main" val="4190794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Надпись 43"/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1400" b="1" dirty="0"/>
              <a:t>8</a:t>
            </a:r>
          </a:p>
        </p:txBody>
      </p:sp>
      <p:sp>
        <p:nvSpPr>
          <p:cNvPr id="62" name="Надпись 61">
            <a:extLst>
              <a:ext uri="{FF2B5EF4-FFF2-40B4-BE49-F238E27FC236}">
                <a16:creationId xmlns:a16="http://schemas.microsoft.com/office/drawing/2014/main" id="{5313BB7D-C5A8-4D5C-B6B7-D0CB9B8FB44E}"/>
              </a:ext>
            </a:extLst>
          </p:cNvPr>
          <p:cNvSpPr txBox="1"/>
          <p:nvPr/>
        </p:nvSpPr>
        <p:spPr>
          <a:xfrm>
            <a:off x="2286251" y="165381"/>
            <a:ext cx="7619522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ru-RU" sz="4800" b="1" dirty="0">
                <a:solidFill>
                  <a:schemeClr val="bg1"/>
                </a:solidFill>
                <a:latin typeface="Monseratt"/>
              </a:rPr>
              <a:t>Пользовательские сценарии</a:t>
            </a:r>
          </a:p>
        </p:txBody>
      </p:sp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622A5C56-DFFD-4557-A19C-A250AFF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Слайд 6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3D09F29-4DC4-4B84-93EA-52B5E2736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139" y="1294839"/>
            <a:ext cx="2133603" cy="4741339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55849F0-9CC8-4952-84DB-7A62CB28B8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464" y="1294839"/>
            <a:ext cx="2133602" cy="474134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814046B-0353-4799-B124-EB6C9FB20CCA}"/>
              </a:ext>
            </a:extLst>
          </p:cNvPr>
          <p:cNvSpPr txBox="1"/>
          <p:nvPr/>
        </p:nvSpPr>
        <p:spPr>
          <a:xfrm>
            <a:off x="476251" y="1528375"/>
            <a:ext cx="5753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Расчет кредита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Monseratt"/>
              </a:rPr>
              <a:t>Просмотр результата вычисления кредита</a:t>
            </a:r>
          </a:p>
        </p:txBody>
      </p:sp>
      <p:sp>
        <p:nvSpPr>
          <p:cNvPr id="3" name="Полилиния 19">
            <a:extLst>
              <a:ext uri="{FF2B5EF4-FFF2-40B4-BE49-F238E27FC236}">
                <a16:creationId xmlns:a16="http://schemas.microsoft.com/office/drawing/2014/main" id="{95595E49-8189-E123-A25B-7DAD9E8A76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>
              <a:solidFill>
                <a:srgbClr val="98A3AD"/>
              </a:solidFill>
            </a:endParaRPr>
          </a:p>
        </p:txBody>
      </p:sp>
      <p:sp>
        <p:nvSpPr>
          <p:cNvPr id="4" name="Надпись 20">
            <a:extLst>
              <a:ext uri="{FF2B5EF4-FFF2-40B4-BE49-F238E27FC236}">
                <a16:creationId xmlns:a16="http://schemas.microsoft.com/office/drawing/2014/main" id="{63E1931E-55BE-CE0B-1C0C-1D99F1944B7D}"/>
              </a:ext>
            </a:extLst>
          </p:cNvPr>
          <p:cNvSpPr txBox="1"/>
          <p:nvPr/>
        </p:nvSpPr>
        <p:spPr>
          <a:xfrm>
            <a:off x="11901843" y="64504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b="1" dirty="0">
                <a:latin typeface="Monseratt"/>
              </a:rPr>
              <a:t>8</a:t>
            </a:r>
            <a:endParaRPr lang="en-US" sz="2400" b="1" dirty="0">
              <a:latin typeface="Monseratt"/>
            </a:endParaRPr>
          </a:p>
        </p:txBody>
      </p:sp>
    </p:spTree>
    <p:extLst>
      <p:ext uri="{BB962C8B-B14F-4D97-AF65-F5344CB8AC3E}">
        <p14:creationId xmlns:p14="http://schemas.microsoft.com/office/powerpoint/2010/main" val="940780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Надпись 43"/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1400" b="1" dirty="0"/>
              <a:t>9</a:t>
            </a:r>
          </a:p>
        </p:txBody>
      </p:sp>
      <p:sp>
        <p:nvSpPr>
          <p:cNvPr id="62" name="Надпись 61">
            <a:extLst>
              <a:ext uri="{FF2B5EF4-FFF2-40B4-BE49-F238E27FC236}">
                <a16:creationId xmlns:a16="http://schemas.microsoft.com/office/drawing/2014/main" id="{5313BB7D-C5A8-4D5C-B6B7-D0CB9B8FB44E}"/>
              </a:ext>
            </a:extLst>
          </p:cNvPr>
          <p:cNvSpPr txBox="1"/>
          <p:nvPr/>
        </p:nvSpPr>
        <p:spPr>
          <a:xfrm>
            <a:off x="2286251" y="165381"/>
            <a:ext cx="7619522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ru-RU" sz="4800" b="1" dirty="0">
                <a:solidFill>
                  <a:schemeClr val="bg1"/>
                </a:solidFill>
                <a:latin typeface="Monseratt"/>
              </a:rPr>
              <a:t>Пользовательские сценарии</a:t>
            </a:r>
          </a:p>
        </p:txBody>
      </p:sp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622A5C56-DFFD-4557-A19C-A250AFF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" dirty="0"/>
              <a:t>Слайд 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14046B-0353-4799-B124-EB6C9FB20CCA}"/>
              </a:ext>
            </a:extLst>
          </p:cNvPr>
          <p:cNvSpPr txBox="1"/>
          <p:nvPr/>
        </p:nvSpPr>
        <p:spPr>
          <a:xfrm>
            <a:off x="476251" y="1528375"/>
            <a:ext cx="5753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chemeClr val="bg1"/>
                </a:solidFill>
                <a:latin typeface="Monseratt"/>
              </a:rPr>
              <a:t>Просмотр списка счетов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chemeClr val="bg1"/>
                </a:solidFill>
                <a:latin typeface="Monseratt"/>
              </a:rPr>
              <a:t>Создание счета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chemeClr val="bg1"/>
                </a:solidFill>
                <a:latin typeface="Monseratt"/>
              </a:rPr>
              <a:t>Редактирование счета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chemeClr val="bg1"/>
                </a:solidFill>
                <a:latin typeface="Monseratt"/>
              </a:rPr>
              <a:t>Удаление счета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0FBC729-666D-4400-BAD6-009049058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789" y="1294839"/>
            <a:ext cx="2133602" cy="474133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5B2D3C5-30B0-4A61-B0D1-C2D2BE7F61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0" y="1294838"/>
            <a:ext cx="2133602" cy="4741338"/>
          </a:xfrm>
          <a:prstGeom prst="rect">
            <a:avLst/>
          </a:prstGeom>
        </p:spPr>
      </p:pic>
      <p:sp>
        <p:nvSpPr>
          <p:cNvPr id="3" name="Полилиния 19">
            <a:extLst>
              <a:ext uri="{FF2B5EF4-FFF2-40B4-BE49-F238E27FC236}">
                <a16:creationId xmlns:a16="http://schemas.microsoft.com/office/drawing/2014/main" id="{C0581638-4BA0-44EA-9C0F-DBAA4F585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dirty="0">
              <a:solidFill>
                <a:srgbClr val="98A3AD"/>
              </a:solidFill>
            </a:endParaRPr>
          </a:p>
        </p:txBody>
      </p:sp>
      <p:sp>
        <p:nvSpPr>
          <p:cNvPr id="5" name="Надпись 20">
            <a:extLst>
              <a:ext uri="{FF2B5EF4-FFF2-40B4-BE49-F238E27FC236}">
                <a16:creationId xmlns:a16="http://schemas.microsoft.com/office/drawing/2014/main" id="{A9306AAE-2B20-2820-F475-EB8FD7F44CA4}"/>
              </a:ext>
            </a:extLst>
          </p:cNvPr>
          <p:cNvSpPr txBox="1"/>
          <p:nvPr/>
        </p:nvSpPr>
        <p:spPr>
          <a:xfrm>
            <a:off x="11901843" y="64504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b="1" dirty="0">
                <a:latin typeface="Monseratt"/>
              </a:rPr>
              <a:t>9</a:t>
            </a:r>
            <a:endParaRPr lang="en-US" sz="2400" b="1" dirty="0">
              <a:latin typeface="Monseratt"/>
            </a:endParaRPr>
          </a:p>
        </p:txBody>
      </p:sp>
    </p:spTree>
    <p:extLst>
      <p:ext uri="{BB962C8B-B14F-4D97-AF65-F5344CB8AC3E}">
        <p14:creationId xmlns:p14="http://schemas.microsoft.com/office/powerpoint/2010/main" val="9959344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7542838_TF88930311.potx" id="{A8DF82EE-00B2-4BDE-80BF-BCCE3A249254}" vid="{B8042EC5-BBE1-4A1A-AE83-188B1EEC8D18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на основе данных от компании 24Slides</Template>
  <TotalTime>467</TotalTime>
  <Words>342</Words>
  <Application>Microsoft Office PowerPoint</Application>
  <PresentationFormat>Широкоэкранный</PresentationFormat>
  <Paragraphs>147</Paragraphs>
  <Slides>16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Monseratt</vt:lpstr>
      <vt:lpstr>Segoe UI Light</vt:lpstr>
      <vt:lpstr>Тема Office</vt:lpstr>
      <vt:lpstr>Слайд 1</vt:lpstr>
      <vt:lpstr>Слайд 2</vt:lpstr>
      <vt:lpstr>Слайд 3</vt:lpstr>
      <vt:lpstr>Слайд 4</vt:lpstr>
      <vt:lpstr>Слайд 5</vt:lpstr>
      <vt:lpstr>Слайд 6</vt:lpstr>
      <vt:lpstr>Слайд 6</vt:lpstr>
      <vt:lpstr>Слайд 6</vt:lpstr>
      <vt:lpstr>Слайд 6</vt:lpstr>
      <vt:lpstr>Слайд 6</vt:lpstr>
      <vt:lpstr>Слайд 6</vt:lpstr>
      <vt:lpstr>Слайд 6</vt:lpstr>
      <vt:lpstr>Слайд 6</vt:lpstr>
      <vt:lpstr>Слайд 6</vt:lpstr>
      <vt:lpstr>Слайд 4</vt:lpstr>
      <vt:lpstr>Слайд 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 1</dc:title>
  <dc:creator>Даниил Змаев</dc:creator>
  <cp:lastModifiedBy>User</cp:lastModifiedBy>
  <cp:revision>34</cp:revision>
  <dcterms:created xsi:type="dcterms:W3CDTF">2023-05-22T15:57:16Z</dcterms:created>
  <dcterms:modified xsi:type="dcterms:W3CDTF">2023-06-06T11:05:36Z</dcterms:modified>
</cp:coreProperties>
</file>