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1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218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E7B39-879B-43B0-BEA7-C87D09720698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D2D68-A88A-4B38-9698-DC1C98C3D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875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D2D68-A88A-4B38-9698-DC1C98C3D75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792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D2D68-A88A-4B38-9698-DC1C98C3D753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5819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D2D68-A88A-4B38-9698-DC1C98C3D753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793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8852151-1D0D-4C5E-943F-7768A8889227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F0183FE-BECE-4444-9FFE-601577137D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676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52151-1D0D-4C5E-943F-7768A8889227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183FE-BECE-4444-9FFE-601577137D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05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8852151-1D0D-4C5E-943F-7768A8889227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F0183FE-BECE-4444-9FFE-601577137D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911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8852151-1D0D-4C5E-943F-7768A8889227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F0183FE-BECE-4444-9FFE-601577137D1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9044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8852151-1D0D-4C5E-943F-7768A8889227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F0183FE-BECE-4444-9FFE-601577137D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1253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52151-1D0D-4C5E-943F-7768A8889227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183FE-BECE-4444-9FFE-601577137D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05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52151-1D0D-4C5E-943F-7768A8889227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183FE-BECE-4444-9FFE-601577137D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02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52151-1D0D-4C5E-943F-7768A8889227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183FE-BECE-4444-9FFE-601577137D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3927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8852151-1D0D-4C5E-943F-7768A8889227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F0183FE-BECE-4444-9FFE-601577137D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4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52151-1D0D-4C5E-943F-7768A8889227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183FE-BECE-4444-9FFE-601577137D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318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8852151-1D0D-4C5E-943F-7768A8889227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F0183FE-BECE-4444-9FFE-601577137D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400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52151-1D0D-4C5E-943F-7768A8889227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183FE-BECE-4444-9FFE-601577137D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65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52151-1D0D-4C5E-943F-7768A8889227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183FE-BECE-4444-9FFE-601577137D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548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52151-1D0D-4C5E-943F-7768A8889227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183FE-BECE-4444-9FFE-601577137D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10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52151-1D0D-4C5E-943F-7768A8889227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183FE-BECE-4444-9FFE-601577137D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97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52151-1D0D-4C5E-943F-7768A8889227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183FE-BECE-4444-9FFE-601577137D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589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52151-1D0D-4C5E-943F-7768A8889227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183FE-BECE-4444-9FFE-601577137D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4023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52151-1D0D-4C5E-943F-7768A8889227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183FE-BECE-4444-9FFE-601577137D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1077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9.pn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9.png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59726" y="1314991"/>
            <a:ext cx="9022080" cy="1497874"/>
          </a:xfrm>
        </p:spPr>
        <p:txBody>
          <a:bodyPr>
            <a:normAutofit/>
          </a:bodyPr>
          <a:lstStyle/>
          <a:p>
            <a:r>
              <a:rPr lang="ru-RU" dirty="0" err="1" smtClean="0"/>
              <a:t>Аккреция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07475" y="2812860"/>
            <a:ext cx="7750628" cy="1374504"/>
          </a:xfrm>
        </p:spPr>
        <p:txBody>
          <a:bodyPr>
            <a:noAutofit/>
          </a:bodyPr>
          <a:lstStyle/>
          <a:p>
            <a:r>
              <a:rPr lang="ru-RU" dirty="0"/>
              <a:t>Физика и Астрономия</a:t>
            </a:r>
          </a:p>
          <a:p>
            <a:r>
              <a:rPr lang="ru-RU" dirty="0"/>
              <a:t> </a:t>
            </a:r>
          </a:p>
          <a:p>
            <a:r>
              <a:rPr lang="ru-RU" sz="1600" b="1" dirty="0"/>
              <a:t>Авторы работы: Птичкин Данил Витальевич </a:t>
            </a:r>
            <a:endParaRPr lang="ru-RU" sz="1600" dirty="0"/>
          </a:p>
          <a:p>
            <a:r>
              <a:rPr lang="ru-RU" sz="1600" b="1" dirty="0"/>
              <a:t>Руководитель: </a:t>
            </a:r>
            <a:r>
              <a:rPr lang="ru-RU" sz="1600" b="1" dirty="0" err="1"/>
              <a:t>Байгашов</a:t>
            </a:r>
            <a:r>
              <a:rPr lang="ru-RU" sz="1600" b="1" dirty="0"/>
              <a:t> Алексей Сергеевич</a:t>
            </a:r>
            <a:endParaRPr lang="ru-RU" sz="1600" dirty="0"/>
          </a:p>
          <a:p>
            <a:r>
              <a:rPr lang="ru-RU" sz="1600" b="1" dirty="0"/>
              <a:t>Организация: МАОУ гимназия №40, Астрономическое сообщество БФУ</a:t>
            </a:r>
            <a:endParaRPr lang="ru-RU" sz="1600" dirty="0"/>
          </a:p>
          <a:p>
            <a:r>
              <a:rPr lang="ru-RU" sz="1600" b="1" dirty="0"/>
              <a:t> Город: Калининград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53613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422736" y="738909"/>
            <a:ext cx="6393940" cy="865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Расстояние определяем из простой векторной планиметрии.</a:t>
            </a:r>
          </a:p>
        </p:txBody>
      </p:sp>
      <p:pic>
        <p:nvPicPr>
          <p:cNvPr id="3" name="Рисунок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618" y="1858645"/>
            <a:ext cx="9061767" cy="49993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360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990109" y="1170786"/>
            <a:ext cx="60931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Результирующие силы. По 2 закону Ньютона.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5" name="Рисунок 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535" y="1939636"/>
            <a:ext cx="8680285" cy="491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11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805" y="2194301"/>
            <a:ext cx="8270067" cy="46636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/>
          <p:cNvSpPr/>
          <p:nvPr/>
        </p:nvSpPr>
        <p:spPr>
          <a:xfrm>
            <a:off x="4045662" y="1165707"/>
            <a:ext cx="6456896" cy="658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Проекции результирующих сил.</a:t>
            </a:r>
          </a:p>
        </p:txBody>
      </p:sp>
    </p:spTree>
    <p:extLst>
      <p:ext uri="{BB962C8B-B14F-4D97-AF65-F5344CB8AC3E}">
        <p14:creationId xmlns:p14="http://schemas.microsoft.com/office/powerpoint/2010/main" val="365235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632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233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789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-24288" t="-23192" r="-24407" b="4238"/>
          <a:stretch/>
        </p:blipFill>
        <p:spPr>
          <a:xfrm>
            <a:off x="-3048000" y="-1714500"/>
            <a:ext cx="182880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41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953164" y="859882"/>
            <a:ext cx="681417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 гравитационного взаимодействия (</a:t>
            </a: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k=0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 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69" name="Рисунок 2723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619" y="1629323"/>
            <a:ext cx="6160653" cy="484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209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368801" y="720848"/>
            <a:ext cx="631256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 кулоновского взаимодействия</a:t>
            </a: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(G=0)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3" name="Рисунок 2723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564" y="1879136"/>
            <a:ext cx="6410036" cy="497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768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581236" y="882529"/>
            <a:ext cx="6391564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 совместного взаимодействия: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7" name="Рисунок 2723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690" y="1682748"/>
            <a:ext cx="6040581" cy="475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376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https://in-space.ru/wp-content/uploads/2018/03/black_hole_star_eat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07" y="1698172"/>
            <a:ext cx="7280364" cy="431074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7794171" y="1924594"/>
            <a:ext cx="43020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Определение: </a:t>
            </a:r>
            <a:r>
              <a:rPr lang="ru-RU" i="1" dirty="0"/>
              <a:t>(лат. </a:t>
            </a:r>
            <a:r>
              <a:rPr lang="la-Latn" i="1" dirty="0"/>
              <a:t>accrētiō</a:t>
            </a:r>
            <a:r>
              <a:rPr lang="ru-RU" i="1" dirty="0"/>
              <a:t> «приращение, увеличение» от </a:t>
            </a:r>
            <a:r>
              <a:rPr lang="la-Latn" i="1" dirty="0"/>
              <a:t>accrēscere</a:t>
            </a:r>
            <a:r>
              <a:rPr lang="ru-RU" i="1" dirty="0"/>
              <a:t> «прирастать»)</a:t>
            </a:r>
            <a:r>
              <a:rPr lang="ru-RU" dirty="0"/>
              <a:t> — </a:t>
            </a:r>
            <a:endParaRPr lang="ru-RU" dirty="0" smtClean="0"/>
          </a:p>
          <a:p>
            <a:r>
              <a:rPr lang="ru-RU" dirty="0" smtClean="0"/>
              <a:t>процесс </a:t>
            </a:r>
            <a:r>
              <a:rPr lang="ru-RU" dirty="0"/>
              <a:t>приращения массы небесного тела путём гравитационного притяжения материи (обычно газа) на него из окружающего пространства </a:t>
            </a:r>
          </a:p>
        </p:txBody>
      </p:sp>
    </p:spTree>
    <p:extLst>
      <p:ext uri="{BB962C8B-B14F-4D97-AF65-F5344CB8AC3E}">
        <p14:creationId xmlns:p14="http://schemas.microsoft.com/office/powerpoint/2010/main" val="414112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5606473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/>
          <a:srcRect t="2500" r="50658" b="8037"/>
          <a:stretch/>
        </p:blipFill>
        <p:spPr>
          <a:xfrm>
            <a:off x="5606473" y="1"/>
            <a:ext cx="6616685" cy="674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67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2260" y="733367"/>
            <a:ext cx="6708140" cy="518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Прямоугольник 1"/>
          <p:cNvSpPr/>
          <p:nvPr/>
        </p:nvSpPr>
        <p:spPr>
          <a:xfrm>
            <a:off x="5721531" y="1838572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/>
              <a:t>Пульсар </a:t>
            </a:r>
            <a:r>
              <a:rPr lang="en-US" b="1" dirty="0"/>
              <a:t>PSR J1747-2958, </a:t>
            </a:r>
            <a:r>
              <a:rPr lang="ru-RU" b="1" dirty="0"/>
              <a:t>движущийся со скоростью ~600 км/с через межзвёздный газ. Конус ударной волны (</a:t>
            </a:r>
            <a:r>
              <a:rPr lang="ru-RU" b="1" dirty="0" err="1"/>
              <a:t>радиоизображение</a:t>
            </a:r>
            <a:r>
              <a:rPr lang="ru-RU" b="1" dirty="0"/>
              <a:t>, синий цвет) и облака плазмы, разогретые вторичной ударной волной на границе магнитосферы (рентгеновское изображение, жёлтый цвет).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16399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3682" y="2436607"/>
            <a:ext cx="5511818" cy="1486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Эддингтоновский</a:t>
            </a:r>
            <a:r>
              <a:rPr lang="ru-RU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предел.</a:t>
            </a:r>
            <a:endParaRPr lang="ru-RU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Возможность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аккреции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на излучающий объект определяется соотношением силы тяготения и сил давления излучения на аккрецирующую материю</a:t>
            </a:r>
            <a:endParaRPr lang="ru-RU" dirty="0"/>
          </a:p>
        </p:txBody>
      </p:sp>
      <p:pic>
        <p:nvPicPr>
          <p:cNvPr id="2050" name="Picture 2" descr="https://cdn.britannica.com/43/79843-050-479A91A4/Arthur-Stanley-Eddington-193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182" y="1689100"/>
            <a:ext cx="5520068" cy="410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69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3"/>
          <a:srcRect l="58055" t="27408" r="4931" b="36913"/>
          <a:stretch/>
        </p:blipFill>
        <p:spPr>
          <a:xfrm>
            <a:off x="-121921" y="1430528"/>
            <a:ext cx="12431359" cy="5427472"/>
          </a:xfrm>
          <a:prstGeom prst="rect">
            <a:avLst/>
          </a:prstGeom>
        </p:spPr>
      </p:pic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734233"/>
              </p:ext>
            </p:extLst>
          </p:nvPr>
        </p:nvGraphicFramePr>
        <p:xfrm>
          <a:off x="7547759" y="2300069"/>
          <a:ext cx="2484515" cy="11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Уравнение" r:id="rId4" imgW="837836" imgH="393529" progId="Equation.3">
                  <p:embed/>
                </p:oleObj>
              </mc:Choice>
              <mc:Fallback>
                <p:oleObj name="Уравнение" r:id="rId4" imgW="837836" imgH="393529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7759" y="2300069"/>
                        <a:ext cx="2484515" cy="1176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666732"/>
              </p:ext>
            </p:extLst>
          </p:nvPr>
        </p:nvGraphicFramePr>
        <p:xfrm>
          <a:off x="7547759" y="3670856"/>
          <a:ext cx="1781629" cy="1138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Уравнение" r:id="rId6" imgW="622030" imgH="393529" progId="Equation.3">
                  <p:embed/>
                </p:oleObj>
              </mc:Choice>
              <mc:Fallback>
                <p:oleObj name="Уравнение" r:id="rId6" imgW="622030" imgH="393529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7759" y="3670856"/>
                        <a:ext cx="1781629" cy="11387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6998562"/>
              </p:ext>
            </p:extLst>
          </p:nvPr>
        </p:nvGraphicFramePr>
        <p:xfrm>
          <a:off x="7547759" y="5003541"/>
          <a:ext cx="1613658" cy="1020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Уравнение" r:id="rId8" imgW="622080" imgH="393480" progId="Equation.3">
                  <p:embed/>
                </p:oleObj>
              </mc:Choice>
              <mc:Fallback>
                <p:oleObj name="Уравнение" r:id="rId8" imgW="622080" imgH="39348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7759" y="5003541"/>
                        <a:ext cx="1613658" cy="10208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" name="Rectangle 32"/>
          <p:cNvSpPr>
            <a:spLocks noChangeArrowheads="1"/>
          </p:cNvSpPr>
          <p:nvPr/>
        </p:nvSpPr>
        <p:spPr bwMode="auto">
          <a:xfrm>
            <a:off x="482600" y="2492059"/>
            <a:ext cx="6013994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Сравним эти силы. Сила тяготения, действующая на протон на расстоянии r от звезды массы M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ru-RU" altLang="ru-RU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73" name="Rectangle 33"/>
          <p:cNvSpPr>
            <a:spLocks noChangeArrowheads="1"/>
          </p:cNvSpPr>
          <p:nvPr/>
        </p:nvSpPr>
        <p:spPr bwMode="auto">
          <a:xfrm>
            <a:off x="482600" y="3857963"/>
            <a:ext cx="6292669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Освещенность на этом расстоянии (светимость – L):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76" name="Rectangle 34"/>
          <p:cNvSpPr>
            <a:spLocks noChangeArrowheads="1"/>
          </p:cNvSpPr>
          <p:nvPr/>
        </p:nvSpPr>
        <p:spPr bwMode="auto">
          <a:xfrm>
            <a:off x="482600" y="4950524"/>
            <a:ext cx="461466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6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 Где E[Вт/м2], L[Вт]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6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Сила давления излучения на электроны равна: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600" b="1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77" name="Rectangle 35"/>
          <p:cNvSpPr>
            <a:spLocks noChangeArrowheads="1"/>
          </p:cNvSpPr>
          <p:nvPr/>
        </p:nvSpPr>
        <p:spPr bwMode="auto">
          <a:xfrm>
            <a:off x="482600" y="54514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136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58055" t="27408" r="4931" b="36913"/>
          <a:stretch/>
        </p:blipFill>
        <p:spPr>
          <a:xfrm>
            <a:off x="-39319" y="1701243"/>
            <a:ext cx="12431359" cy="5427472"/>
          </a:xfrm>
          <a:prstGeom prst="rect">
            <a:avLst/>
          </a:prstGeom>
        </p:spPr>
      </p:pic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5817804"/>
              </p:ext>
            </p:extLst>
          </p:nvPr>
        </p:nvGraphicFramePr>
        <p:xfrm>
          <a:off x="3338032" y="1777728"/>
          <a:ext cx="4831011" cy="1389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Уравнение" r:id="rId4" imgW="1765080" imgH="507960" progId="Equation.3">
                  <p:embed/>
                </p:oleObj>
              </mc:Choice>
              <mc:Fallback>
                <p:oleObj name="Уравнение" r:id="rId4" imgW="1765080" imgH="50796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8032" y="1777728"/>
                        <a:ext cx="4831011" cy="13895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7286865"/>
              </p:ext>
            </p:extLst>
          </p:nvPr>
        </p:nvGraphicFramePr>
        <p:xfrm>
          <a:off x="3338032" y="5711098"/>
          <a:ext cx="4428436" cy="1057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Уравнение" r:id="rId6" imgW="1943100" imgH="457200" progId="Equation.3">
                  <p:embed/>
                </p:oleObj>
              </mc:Choice>
              <mc:Fallback>
                <p:oleObj name="Уравнение" r:id="rId6" imgW="1943100" imgH="457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8032" y="5711098"/>
                        <a:ext cx="4428436" cy="10577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15" name="Рисунок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080" y="4006492"/>
            <a:ext cx="3636198" cy="105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Рисунок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184" y="4006492"/>
            <a:ext cx="2620010" cy="111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117438" y="227294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117438" y="354929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так наз. классический радиус электрона. Равен 2,8x10-13 см. </a:t>
            </a: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Приравниваем теперь эти силы:</a:t>
            </a: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225616" y="5189998"/>
            <a:ext cx="384999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Обычно эту формулу записывают немного по-другому: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117438" y="472086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05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33257" y="2891245"/>
            <a:ext cx="224681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 smtClean="0">
                <a:latin typeface="Broadway" panose="04040905080B02020502" pitchFamily="82" charset="0"/>
              </a:rPr>
              <a:t>VS</a:t>
            </a:r>
            <a:endParaRPr lang="ru-RU" sz="115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67243" y="1948709"/>
            <a:ext cx="1985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Протоны</a:t>
            </a:r>
            <a:r>
              <a:rPr lang="ru-RU" sz="2800" dirty="0" smtClean="0"/>
              <a:t>      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474757" y="1948709"/>
            <a:ext cx="24465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/>
              <a:t>Электроны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1458684" y="2951412"/>
            <a:ext cx="1802674" cy="1741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9227746" y="3412966"/>
            <a:ext cx="940526" cy="81860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1854926" y="3412966"/>
            <a:ext cx="226423" cy="2272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2558142" y="3412966"/>
            <a:ext cx="226423" cy="2272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9484802" y="3662351"/>
            <a:ext cx="143690" cy="1314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9754692" y="3662350"/>
            <a:ext cx="143690" cy="1314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945277" y="5284515"/>
            <a:ext cx="703216" cy="457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 rot="5400000">
            <a:off x="1945277" y="5261656"/>
            <a:ext cx="703216" cy="457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 flipV="1">
            <a:off x="9419412" y="5284513"/>
            <a:ext cx="7488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040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83679" y="2368730"/>
            <a:ext cx="4955177" cy="313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Прямоугольник 2"/>
          <p:cNvSpPr/>
          <p:nvPr/>
        </p:nvSpPr>
        <p:spPr>
          <a:xfrm>
            <a:off x="4431421" y="875602"/>
            <a:ext cx="55573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Основная задача </a:t>
            </a:r>
            <a:r>
              <a:rPr lang="ru-RU" sz="28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на </a:t>
            </a:r>
            <a:r>
              <a:rPr lang="ru-RU" sz="2800" b="1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аккрецию</a:t>
            </a:r>
            <a:r>
              <a:rPr lang="ru-RU" sz="28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ru-RU" sz="28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04799" y="3091543"/>
            <a:ext cx="61134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Нейтронная звезда радиусом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r=10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км движется со скоростью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v=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100 км/с через облако молекулярного водорода с концентрацией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n=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1000 частиц на куб. см. Оцените скорость, с которой нейтронная звезда будет набирать массу из-за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аккреции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05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712823" y="615182"/>
            <a:ext cx="73326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2400" b="1" kern="1400" spc="-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Создание анимации с помощью языка программирования </a:t>
            </a:r>
            <a:r>
              <a:rPr lang="ru-RU" sz="2400" b="1" kern="1400" spc="-5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2400" b="1" kern="1400" spc="-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200" kern="1400" spc="-50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064" y="1627868"/>
            <a:ext cx="8181794" cy="52301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159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127</TotalTime>
  <Words>188</Words>
  <Application>Microsoft Office PowerPoint</Application>
  <PresentationFormat>Широкоэкранный</PresentationFormat>
  <Paragraphs>36</Paragraphs>
  <Slides>20</Slides>
  <Notes>3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8" baseType="lpstr">
      <vt:lpstr>Arial</vt:lpstr>
      <vt:lpstr>Broadway</vt:lpstr>
      <vt:lpstr>Calibri</vt:lpstr>
      <vt:lpstr>Calibri Light</vt:lpstr>
      <vt:lpstr>Century Gothic</vt:lpstr>
      <vt:lpstr>Times New Roman</vt:lpstr>
      <vt:lpstr>След самолета</vt:lpstr>
      <vt:lpstr>Microsoft Equation 3.0</vt:lpstr>
      <vt:lpstr>Аккреция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Аккреция</dc:title>
  <dc:creator>User</dc:creator>
  <cp:lastModifiedBy>User</cp:lastModifiedBy>
  <cp:revision>10</cp:revision>
  <dcterms:created xsi:type="dcterms:W3CDTF">2021-04-25T17:32:51Z</dcterms:created>
  <dcterms:modified xsi:type="dcterms:W3CDTF">2021-04-25T19:40:25Z</dcterms:modified>
</cp:coreProperties>
</file>