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73" r:id="rId3"/>
    <p:sldId id="413" r:id="rId4"/>
    <p:sldId id="415" r:id="rId5"/>
    <p:sldId id="436" r:id="rId6"/>
    <p:sldId id="437" r:id="rId7"/>
    <p:sldId id="449" r:id="rId8"/>
    <p:sldId id="438" r:id="rId9"/>
    <p:sldId id="439" r:id="rId10"/>
    <p:sldId id="442" r:id="rId11"/>
    <p:sldId id="443" r:id="rId12"/>
    <p:sldId id="444" r:id="rId13"/>
    <p:sldId id="440" r:id="rId14"/>
    <p:sldId id="441" r:id="rId15"/>
    <p:sldId id="445" r:id="rId16"/>
    <p:sldId id="446" r:id="rId17"/>
    <p:sldId id="44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nm7pGd1TLYRmg0FJPNaUp8ES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9"/>
    <p:restoredTop sz="94656"/>
  </p:normalViewPr>
  <p:slideViewPr>
    <p:cSldViewPr snapToGrid="0">
      <p:cViewPr varScale="1">
        <p:scale>
          <a:sx n="74" d="100"/>
          <a:sy n="74" d="100"/>
        </p:scale>
        <p:origin x="11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85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Аккреционный диск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43840" y="1444943"/>
            <a:ext cx="8199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vi-VN" sz="1800" dirty="0" smtClean="0"/>
              <a:t>Газ, перетекающий от одного компонента системы к другому, имеет значительный момент вращения, обусловленный орбитальным движением. </a:t>
            </a:r>
            <a:endParaRPr lang="ru-RU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4480" y="2478207"/>
            <a:ext cx="7914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800" dirty="0" smtClean="0"/>
              <a:t>Поэтому частицы газа не могут падать на звезду радиально. Вместо этого они движутся вокруг неё по кеплеровским орбитам. Вследствие этого образуется газовый диск, распределение скоростей в котором должно соответствовать законам Кеплера: слои, расположенные ближе к звезде, будут иметь бо́льшие скорости. </a:t>
            </a:r>
            <a:endParaRPr lang="ru-RU" sz="1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4000" y="4020701"/>
            <a:ext cx="5222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dirty="0" smtClean="0"/>
              <a:t>Однако из-за трения между слоями газа их скорости выравниваются, и внутренние слои передают часть своего момента импульса наружу. Вследствие этого внутренние слои приближаются к звезде и, в конце концов, падают на её поверхность. </a:t>
            </a:r>
            <a:endParaRPr lang="ru-RU" dirty="0"/>
          </a:p>
        </p:txBody>
      </p:sp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6415" y="3833178"/>
            <a:ext cx="3136956" cy="212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 на белые карлики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28320" y="1556703"/>
            <a:ext cx="82702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Аккреция на белые карлики, если второй звездой является красный гигант, приводит к так наз. </a:t>
            </a:r>
            <a:r>
              <a:rPr lang="ru-RU" sz="1800" i="1" dirty="0" smtClean="0"/>
              <a:t>карликовым новым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28320" y="2376607"/>
            <a:ext cx="831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Когда газ диска достигает критической температуры, происходит изменение его вязкости, результатом чего является падение газа на поверхность белого карлика, сопровождающееся выделением больших количеств гравитационной потенциальной энергии (вспышки). </a:t>
            </a:r>
            <a:endParaRPr lang="ru-RU" sz="1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7040" y="3858141"/>
            <a:ext cx="832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Аккреция на белые карлики, обладающие сильным магнитным полем, направляется в район магнитных полюсов белого карлика.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4709627"/>
            <a:ext cx="817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Циклотронный механизм излучения аккрецирующей плазмы в околополярных областях </a:t>
            </a:r>
            <a:r>
              <a:rPr lang="ru-RU" sz="1800" i="1" dirty="0" smtClean="0"/>
              <a:t>вызывает сильную поляризацию излучения в видимой области (так наз. </a:t>
            </a:r>
            <a:r>
              <a:rPr lang="ru-RU" sz="1800" dirty="0" smtClean="0"/>
              <a:t>поляры).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 на белые карлики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8160" y="1685727"/>
            <a:ext cx="831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i="1" dirty="0" smtClean="0"/>
              <a:t>Новые звезды</a:t>
            </a:r>
            <a:r>
              <a:rPr lang="ru-RU" sz="1800" dirty="0" smtClean="0"/>
              <a:t>. Аккреция богатого водородом вещества приводит к его накоплению на поверхности карлика (состоящей преимущественно из гелия) и разогреву до температур реакции синтеза гелия.</a:t>
            </a:r>
            <a:endParaRPr lang="ru-RU" sz="1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7680" y="3634621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Период быстрого роста яркости сменяется более или менее медленным спадом, и звезда возвращается к состоянию, предшествовавшему вспышке. Период спада яркости может колебаться от менее чем 100 дней (т. н. быстрые новые</a:t>
            </a:r>
            <a:r>
              <a:rPr lang="en-US" sz="1800" dirty="0" smtClean="0"/>
              <a:t>) </a:t>
            </a:r>
            <a:r>
              <a:rPr lang="ru-RU" sz="1800" dirty="0" smtClean="0"/>
              <a:t>до нескольких лет (медленные новые).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8640" y="2724388"/>
            <a:ext cx="8219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В случае развития тепловой неустойчивости приводит к взрыву. Блеск звезды увеличивается на 6-16 з.в. (в среднем на 12 з.в.) </a:t>
            </a:r>
            <a:endParaRPr lang="ru-RU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000" y="5049520"/>
            <a:ext cx="795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Порядка 10 новых открывается в нашей Галактике ежегодно.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Сверхновые типа </a:t>
            </a:r>
            <a:r>
              <a:rPr lang="en-US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Ia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pic>
        <p:nvPicPr>
          <p:cNvPr id="13" name="Рисунок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745" y="1349058"/>
            <a:ext cx="5210175" cy="43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577840" y="1381185"/>
            <a:ext cx="3383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>
                <a:latin typeface="Book Antiqua" pitchFamily="18" charset="0"/>
              </a:rPr>
              <a:t>Из-за аккреции может происходить накопление вещества на поверхности. Если масса белого карлика превысит 1,44 солнечных, то начинается взрывной термоядерный синтез.</a:t>
            </a:r>
            <a:endParaRPr lang="ru-RU" sz="1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Сверхновые типа </a:t>
            </a:r>
            <a:r>
              <a:rPr lang="en-US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Ia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0022" y="2123440"/>
            <a:ext cx="4883978" cy="45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5120640" y="1350704"/>
            <a:ext cx="336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>
                <a:latin typeface="Book Antiqua" pitchFamily="18" charset="0"/>
              </a:rPr>
              <a:t>Эволюция светимости сверхновой типа </a:t>
            </a:r>
            <a:r>
              <a:rPr lang="en-US" sz="1800" dirty="0" smtClean="0">
                <a:latin typeface="Book Antiqua" pitchFamily="18" charset="0"/>
              </a:rPr>
              <a:t>Ia</a:t>
            </a:r>
            <a:r>
              <a:rPr lang="ru-RU" sz="1800" dirty="0" smtClean="0">
                <a:latin typeface="Book Antiqua" pitchFamily="18" charset="0"/>
              </a:rPr>
              <a:t> со временем</a:t>
            </a:r>
            <a:endParaRPr lang="ru-RU" sz="18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0" y="1503680"/>
            <a:ext cx="3383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smtClean="0"/>
              <a:t>Температура в ядре достигает миллиарда градусов, а значительная часть вещества, состоявшего в основном из кислорода и углерода, за несколько секунд превращается в более тяжёлые элементы</a:t>
            </a:r>
            <a:r>
              <a:rPr lang="ru-RU" sz="1800" baseline="30000" dirty="0" smtClean="0"/>
              <a:t> </a:t>
            </a:r>
            <a:r>
              <a:rPr lang="ru-RU" sz="1800" dirty="0" smtClean="0"/>
              <a:t>и выбрасывается в окружающее пространство со скоростями до </a:t>
            </a:r>
          </a:p>
          <a:p>
            <a:pPr algn="just"/>
            <a:r>
              <a:rPr lang="ru-RU" sz="1800" dirty="0" smtClean="0"/>
              <a:t>5 000 — 20 000 км/с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 на нейтронные звезды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8160" y="1685727"/>
            <a:ext cx="831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i="1" dirty="0" smtClean="0"/>
              <a:t>Барстеры</a:t>
            </a:r>
            <a:r>
              <a:rPr lang="ru-RU" sz="1800" dirty="0" smtClean="0"/>
              <a:t>. Аккреция может приводить к накоплению материи на поверхности и образованию вырожденной оболочки, богатой водородом и гелием. </a:t>
            </a:r>
            <a:endParaRPr lang="ru-RU" sz="1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8000" y="2852301"/>
            <a:ext cx="832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Внутри оболочки может происходить взрывной термоядерной синтез. Такие объекты наблюдаются как вспыхивающие рентгеновские источники с периодом от нескольких часов до нескольких дней.</a:t>
            </a:r>
            <a:endParaRPr lang="ru-RU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520" y="3982720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Время развития вспышки составляет 0,1-5 секунд, время затухания  - 3-100 секунд, характерная энергия рентгеновских фотонов </a:t>
            </a:r>
            <a:r>
              <a:rPr lang="en-US" sz="1800" dirty="0" smtClean="0"/>
              <a:t>~ 1-20 </a:t>
            </a:r>
            <a:r>
              <a:rPr lang="ru-RU" sz="1800" dirty="0" smtClean="0"/>
              <a:t>кэВ.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560" y="4765040"/>
            <a:ext cx="826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smtClean="0"/>
              <a:t>По данным наблюдений абсолютная рентгеновская светимость барстеров составляет во время вспышки </a:t>
            </a:r>
            <a:r>
              <a:rPr lang="en-US" sz="1800" dirty="0" smtClean="0"/>
              <a:t>~ 10</a:t>
            </a:r>
            <a:r>
              <a:rPr lang="en-US" sz="1800" baseline="30000" dirty="0" smtClean="0"/>
              <a:t>3</a:t>
            </a:r>
            <a:r>
              <a:rPr lang="ru-RU" sz="1800" baseline="30000" dirty="0" smtClean="0"/>
              <a:t>0</a:t>
            </a:r>
            <a:r>
              <a:rPr lang="en-US" sz="1800" dirty="0" smtClean="0"/>
              <a:t>−10</a:t>
            </a:r>
            <a:r>
              <a:rPr lang="en-US" sz="1800" baseline="30000" dirty="0" smtClean="0"/>
              <a:t>3</a:t>
            </a:r>
            <a:r>
              <a:rPr lang="ru-RU" sz="1800" baseline="30000" dirty="0" smtClean="0"/>
              <a:t>1</a:t>
            </a:r>
            <a:r>
              <a:rPr lang="en-US" sz="1800" dirty="0" smtClean="0"/>
              <a:t> </a:t>
            </a:r>
            <a:r>
              <a:rPr lang="ru-RU" sz="1800" dirty="0" smtClean="0"/>
              <a:t>Дж/сек и полную энергию вспышки</a:t>
            </a:r>
            <a:r>
              <a:rPr lang="en-US" sz="1800" dirty="0" smtClean="0"/>
              <a:t> ~ 10</a:t>
            </a:r>
            <a:r>
              <a:rPr lang="en-US" sz="1800" baseline="30000" dirty="0" smtClean="0"/>
              <a:t>3</a:t>
            </a:r>
            <a:r>
              <a:rPr lang="ru-RU" sz="1800" baseline="30000" dirty="0" smtClean="0"/>
              <a:t>1</a:t>
            </a:r>
            <a:r>
              <a:rPr lang="en-US" sz="1800" dirty="0" smtClean="0"/>
              <a:t>−10</a:t>
            </a:r>
            <a:r>
              <a:rPr lang="en-US" sz="1800" baseline="30000" dirty="0" smtClean="0"/>
              <a:t>3</a:t>
            </a:r>
            <a:r>
              <a:rPr lang="ru-RU" sz="1800" baseline="30000" dirty="0" smtClean="0"/>
              <a:t>2</a:t>
            </a:r>
            <a:r>
              <a:rPr lang="ru-RU" sz="1800" dirty="0" smtClean="0"/>
              <a:t> Дж.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 на нейтронные звезды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3520" y="1422401"/>
            <a:ext cx="36982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i="1" dirty="0" smtClean="0"/>
              <a:t>Рентгеновские пульсары</a:t>
            </a:r>
            <a:r>
              <a:rPr lang="ru-RU" sz="1800" dirty="0" smtClean="0"/>
              <a:t>. При аккреции на нейтронные звезды, обладающие сильным магнитным полем поток аккрецирующей плазмы аккрецируется в область магнитных полюсов. Материя, ударяясь о твердую поверхность нейтронной звезды, сильно разогревается и начинает излучать.</a:t>
            </a:r>
            <a:endParaRPr lang="ru-RU" sz="1800" dirty="0"/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6241" y="1318488"/>
            <a:ext cx="4937760" cy="492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162560" y="4577547"/>
            <a:ext cx="387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Пульсации излучения связаны с тем, что из-за быстрого вращения звезды, аккреционная колонка то уходит из вида наблюдателя, то снова появляется.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 на черные дыры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4560" y="1276985"/>
            <a:ext cx="5679440" cy="302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558552"/>
            <a:ext cx="3484880" cy="21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35280" y="4683760"/>
            <a:ext cx="843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smtClean="0"/>
              <a:t>То, что увидит человек при приближении к черной дыре с аккреционным диском. Из-за сильного искривления пространства вокруг ЧД лучи от закрытой поверхности аккреционного диска огибают черную дыру.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</a:t>
            </a:r>
            <a:endParaRPr sz="36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0" y="1584960"/>
            <a:ext cx="89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процесс приращения массы  небесного тела путём  гравитационного  </a:t>
            </a:r>
          </a:p>
          <a:p>
            <a:pPr algn="just"/>
            <a:r>
              <a:rPr lang="ru-RU" sz="1800" dirty="0" smtClean="0"/>
              <a:t>притяжения  материи (обычно газа) на него из окружающего пространства</a:t>
            </a:r>
            <a:endParaRPr lang="ru-RU" sz="1800" dirty="0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162560" y="2567305"/>
            <a:ext cx="86258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Для неподвижной относительно тела газовой среды аккреция сферически симметрична. В случае звёзд сферически симметричная аккреция газа возможна только при условии, что светимость тела не превышает критическую светимость, то есть гравитационные силы превышают давление излучения тяготеющего тела.</a:t>
            </a:r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" y="4368800"/>
            <a:ext cx="878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smtClean="0"/>
              <a:t>Для движущихся звезд аккреция близка к сферически симметричной при скорости движения меньшей скорости звука в среде. При сверхзвуковых скоростях движения сквозь газовую среду, аккреция происходит в конусе, расположенном позади тела и ограниченном вызванной им ударной волной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Картинка</a:t>
            </a:r>
            <a:endParaRPr sz="36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6370320" y="1635761"/>
            <a:ext cx="26212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Пульсар </a:t>
            </a:r>
            <a:r>
              <a:rPr lang="en-US" sz="1800" dirty="0" smtClean="0"/>
              <a:t>PSR J1747-2958, </a:t>
            </a:r>
            <a:r>
              <a:rPr lang="ru-RU" sz="1800" dirty="0" smtClean="0"/>
              <a:t>движущийся со скоростью ~600 км/с через межзвёздный газ. Конус ударной волны (радиоизображение, синий цвет) и облака плазмы, разогретые вторичной ударной волной на границе магнитосферы (рентгеновское изображение, жёлтый цвет).</a:t>
            </a:r>
            <a:endParaRPr lang="ru-RU" sz="1800" dirty="0"/>
          </a:p>
        </p:txBody>
      </p:sp>
      <p:pic>
        <p:nvPicPr>
          <p:cNvPr id="21913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260" y="1371600"/>
            <a:ext cx="5882192" cy="45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Эддингтоновский предел</a:t>
            </a:r>
            <a:endParaRPr sz="36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254000" y="1493521"/>
            <a:ext cx="858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Возможность аккреции на излучающий объект определяется соотношением силы тяготения и сил давления излучения на аккрецирующую материю. </a:t>
            </a:r>
            <a:endParaRPr lang="ru-RU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2316481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Обычно рассматривается водородная плазма (водород составляет большую часть массы во Вселенной). Сила тяготения действует, в основном, на протоны в плазме (масса протона в </a:t>
            </a:r>
            <a:r>
              <a:rPr lang="en-US" sz="1800" dirty="0" smtClean="0"/>
              <a:t>~1900 </a:t>
            </a:r>
            <a:r>
              <a:rPr lang="ru-RU" sz="1800" dirty="0" smtClean="0"/>
              <a:t>раз больше массы электрона). А давление излучения – в основном, на электроны. 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3667761"/>
            <a:ext cx="858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Сравним эти силы</a:t>
            </a:r>
            <a:r>
              <a:rPr lang="en-US" sz="1800" dirty="0" smtClean="0"/>
              <a:t>. </a:t>
            </a:r>
            <a:r>
              <a:rPr lang="ru-RU" sz="1800" dirty="0" smtClean="0"/>
              <a:t>Сила тяготения, действующая на протон на расстоянии </a:t>
            </a:r>
            <a:r>
              <a:rPr lang="en-US" sz="1800" dirty="0" smtClean="0"/>
              <a:t>r </a:t>
            </a:r>
            <a:r>
              <a:rPr lang="ru-RU" sz="1800" dirty="0" smtClean="0"/>
              <a:t>от звезды массы </a:t>
            </a:r>
            <a:r>
              <a:rPr lang="en-US" sz="1800" dirty="0" smtClean="0"/>
              <a:t>M:</a:t>
            </a:r>
            <a:endParaRPr lang="ru-RU" sz="18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535679" y="4400550"/>
          <a:ext cx="1654441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1" name="Формула" r:id="rId5" imgW="812520" imgH="393480" progId="Equation.3">
                  <p:embed/>
                </p:oleObj>
              </mc:Choice>
              <mc:Fallback>
                <p:oleObj name="Формула" r:id="rId5" imgW="81252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679" y="4400550"/>
                        <a:ext cx="1654441" cy="801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6560" y="34239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25120" y="5232401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Освещенность на этом расстоянии</a:t>
            </a:r>
            <a:r>
              <a:rPr lang="en-US" sz="1800" dirty="0" smtClean="0"/>
              <a:t> (</a:t>
            </a:r>
            <a:r>
              <a:rPr lang="ru-RU" sz="1800" dirty="0" smtClean="0"/>
              <a:t>светимость – </a:t>
            </a:r>
            <a:r>
              <a:rPr lang="en-US" sz="1800" dirty="0" smtClean="0"/>
              <a:t>L):</a:t>
            </a:r>
            <a:endParaRPr lang="ru-RU" sz="1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685280" y="5101589"/>
          <a:ext cx="1290320" cy="833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2" name="Формула" r:id="rId7" imgW="609480" imgH="393480" progId="Equation.3">
                  <p:embed/>
                </p:oleObj>
              </mc:Choice>
              <mc:Fallback>
                <p:oleObj name="Формула" r:id="rId7" imgW="609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280" y="5101589"/>
                        <a:ext cx="1290320" cy="833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Эддингтоновский предел</a:t>
            </a:r>
            <a:endParaRPr sz="36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254000" y="1493521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Сила давления излучения на электроны равна</a:t>
            </a:r>
            <a:r>
              <a:rPr lang="en-US" sz="1800" dirty="0" smtClean="0"/>
              <a:t>: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2844801"/>
            <a:ext cx="858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Здесь </a:t>
            </a:r>
            <a:r>
              <a:rPr lang="el-GR" sz="1800" dirty="0" smtClean="0"/>
              <a:t>σ</a:t>
            </a:r>
            <a:r>
              <a:rPr lang="ru-RU" sz="1800" dirty="0" smtClean="0"/>
              <a:t> – </a:t>
            </a:r>
            <a:r>
              <a:rPr lang="en-US" sz="1800" dirty="0" smtClean="0"/>
              <a:t>“</a:t>
            </a:r>
            <a:r>
              <a:rPr lang="ru-RU" sz="1800" dirty="0" smtClean="0"/>
              <a:t>сечение</a:t>
            </a:r>
            <a:r>
              <a:rPr lang="en-US" sz="1800" dirty="0" smtClean="0"/>
              <a:t>” </a:t>
            </a:r>
            <a:r>
              <a:rPr lang="ru-RU" sz="1800" dirty="0" smtClean="0"/>
              <a:t>рассеяния света на электроне. Оно получается не из размеров электрона (это наивная картинка для иллюстрации), а из сложных вычислений на основе квантовой электродинамике.</a:t>
            </a:r>
            <a:endParaRPr lang="ru-RU" sz="18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690938" y="1962150"/>
          <a:ext cx="12414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4" name="Формула" r:id="rId5" imgW="609480" imgH="393480" progId="Equation.3">
                  <p:embed/>
                </p:oleObj>
              </mc:Choice>
              <mc:Fallback>
                <p:oleObj name="Формула" r:id="rId5" imgW="60948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1962150"/>
                        <a:ext cx="124142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6560" y="34239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25120" y="5232401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smtClean="0"/>
              <a:t>r</a:t>
            </a:r>
            <a:r>
              <a:rPr lang="en-US" sz="1800" baseline="-25000" dirty="0" smtClean="0"/>
              <a:t>e</a:t>
            </a:r>
            <a:r>
              <a:rPr lang="en-US" sz="1800" dirty="0" smtClean="0"/>
              <a:t> – </a:t>
            </a:r>
            <a:r>
              <a:rPr lang="ru-RU" sz="1800" dirty="0" smtClean="0"/>
              <a:t>так наз. классический радиус электрона.</a:t>
            </a:r>
            <a:r>
              <a:rPr lang="en-US" sz="1800" dirty="0" smtClean="0"/>
              <a:t> </a:t>
            </a:r>
            <a:r>
              <a:rPr lang="ru-RU" sz="1800" dirty="0" smtClean="0"/>
              <a:t>Равен 2,8</a:t>
            </a:r>
            <a:r>
              <a:rPr lang="en-US" sz="1800" dirty="0" smtClean="0"/>
              <a:t>x10</a:t>
            </a:r>
            <a:r>
              <a:rPr lang="en-US" sz="1800" baseline="30000" dirty="0" smtClean="0"/>
              <a:t>-13</a:t>
            </a:r>
            <a:r>
              <a:rPr lang="en-US" sz="1800" dirty="0" smtClean="0"/>
              <a:t> </a:t>
            </a:r>
            <a:r>
              <a:rPr lang="ru-RU" sz="1800" dirty="0" smtClean="0"/>
              <a:t>см. </a:t>
            </a:r>
            <a:endParaRPr lang="ru-RU" sz="1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619375" y="3863975"/>
          <a:ext cx="36560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5" name="Формула" r:id="rId7" imgW="1726920" imgH="507960" progId="Equation.3">
                  <p:embed/>
                </p:oleObj>
              </mc:Choice>
              <mc:Fallback>
                <p:oleObj name="Формула" r:id="rId7" imgW="172692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863975"/>
                        <a:ext cx="3656013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Эддингтоновский предел</a:t>
            </a:r>
            <a:endParaRPr sz="36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254000" y="1493521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Приравниваем теперь эти силы</a:t>
            </a:r>
            <a:r>
              <a:rPr lang="en-US" sz="1800" dirty="0" smtClean="0"/>
              <a:t>:</a:t>
            </a:r>
            <a:endParaRPr lang="ru-RU" sz="18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938463" y="1962150"/>
          <a:ext cx="274478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9" name="Формула" r:id="rId5" imgW="1346040" imgH="393480" progId="Equation.3">
                  <p:embed/>
                </p:oleObj>
              </mc:Choice>
              <mc:Fallback>
                <p:oleObj name="Формула" r:id="rId5" imgW="13460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1962150"/>
                        <a:ext cx="2744787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6560" y="34239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3119121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Обычно эту формулу записывают немного по-другому</a:t>
            </a:r>
            <a:r>
              <a:rPr lang="en-US" sz="1800" dirty="0" smtClean="0"/>
              <a:t>:</a:t>
            </a:r>
            <a:endParaRPr lang="ru-RU" sz="1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734685" y="1928178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0" name="Формула" r:id="rId7" imgW="952200" imgH="406080" progId="Equation.3">
                  <p:embed/>
                </p:oleObj>
              </mc:Choice>
              <mc:Fallback>
                <p:oleObj name="Формула" r:id="rId7" imgW="9522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685" y="1928178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2"/>
          <p:cNvGraphicFramePr>
            <a:graphicFrameLocks noChangeAspect="1"/>
          </p:cNvGraphicFramePr>
          <p:nvPr/>
        </p:nvGraphicFramePr>
        <p:xfrm>
          <a:off x="2279333" y="3761105"/>
          <a:ext cx="40322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1" name="Формула" r:id="rId9" imgW="1904760" imgH="444240" progId="Equation.3">
                  <p:embed/>
                </p:oleObj>
              </mc:Choice>
              <mc:Fallback>
                <p:oleObj name="Формула" r:id="rId9" imgW="19047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333" y="3761105"/>
                        <a:ext cx="40322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4160" y="4785360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smtClean="0"/>
              <a:t>В случае аккреционных дисков таких компактных объектов, как чёрные дыры и нейтронные звёзды, возможны ситуации, когда источником энергии является гравитационная энергия аккрецирующего вещества и темпы аккреции настолько высоки, что светимость превышает критическую.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Классическая задача на аккрецию</a:t>
            </a:r>
            <a:endParaRPr sz="36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254000" y="1493521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Нейтронная звезда радиусом </a:t>
            </a:r>
            <a:r>
              <a:rPr lang="en-US" sz="1800" dirty="0" smtClean="0"/>
              <a:t>r=10 </a:t>
            </a:r>
            <a:r>
              <a:rPr lang="ru-RU" sz="1800" dirty="0" smtClean="0"/>
              <a:t>км движется со скоростью </a:t>
            </a:r>
            <a:r>
              <a:rPr lang="en-US" sz="1800" dirty="0" smtClean="0"/>
              <a:t>v=</a:t>
            </a:r>
            <a:r>
              <a:rPr lang="ru-RU" sz="1800" dirty="0" smtClean="0"/>
              <a:t>100 км/с через облако молекулярного водорода с концентрацией </a:t>
            </a:r>
            <a:r>
              <a:rPr lang="en-US" sz="1800" dirty="0" smtClean="0"/>
              <a:t>n=</a:t>
            </a:r>
            <a:r>
              <a:rPr lang="ru-RU" sz="1800" dirty="0" smtClean="0"/>
              <a:t>1000 частиц на куб. см. Оцените скорость, с которой нейтронная звезда будет набирать массу из-за аккреции.</a:t>
            </a:r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6560" y="34239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25120" y="2692401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Фактически можно считать, что газ обтекает звезду со скоростью 100 км/с. </a:t>
            </a:r>
            <a:endParaRPr lang="ru-RU" sz="1800" dirty="0"/>
          </a:p>
        </p:txBody>
      </p:sp>
      <p:pic>
        <p:nvPicPr>
          <p:cNvPr id="272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758" y="3077845"/>
            <a:ext cx="39719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866640" y="3180080"/>
            <a:ext cx="363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smtClean="0"/>
              <a:t>Если смотреть наивно, то к звезде </a:t>
            </a:r>
            <a:r>
              <a:rPr lang="en-US" sz="1800" dirty="0" smtClean="0"/>
              <a:t>“</a:t>
            </a:r>
            <a:r>
              <a:rPr lang="ru-RU" sz="1800" dirty="0" smtClean="0"/>
              <a:t>прилипнут</a:t>
            </a:r>
            <a:r>
              <a:rPr lang="en-US" sz="1800" dirty="0" smtClean="0"/>
              <a:t>” </a:t>
            </a:r>
            <a:r>
              <a:rPr lang="ru-RU" sz="1800" dirty="0" smtClean="0"/>
              <a:t>частицы, оказавшиеся непосредственно на ее пути. </a:t>
            </a:r>
            <a:endParaRPr lang="ru-RU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7280" y="4439920"/>
            <a:ext cx="363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smtClean="0"/>
              <a:t>Т.е.</a:t>
            </a:r>
            <a:r>
              <a:rPr lang="en-US" sz="1800" dirty="0" smtClean="0"/>
              <a:t> </a:t>
            </a:r>
            <a:r>
              <a:rPr lang="ru-RU" sz="1800" dirty="0" smtClean="0"/>
              <a:t>за одну секунду -  это частицы, оказавшиеся внутри цилиндра высотой 100 км и площадью </a:t>
            </a:r>
            <a:r>
              <a:rPr lang="en-US" sz="1800" i="1" dirty="0" smtClean="0">
                <a:latin typeface="Bookman Old Style" pitchFamily="18" charset="0"/>
              </a:rPr>
              <a:t>π</a:t>
            </a:r>
            <a:r>
              <a:rPr lang="en-US" sz="1800" dirty="0" smtClean="0"/>
              <a:t>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. </a:t>
            </a:r>
            <a:endParaRPr lang="ru-RU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3545840" y="572008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А если подумать</a:t>
            </a:r>
            <a:r>
              <a:rPr lang="en-US" sz="1800" dirty="0" smtClean="0"/>
              <a:t>?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 в тесных двойных системах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pic>
        <p:nvPicPr>
          <p:cNvPr id="5" name="Picture 2" descr="Научная Сеть &gt;&gt; Тесные двойные звезды на поздних стадиях эволюци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" y="1571625"/>
            <a:ext cx="3071813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174240" y="1675825"/>
            <a:ext cx="6969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Поскольку есть период, когда звезда увеличивается в своих размерах, то в тесных двойных системах возможно перетекание вещества с одной звезды на другую. В результате массы компонентов могут меняться. </a:t>
            </a:r>
            <a:endParaRPr lang="ru-RU" sz="1800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328670" y="2999423"/>
            <a:ext cx="5500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/>
              <a:t>1 – обычная стадия ТДС из 2-х больших звезд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73120" y="3537188"/>
            <a:ext cx="5455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2 – более массивная звезда увеличивается, заполняя полость Роша, часть массы перетекает на вторую звезду</a:t>
            </a:r>
            <a:endParaRPr lang="ru-RU" sz="1800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434080" y="4499928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/>
              <a:t>3 – образование гелиевого остатка на месте 1-ой звезды (звезда </a:t>
            </a:r>
            <a:r>
              <a:rPr lang="en-US" sz="1800" dirty="0"/>
              <a:t>WR)</a:t>
            </a:r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60190" y="5296952"/>
            <a:ext cx="561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4 – </a:t>
            </a:r>
            <a:r>
              <a:rPr lang="ru-RU" sz="1800" dirty="0" smtClean="0"/>
              <a:t>взрыв звезды </a:t>
            </a:r>
            <a:r>
              <a:rPr lang="en-US" sz="1800" dirty="0" smtClean="0"/>
              <a:t>WR </a:t>
            </a:r>
            <a:r>
              <a:rPr lang="ru-RU" sz="1800" dirty="0" smtClean="0"/>
              <a:t>как сверхновой (НЗ или ЧД).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11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2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Аккреция в тесных двойных системах</a:t>
            </a:r>
            <a:endParaRPr sz="3200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pic>
        <p:nvPicPr>
          <p:cNvPr id="5" name="Picture 2" descr="Научная Сеть &gt;&gt; Тесные двойные звезды на поздних стадиях эволюци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" y="1571625"/>
            <a:ext cx="3071813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174240" y="1675825"/>
            <a:ext cx="696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800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57550" y="1729423"/>
            <a:ext cx="55003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800" dirty="0" smtClean="0"/>
              <a:t>5а – вторая звезда расширяется, материя стягивается на компактный объект. Рентгеновская двойная</a:t>
            </a:r>
            <a:endParaRPr lang="ru-RU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22320" y="2866628"/>
            <a:ext cx="545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5б – образование общей оболочки.</a:t>
            </a:r>
            <a:endParaRPr lang="en-US" sz="1800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383280" y="4012248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/>
              <a:t>5г – два компактных объекта (ЧД+ЧД, НЗ+НЗ, ЧД+НЗ)</a:t>
            </a:r>
            <a:endParaRPr lang="ru-RU" sz="1800" dirty="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348355" y="3472498"/>
            <a:ext cx="5000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5</a:t>
            </a:r>
            <a:r>
              <a:rPr lang="ru-RU" sz="1800" dirty="0"/>
              <a:t>в – вторая звезда взрывается.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1850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</TotalTime>
  <Words>879</Words>
  <Application>Microsoft Office PowerPoint</Application>
  <PresentationFormat>Экран (4:3)</PresentationFormat>
  <Paragraphs>83</Paragraphs>
  <Slides>17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Bookman Old Style</vt:lpstr>
      <vt:lpstr>Calibri</vt:lpstr>
      <vt:lpstr>Merriweather</vt:lpstr>
      <vt:lpstr>Тема1</vt:lpstr>
      <vt:lpstr>Формула</vt:lpstr>
      <vt:lpstr>Презентация PowerPoint</vt:lpstr>
      <vt:lpstr>Аккреция</vt:lpstr>
      <vt:lpstr>Картинка</vt:lpstr>
      <vt:lpstr>Эддингтоновский предел</vt:lpstr>
      <vt:lpstr>Эддингтоновский предел</vt:lpstr>
      <vt:lpstr>Эддингтоновский предел</vt:lpstr>
      <vt:lpstr>Классическая задача на аккрецию</vt:lpstr>
      <vt:lpstr>Аккреция в тесных двойных системах</vt:lpstr>
      <vt:lpstr>Аккреция в тесных двойных системах</vt:lpstr>
      <vt:lpstr>Аккреционный диск</vt:lpstr>
      <vt:lpstr>Аккреция на белые карлики</vt:lpstr>
      <vt:lpstr>Аккреция на белые карлики</vt:lpstr>
      <vt:lpstr>Сверхновые типа Ia</vt:lpstr>
      <vt:lpstr>Сверхновые типа Ia</vt:lpstr>
      <vt:lpstr>Аккреция на нейтронные звезды</vt:lpstr>
      <vt:lpstr>Аккреция на нейтронные звезды</vt:lpstr>
      <vt:lpstr>Аккреция на черные дыры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User</cp:lastModifiedBy>
  <cp:revision>361</cp:revision>
  <dcterms:created xsi:type="dcterms:W3CDTF">2015-04-28T08:16:09Z</dcterms:created>
  <dcterms:modified xsi:type="dcterms:W3CDTF">2021-04-10T19:17:29Z</dcterms:modified>
</cp:coreProperties>
</file>