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2" Type="http://schemas.openxmlformats.org/officeDocument/2006/relationships/viewProps" Target="viewProps.xml" /><Relationship Id="rId11" Type="http://schemas.openxmlformats.org/officeDocument/2006/relationships/presProps" Target="presProps.xml" /><Relationship Id="rId1" Type="http://schemas.openxmlformats.org/officeDocument/2006/relationships/slideMaster" Target="slideMasters/slideMaster1.xml" /><Relationship Id="rId14" Type="http://schemas.openxmlformats.org/officeDocument/2006/relationships/tableStyles" Target="tableStyles.xml" /><Relationship Id="rId1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Apuntes</a:t>
            </a:r>
            <a:r>
              <a:rPr/>
              <a:t> </a:t>
            </a:r>
            <a:r>
              <a:rPr/>
              <a:t>Fundamentos</a:t>
            </a:r>
            <a:r>
              <a:rPr/>
              <a:t> </a:t>
            </a:r>
            <a:r>
              <a:rPr/>
              <a:t>de</a:t>
            </a:r>
            <a:r>
              <a:rPr/>
              <a:t> </a:t>
            </a:r>
            <a:r>
              <a:rPr/>
              <a:t>investigación</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Dan</a:t>
            </a:r>
            <a:r>
              <a:rPr/>
              <a:t> </a:t>
            </a:r>
            <a:r>
              <a:rPr/>
              <a:t>Yael</a:t>
            </a:r>
            <a:r>
              <a:rPr/>
              <a:t> </a:t>
            </a:r>
            <a:r>
              <a:rPr/>
              <a:t>Sajarópulos</a:t>
            </a:r>
            <a:r>
              <a:rPr/>
              <a:t> </a:t>
            </a:r>
            <a:r>
              <a:rPr/>
              <a:t>Verdugo</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13</a:t>
            </a:r>
            <a:r>
              <a:rPr/>
              <a:t> </a:t>
            </a:r>
            <a:r>
              <a:rPr/>
              <a:t>de</a:t>
            </a:r>
            <a:r>
              <a:rPr/>
              <a:t> </a:t>
            </a:r>
            <a:r>
              <a:rPr/>
              <a:t>Febrero</a:t>
            </a:r>
            <a:r>
              <a:rPr/>
              <a:t> </a:t>
            </a:r>
            <a:r>
              <a:rPr/>
              <a:t>de</a:t>
            </a:r>
            <a:r>
              <a:rPr/>
              <a:t> </a:t>
            </a:r>
            <a:r>
              <a:rPr/>
              <a:t>2019</a:t>
            </a:r>
          </a:p>
        </p:txBody>
      </p:sp>
      <p:sp>
        <p:nvSpPr>
          <p:cNvPr id="3" name="Content Placeholder 2"/>
          <p:cNvSpPr>
            <a:spLocks noGrp="1"/>
          </p:cNvSpPr>
          <p:nvPr>
            <p:ph idx="1"/>
          </p:nvPr>
        </p:nvSpPr>
        <p:spPr/>
        <p:txBody>
          <a:bodyPr/>
          <a:lstStyle/>
          <a:p>
            <a:pPr lvl="0" marL="0" indent="0">
              <a:spcBef>
                <a:spcPts val="3000"/>
              </a:spcBef>
              <a:buNone/>
            </a:pPr>
            <a:r>
              <a:rPr b="1"/>
              <a:t>Método heurístico</a:t>
            </a:r>
          </a:p>
          <a:p>
            <a:pPr lvl="0" marL="0" indent="0">
              <a:buNone/>
            </a:pPr>
            <a:r>
              <a:rPr/>
              <a:t>Consiste en buscar información a partir de una duda, planteando una pregunta y a partir de ella llegar a la verdad como solución obtenida. Se plantea un problema y se ayuda al investigador a alcanzar la solución correcta.</a:t>
            </a:r>
          </a:p>
          <a:p>
            <a:pPr lvl="0" marL="0" indent="0">
              <a:spcBef>
                <a:spcPts val="3000"/>
              </a:spcBef>
              <a:buNone/>
            </a:pPr>
            <a:r>
              <a:rPr b="1"/>
              <a:t>Método hermenéutico</a:t>
            </a:r>
          </a:p>
          <a:p>
            <a:pPr lvl="0" marL="0" indent="0">
              <a:buNone/>
            </a:pPr>
            <a:r>
              <a:rPr/>
              <a:t>Es el método hipotético-deductivo de formulación de teorías a partir de pruebas. Se formulan hipótesis o supuestos y se comprueba su nivel de aceptación, llegando a inducir o deducir la teoría.</a:t>
            </a:r>
          </a:p>
          <a:p>
            <a:pPr lvl="0" marL="0" indent="0">
              <a:buNone/>
            </a:pPr>
            <a:r>
              <a:rPr/>
              <a:t>En función de la evidencia se realizan las interencias, utilizando argumentos.</a:t>
            </a:r>
          </a:p>
          <a:p>
            <a:pPr lvl="0" marL="0" indent="0">
              <a:buNone/>
            </a:pPr>
            <a:r>
              <a:rPr/>
              <a:t>Se basa en escritos, discursos, fotografías, registros de todo tipo, y evidencias relacionadas al fenómeno en estudio.</a:t>
            </a:r>
          </a:p>
          <a:p>
            <a:pPr lvl="0" marL="0" indent="0">
              <a:buNone/>
            </a:pPr>
            <a:r>
              <a:rPr/>
              <a:t>Los documentos mas estudiados son: teológicos, jurídicos, históricos, etc.</a:t>
            </a:r>
          </a:p>
          <a:p>
            <a:pPr lvl="0" marL="0" indent="0">
              <a:spcBef>
                <a:spcPts val="3000"/>
              </a:spcBef>
              <a:buNone/>
            </a:pPr>
            <a:r>
              <a:rPr b="1"/>
              <a:t>Método fenomenológico</a:t>
            </a:r>
          </a:p>
          <a:p>
            <a:pPr lvl="0" marL="0" indent="0">
              <a:buNone/>
            </a:pPr>
            <a:r>
              <a:rPr/>
              <a:t>Análisis objetivo de las causas y consecuencias, trata de ser objetivo, estudia la esencia de los fenómenos sociales, la problemática del humano desde su origen.</a:t>
            </a:r>
          </a:p>
          <a:p>
            <a:pPr lvl="0" marL="0" indent="0">
              <a:buNone/>
            </a:pPr>
            <a:r>
              <a:rPr/>
              <a:t>El sujeto de estudio aporta información sobre sus vivencias en el fenómeno de estudio, y se parte de la noción de que no existen razones para quese vierta información falsa.</a:t>
            </a:r>
          </a:p>
          <a:p>
            <a:pPr lvl="0" marL="0" indent="0">
              <a:buNone/>
            </a:pPr>
            <a:r>
              <a:rPr/>
              <a:t>Trabaja con significados personales, a partir de significados subjetivos de manera descriptiva captando la esencia del fenómeno.</a:t>
            </a:r>
          </a:p>
          <a:p>
            <a:pPr lvl="0" marL="0" indent="0">
              <a:spcBef>
                <a:spcPts val="3000"/>
              </a:spcBef>
              <a:buNone/>
            </a:pPr>
            <a:r>
              <a:rPr b="1"/>
              <a:t>Método etnográfico</a:t>
            </a:r>
          </a:p>
          <a:p>
            <a:pPr lvl="0" marL="0" indent="0">
              <a:buNone/>
            </a:pPr>
            <a:r>
              <a:rPr/>
              <a:t>El investigador busca información detallada sobre la vida del ser humano en aspectos de la vida en grupo. se orienta hacia lo empírico en busca de datos objetivos. La observación es un elemento fundamental para obtener información y describirla.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15</a:t>
            </a:r>
            <a:r>
              <a:rPr/>
              <a:t> </a:t>
            </a:r>
            <a:r>
              <a:rPr/>
              <a:t>de</a:t>
            </a:r>
            <a:r>
              <a:rPr/>
              <a:t> </a:t>
            </a:r>
            <a:r>
              <a:rPr/>
              <a:t>Febrero</a:t>
            </a:r>
            <a:r>
              <a:rPr/>
              <a:t> </a:t>
            </a:r>
            <a:r>
              <a:rPr/>
              <a:t>de</a:t>
            </a:r>
            <a:r>
              <a:rPr/>
              <a:t> </a:t>
            </a:r>
            <a:r>
              <a:rPr/>
              <a:t>2019</a:t>
            </a:r>
          </a:p>
        </p:txBody>
      </p:sp>
      <p:sp>
        <p:nvSpPr>
          <p:cNvPr id="3" name="Content Placeholder 2"/>
          <p:cNvSpPr>
            <a:spLocks noGrp="1"/>
          </p:cNvSpPr>
          <p:nvPr>
            <p:ph idx="1"/>
          </p:nvPr>
        </p:nvSpPr>
        <p:spPr/>
        <p:txBody>
          <a:bodyPr/>
          <a:lstStyle/>
          <a:p>
            <a:pPr lvl="0" marL="0" indent="0">
              <a:spcBef>
                <a:spcPts val="3000"/>
              </a:spcBef>
              <a:buNone/>
            </a:pPr>
            <a:r>
              <a:rPr b="1"/>
              <a:t>Rasgos del Método Científio</a:t>
            </a:r>
          </a:p>
          <a:p>
            <a:pPr lvl="0" marL="0" indent="0">
              <a:buNone/>
            </a:pPr>
            <a:r>
              <a:rPr/>
              <a:t>El método cientifico no incluye sólo leyes, modelos e hipótesis, sino también un sistema de categoría y conceptos, los cuales deben corresponder a las relaciones y propiedades de los fenómenos.</a:t>
            </a:r>
          </a:p>
          <a:p>
            <a:pPr lvl="1">
              <a:buAutoNum type="arabicPeriod"/>
            </a:pPr>
            <a:r>
              <a:rPr/>
              <a:t>Estrecha unidad entre la teoría y el método.</a:t>
            </a:r>
          </a:p>
          <a:p>
            <a:pPr lvl="1">
              <a:buAutoNum type="arabicPeriod"/>
            </a:pPr>
            <a:r>
              <a:rPr/>
              <a:t>En su sentido más general, es el medio para alcanzar un objetivo; determinado procedimiento para ordenae la actividad.</a:t>
            </a:r>
          </a:p>
          <a:p>
            <a:pPr lvl="1">
              <a:buAutoNum type="arabicPeriod"/>
            </a:pPr>
            <a:r>
              <a:rPr/>
              <a:t>Desde el punto de vista filosófico, es la manera de producir el penar en el pensar el objeto que se estudia.</a:t>
            </a:r>
          </a:p>
          <a:p>
            <a:pPr lvl="1">
              <a:buAutoNum type="arabicPeriod"/>
            </a:pPr>
            <a:r>
              <a:rPr/>
              <a:t>El método es objetivo y apropiado si corresponde al objeto que se estudia.</a:t>
            </a:r>
          </a:p>
          <a:p>
            <a:pPr lvl="1">
              <a:buAutoNum type="arabicPeriod"/>
            </a:pPr>
            <a:r>
              <a:rPr/>
              <a:t>El método universal del conocimiento es la </a:t>
            </a:r>
            <a:r>
              <a:rPr b="1"/>
              <a:t>dialectica materialista</a:t>
            </a:r>
            <a:r>
              <a:rPr/>
              <a:t> y sirve de base a los métodos de conocimiento donde se encuentran las leyes objetivas de la realidad.</a:t>
            </a:r>
          </a:p>
          <a:p>
            <a:pPr lvl="1">
              <a:buAutoNum type="arabicPeriod"/>
            </a:pPr>
            <a:r>
              <a:rPr/>
              <a:t>Existen métodos especiales de las ciencias concretas por cuanto estudian sus objetivos específicos.</a:t>
            </a:r>
          </a:p>
          <a:p>
            <a:pPr lvl="1">
              <a:buAutoNum type="arabicPeriod"/>
            </a:pPr>
            <a:r>
              <a:rPr/>
              <a:t>El método cientifico está constituido por principios, leyes y categorías (de aquí su estrecha unidad con la teoría) y tiende a la elaboración de hipótesis y de modelos.</a:t>
            </a:r>
          </a:p>
          <a:p>
            <a:pPr lvl="1">
              <a:buAutoNum type="arabicPeriod"/>
            </a:pPr>
            <a:r>
              <a:rPr/>
              <a:t>La hipótesis y los modelos son explicativos e incluyen el criterio de la predicción .</a:t>
            </a:r>
          </a:p>
          <a:p>
            <a:pPr lvl="1">
              <a:buAutoNum type="arabicPeriod"/>
            </a:pPr>
            <a:r>
              <a:rPr/>
              <a:t>La dialéctica es, por lo tanto, el método o instrumento para la transformación del mundo.</a:t>
            </a:r>
          </a:p>
          <a:p>
            <a:pPr lvl="1">
              <a:buAutoNum type="arabicPeriod"/>
            </a:pPr>
            <a:r>
              <a:rPr/>
              <a:t>El método dialéctico, científico,se halla contrapuesto a la dialéctica metafísica y a la idealista.</a:t>
            </a:r>
          </a:p>
          <a:p>
            <a:pPr lvl="1"/>
            <a:r>
              <a:rPr b="1"/>
              <a:t>Observación</a:t>
            </a:r>
          </a:p>
          <a:p>
            <a:pPr lvl="1"/>
            <a:r>
              <a:rPr b="1"/>
              <a:t>Experimentación</a:t>
            </a:r>
          </a:p>
          <a:p>
            <a:pPr lvl="1"/>
            <a:r>
              <a:rPr b="1"/>
              <a:t>Hipótesis</a:t>
            </a:r>
          </a:p>
          <a:p>
            <a:pPr lvl="1"/>
            <a:r>
              <a:rPr b="1"/>
              <a:t>Teorías</a:t>
            </a:r>
          </a:p>
          <a:p>
            <a:pPr lvl="1"/>
            <a:r>
              <a:rPr b="1"/>
              <a:t>Verificación y elaboración de leyes</a:t>
            </a:r>
          </a:p>
          <a:p>
            <a:pPr lvl="0" marL="0" indent="0">
              <a:buNone/>
            </a:pPr>
            <a:r>
              <a:rPr/>
              <a:t>tarea: obstáculos para la investigación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20</a:t>
            </a:r>
            <a:r>
              <a:rPr/>
              <a:t> </a:t>
            </a:r>
            <a:r>
              <a:rPr/>
              <a:t>de</a:t>
            </a:r>
            <a:r>
              <a:rPr/>
              <a:t> </a:t>
            </a:r>
            <a:r>
              <a:rPr/>
              <a:t>Febrero</a:t>
            </a:r>
            <a:r>
              <a:rPr/>
              <a:t> </a:t>
            </a:r>
            <a:r>
              <a:rPr/>
              <a:t>de</a:t>
            </a:r>
            <a:r>
              <a:rPr/>
              <a:t> </a:t>
            </a:r>
            <a:r>
              <a:rPr/>
              <a:t>2019</a:t>
            </a:r>
          </a:p>
        </p:txBody>
      </p:sp>
      <p:sp>
        <p:nvSpPr>
          <p:cNvPr id="3" name="Content Placeholder 2"/>
          <p:cNvSpPr>
            <a:spLocks noGrp="1"/>
          </p:cNvSpPr>
          <p:nvPr>
            <p:ph idx="1"/>
          </p:nvPr>
        </p:nvSpPr>
        <p:spPr/>
        <p:txBody>
          <a:bodyPr/>
          <a:lstStyle/>
          <a:p>
            <a:pPr lvl="0" marL="0" indent="0">
              <a:spcBef>
                <a:spcPts val="3000"/>
              </a:spcBef>
              <a:buNone/>
            </a:pPr>
            <a:r>
              <a:rPr b="1"/>
              <a:t>Características del investigador</a:t>
            </a:r>
          </a:p>
          <a:p>
            <a:pPr lvl="1"/>
            <a:r>
              <a:rPr b="1"/>
              <a:t>Sistemático:</a:t>
            </a:r>
            <a:r>
              <a:rPr/>
              <a:t> Organizado en sus procedimientos.</a:t>
            </a:r>
          </a:p>
          <a:p>
            <a:pPr lvl="1"/>
            <a:r>
              <a:rPr b="1"/>
              <a:t>Indagador:</a:t>
            </a:r>
            <a:r>
              <a:rPr/>
              <a:t> busca lo verdadero y lo necesario, causas y fuentes apropiadas.</a:t>
            </a:r>
          </a:p>
          <a:p>
            <a:pPr lvl="1"/>
            <a:r>
              <a:rPr b="1"/>
              <a:t>Perseverante:</a:t>
            </a:r>
            <a:r>
              <a:rPr/>
              <a:t> insistente, con ánimo y entusiasmo en su insistente búsqueda.</a:t>
            </a:r>
          </a:p>
          <a:p>
            <a:pPr lvl="1"/>
            <a:r>
              <a:rPr b="1"/>
              <a:t>Objetivo:</a:t>
            </a:r>
            <a:r>
              <a:rPr/>
              <a:t> auténtico, delimita claramente sus temas, escoge técnicas apropiadas.</a:t>
            </a:r>
          </a:p>
          <a:p>
            <a:pPr lvl="1"/>
            <a:r>
              <a:rPr b="1"/>
              <a:t>Reflexivo:</a:t>
            </a:r>
            <a:r>
              <a:rPr/>
              <a:t> con pensamiento lógico y crítico en la búsqueda de nuevas verdades, interpretativo.</a:t>
            </a:r>
          </a:p>
          <a:p>
            <a:pPr lvl="1"/>
            <a:r>
              <a:rPr b="1"/>
              <a:t>Estudioso:</a:t>
            </a:r>
            <a:r>
              <a:rPr/>
              <a:t> de los temas compatibles con el problema en cuestión, cierto nivel cultural.</a:t>
            </a:r>
          </a:p>
          <a:p>
            <a:pPr lvl="1"/>
            <a:r>
              <a:rPr b="1"/>
              <a:t>Creativo:</a:t>
            </a:r>
            <a:r>
              <a:rPr/>
              <a:t> para realizar o conseguir instrumentos de captación de datos o medición, diseñar gráficas, tablas, etc.</a:t>
            </a:r>
          </a:p>
          <a:p>
            <a:pPr lvl="1"/>
            <a:r>
              <a:rPr b="1"/>
              <a:t>Expresivo:</a:t>
            </a:r>
            <a:r>
              <a:rPr/>
              <a:t> para dar a conocer el seguimiento de su investigación y los resultados.</a:t>
            </a:r>
          </a:p>
          <a:p>
            <a:pPr lvl="0" marL="1270000" indent="0">
              <a:buNone/>
            </a:pPr>
            <a:r>
              <a:rPr sz="2000"/>
              <a:t>La práctica de la ciencia requiere de honestidad, confianza, integridad, respeto, profesionalismo, cortesía y sensibilidad. - Centro para el control de enfermedades de los E.U</a:t>
            </a:r>
          </a:p>
          <a:p>
            <a:pPr lvl="0" marL="0" indent="0">
              <a:spcBef>
                <a:spcPts val="3000"/>
              </a:spcBef>
              <a:buNone/>
            </a:pPr>
            <a:r>
              <a:rPr b="1"/>
              <a:t>Técnica</a:t>
            </a:r>
          </a:p>
          <a:p>
            <a:pPr lvl="0" marL="0" indent="0">
              <a:buNone/>
            </a:pPr>
            <a:r>
              <a:rPr/>
              <a:t>Conjunto de operaciones concretas para resolver problemas particulares, consiste en procedimientos específicos. Es auxiliar de método.</a:t>
            </a:r>
          </a:p>
          <a:p>
            <a:pPr lvl="0" marL="0" indent="0">
              <a:spcBef>
                <a:spcPts val="3000"/>
              </a:spcBef>
              <a:buNone/>
            </a:pPr>
            <a:r>
              <a:rPr b="1"/>
              <a:t>Estrategias</a:t>
            </a:r>
          </a:p>
          <a:p>
            <a:pPr lvl="0" marL="0" indent="0">
              <a:buNone/>
            </a:pPr>
            <a:r>
              <a:rPr/>
              <a:t>Formas organizativas de los recursos (todos) que se utilizan para resolver problemas que se presentan durante el proceso de investigación.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22</a:t>
            </a:r>
            <a:r>
              <a:rPr/>
              <a:t> </a:t>
            </a:r>
            <a:r>
              <a:rPr/>
              <a:t>de</a:t>
            </a:r>
            <a:r>
              <a:rPr/>
              <a:t> </a:t>
            </a:r>
            <a:r>
              <a:rPr/>
              <a:t>febrero</a:t>
            </a:r>
            <a:r>
              <a:rPr/>
              <a:t> </a:t>
            </a:r>
            <a:r>
              <a:rPr/>
              <a:t>de</a:t>
            </a:r>
            <a:r>
              <a:rPr/>
              <a:t> </a:t>
            </a:r>
            <a:r>
              <a:rPr/>
              <a:t>2019</a:t>
            </a:r>
          </a:p>
        </p:txBody>
      </p:sp>
      <p:sp>
        <p:nvSpPr>
          <p:cNvPr id="3" name="Content Placeholder 2"/>
          <p:cNvSpPr>
            <a:spLocks noGrp="1"/>
          </p:cNvSpPr>
          <p:nvPr>
            <p:ph idx="1"/>
          </p:nvPr>
        </p:nvSpPr>
        <p:spPr/>
        <p:txBody>
          <a:bodyPr/>
          <a:lstStyle/>
          <a:p>
            <a:pPr lvl="0" marL="0" indent="0">
              <a:buNone/>
            </a:pPr>
            <a:r>
              <a:rPr/>
              <a:t>Unidad 2</a:t>
            </a:r>
          </a:p>
          <a:p>
            <a:pPr lvl="0" marL="0" indent="0">
              <a:spcBef>
                <a:spcPts val="3000"/>
              </a:spcBef>
              <a:buNone/>
            </a:pPr>
            <a:r>
              <a:rPr b="1"/>
              <a:t>Comunicación - Modelo de David K. Berlo</a:t>
            </a:r>
          </a:p>
          <a:p>
            <a:pPr lvl="0" marL="0" indent="0">
              <a:spcBef>
                <a:spcPts val="3000"/>
              </a:spcBef>
              <a:buNone/>
            </a:pPr>
            <a:r>
              <a:rPr b="1"/>
              <a:t>Fuente</a:t>
            </a:r>
          </a:p>
          <a:p>
            <a:pPr lvl="0" marL="0" indent="0">
              <a:buNone/>
            </a:pPr>
            <a:r>
              <a:rPr/>
              <a:t>codificador-encodificador</a:t>
            </a:r>
          </a:p>
          <a:p>
            <a:pPr lvl="1"/>
            <a:r>
              <a:rPr/>
              <a:t>Habilidad para hablar y escribir</a:t>
            </a:r>
          </a:p>
          <a:p>
            <a:pPr lvl="1"/>
            <a:r>
              <a:rPr/>
              <a:t>Nivel de conocimientos</a:t>
            </a:r>
          </a:p>
          <a:p>
            <a:pPr lvl="1"/>
            <a:r>
              <a:rPr/>
              <a:t>Situación sociocultural</a:t>
            </a:r>
          </a:p>
          <a:p>
            <a:pPr lvl="1"/>
            <a:r>
              <a:rPr/>
              <a:t>Actitudes</a:t>
            </a:r>
          </a:p>
          <a:p>
            <a:pPr lvl="0" marL="0" indent="0">
              <a:spcBef>
                <a:spcPts val="3000"/>
              </a:spcBef>
              <a:buNone/>
            </a:pPr>
            <a:r>
              <a:rPr b="1"/>
              <a:t>Mensaje</a:t>
            </a:r>
          </a:p>
          <a:p>
            <a:pPr lvl="1"/>
            <a:r>
              <a:rPr/>
              <a:t>Código</a:t>
            </a:r>
          </a:p>
          <a:p>
            <a:pPr lvl="1"/>
            <a:r>
              <a:rPr/>
              <a:t>Contenido</a:t>
            </a:r>
          </a:p>
          <a:p>
            <a:pPr lvl="1"/>
            <a:r>
              <a:rPr/>
              <a:t>Tratamiento</a:t>
            </a:r>
          </a:p>
          <a:p>
            <a:pPr lvl="0" marL="0" indent="0">
              <a:spcBef>
                <a:spcPts val="3000"/>
              </a:spcBef>
              <a:buNone/>
            </a:pPr>
            <a:r>
              <a:rPr b="1"/>
              <a:t>Barreras</a:t>
            </a:r>
          </a:p>
          <a:p>
            <a:pPr lvl="1"/>
            <a:r>
              <a:rPr/>
              <a:t>Fisicas</a:t>
            </a:r>
          </a:p>
          <a:p>
            <a:pPr lvl="1"/>
            <a:r>
              <a:rPr/>
              <a:t>Ssicológicas</a:t>
            </a:r>
          </a:p>
          <a:p>
            <a:pPr lvl="1"/>
            <a:r>
              <a:rPr/>
              <a:t>Semánticas</a:t>
            </a:r>
          </a:p>
          <a:p>
            <a:pPr lvl="1"/>
            <a:r>
              <a:rPr/>
              <a:t>Administrativas</a:t>
            </a:r>
          </a:p>
          <a:p>
            <a:pPr lvl="0" marL="0" indent="0">
              <a:spcBef>
                <a:spcPts val="3000"/>
              </a:spcBef>
              <a:buNone/>
            </a:pPr>
            <a:r>
              <a:rPr b="1"/>
              <a:t>Canal</a:t>
            </a:r>
          </a:p>
          <a:p>
            <a:pPr lvl="0" marL="0" indent="0">
              <a:buNone/>
            </a:pPr>
            <a:r>
              <a:rPr/>
              <a:t>Medio por el que se dirige el mensaje</a:t>
            </a:r>
          </a:p>
          <a:p>
            <a:pPr lvl="0" marL="0" indent="0">
              <a:spcBef>
                <a:spcPts val="3000"/>
              </a:spcBef>
              <a:buNone/>
            </a:pPr>
            <a:r>
              <a:rPr b="1"/>
              <a:t>Receptor</a:t>
            </a:r>
          </a:p>
          <a:p>
            <a:pPr lvl="0" marL="0" indent="0">
              <a:buNone/>
            </a:pPr>
            <a:r>
              <a:rPr/>
              <a:t>Decodificador</a:t>
            </a:r>
          </a:p>
          <a:p>
            <a:pPr lvl="1"/>
            <a:r>
              <a:rPr/>
              <a:t>Habilidades de escuchar y leer</a:t>
            </a:r>
          </a:p>
          <a:p>
            <a:pPr lvl="1"/>
            <a:r>
              <a:rPr/>
              <a:t>Nivel de conocimiento</a:t>
            </a:r>
          </a:p>
          <a:p>
            <a:pPr lvl="1"/>
            <a:r>
              <a:rPr/>
              <a:t>Situación sociocultural</a:t>
            </a:r>
          </a:p>
          <a:p>
            <a:pPr lvl="1"/>
            <a:r>
              <a:rPr/>
              <a:t>Actitudes</a:t>
            </a:r>
          </a:p>
          <a:p>
            <a:pPr lvl="0" marL="0" indent="0">
              <a:spcBef>
                <a:spcPts val="3000"/>
              </a:spcBef>
              <a:buNone/>
            </a:pPr>
            <a:r>
              <a:rPr b="1"/>
              <a:t>Feed back - (Retroalimentación)</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27</a:t>
            </a:r>
            <a:r>
              <a:rPr/>
              <a:t> </a:t>
            </a:r>
            <a:r>
              <a:rPr/>
              <a:t>de</a:t>
            </a:r>
            <a:r>
              <a:rPr/>
              <a:t> </a:t>
            </a:r>
            <a:r>
              <a:rPr/>
              <a:t>Febrero</a:t>
            </a:r>
            <a:r>
              <a:rPr/>
              <a:t> </a:t>
            </a:r>
            <a:r>
              <a:rPr/>
              <a:t>de</a:t>
            </a:r>
            <a:r>
              <a:rPr/>
              <a:t> </a:t>
            </a:r>
            <a:r>
              <a:rPr/>
              <a:t>2019</a:t>
            </a:r>
          </a:p>
        </p:txBody>
      </p:sp>
      <p:sp>
        <p:nvSpPr>
          <p:cNvPr id="3" name="Content Placeholder 2"/>
          <p:cNvSpPr>
            <a:spLocks noGrp="1"/>
          </p:cNvSpPr>
          <p:nvPr>
            <p:ph idx="1"/>
          </p:nvPr>
        </p:nvSpPr>
        <p:spPr/>
        <p:txBody>
          <a:bodyPr/>
          <a:lstStyle/>
          <a:p>
            <a:pPr lvl="0" marL="0" indent="0">
              <a:spcBef>
                <a:spcPts val="3000"/>
              </a:spcBef>
              <a:buNone/>
            </a:pPr>
            <a:r>
              <a:rPr b="1"/>
              <a:t>Técnicas de redacción</a:t>
            </a:r>
          </a:p>
          <a:p>
            <a:pPr lvl="0" marL="0" indent="0">
              <a:spcBef>
                <a:spcPts val="3000"/>
              </a:spcBef>
              <a:buNone/>
            </a:pPr>
            <a:r>
              <a:rPr b="1"/>
              <a:t>Coherencia</a:t>
            </a:r>
          </a:p>
          <a:p>
            <a:pPr lvl="0" marL="0" indent="0">
              <a:buNone/>
            </a:pPr>
            <a:r>
              <a:rPr/>
              <a:t>El tema en orden y en armonía, permite su comprensión y razonamiento:</a:t>
            </a:r>
          </a:p>
          <a:p>
            <a:pPr lvl="1"/>
            <a:r>
              <a:rPr/>
              <a:t>Ideas secundarias aportan a la idea principal.</a:t>
            </a:r>
          </a:p>
          <a:p>
            <a:pPr lvl="1"/>
            <a:r>
              <a:rPr/>
              <a:t>Los capítulos se relacionan entre si.</a:t>
            </a:r>
          </a:p>
          <a:p>
            <a:pPr lvl="1"/>
            <a:r>
              <a:rPr/>
              <a:t>Párrafos forman capítulos y frases forman párrafos.</a:t>
            </a:r>
          </a:p>
          <a:p>
            <a:pPr lvl="1"/>
            <a:r>
              <a:rPr/>
              <a:t>Oraciones y frases forman párrafos.</a:t>
            </a:r>
          </a:p>
          <a:p>
            <a:pPr lvl="0" marL="0" indent="0">
              <a:buNone/>
            </a:pPr>
            <a:r>
              <a:rPr/>
              <a:t>Ejemplo:</a:t>
            </a:r>
          </a:p>
          <a:p>
            <a:pPr lvl="0" marL="1270000" indent="0">
              <a:buNone/>
            </a:pPr>
            <a:r>
              <a:rPr sz="2000"/>
              <a:t>Silvia cristal nació en ______. Sus padres ______ y ______ la han apoyado siempre en el logro de sus sueños. Ella eligió estudiar Ing. Electromecánica en el ITLM. Ahora cursa cuarto semestre y es dedicada en sus estudios, así lo demuestra la atención que pone en su preparación.</a:t>
            </a:r>
          </a:p>
          <a:p>
            <a:pPr lvl="0" marL="0" indent="0">
              <a:spcBef>
                <a:spcPts val="3000"/>
              </a:spcBef>
              <a:buNone/>
            </a:pPr>
            <a:r>
              <a:rPr b="1"/>
              <a:t>Cohesión</a:t>
            </a:r>
          </a:p>
          <a:p>
            <a:pPr lvl="0" marL="0" indent="0">
              <a:buNone/>
            </a:pPr>
            <a:r>
              <a:rPr/>
              <a:t>Uso de recursos lingüísticos y gramaticales en la formación de un texto:</a:t>
            </a:r>
          </a:p>
          <a:p>
            <a:pPr lvl="1"/>
            <a:r>
              <a:rPr/>
              <a:t>Diferentes palabras se van relacionando.</a:t>
            </a:r>
          </a:p>
          <a:p>
            <a:pPr lvl="1"/>
            <a:r>
              <a:rPr/>
              <a:t>Se entrelazan originando oraciones, causan ideas se conectan unas con otras y dan unidad conceptual al texto.</a:t>
            </a:r>
          </a:p>
          <a:p>
            <a:pPr lvl="1"/>
            <a:r>
              <a:rPr/>
              <a:t>Unión - Enlace - Afinidad</a:t>
            </a:r>
          </a:p>
          <a:p>
            <a:pPr lvl="0" marL="0" indent="0">
              <a:buNone/>
            </a:pPr>
            <a:r>
              <a:rPr/>
              <a:t>El uso de letras es muy importante en la escritura del idioma español, al igual que las normas de acentuación. Ambos denotan la preparación que logra un profesional a lo largo de su carrera.</a:t>
            </a:r>
          </a:p>
          <a:p>
            <a:pPr lvl="0" marL="0" indent="0">
              <a:spcBef>
                <a:spcPts val="3000"/>
              </a:spcBef>
              <a:buNone/>
            </a:pPr>
            <a:r>
              <a:rPr b="1"/>
              <a:t>Concordancia</a:t>
            </a:r>
          </a:p>
          <a:p>
            <a:pPr lvl="0" marL="0" indent="0">
              <a:buNone/>
            </a:pPr>
            <a:r>
              <a:rPr/>
              <a:t>Relación entre palabras:</a:t>
            </a:r>
          </a:p>
          <a:p>
            <a:pPr lvl="1"/>
            <a:r>
              <a:rPr/>
              <a:t>Entre sustantivo y adjetivo.</a:t>
            </a:r>
          </a:p>
          <a:p>
            <a:pPr lvl="1"/>
            <a:r>
              <a:rPr/>
              <a:t>Entre verbo y sustantivo en la oración.</a:t>
            </a:r>
          </a:p>
          <a:p>
            <a:pPr lvl="1"/>
            <a:r>
              <a:rPr/>
              <a:t>Igualdad de números y persona.</a:t>
            </a:r>
          </a:p>
          <a:p>
            <a:pPr lvl="1"/>
            <a:r>
              <a:rPr/>
              <a:t>Igualdad de género.</a:t>
            </a:r>
          </a:p>
          <a:p>
            <a:pPr lvl="0" marL="0" indent="0">
              <a:spcBef>
                <a:spcPts val="3000"/>
              </a:spcBef>
              <a:buNone/>
            </a:pPr>
            <a:r>
              <a:rPr b="1"/>
              <a:t>Párrafo</a:t>
            </a:r>
          </a:p>
          <a:p>
            <a:pPr lvl="0" marL="0" indent="0">
              <a:buNone/>
            </a:pPr>
            <a:r>
              <a:rPr/>
              <a:t>Parte de un escrito considerado unidad suficiente para separarlo por un punto y aparte.</a:t>
            </a:r>
          </a:p>
          <a:p>
            <a:pPr lvl="1"/>
            <a:r>
              <a:rPr/>
              <a:t>Desarrolla una idea coherente y organizada.</a:t>
            </a:r>
          </a:p>
          <a:p>
            <a:pPr lvl="1"/>
            <a:r>
              <a:rPr/>
              <a:t>Integrado por un conjunto de oraciones relacionadas con un mismo subtema. Una de ellas expresa la idea principal.</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1</a:t>
            </a:r>
            <a:r>
              <a:rPr/>
              <a:t> </a:t>
            </a:r>
            <a:r>
              <a:rPr/>
              <a:t>de</a:t>
            </a:r>
            <a:r>
              <a:rPr/>
              <a:t> </a:t>
            </a:r>
            <a:r>
              <a:rPr/>
              <a:t>Marzo</a:t>
            </a:r>
            <a:r>
              <a:rPr/>
              <a:t> </a:t>
            </a:r>
            <a:r>
              <a:rPr/>
              <a:t>de</a:t>
            </a:r>
            <a:r>
              <a:rPr/>
              <a:t> </a:t>
            </a:r>
            <a:r>
              <a:rPr/>
              <a:t>2019</a:t>
            </a:r>
          </a:p>
        </p:txBody>
      </p:sp>
      <p:sp>
        <p:nvSpPr>
          <p:cNvPr id="3" name="Content Placeholder 2"/>
          <p:cNvSpPr>
            <a:spLocks noGrp="1"/>
          </p:cNvSpPr>
          <p:nvPr>
            <p:ph idx="1"/>
          </p:nvPr>
        </p:nvSpPr>
        <p:spPr/>
        <p:txBody>
          <a:bodyPr/>
          <a:lstStyle/>
          <a:p>
            <a:pPr lvl="0" marL="0" indent="0">
              <a:spcBef>
                <a:spcPts val="3000"/>
              </a:spcBef>
              <a:buNone/>
            </a:pPr>
            <a:r>
              <a:rPr b="1"/>
              <a:t>El acento ordinario</a:t>
            </a:r>
          </a:p>
          <a:p>
            <a:pPr lvl="0" marL="0" indent="0">
              <a:buNone/>
            </a:pPr>
            <a:r>
              <a:rPr/>
              <a:t>Es un signo o tilde que se coloca sobre la vocal de mayor énfasis (sílaba tónica) y dependerá del lugar que ocupa en la sílaba, las palabras se clasifican en:</a:t>
            </a:r>
          </a:p>
          <a:p>
            <a:pPr lvl="0" marL="0" indent="0">
              <a:spcBef>
                <a:spcPts val="3000"/>
              </a:spcBef>
              <a:buNone/>
            </a:pPr>
            <a:r>
              <a:rPr b="1"/>
              <a:t>Agudas</a:t>
            </a:r>
          </a:p>
          <a:p>
            <a:pPr lvl="0" marL="0" indent="0">
              <a:buNone/>
            </a:pPr>
            <a:r>
              <a:rPr/>
              <a:t>Tienen la mayor entonación en la última sílaba, se acentúan gráficamente cuando terminan en “n”, “s” o vocal. Ejemlpo: Pantalón, café, través.</a:t>
            </a:r>
          </a:p>
          <a:p>
            <a:pPr lvl="0" marL="0" indent="0">
              <a:spcBef>
                <a:spcPts val="3000"/>
              </a:spcBef>
              <a:buNone/>
            </a:pPr>
            <a:r>
              <a:rPr b="1"/>
              <a:t>Graves</a:t>
            </a:r>
          </a:p>
          <a:p>
            <a:pPr lvl="0" marL="0" indent="0">
              <a:buNone/>
            </a:pPr>
            <a:r>
              <a:rPr/>
              <a:t>Cerritos Pedroza LuisCerritos Pedroza Luis También llamadas llanas, tieen</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15</a:t>
            </a:r>
            <a:r>
              <a:rPr/>
              <a:t> </a:t>
            </a:r>
            <a:r>
              <a:rPr/>
              <a:t>de</a:t>
            </a:r>
            <a:r>
              <a:rPr/>
              <a:t> </a:t>
            </a:r>
            <a:r>
              <a:rPr/>
              <a:t>Marzo</a:t>
            </a:r>
            <a:r>
              <a:rPr/>
              <a:t> </a:t>
            </a:r>
            <a:r>
              <a:rPr/>
              <a:t>de</a:t>
            </a:r>
            <a:r>
              <a:rPr/>
              <a:t> </a:t>
            </a:r>
            <a:r>
              <a:rPr/>
              <a:t>2019</a:t>
            </a:r>
          </a:p>
        </p:txBody>
      </p:sp>
      <p:sp>
        <p:nvSpPr>
          <p:cNvPr id="3" name="Content Placeholder 2"/>
          <p:cNvSpPr>
            <a:spLocks noGrp="1"/>
          </p:cNvSpPr>
          <p:nvPr>
            <p:ph idx="1"/>
          </p:nvPr>
        </p:nvSpPr>
        <p:spPr/>
        <p:txBody>
          <a:bodyPr/>
          <a:lstStyle/>
          <a:p>
            <a:pPr lvl="1"/>
            <a:r>
              <a:rPr/>
              <a:t>Investigar en equipos las diferencias entre comunicación oral y escrita, enumerando ventajas.</a:t>
            </a:r>
          </a:p>
          <a:p>
            <a:pPr lvl="1"/>
            <a:r>
              <a:rPr/>
              <a:t>Detectar en lectura, sencilla las formas de redacción (estilo, coherencia y concordancia).</a:t>
            </a:r>
          </a:p>
          <a:p>
            <a:pPr lvl="1"/>
            <a:r>
              <a:rPr/>
              <a:t>Redactar documentos académicos como resúmenes, crónicas, ensayos, reportes y monografías, a partir de diversas fuentes, aplicando normas de ortografía y de puntuación siguiendo una estructura formal.</a:t>
            </a:r>
          </a:p>
          <a:p>
            <a:pPr lvl="1"/>
            <a:r>
              <a:rPr/>
              <a:t>Buscar la definición de los diferentes trabajos académicos como: memorias, tesinas informes de investigación, artículos y tesis, revistas científicas (segundo idioma) que son un proceso de investigación.</a:t>
            </a:r>
          </a:p>
          <a:p>
            <a:pPr lvl="0" marL="0" indent="0">
              <a:spcBef>
                <a:spcPts val="3000"/>
              </a:spcBef>
              <a:buNone/>
            </a:pPr>
            <a:r>
              <a:rPr b="1"/>
              <a:t>Monografías</a:t>
            </a:r>
          </a:p>
          <a:p>
            <a:pPr lvl="0" marL="0" indent="0">
              <a:spcBef>
                <a:spcPts val="3000"/>
              </a:spcBef>
              <a:buNone/>
            </a:pPr>
            <a:r>
              <a:rPr b="1"/>
              <a:t>Tipos de monografía</a:t>
            </a:r>
          </a:p>
          <a:p>
            <a:pPr lvl="0" marL="0" indent="0">
              <a:buNone/>
            </a:pPr>
            <a:r>
              <a:rPr/>
              <a:t>Los tipos y formas de monografía son variados como lo son las ciencias y sus métodos particulares; por ejemplo una temática relacionada con lo jurídico hace la diferencia en su tratamiento de otra cercana a la matemática.</a:t>
            </a:r>
          </a:p>
          <a:p>
            <a:pPr lvl="0" marL="0" indent="0">
              <a:buNone/>
            </a:pPr>
            <a:r>
              <a:rPr/>
              <a:t>Se pueden diferenciar en 3 tipos diferentes:</a:t>
            </a:r>
          </a:p>
          <a:p>
            <a:pPr lvl="1"/>
            <a:r>
              <a:rPr b="1"/>
              <a:t>Monografía de compilación:</a:t>
            </a:r>
            <a:r>
              <a:rPr/>
              <a:t> El alumno después de elegir el tema, analiza y redacta una presentación crítica de la bibliografía que hay al respecto. Es importante tener un buen nivel de comprensión y ojo crítico para referirse a los diferentes puntos de vista y exponer la opinión personal tras una revisión exhaustiva.</a:t>
            </a:r>
          </a:p>
          <a:p>
            <a:pPr lvl="1"/>
            <a:r>
              <a:rPr b="1"/>
              <a:t>Monografía de investigación:</a:t>
            </a:r>
            <a:r>
              <a:rPr/>
              <a:t> Se aborda un tema nuevo o poco explorado y se realiza la investigación original; para eso hay que conocer lo que se ha dicho y aportar algo novedoso.</a:t>
            </a:r>
          </a:p>
          <a:p>
            <a:pPr lvl="1"/>
            <a:r>
              <a:rPr b="1"/>
              <a:t>Monografía de análisis de experiencias:</a:t>
            </a:r>
            <a:r>
              <a:rPr/>
              <a:t> es frecuente que se emplee este tipo de monografías en las carreras que implica una práctica, por ejemplo: en medicina durante la época de residencia o bien en el ejercicio profesional, se analiza experiencias, se sacan conclusiones, se compara con otras semejantes, etc.</a:t>
            </a:r>
          </a:p>
          <a:p>
            <a:pPr lvl="0" marL="0" indent="0">
              <a:spcBef>
                <a:spcPts val="3000"/>
              </a:spcBef>
              <a:buNone/>
            </a:pPr>
            <a:r>
              <a:rPr b="1"/>
              <a:t>Pasos para realizar una monografía</a:t>
            </a:r>
          </a:p>
          <a:p>
            <a:pPr lvl="1">
              <a:buAutoNum type="arabicPeriod"/>
            </a:pPr>
            <a:r>
              <a:rPr/>
              <a:t>Asignación de la idea o aparición del tema.</a:t>
            </a:r>
          </a:p>
          <a:p>
            <a:pPr lvl="1">
              <a:buAutoNum type="arabicPeriod"/>
            </a:pPr>
            <a:r>
              <a:rPr/>
              <a:t>Búsqueda de información, primeras lecturas y búsqueda de personas expertas.</a:t>
            </a:r>
          </a:p>
          <a:p>
            <a:pPr lvl="1">
              <a:buAutoNum type="arabicPeriod"/>
            </a:pPr>
            <a:r>
              <a:rPr/>
              <a:t>Presentación del objeto en aproximadamente quince líneas. Este momento es muy importante porque consiste en la escritura del enunciado y delimitación del tema.</a:t>
            </a:r>
          </a:p>
          <a:p>
            <a:pPr lvl="1">
              <a:buAutoNum type="arabicPeriod"/>
            </a:pPr>
            <a:r>
              <a:rPr/>
              <a:t>Elección definitiva de tema y lecturas complementarias. En este paso aumenta el compromiso del autor con el objeto.</a:t>
            </a:r>
          </a:p>
          <a:p>
            <a:pPr lvl="1">
              <a:buAutoNum type="arabicPeriod"/>
            </a:pPr>
            <a:r>
              <a:rPr/>
              <a:t>Plan operativo: consiste en definir concretamente las tareas a realizar, planificar el trabajo, controlar el desarrollo, planear las dificultades, etcétera.</a:t>
            </a:r>
          </a:p>
          <a:p>
            <a:pPr lvl="1">
              <a:buAutoNum type="arabicPeriod"/>
            </a:pPr>
            <a:r>
              <a:rPr/>
              <a:t>realización de tareas previstas y redacción del primer borrador (bitácoras).</a:t>
            </a:r>
          </a:p>
          <a:p>
            <a:pPr lvl="1">
              <a:buAutoNum type="arabicPeriod"/>
            </a:pPr>
            <a:r>
              <a:rPr/>
              <a:t>Evaluación intermedia: a partir de una relectura detallada se puede hacer ajustes necesarios.</a:t>
            </a:r>
          </a:p>
          <a:p>
            <a:pPr lvl="1">
              <a:buAutoNum type="arabicPeriod"/>
            </a:pPr>
            <a:r>
              <a:rPr/>
              <a:t>Plan de redacción definitivo</a:t>
            </a:r>
          </a:p>
          <a:p>
            <a:pPr lvl="0" marL="0" indent="0">
              <a:spcBef>
                <a:spcPts val="3000"/>
              </a:spcBef>
              <a:buNone/>
            </a:pPr>
            <a:r>
              <a:rPr b="1"/>
              <a:t>Ensayo</a:t>
            </a:r>
          </a:p>
          <a:p>
            <a:pPr lvl="0" marL="0" indent="0">
              <a:buNone/>
            </a:pPr>
            <a:r>
              <a:rPr/>
              <a:t>Un ensayo es escrito en prosa generalmente breve que expone con madurez y sensibilidad una interpretación personal sobre cualquier tema sea filisófica, científica, histórica o literal en la que expone y enjuicia un tema que colinda con el trabajo científico, con la didáctica y crítica. No sigue un orden riguroso y sistema de exposición. El punto de vista que asume el autor al tratar el tema adquiere una primicia en el ensayo.</a:t>
            </a:r>
          </a:p>
          <a:p>
            <a:pPr lvl="0" marL="0" indent="0">
              <a:spcBef>
                <a:spcPts val="3000"/>
              </a:spcBef>
              <a:buNone/>
            </a:pPr>
            <a:r>
              <a:rPr b="1"/>
              <a:t>Caracterísitcas del ensayo</a:t>
            </a:r>
          </a:p>
          <a:p>
            <a:pPr lvl="1"/>
            <a:r>
              <a:rPr b="1"/>
              <a:t>Debe ser breve:</a:t>
            </a:r>
            <a:r>
              <a:rPr/>
              <a:t> que no le falte ni le sobre nada. No es tan fácil ser breve, un ensayo no va más allá de cuatro a cinco hojas tamaño carta a máquina o en computadora o a doble espacio, por un solo lado.</a:t>
            </a:r>
          </a:p>
          <a:p>
            <a:pPr lvl="1"/>
            <a:r>
              <a:rPr/>
              <a:t>Unitario. Debe verse sólo un tema si abordar otros.</a:t>
            </a:r>
          </a:p>
          <a:p>
            <a:pPr lvl="1"/>
            <a:r>
              <a:rPr b="1"/>
              <a:t>Objetivo:</a:t>
            </a:r>
            <a:r>
              <a:rPr/>
              <a:t> Debe emplearse el lenguaje impersonal. Objetivo científico y técnico.</a:t>
            </a:r>
          </a:p>
          <a:p>
            <a:pPr lvl="1"/>
            <a:r>
              <a:rPr b="1"/>
              <a:t>Personal:</a:t>
            </a:r>
            <a:r>
              <a:rPr/>
              <a:t> Debe ser el resultado de un todo, un proceso personal.</a:t>
            </a:r>
          </a:p>
          <a:p>
            <a:pPr lvl="1"/>
            <a:r>
              <a:rPr b="1"/>
              <a:t>Estructura interna:</a:t>
            </a:r>
            <a:r>
              <a:rPr/>
              <a:t> En el desarrollo del tema debe de emplearse un sesenta porciento de síntesis osea las ideas de los autores expresada con palabras propias, un veinte porciento de resumen que son textos o frases de los autores con referencias bibliográficas al pié de página y veinte porciento de comentario.</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Apuntes</a:t>
            </a:r>
            <a:r>
              <a:rPr/>
              <a:t> </a:t>
            </a:r>
            <a:r>
              <a:rPr/>
              <a:t>19</a:t>
            </a:r>
            <a:r>
              <a:rPr/>
              <a:t> </a:t>
            </a:r>
            <a:r>
              <a:rPr/>
              <a:t>de</a:t>
            </a:r>
            <a:r>
              <a:rPr/>
              <a:t> </a:t>
            </a:r>
            <a:r>
              <a:rPr/>
              <a:t>Marzo</a:t>
            </a:r>
            <a:r>
              <a:rPr/>
              <a:t> </a:t>
            </a:r>
            <a:r>
              <a:rPr/>
              <a:t>de</a:t>
            </a:r>
            <a:r>
              <a:rPr/>
              <a:t> </a:t>
            </a:r>
            <a:r>
              <a:rPr/>
              <a:t>2019</a:t>
            </a:r>
          </a:p>
        </p:txBody>
      </p:sp>
      <p:sp>
        <p:nvSpPr>
          <p:cNvPr id="3" name="Content Placeholder 2"/>
          <p:cNvSpPr>
            <a:spLocks noGrp="1"/>
          </p:cNvSpPr>
          <p:nvPr>
            <p:ph idx="1"/>
          </p:nvPr>
        </p:nvSpPr>
        <p:spPr/>
        <p:txBody>
          <a:bodyPr/>
          <a:lstStyle/>
          <a:p>
            <a:pPr lvl="0" marL="0" indent="0">
              <a:spcBef>
                <a:spcPts val="3000"/>
              </a:spcBef>
              <a:buNone/>
            </a:pPr>
            <a:r>
              <a:rPr b="1"/>
              <a:t>Estudios del desarrollo de su profesión y estado actual</a:t>
            </a:r>
          </a:p>
          <a:p>
            <a:pPr lvl="1">
              <a:buAutoNum type="arabicPeriod"/>
            </a:pPr>
            <a:r>
              <a:rPr/>
              <a:t>Historia, desarrollo y estado actual de la profesión</a:t>
            </a:r>
          </a:p>
          <a:p>
            <a:pPr lvl="1">
              <a:buAutoNum type="arabicPeriod"/>
            </a:pPr>
            <a:r>
              <a:rPr/>
              <a:t>Hábitos de desarrollo de la profesión en el contexto social</a:t>
            </a:r>
          </a:p>
          <a:p>
            <a:pPr lvl="1">
              <a:buAutoNum type="arabicPeriod"/>
            </a:pPr>
            <a:r>
              <a:rPr/>
              <a:t>las prácticas predominantes y emergentes de la profesión en el contexto local, nacional e internacional.</a:t>
            </a:r>
          </a:p>
          <a:p>
            <a:pPr lvl="0" marL="0" indent="0">
              <a:spcBef>
                <a:spcPts val="3000"/>
              </a:spcBef>
              <a:buNone/>
            </a:pPr>
            <a:r>
              <a:rPr b="1"/>
              <a:t>Entrevistas (método) en la profesión.</a:t>
            </a:r>
          </a:p>
          <a:p>
            <a:pPr lvl="0" marL="0" indent="0">
              <a:buNone/>
            </a:pPr>
            <a:r>
              <a:rPr/>
              <a:t>Usar el método de entrevistas para extraer información y responder las siguientes preguntas:</a:t>
            </a:r>
          </a:p>
          <a:p>
            <a:pPr lvl="1"/>
            <a:r>
              <a:rPr/>
              <a:t>¿Cuál es tu percepción del ejercicio profesional de tu carrera?</a:t>
            </a:r>
          </a:p>
          <a:p>
            <a:pPr lvl="1"/>
            <a:r>
              <a:rPr/>
              <a:t>¿Cuáles son las prácticas predominantes y emergentes de tu profesión?</a:t>
            </a:r>
          </a:p>
          <a:p>
            <a:pPr lvl="1"/>
            <a:r>
              <a:rPr/>
              <a:t>¿El plan de estudios de tu carrera está relacionado con tu profesión?</a:t>
            </a:r>
          </a:p>
          <a:p>
            <a:pPr lvl="0" marL="0" indent="0">
              <a:buNone/>
            </a:pPr>
            <a:r>
              <a:rPr/>
              <a:t>Investigar en el INEGI y otros medios (estadísticos) la realidad de la carrera en específico. Las encuestas pueden ser en línea (Facebook o internet en general para que el entrevistado tenga un acceso más fácil.)</a:t>
            </a:r>
          </a:p>
          <a:p>
            <a:pPr lvl="0" marL="0" indent="0">
              <a:buNone/>
            </a:pPr>
            <a:r>
              <a:rPr/>
              <a:t>Enviar por correo a:</a:t>
            </a:r>
          </a:p>
          <a:p>
            <a:pPr lvl="0" marL="0" indent="0">
              <a:buNone/>
            </a:pPr>
            <a:r>
              <a:rPr/>
              <a:t>teccmochis@gmail.com</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Apuntes Fundamentos de investigación</dc:title>
  <dc:creator>Dan Yael Sajarópulos Verdugo</dc:creator>
  <cp:keywords/>
  <dcterms:created xsi:type="dcterms:W3CDTF">2019-05-21T13:52:17Z</dcterms:created>
  <dcterms:modified xsi:type="dcterms:W3CDTF">2019-05-21T13:52:17Z</dcterms:modified>
</cp:coreProperties>
</file>

<file path=docProps/custom.xml><?xml version="1.0" encoding="utf-8"?>
<Properties xmlns="http://schemas.openxmlformats.org/officeDocument/2006/custom-properties" xmlns:vt="http://schemas.openxmlformats.org/officeDocument/2006/docPropsVTypes"/>
</file>