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7" r:id="rId2"/>
  </p:sldMasterIdLst>
  <p:notesMasterIdLst>
    <p:notesMasterId r:id="rId95"/>
  </p:notesMasterIdLst>
  <p:handoutMasterIdLst>
    <p:handoutMasterId r:id="rId96"/>
  </p:handoutMasterIdLst>
  <p:sldIdLst>
    <p:sldId id="256" r:id="rId3"/>
    <p:sldId id="714" r:id="rId4"/>
    <p:sldId id="779" r:id="rId5"/>
    <p:sldId id="780" r:id="rId6"/>
    <p:sldId id="778" r:id="rId7"/>
    <p:sldId id="822" r:id="rId8"/>
    <p:sldId id="279" r:id="rId9"/>
    <p:sldId id="748" r:id="rId10"/>
    <p:sldId id="713" r:id="rId11"/>
    <p:sldId id="749" r:id="rId12"/>
    <p:sldId id="642" r:id="rId13"/>
    <p:sldId id="681" r:id="rId14"/>
    <p:sldId id="817" r:id="rId15"/>
    <p:sldId id="816" r:id="rId16"/>
    <p:sldId id="696" r:id="rId17"/>
    <p:sldId id="697" r:id="rId18"/>
    <p:sldId id="698" r:id="rId19"/>
    <p:sldId id="699" r:id="rId20"/>
    <p:sldId id="700" r:id="rId21"/>
    <p:sldId id="701" r:id="rId22"/>
    <p:sldId id="702" r:id="rId23"/>
    <p:sldId id="703" r:id="rId24"/>
    <p:sldId id="704" r:id="rId25"/>
    <p:sldId id="705" r:id="rId26"/>
    <p:sldId id="706" r:id="rId27"/>
    <p:sldId id="707" r:id="rId28"/>
    <p:sldId id="709" r:id="rId29"/>
    <p:sldId id="819" r:id="rId30"/>
    <p:sldId id="820" r:id="rId31"/>
    <p:sldId id="821" r:id="rId32"/>
    <p:sldId id="823" r:id="rId33"/>
    <p:sldId id="768" r:id="rId34"/>
    <p:sldId id="769" r:id="rId35"/>
    <p:sldId id="770" r:id="rId36"/>
    <p:sldId id="771" r:id="rId37"/>
    <p:sldId id="772" r:id="rId38"/>
    <p:sldId id="774" r:id="rId39"/>
    <p:sldId id="781" r:id="rId40"/>
    <p:sldId id="782" r:id="rId41"/>
    <p:sldId id="783" r:id="rId42"/>
    <p:sldId id="784" r:id="rId43"/>
    <p:sldId id="785" r:id="rId44"/>
    <p:sldId id="786" r:id="rId45"/>
    <p:sldId id="787" r:id="rId46"/>
    <p:sldId id="788" r:id="rId47"/>
    <p:sldId id="789" r:id="rId48"/>
    <p:sldId id="790" r:id="rId49"/>
    <p:sldId id="791" r:id="rId50"/>
    <p:sldId id="792" r:id="rId51"/>
    <p:sldId id="793" r:id="rId52"/>
    <p:sldId id="794" r:id="rId53"/>
    <p:sldId id="795" r:id="rId54"/>
    <p:sldId id="796" r:id="rId55"/>
    <p:sldId id="797" r:id="rId56"/>
    <p:sldId id="798" r:id="rId57"/>
    <p:sldId id="799" r:id="rId58"/>
    <p:sldId id="800" r:id="rId59"/>
    <p:sldId id="801" r:id="rId60"/>
    <p:sldId id="802" r:id="rId61"/>
    <p:sldId id="803" r:id="rId62"/>
    <p:sldId id="715" r:id="rId63"/>
    <p:sldId id="775" r:id="rId64"/>
    <p:sldId id="777" r:id="rId65"/>
    <p:sldId id="818" r:id="rId66"/>
    <p:sldId id="716" r:id="rId67"/>
    <p:sldId id="747" r:id="rId68"/>
    <p:sldId id="717" r:id="rId69"/>
    <p:sldId id="752" r:id="rId70"/>
    <p:sldId id="804" r:id="rId71"/>
    <p:sldId id="754" r:id="rId72"/>
    <p:sldId id="755" r:id="rId73"/>
    <p:sldId id="756" r:id="rId74"/>
    <p:sldId id="757" r:id="rId75"/>
    <p:sldId id="758" r:id="rId76"/>
    <p:sldId id="759" r:id="rId77"/>
    <p:sldId id="760" r:id="rId78"/>
    <p:sldId id="761" r:id="rId79"/>
    <p:sldId id="762" r:id="rId80"/>
    <p:sldId id="763" r:id="rId81"/>
    <p:sldId id="764" r:id="rId82"/>
    <p:sldId id="765" r:id="rId83"/>
    <p:sldId id="766" r:id="rId84"/>
    <p:sldId id="767" r:id="rId85"/>
    <p:sldId id="805" r:id="rId86"/>
    <p:sldId id="806" r:id="rId87"/>
    <p:sldId id="807" r:id="rId88"/>
    <p:sldId id="808" r:id="rId89"/>
    <p:sldId id="810" r:id="rId90"/>
    <p:sldId id="809" r:id="rId91"/>
    <p:sldId id="811" r:id="rId92"/>
    <p:sldId id="812" r:id="rId93"/>
    <p:sldId id="691" r:id="rId94"/>
  </p:sldIdLst>
  <p:sldSz cx="9144000" cy="6858000" type="screen4x3"/>
  <p:notesSz cx="6858000" cy="111474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1900" autoAdjust="0"/>
    <p:restoredTop sz="92821" autoAdjust="0"/>
  </p:normalViewPr>
  <p:slideViewPr>
    <p:cSldViewPr>
      <p:cViewPr>
        <p:scale>
          <a:sx n="50" d="100"/>
          <a:sy n="50" d="100"/>
        </p:scale>
        <p:origin x="-2165" y="-6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97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572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5572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04969-FDDD-4152-871B-F2DF189E0D11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588625"/>
            <a:ext cx="2971800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10588625"/>
            <a:ext cx="2971800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42321-563A-4ADA-98EB-7EEA467F48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573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5573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E2DA2-67C4-43B5-9373-BD7CF0DD7BD7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2938" y="836613"/>
            <a:ext cx="5572125" cy="4179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5295027"/>
            <a:ext cx="5486400" cy="5016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588119"/>
            <a:ext cx="2971800" cy="5573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10588119"/>
            <a:ext cx="2971800" cy="5573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8722D-D5A2-44F4-AF9E-2581DACE40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3D13ED-EA3E-4037-AEA2-A788BC3F43B3}" type="slidenum">
              <a:rPr lang="en-US"/>
              <a:pPr/>
              <a:t>16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648CB3-E6CF-49D9-A55C-57E168984A3D}" type="slidenum">
              <a:rPr lang="en-US"/>
              <a:pPr/>
              <a:t>17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27063" y="822325"/>
            <a:ext cx="5603875" cy="42037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4" y="5298898"/>
            <a:ext cx="5070475" cy="5026018"/>
          </a:xfrm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648CB3-E6CF-49D9-A55C-57E168984A3D}" type="slidenum">
              <a:rPr lang="en-US"/>
              <a:pPr/>
              <a:t>18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27063" y="822325"/>
            <a:ext cx="5603875" cy="42037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4" y="5298898"/>
            <a:ext cx="5070475" cy="5026018"/>
          </a:xfrm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8E1579-2526-4D0A-B66A-FB1EC84DCAB3}" type="slidenum">
              <a:rPr lang="en-US"/>
              <a:pPr/>
              <a:t>19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27063" y="822325"/>
            <a:ext cx="5603875" cy="42037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4" y="5298898"/>
            <a:ext cx="5070475" cy="5026018"/>
          </a:xfrm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FC2D32-DD5E-472B-8915-312665FA67F2}" type="slidenum">
              <a:rPr lang="en-US"/>
              <a:pPr/>
              <a:t>27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27063" y="822325"/>
            <a:ext cx="5603875" cy="42037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4" y="5298898"/>
            <a:ext cx="5070475" cy="5026018"/>
          </a:xfrm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F0AB5E-488D-4CBB-AEC0-D22DEBB75502}" type="slidenum">
              <a:rPr lang="en-US" smtClean="0"/>
              <a:pPr/>
              <a:t>72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685FB-ADCB-4DAF-BE4F-C6CF00F8F23B}" type="slidenum">
              <a:rPr lang="en-US" smtClean="0"/>
              <a:pPr/>
              <a:t>78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9243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981200"/>
            <a:ext cx="39243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pPr lvl="0"/>
            <a:endParaRPr lang="id-ID" noProof="0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40386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6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5" r:id="rId12"/>
    <p:sldLayoutId id="2147483746" r:id="rId13"/>
    <p:sldLayoutId id="2147483759" r:id="rId14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usumodestoni@unisnu.ac.id" TargetMode="External"/><Relationship Id="rId2" Type="http://schemas.openxmlformats.org/officeDocument/2006/relationships/hyperlink" Target="mailto:kusumodestoni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.id/imgres?imgurl=http://www.cs.wisc.edu/~dyer/images/AI.jpg&amp;imgrefurl=http://pages.cs.wisc.edu/~dyer/cs540.html&amp;h=297&amp;w=300&amp;sz=25&amp;hl=id&amp;start=1&amp;tbnid=bTYQPhBlyBKmfM:&amp;tbnh=115&amp;tbnw=116&amp;prev=/images?q=artificial+intelligence&amp;gbv=2&amp;svnum=10&amp;hl=id&amp;sa=G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229600" cy="1666875"/>
          </a:xfrm>
        </p:spPr>
        <p:txBody>
          <a:bodyPr>
            <a:normAutofit fontScale="90000"/>
          </a:bodyPr>
          <a:lstStyle/>
          <a:p>
            <a:pPr algn="l"/>
            <a:r>
              <a:rPr lang="en-US" sz="66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Algoritma</a:t>
            </a:r>
            <a:r>
              <a:rPr lang="en-US" sz="6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66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dan</a:t>
            </a:r>
            <a:r>
              <a:rPr lang="en-US" sz="6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66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Struktur</a:t>
            </a:r>
            <a:r>
              <a:rPr lang="en-US" sz="660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data</a:t>
            </a:r>
            <a:endParaRPr lang="id-ID" sz="60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60696" y="3232240"/>
            <a:ext cx="8305800" cy="20574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3200" b="1" dirty="0" err="1" smtClean="0">
                <a:solidFill>
                  <a:schemeClr val="accent4">
                    <a:lumMod val="75000"/>
                  </a:schemeClr>
                </a:solidFill>
                <a:latin typeface="Tempus Sans ITC" pitchFamily="82" charset="0"/>
              </a:rPr>
              <a:t>Kusumodestoni</a:t>
            </a: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Tempus Sans ITC" pitchFamily="82" charset="0"/>
              </a:rPr>
              <a:t> ( P. Toni)</a:t>
            </a:r>
          </a:p>
          <a:p>
            <a:pPr>
              <a:lnSpc>
                <a:spcPct val="90000"/>
              </a:lnSpc>
              <a:defRPr/>
            </a:pP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Tempus Sans ITC" pitchFamily="82" charset="0"/>
              </a:rPr>
              <a:t>Hp.</a:t>
            </a:r>
            <a:r>
              <a:rPr lang="id-ID" sz="3200" b="1" dirty="0" smtClean="0">
                <a:solidFill>
                  <a:schemeClr val="accent4">
                    <a:lumMod val="75000"/>
                  </a:schemeClr>
                </a:solidFill>
                <a:latin typeface="Tempus Sans ITC" pitchFamily="82" charset="0"/>
              </a:rPr>
              <a:t> </a:t>
            </a: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Tempus Sans ITC" pitchFamily="82" charset="0"/>
              </a:rPr>
              <a:t>085 640 11 58 65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Tempus Sans ITC" pitchFamily="82" charset="0"/>
                <a:hlinkClick r:id="rId2"/>
              </a:rPr>
              <a:t>kusumodestoni@gmail.com</a:t>
            </a:r>
            <a:endParaRPr lang="en-US" sz="3200" b="1" dirty="0" smtClean="0">
              <a:solidFill>
                <a:schemeClr val="accent4">
                  <a:lumMod val="75000"/>
                </a:schemeClr>
              </a:solidFill>
              <a:latin typeface="Tempus Sans ITC" pitchFamily="82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Tempus Sans ITC" pitchFamily="82" charset="0"/>
                <a:hlinkClick r:id="rId3"/>
              </a:rPr>
              <a:t>kusumodestoni@unisnu.ac.id</a:t>
            </a: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Tempus Sans ITC" pitchFamily="82" charset="0"/>
              </a:rPr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3200" b="1" dirty="0" err="1" smtClean="0">
                <a:solidFill>
                  <a:schemeClr val="accent4">
                    <a:lumMod val="75000"/>
                  </a:schemeClr>
                </a:solidFill>
                <a:latin typeface="Tempus Sans ITC" pitchFamily="82" charset="0"/>
              </a:rPr>
              <a:t>Perum</a:t>
            </a: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Tempus Sans ITC" pitchFamily="82" charset="0"/>
              </a:rPr>
              <a:t>. </a:t>
            </a:r>
            <a:r>
              <a:rPr lang="en-US" sz="3200" b="1" dirty="0" err="1" smtClean="0">
                <a:solidFill>
                  <a:schemeClr val="accent4">
                    <a:lumMod val="75000"/>
                  </a:schemeClr>
                </a:solidFill>
                <a:latin typeface="Tempus Sans ITC" pitchFamily="82" charset="0"/>
              </a:rPr>
              <a:t>Kaisar</a:t>
            </a: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Tempus Sans ITC" pitchFamily="82" charset="0"/>
              </a:rPr>
              <a:t> Estate Blok C. No.1 </a:t>
            </a:r>
            <a:r>
              <a:rPr lang="en-US" sz="3200" b="1" dirty="0" err="1" smtClean="0">
                <a:solidFill>
                  <a:schemeClr val="accent4">
                    <a:lumMod val="75000"/>
                  </a:schemeClr>
                </a:solidFill>
                <a:latin typeface="Tempus Sans ITC" pitchFamily="82" charset="0"/>
              </a:rPr>
              <a:t>Pecangaan</a:t>
            </a:r>
            <a:endParaRPr lang="id-ID" sz="3200" b="1" dirty="0" smtClean="0">
              <a:solidFill>
                <a:schemeClr val="accent4">
                  <a:lumMod val="75000"/>
                </a:schemeClr>
              </a:solidFill>
              <a:latin typeface="Tempus Sans ITC" pitchFamily="8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81000" y="22098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625" y="1117976"/>
            <a:ext cx="8715375" cy="4724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AutoNum type="arabicPeriod"/>
              <a:tabLst>
                <a:tab pos="4967288" algn="l"/>
                <a:tab pos="543242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Pakaian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empus Sans ITC" pitchFamily="8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AutoNum type="arabicPeriod"/>
              <a:tabLst>
                <a:tab pos="4967288" algn="l"/>
                <a:tab pos="5432425" algn="l"/>
              </a:tabLst>
              <a:defRPr/>
            </a:pPr>
            <a:r>
              <a:rPr lang="en-US" sz="3200" b="1" dirty="0" err="1" smtClean="0">
                <a:latin typeface="Tempus Sans ITC" pitchFamily="82" charset="0"/>
              </a:rPr>
              <a:t>Kehadiran</a:t>
            </a:r>
            <a:r>
              <a:rPr lang="en-US" sz="3200" b="1" dirty="0" smtClean="0">
                <a:latin typeface="Tempus Sans ITC" pitchFamily="82" charset="0"/>
              </a:rPr>
              <a:t> 75%  (11 x </a:t>
            </a:r>
            <a:r>
              <a:rPr lang="en-US" sz="3200" b="1" dirty="0" err="1" smtClean="0">
                <a:latin typeface="Tempus Sans ITC" pitchFamily="82" charset="0"/>
              </a:rPr>
              <a:t>Pertemuan</a:t>
            </a:r>
            <a:r>
              <a:rPr lang="en-US" sz="3200" b="1" dirty="0" smtClean="0">
                <a:latin typeface="Tempus Sans ITC" pitchFamily="82" charset="0"/>
              </a:rPr>
              <a:t>)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AutoNum type="arabicPeriod"/>
              <a:tabLst/>
              <a:defRPr/>
            </a:pPr>
            <a:r>
              <a:rPr lang="en-US" sz="3200" b="1" baseline="0" dirty="0" err="1" smtClean="0">
                <a:latin typeface="Tempus Sans ITC" pitchFamily="82" charset="0"/>
              </a:rPr>
              <a:t>Ijin</a:t>
            </a:r>
            <a:r>
              <a:rPr lang="en-US" sz="3200" b="1" baseline="0" dirty="0" smtClean="0">
                <a:latin typeface="Tempus Sans ITC" pitchFamily="82" charset="0"/>
              </a:rPr>
              <a:t> </a:t>
            </a:r>
            <a:r>
              <a:rPr lang="en-US" sz="3200" b="1" baseline="0" dirty="0" err="1" smtClean="0">
                <a:latin typeface="Tempus Sans ITC" pitchFamily="82" charset="0"/>
              </a:rPr>
              <a:t>Lewat</a:t>
            </a:r>
            <a:r>
              <a:rPr lang="en-US" sz="3200" b="1" baseline="0" dirty="0" smtClean="0">
                <a:latin typeface="Tempus Sans ITC" pitchFamily="82" charset="0"/>
              </a:rPr>
              <a:t> SMS : 1x </a:t>
            </a:r>
            <a:r>
              <a:rPr lang="en-US" sz="3200" b="1" baseline="0" dirty="0" err="1" smtClean="0">
                <a:latin typeface="Tempus Sans ITC" pitchFamily="82" charset="0"/>
              </a:rPr>
              <a:t>sebelum</a:t>
            </a:r>
            <a:r>
              <a:rPr lang="en-US" sz="3200" b="1" baseline="0" dirty="0" smtClean="0">
                <a:latin typeface="Tempus Sans ITC" pitchFamily="82" charset="0"/>
              </a:rPr>
              <a:t> UTS &amp; 1x </a:t>
            </a:r>
            <a:r>
              <a:rPr lang="en-US" sz="3200" b="1" baseline="0" dirty="0" err="1" smtClean="0">
                <a:latin typeface="Tempus Sans ITC" pitchFamily="82" charset="0"/>
              </a:rPr>
              <a:t>stlh</a:t>
            </a:r>
            <a:r>
              <a:rPr lang="en-US" sz="3200" b="1" dirty="0" smtClean="0">
                <a:latin typeface="Tempus Sans ITC" pitchFamily="82" charset="0"/>
              </a:rPr>
              <a:t> UTS</a:t>
            </a:r>
            <a:endParaRPr lang="en-US" sz="3200" b="1" baseline="0" dirty="0" smtClean="0">
              <a:latin typeface="Tempus Sans ITC" pitchFamily="82" charset="0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Tata </a:t>
            </a: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Tertib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id-ID" sz="2000" b="1" dirty="0" smtClean="0">
                <a:latin typeface="Tempus Sans ITC" pitchFamily="82" charset="0"/>
              </a:rPr>
              <a:t>Mempunyai kartu peserta ujian (UTS / UAS)</a:t>
            </a:r>
          </a:p>
          <a:p>
            <a:pPr>
              <a:lnSpc>
                <a:spcPct val="150000"/>
              </a:lnSpc>
            </a:pPr>
            <a:r>
              <a:rPr lang="id-ID" sz="2000" b="1" dirty="0" smtClean="0">
                <a:latin typeface="Tempus Sans ITC" pitchFamily="82" charset="0"/>
              </a:rPr>
              <a:t>Membawa surat keterangan tidak bisa ikut ujian</a:t>
            </a:r>
            <a:endParaRPr lang="en-US" sz="2000" b="1" dirty="0" smtClean="0">
              <a:latin typeface="Tempus Sans ITC" pitchFamily="82" charset="0"/>
            </a:endParaRPr>
          </a:p>
          <a:p>
            <a:pPr>
              <a:lnSpc>
                <a:spcPct val="150000"/>
              </a:lnSpc>
            </a:pPr>
            <a:endParaRPr lang="id-ID" sz="2000" b="1" dirty="0" smtClean="0">
              <a:latin typeface="Tempus Sans ITC" pitchFamily="82" charset="0"/>
            </a:endParaRPr>
          </a:p>
          <a:p>
            <a:pPr>
              <a:lnSpc>
                <a:spcPct val="150000"/>
              </a:lnSpc>
            </a:pPr>
            <a:r>
              <a:rPr lang="id-ID" sz="2000" b="1" dirty="0" smtClean="0">
                <a:latin typeface="Tempus Sans ITC" pitchFamily="82" charset="0"/>
              </a:rPr>
              <a:t>Mahasiswa yang dapat mengikuti ujian susulan: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id-ID" sz="2400" b="1" dirty="0" smtClean="0">
                <a:latin typeface="Tempus Sans ITC" pitchFamily="82" charset="0"/>
              </a:rPr>
              <a:t>Mendapatkan tugas dari fakultas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id-ID" sz="2400" b="1" dirty="0" smtClean="0">
                <a:latin typeface="Tempus Sans ITC" pitchFamily="82" charset="0"/>
              </a:rPr>
              <a:t>Sakit dan sedang rawat inap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id-ID" sz="2400" b="1" dirty="0" smtClean="0">
                <a:latin typeface="Tempus Sans ITC" pitchFamily="82" charset="0"/>
              </a:rPr>
              <a:t>Ada keluarga yang meninggal (surat kematian)</a:t>
            </a:r>
            <a:endParaRPr lang="en-US" sz="2400" b="1" dirty="0" smtClean="0">
              <a:latin typeface="Tempus Sans ITC" pitchFamily="82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endParaRPr lang="id-ID" sz="2000" b="1" dirty="0">
              <a:latin typeface="Tempus Sans ITC" pitchFamily="82" charset="0"/>
            </a:endParaRPr>
          </a:p>
          <a:p>
            <a:pPr>
              <a:lnSpc>
                <a:spcPct val="150000"/>
              </a:lnSpc>
            </a:pPr>
            <a:r>
              <a:rPr lang="id-ID" sz="2000" b="1" dirty="0" smtClean="0">
                <a:latin typeface="Tempus Sans ITC" pitchFamily="82" charset="0"/>
              </a:rPr>
              <a:t>Tidak ada alasan lain untuk bisa ikut ujian susulan</a:t>
            </a:r>
            <a:endParaRPr lang="id-ID" sz="2000" b="1" dirty="0">
              <a:latin typeface="Tempus Sans ITC" pitchFamily="82" charset="0"/>
            </a:endParaRPr>
          </a:p>
          <a:p>
            <a:pPr marL="0" indent="0">
              <a:buNone/>
            </a:pPr>
            <a:endParaRPr lang="id-ID" sz="2000" b="1" dirty="0"/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  <a:defRPr/>
            </a:pPr>
            <a:r>
              <a:rPr lang="id-ID" sz="4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Syarat Ujian Susulan</a:t>
            </a:r>
            <a:r>
              <a:rPr lang="en-US" sz="4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 </a:t>
            </a:r>
            <a:endParaRPr lang="id-ID" sz="4000" b="1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7454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d-ID" b="1" dirty="0" smtClean="0">
                <a:latin typeface="Tempus Sans ITC" pitchFamily="82" charset="0"/>
              </a:rPr>
              <a:t>Ajukan permohonan ke panitia pelaksana ujian</a:t>
            </a:r>
          </a:p>
          <a:p>
            <a:pPr>
              <a:lnSpc>
                <a:spcPct val="150000"/>
              </a:lnSpc>
            </a:pPr>
            <a:r>
              <a:rPr lang="id-ID" sz="2800" b="1" dirty="0" smtClean="0">
                <a:solidFill>
                  <a:srgbClr val="FF0000"/>
                </a:solidFill>
                <a:latin typeface="Tempus Sans ITC" pitchFamily="82" charset="0"/>
              </a:rPr>
              <a:t>Keputusan </a:t>
            </a:r>
            <a:r>
              <a:rPr lang="id-ID" sz="2800" b="1" dirty="0" smtClean="0">
                <a:latin typeface="Tempus Sans ITC" pitchFamily="82" charset="0"/>
              </a:rPr>
              <a:t>mengikuti Ujian Susulan adalah </a:t>
            </a:r>
            <a:r>
              <a:rPr lang="id-ID" sz="2800" b="1" dirty="0" smtClean="0">
                <a:solidFill>
                  <a:srgbClr val="0070C0"/>
                </a:solidFill>
                <a:latin typeface="Tempus Sans ITC" pitchFamily="82" charset="0"/>
              </a:rPr>
              <a:t>PANITIA PELAKSANA UJIAN</a:t>
            </a:r>
          </a:p>
          <a:p>
            <a:pPr>
              <a:lnSpc>
                <a:spcPct val="150000"/>
              </a:lnSpc>
            </a:pPr>
            <a:endParaRPr lang="id-ID" b="1" dirty="0" smtClean="0">
              <a:latin typeface="Tempus Sans ITC" pitchFamily="82" charset="0"/>
            </a:endParaRPr>
          </a:p>
          <a:p>
            <a:pPr marL="0" indent="0">
              <a:buNone/>
            </a:pPr>
            <a:endParaRPr lang="id-ID" b="1" dirty="0" smtClean="0">
              <a:latin typeface="Tempus Sans ITC" pitchFamily="82" charset="0"/>
            </a:endParaRPr>
          </a:p>
          <a:p>
            <a:endParaRPr lang="id-ID" b="1" dirty="0">
              <a:latin typeface="Tempus Sans ITC" pitchFamily="8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Prosedur Ujian Susulan</a:t>
            </a:r>
            <a:endParaRPr lang="id-ID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04800" y="12192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7811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VISI </a:t>
            </a:r>
            <a:r>
              <a:rPr lang="en-US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Prodi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Teknik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Informatika</a:t>
            </a:r>
            <a:endParaRPr lang="id-ID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Visi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id-ID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Pada tahun 202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r>
            <a:r>
              <a:rPr lang="id-ID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menjadi Program Studi Teknik Informatika yang unggul dalam mengembangkan Iptek,  serta sumber daya manusia yang cendikia, berakhlakul karimah dan berkepribadian Ahlusunnah Wal Jama’ah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</a:t>
            </a:r>
            <a:r>
              <a:rPr lang="id-ID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tingkat Nasional</a:t>
            </a:r>
            <a:endParaRPr lang="id-ID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04800" y="10668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5393444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MISI </a:t>
            </a:r>
            <a:r>
              <a:rPr lang="en-US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Prodi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Teknik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Informatika</a:t>
            </a:r>
            <a:endParaRPr lang="id-ID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71728"/>
            <a:ext cx="8305800" cy="4919472"/>
          </a:xfrm>
        </p:spPr>
        <p:txBody>
          <a:bodyPr>
            <a:noAutofit/>
          </a:bodyPr>
          <a:lstStyle/>
          <a:p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MISI</a:t>
            </a:r>
          </a:p>
          <a:p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Memperkokoh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program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studi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meningkatkan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kualitas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kuantitas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sumber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daya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manusia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dibidang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keilmuan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informatika</a:t>
            </a: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Meningkatkan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kerja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sama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pemerintah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daerah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lembaga-lembaga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terkait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bidang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relevan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keilmuan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informatika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Menyelenggarakan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pendidikan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penelitian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pengabdian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masyarakat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inovatif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bermutu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bermanfaat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bidang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keilmuan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informatika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Membina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sikap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perilaku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berakhlak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mulia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berbudaya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serta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berwawasan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wirausaha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2296" indent="0" algn="just">
              <a:buNone/>
            </a:pPr>
            <a:endParaRPr lang="id-ID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04800" y="10668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5393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d-ID" b="1" dirty="0" smtClean="0">
              <a:latin typeface="Tempus Sans ITC" pitchFamily="82" charset="0"/>
            </a:endParaRPr>
          </a:p>
          <a:p>
            <a:endParaRPr lang="id-ID" b="1" dirty="0">
              <a:latin typeface="Tempus Sans ITC" pitchFamily="8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id-ID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Teknik Informatika</a:t>
            </a:r>
            <a:endParaRPr lang="id-ID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04800" y="3230562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7811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04EC4-6DC1-4B0F-83E2-00712409964A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10600" cy="944562"/>
          </a:xfrm>
          <a:noFill/>
        </p:spPr>
        <p:txBody>
          <a:bodyPr/>
          <a:lstStyle/>
          <a:p>
            <a:pPr eaLnBrk="1" hangingPunct="1">
              <a:defRPr/>
            </a:pPr>
            <a:r>
              <a:rPr lang="en-US" b="1" dirty="0" err="1" smtClean="0">
                <a:solidFill>
                  <a:srgbClr val="002060"/>
                </a:solidFill>
                <a:latin typeface="Arial Black" pitchFamily="34" charset="0"/>
              </a:rPr>
              <a:t>Apa</a:t>
            </a:r>
            <a:r>
              <a:rPr lang="en-US" b="1" dirty="0" smtClean="0">
                <a:solidFill>
                  <a:srgbClr val="002060"/>
                </a:solidFill>
                <a:latin typeface="Arial Black" pitchFamily="34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Arial Black" pitchFamily="34" charset="0"/>
              </a:rPr>
              <a:t>itu</a:t>
            </a:r>
            <a:r>
              <a:rPr lang="en-US" b="1" dirty="0" smtClean="0">
                <a:solidFill>
                  <a:srgbClr val="002060"/>
                </a:solidFill>
                <a:latin typeface="Arial Black" pitchFamily="34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Arial Black" pitchFamily="34" charset="0"/>
              </a:rPr>
              <a:t>Informatika</a:t>
            </a:r>
            <a:r>
              <a:rPr lang="en-US" b="1" dirty="0" smtClean="0">
                <a:solidFill>
                  <a:srgbClr val="002060"/>
                </a:solidFill>
                <a:latin typeface="Arial Black" pitchFamily="34" charset="0"/>
              </a:rPr>
              <a:t> 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229600" cy="4525963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AU" sz="2800" b="1" dirty="0" err="1" smtClean="0">
                <a:latin typeface="Arial" pitchFamily="34" charset="0"/>
                <a:cs typeface="Arial" pitchFamily="34" charset="0"/>
              </a:rPr>
              <a:t>Informatika</a:t>
            </a:r>
            <a:r>
              <a:rPr lang="en-AU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AU" sz="2800" dirty="0" err="1" smtClean="0">
                <a:latin typeface="Arial" pitchFamily="34" charset="0"/>
                <a:cs typeface="Arial" pitchFamily="34" charset="0"/>
              </a:rPr>
              <a:t>adalah</a:t>
            </a:r>
            <a:r>
              <a:rPr lang="en-A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AU" sz="2800" dirty="0" err="1" smtClean="0">
                <a:latin typeface="Arial" pitchFamily="34" charset="0"/>
                <a:cs typeface="Arial" pitchFamily="34" charset="0"/>
              </a:rPr>
              <a:t>kumpulan</a:t>
            </a:r>
            <a:r>
              <a:rPr lang="en-A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AU" sz="2800" dirty="0" err="1" smtClean="0">
                <a:latin typeface="Arial" pitchFamily="34" charset="0"/>
                <a:cs typeface="Arial" pitchFamily="34" charset="0"/>
              </a:rPr>
              <a:t>disiplin</a:t>
            </a:r>
            <a:r>
              <a:rPr lang="en-AU" sz="2800" dirty="0" smtClean="0">
                <a:latin typeface="Arial" pitchFamily="34" charset="0"/>
                <a:cs typeface="Arial" pitchFamily="34" charset="0"/>
              </a:rPr>
              <a:t> sains </a:t>
            </a:r>
            <a:r>
              <a:rPr lang="en-AU" sz="28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A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AU" sz="2800" dirty="0" err="1" smtClean="0">
                <a:latin typeface="Arial" pitchFamily="34" charset="0"/>
                <a:cs typeface="Arial" pitchFamily="34" charset="0"/>
              </a:rPr>
              <a:t>rekayasa</a:t>
            </a:r>
            <a:r>
              <a:rPr lang="en-AU" sz="28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AU" sz="2800" dirty="0" err="1" smtClean="0">
                <a:latin typeface="Arial" pitchFamily="34" charset="0"/>
                <a:cs typeface="Arial" pitchFamily="34" charset="0"/>
              </a:rPr>
              <a:t>secara</a:t>
            </a:r>
            <a:r>
              <a:rPr lang="en-A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AU" sz="2800" dirty="0" err="1" smtClean="0">
                <a:latin typeface="Arial" pitchFamily="34" charset="0"/>
                <a:cs typeface="Arial" pitchFamily="34" charset="0"/>
              </a:rPr>
              <a:t>khusus</a:t>
            </a:r>
            <a:r>
              <a:rPr lang="en-A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AU" sz="2800" dirty="0" err="1" smtClean="0">
                <a:latin typeface="Arial" pitchFamily="34" charset="0"/>
                <a:cs typeface="Arial" pitchFamily="34" charset="0"/>
              </a:rPr>
              <a:t>menangani</a:t>
            </a:r>
            <a:r>
              <a:rPr lang="en-A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AU" sz="2800" dirty="0" err="1" smtClean="0">
                <a:latin typeface="Arial" pitchFamily="34" charset="0"/>
                <a:cs typeface="Arial" pitchFamily="34" charset="0"/>
              </a:rPr>
              <a:t>masalah</a:t>
            </a:r>
            <a:r>
              <a:rPr lang="en-A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AU" sz="2800" dirty="0" err="1" smtClean="0">
                <a:solidFill>
                  <a:srgbClr val="D72A0D"/>
                </a:solidFill>
                <a:latin typeface="Arial" pitchFamily="34" charset="0"/>
                <a:cs typeface="Arial" pitchFamily="34" charset="0"/>
              </a:rPr>
              <a:t>transformasi</a:t>
            </a:r>
            <a:r>
              <a:rPr lang="en-AU" sz="2800" dirty="0" smtClean="0">
                <a:solidFill>
                  <a:srgbClr val="D72A0D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AU" sz="2800" dirty="0" err="1" smtClean="0">
                <a:solidFill>
                  <a:srgbClr val="D72A0D"/>
                </a:solidFill>
                <a:latin typeface="Arial" pitchFamily="34" charset="0"/>
                <a:cs typeface="Arial" pitchFamily="34" charset="0"/>
              </a:rPr>
              <a:t>atau</a:t>
            </a:r>
            <a:r>
              <a:rPr lang="en-AU" sz="2800" dirty="0" smtClean="0">
                <a:solidFill>
                  <a:srgbClr val="D72A0D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AU" sz="2800" dirty="0" err="1" smtClean="0">
                <a:solidFill>
                  <a:srgbClr val="D72A0D"/>
                </a:solidFill>
                <a:latin typeface="Arial" pitchFamily="34" charset="0"/>
                <a:cs typeface="Arial" pitchFamily="34" charset="0"/>
              </a:rPr>
              <a:t>pengolahan</a:t>
            </a:r>
            <a:r>
              <a:rPr lang="en-AU" sz="2800" dirty="0" smtClean="0">
                <a:solidFill>
                  <a:srgbClr val="D72A0D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AU" sz="2800" dirty="0" err="1" smtClean="0">
                <a:solidFill>
                  <a:srgbClr val="D72A0D"/>
                </a:solidFill>
                <a:latin typeface="Arial" pitchFamily="34" charset="0"/>
                <a:cs typeface="Arial" pitchFamily="34" charset="0"/>
              </a:rPr>
              <a:t>fakta</a:t>
            </a:r>
            <a:r>
              <a:rPr lang="en-AU" sz="2800" dirty="0" smtClean="0">
                <a:solidFill>
                  <a:srgbClr val="D72A0D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AU" sz="2800" dirty="0" err="1" smtClean="0">
                <a:solidFill>
                  <a:srgbClr val="D72A0D"/>
                </a:solidFill>
                <a:latin typeface="Arial" pitchFamily="34" charset="0"/>
                <a:cs typeface="Arial" pitchFamily="34" charset="0"/>
              </a:rPr>
              <a:t>berlambang</a:t>
            </a:r>
            <a:r>
              <a:rPr lang="en-AU" sz="2800" dirty="0" smtClean="0">
                <a:solidFill>
                  <a:srgbClr val="D72A0D"/>
                </a:solidFill>
                <a:latin typeface="Arial" pitchFamily="34" charset="0"/>
                <a:cs typeface="Arial" pitchFamily="34" charset="0"/>
              </a:rPr>
              <a:t> (data </a:t>
            </a:r>
            <a:r>
              <a:rPr lang="en-AU" sz="2800" dirty="0" err="1" smtClean="0">
                <a:solidFill>
                  <a:srgbClr val="D72A0D"/>
                </a:solidFill>
                <a:latin typeface="Arial" pitchFamily="34" charset="0"/>
                <a:cs typeface="Arial" pitchFamily="34" charset="0"/>
              </a:rPr>
              <a:t>atau</a:t>
            </a:r>
            <a:r>
              <a:rPr lang="en-AU" sz="2800" dirty="0" smtClean="0">
                <a:solidFill>
                  <a:srgbClr val="D72A0D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AU" sz="2800" dirty="0" err="1" smtClean="0">
                <a:solidFill>
                  <a:srgbClr val="D72A0D"/>
                </a:solidFill>
                <a:latin typeface="Arial" pitchFamily="34" charset="0"/>
                <a:cs typeface="Arial" pitchFamily="34" charset="0"/>
              </a:rPr>
              <a:t>informasi</a:t>
            </a:r>
            <a:r>
              <a:rPr lang="en-AU" sz="2800" dirty="0" smtClean="0">
                <a:solidFill>
                  <a:srgbClr val="D72A0D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AU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AU" sz="28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A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AU" sz="2800" dirty="0" err="1" smtClean="0">
                <a:latin typeface="Arial" pitchFamily="34" charset="0"/>
                <a:cs typeface="Arial" pitchFamily="34" charset="0"/>
              </a:rPr>
              <a:t>menggunakan</a:t>
            </a:r>
            <a:r>
              <a:rPr lang="en-A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AU" sz="2800" dirty="0" err="1" smtClean="0">
                <a:latin typeface="Arial" pitchFamily="34" charset="0"/>
                <a:cs typeface="Arial" pitchFamily="34" charset="0"/>
              </a:rPr>
              <a:t>fasilitas</a:t>
            </a:r>
            <a:r>
              <a:rPr lang="en-A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AU" sz="2800" dirty="0" err="1" smtClean="0">
                <a:latin typeface="Arial" pitchFamily="34" charset="0"/>
                <a:cs typeface="Arial" pitchFamily="34" charset="0"/>
              </a:rPr>
              <a:t>mesin</a:t>
            </a:r>
            <a:r>
              <a:rPr lang="en-A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AU" sz="2800" dirty="0" err="1" smtClean="0">
                <a:latin typeface="Arial" pitchFamily="34" charset="0"/>
                <a:cs typeface="Arial" pitchFamily="34" charset="0"/>
              </a:rPr>
              <a:t>otomatika</a:t>
            </a:r>
            <a:r>
              <a:rPr lang="en-AU" sz="28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AU" sz="2800" dirty="0" err="1" smtClean="0">
                <a:latin typeface="Arial" pitchFamily="34" charset="0"/>
                <a:cs typeface="Arial" pitchFamily="34" charset="0"/>
              </a:rPr>
              <a:t>komputer</a:t>
            </a:r>
            <a:r>
              <a:rPr lang="en-AU" sz="2800" dirty="0" smtClean="0">
                <a:latin typeface="Arial" pitchFamily="34" charset="0"/>
                <a:cs typeface="Arial" pitchFamily="34" charset="0"/>
              </a:rPr>
              <a:t>). </a:t>
            </a:r>
            <a:br>
              <a:rPr lang="en-AU" sz="2800" dirty="0" smtClean="0"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sumber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Buku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Kurikulum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IF-ITB)</a:t>
            </a:r>
            <a:endParaRPr lang="id-ID" sz="18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AU" sz="2400" dirty="0" err="1" smtClean="0">
                <a:latin typeface="Arial" pitchFamily="34" charset="0"/>
                <a:cs typeface="Arial" pitchFamily="34" charset="0"/>
              </a:rPr>
              <a:t>Ciri</a:t>
            </a:r>
            <a:r>
              <a:rPr lang="en-AU" sz="2400" dirty="0" smtClean="0">
                <a:latin typeface="Arial" pitchFamily="34" charset="0"/>
                <a:cs typeface="Arial" pitchFamily="34" charset="0"/>
              </a:rPr>
              <a:t> yang paling </a:t>
            </a:r>
            <a:r>
              <a:rPr lang="en-AU" sz="2400" dirty="0" err="1" smtClean="0">
                <a:latin typeface="Arial" pitchFamily="34" charset="0"/>
                <a:cs typeface="Arial" pitchFamily="34" charset="0"/>
              </a:rPr>
              <a:t>dominan</a:t>
            </a:r>
            <a:r>
              <a:rPr lang="en-A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AU" sz="2400" dirty="0" err="1" smtClean="0">
                <a:latin typeface="Arial" pitchFamily="34" charset="0"/>
                <a:cs typeface="Arial" pitchFamily="34" charset="0"/>
              </a:rPr>
              <a:t>dari</a:t>
            </a:r>
            <a:r>
              <a:rPr lang="en-A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AU" sz="2400" dirty="0" err="1" smtClean="0">
                <a:latin typeface="Arial" pitchFamily="34" charset="0"/>
                <a:cs typeface="Arial" pitchFamily="34" charset="0"/>
              </a:rPr>
              <a:t>informatika</a:t>
            </a:r>
            <a:r>
              <a:rPr lang="en-A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AU" sz="2400" dirty="0" err="1" smtClean="0">
                <a:latin typeface="Arial" pitchFamily="34" charset="0"/>
                <a:cs typeface="Arial" pitchFamily="34" charset="0"/>
              </a:rPr>
              <a:t>adalah</a:t>
            </a:r>
            <a:r>
              <a:rPr lang="en-A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AU" sz="2400" i="1" dirty="0" err="1" smtClean="0">
                <a:latin typeface="Arial" pitchFamily="34" charset="0"/>
                <a:cs typeface="Arial" pitchFamily="34" charset="0"/>
              </a:rPr>
              <a:t>logika</a:t>
            </a:r>
            <a:r>
              <a:rPr lang="en-A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AU" sz="24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A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AU" sz="2400" i="1" dirty="0" err="1" smtClean="0">
                <a:latin typeface="Arial" pitchFamily="34" charset="0"/>
                <a:cs typeface="Arial" pitchFamily="34" charset="0"/>
              </a:rPr>
              <a:t>sistematika</a:t>
            </a:r>
            <a:r>
              <a:rPr lang="en-AU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id-ID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AU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AU" sz="2400" dirty="0" smtClean="0">
                <a:latin typeface="Arial" pitchFamily="34" charset="0"/>
                <a:cs typeface="Arial" pitchFamily="34" charset="0"/>
              </a:rPr>
              <a:t>Output </a:t>
            </a:r>
            <a:r>
              <a:rPr lang="en-AU" sz="2400" dirty="0" err="1" smtClean="0">
                <a:latin typeface="Arial" pitchFamily="34" charset="0"/>
                <a:cs typeface="Arial" pitchFamily="34" charset="0"/>
              </a:rPr>
              <a:t>tingkat</a:t>
            </a:r>
            <a:r>
              <a:rPr lang="en-A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AU" sz="2400" dirty="0" err="1" smtClean="0">
                <a:latin typeface="Arial" pitchFamily="34" charset="0"/>
                <a:cs typeface="Arial" pitchFamily="34" charset="0"/>
              </a:rPr>
              <a:t>tertinggi</a:t>
            </a:r>
            <a:r>
              <a:rPr lang="en-AU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AU" sz="2400" dirty="0" err="1" smtClean="0">
                <a:latin typeface="Arial" pitchFamily="34" charset="0"/>
                <a:cs typeface="Arial" pitchFamily="34" charset="0"/>
              </a:rPr>
              <a:t>mesin</a:t>
            </a:r>
            <a:r>
              <a:rPr lang="en-AU" sz="24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AU" sz="2400" dirty="0" err="1" smtClean="0">
                <a:latin typeface="Arial" pitchFamily="34" charset="0"/>
                <a:cs typeface="Arial" pitchFamily="34" charset="0"/>
              </a:rPr>
              <a:t>mampu</a:t>
            </a:r>
            <a:r>
              <a:rPr lang="en-A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AU" sz="2400" dirty="0" err="1" smtClean="0">
                <a:latin typeface="Arial" pitchFamily="34" charset="0"/>
                <a:cs typeface="Arial" pitchFamily="34" charset="0"/>
              </a:rPr>
              <a:t>melakukan</a:t>
            </a:r>
            <a:r>
              <a:rPr lang="en-A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AU" sz="2400" dirty="0" err="1" smtClean="0">
                <a:latin typeface="Arial" pitchFamily="34" charset="0"/>
                <a:cs typeface="Arial" pitchFamily="34" charset="0"/>
              </a:rPr>
              <a:t>semua</a:t>
            </a:r>
            <a:r>
              <a:rPr lang="en-AU" sz="24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AU" sz="2400" dirty="0" err="1" smtClean="0">
                <a:latin typeface="Arial" pitchFamily="34" charset="0"/>
                <a:cs typeface="Arial" pitchFamily="34" charset="0"/>
              </a:rPr>
              <a:t>dapat</a:t>
            </a:r>
            <a:r>
              <a:rPr lang="en-A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AU" sz="2400" dirty="0" err="1" smtClean="0">
                <a:latin typeface="Arial" pitchFamily="34" charset="0"/>
                <a:cs typeface="Arial" pitchFamily="34" charset="0"/>
              </a:rPr>
              <a:t>dilakukan</a:t>
            </a:r>
            <a:r>
              <a:rPr lang="en-A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AU" sz="2400" dirty="0" err="1" smtClean="0">
                <a:latin typeface="Arial" pitchFamily="34" charset="0"/>
                <a:cs typeface="Arial" pitchFamily="34" charset="0"/>
              </a:rPr>
              <a:t>oleh</a:t>
            </a:r>
            <a:r>
              <a:rPr lang="en-A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AU" sz="2400" dirty="0" err="1" smtClean="0">
                <a:latin typeface="Arial" pitchFamily="34" charset="0"/>
                <a:cs typeface="Arial" pitchFamily="34" charset="0"/>
              </a:rPr>
              <a:t>manusia</a:t>
            </a:r>
            <a:r>
              <a:rPr lang="en-AU" sz="2400" dirty="0" smtClean="0">
                <a:latin typeface="Arial" pitchFamily="34" charset="0"/>
                <a:cs typeface="Arial" pitchFamily="34" charset="0"/>
              </a:rPr>
              <a:t>. 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12192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BEFA3E-3C18-477F-B115-10DD19421C8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Apa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d-ID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Itu Teknik </a:t>
            </a: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Informatika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229600" cy="42973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id-ID" sz="3200" dirty="0" smtClean="0">
                <a:latin typeface="Arial" pitchFamily="34" charset="0"/>
                <a:cs typeface="Arial" pitchFamily="34" charset="0"/>
              </a:rPr>
              <a:t>Disiplin ilmu yang menginduk pada ilmu komputer, yang pada dasarnya merupakan </a:t>
            </a:r>
            <a:r>
              <a:rPr lang="id-ID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kumpulan disiplin ilmu dan teknik yang secara khusus menangani masalah transformasi atau pengolahan fakta-fakta simbolik (data) dengan memanfaatkan seoptimal mungkin teknologi komputer</a:t>
            </a:r>
            <a:r>
              <a:rPr lang="id-ID" sz="32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12192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BEFA3E-3C18-477F-B115-10DD19421C8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tx1"/>
                </a:solidFill>
              </a:rPr>
              <a:t>N</a:t>
            </a:r>
            <a:r>
              <a:rPr lang="id-ID" b="1" dirty="0" smtClean="0">
                <a:solidFill>
                  <a:schemeClr val="tx1"/>
                </a:solidFill>
              </a:rPr>
              <a:t>ilai Lebih Teknik </a:t>
            </a:r>
            <a:r>
              <a:rPr lang="en-US" b="1" dirty="0" err="1" smtClean="0">
                <a:solidFill>
                  <a:schemeClr val="tx1"/>
                </a:solidFill>
              </a:rPr>
              <a:t>Informatika</a:t>
            </a:r>
            <a:r>
              <a:rPr lang="en-US" b="1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229600" cy="42973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id-ID" sz="2400" dirty="0" smtClean="0">
                <a:latin typeface="Arial" pitchFamily="34" charset="0"/>
                <a:cs typeface="Arial" pitchFamily="34" charset="0"/>
              </a:rPr>
              <a:t>Diharapkan mahasiswa menjadi terlatih berpikir secara logis dan sistematis untuk dapat dengan mudah menyesuaikan diri dengan pekerjaan apapun.</a:t>
            </a:r>
          </a:p>
          <a:p>
            <a:pPr>
              <a:defRPr/>
            </a:pPr>
            <a:endParaRPr lang="id-ID" sz="2400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id-ID" sz="2400" dirty="0" smtClean="0">
                <a:latin typeface="Arial" pitchFamily="34" charset="0"/>
                <a:cs typeface="Arial" pitchFamily="34" charset="0"/>
              </a:rPr>
              <a:t>Diharapkan mahasiswa memiliki kemampuan untuk memahami, menganalisis, menilai, menerapkan, serta menciptakan piranti lunak (</a:t>
            </a:r>
            <a:r>
              <a:rPr lang="id-ID" sz="2400" i="1" dirty="0" smtClean="0">
                <a:latin typeface="Arial" pitchFamily="34" charset="0"/>
                <a:cs typeface="Arial" pitchFamily="34" charset="0"/>
              </a:rPr>
              <a:t>software</a:t>
            </a:r>
            <a:r>
              <a:rPr lang="id-ID" sz="2400" dirty="0" smtClean="0">
                <a:latin typeface="Arial" pitchFamily="34" charset="0"/>
                <a:cs typeface="Arial" pitchFamily="34" charset="0"/>
              </a:rPr>
              <a:t>) dalam pengolahan dengan komputer.</a:t>
            </a:r>
          </a:p>
          <a:p>
            <a:pPr>
              <a:defRPr/>
            </a:pPr>
            <a:endParaRPr lang="id-ID" sz="2400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id-ID" sz="2400" dirty="0" smtClean="0">
                <a:latin typeface="Arial" pitchFamily="34" charset="0"/>
                <a:cs typeface="Arial" pitchFamily="34" charset="0"/>
              </a:rPr>
              <a:t>Diharapkan memiliki kemampuan untuk merencanakan suatu jaringan dan sistem komputer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12192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26C8B-338B-4E39-8EBA-90749730F7F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err="1" smtClean="0">
                <a:solidFill>
                  <a:schemeClr val="tx1"/>
                </a:solidFill>
              </a:rPr>
              <a:t>Bidang-bidang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Informatika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295400"/>
            <a:ext cx="7772400" cy="4419600"/>
          </a:xfrm>
        </p:spPr>
        <p:txBody>
          <a:bodyPr/>
          <a:lstStyle/>
          <a:p>
            <a:pPr marL="533400" indent="-533400" eaLnBrk="1" hangingPunct="1">
              <a:buFont typeface="Wingdings" pitchFamily="2" charset="2"/>
              <a:buAutoNum type="arabicPeriod"/>
              <a:defRPr/>
            </a:pPr>
            <a:r>
              <a:rPr lang="en-AU" sz="2800" smtClean="0">
                <a:latin typeface="Times New Roman" pitchFamily="18" charset="0"/>
                <a:cs typeface="Times New Roman" pitchFamily="18" charset="0"/>
              </a:rPr>
              <a:t>Basis Data</a:t>
            </a:r>
            <a:r>
              <a:rPr lang="en-US" sz="2800" smtClean="0">
                <a:latin typeface="Times New Roman" pitchFamily="18" charset="0"/>
              </a:rPr>
              <a:t>  (</a:t>
            </a:r>
            <a:r>
              <a:rPr lang="en-US" sz="2800" i="1" smtClean="0">
                <a:latin typeface="Times New Roman" pitchFamily="18" charset="0"/>
              </a:rPr>
              <a:t>Databases</a:t>
            </a:r>
            <a:r>
              <a:rPr lang="en-US" sz="2800" smtClean="0">
                <a:latin typeface="Times New Roman" pitchFamily="18" charset="0"/>
              </a:rPr>
              <a:t>)</a:t>
            </a:r>
          </a:p>
          <a:p>
            <a:pPr marL="533400" indent="-533400" eaLnBrk="1" hangingPunct="1">
              <a:buFont typeface="Wingdings" pitchFamily="2" charset="2"/>
              <a:buAutoNum type="arabicPeriod"/>
              <a:defRPr/>
            </a:pPr>
            <a:endParaRPr lang="en-US" sz="2800" smtClean="0">
              <a:latin typeface="Times New Roman" pitchFamily="18" charset="0"/>
            </a:endParaRPr>
          </a:p>
          <a:p>
            <a:pPr marL="533400" indent="-533400" eaLnBrk="1" hangingPunct="1">
              <a:buFont typeface="Wingdings" pitchFamily="2" charset="2"/>
              <a:buAutoNum type="arabicPeriod"/>
              <a:defRPr/>
            </a:pPr>
            <a:endParaRPr lang="en-US" sz="2800" smtClean="0">
              <a:latin typeface="Times New Roman" pitchFamily="18" charset="0"/>
            </a:endParaRPr>
          </a:p>
          <a:p>
            <a:pPr marL="533400" indent="-533400" eaLnBrk="1" hangingPunct="1">
              <a:buFont typeface="Wingdings" pitchFamily="2" charset="2"/>
              <a:buAutoNum type="arabicPeriod"/>
              <a:defRPr/>
            </a:pPr>
            <a:endParaRPr lang="en-US" sz="2800" smtClean="0">
              <a:latin typeface="Times New Roman" pitchFamily="18" charset="0"/>
            </a:endParaRPr>
          </a:p>
        </p:txBody>
      </p:sp>
      <p:pic>
        <p:nvPicPr>
          <p:cNvPr id="14341" name="Picture 4" descr="databas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209800"/>
            <a:ext cx="55626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916362"/>
          </a:xfrm>
        </p:spPr>
        <p:txBody>
          <a:bodyPr>
            <a:normAutofit/>
          </a:bodyPr>
          <a:lstStyle/>
          <a:p>
            <a:r>
              <a:rPr lang="en-US" dirty="0" err="1" smtClean="0"/>
              <a:t>Ketua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R1 (A):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Nama</a:t>
            </a:r>
            <a:r>
              <a:rPr lang="en-US" dirty="0" smtClean="0"/>
              <a:t>	: 	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No. HP	: 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67D85A-F154-4847-8AFC-99C57DB1F551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err="1" smtClean="0">
                <a:solidFill>
                  <a:schemeClr val="tx1"/>
                </a:solidFill>
              </a:rPr>
              <a:t>Bidang-bidang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Informatika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 startAt="2"/>
              <a:defRPr/>
            </a:pPr>
            <a:r>
              <a:rPr lang="en-US" smtClean="0"/>
              <a:t>Rekayasa Perangkat Lunak (</a:t>
            </a:r>
            <a:r>
              <a:rPr lang="en-US" i="1" smtClean="0"/>
              <a:t>Software Engineering</a:t>
            </a:r>
            <a:r>
              <a:rPr lang="en-US" smtClean="0"/>
              <a:t>)</a:t>
            </a:r>
          </a:p>
        </p:txBody>
      </p:sp>
      <p:pic>
        <p:nvPicPr>
          <p:cNvPr id="15365" name="Picture 5" descr="komp27g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9700" y="2819400"/>
            <a:ext cx="6324600" cy="315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5C8EA1-C87D-4C70-B3ED-A350B9A18A1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err="1" smtClean="0">
                <a:solidFill>
                  <a:schemeClr val="tx1"/>
                </a:solidFill>
              </a:rPr>
              <a:t>Bidang-bidang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Informatika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 startAt="3"/>
              <a:defRPr/>
            </a:pPr>
            <a:r>
              <a:rPr lang="en-US" smtClean="0"/>
              <a:t>Jaringan komputer</a:t>
            </a:r>
          </a:p>
        </p:txBody>
      </p:sp>
      <p:pic>
        <p:nvPicPr>
          <p:cNvPr id="16389" name="Picture 5" descr="Image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362200"/>
            <a:ext cx="5181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BF1075-BFF3-42D8-89D4-1E8796C19072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err="1" smtClean="0">
                <a:solidFill>
                  <a:schemeClr val="tx1"/>
                </a:solidFill>
              </a:rPr>
              <a:t>Bidang-bidang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Informatika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 startAt="4"/>
              <a:defRPr/>
            </a:pPr>
            <a:r>
              <a:rPr lang="id-ID" dirty="0" smtClean="0"/>
              <a:t>Grafis/</a:t>
            </a:r>
            <a:r>
              <a:rPr lang="en-US" dirty="0" err="1" smtClean="0"/>
              <a:t>Grafika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id-ID" dirty="0" smtClean="0"/>
              <a:t> (Mengolah Gambar)</a:t>
            </a:r>
            <a:endParaRPr lang="en-US" dirty="0" smtClean="0"/>
          </a:p>
        </p:txBody>
      </p:sp>
      <p:pic>
        <p:nvPicPr>
          <p:cNvPr id="17413" name="Picture 5" descr="lacoste-wreck-esperan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438400"/>
            <a:ext cx="5181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BD7433-0923-4EC5-B791-ACDAA04D2235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err="1" smtClean="0">
                <a:solidFill>
                  <a:schemeClr val="tx1"/>
                </a:solidFill>
              </a:rPr>
              <a:t>Bidang-bidang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Informatika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 startAt="5"/>
              <a:defRPr/>
            </a:pPr>
            <a:r>
              <a:rPr lang="en-US" smtClean="0"/>
              <a:t>Kecerdasan buatan (</a:t>
            </a:r>
            <a:r>
              <a:rPr lang="en-US" i="1" smtClean="0"/>
              <a:t>artificial intelligence</a:t>
            </a:r>
            <a:r>
              <a:rPr lang="en-US" smtClean="0"/>
              <a:t>)</a:t>
            </a:r>
          </a:p>
        </p:txBody>
      </p:sp>
      <p:pic>
        <p:nvPicPr>
          <p:cNvPr id="18437" name="Picture 7" descr="ROBO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2362200"/>
            <a:ext cx="3119438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9" descr="AI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2771775"/>
            <a:ext cx="2895600" cy="287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8807F2-D2D3-4A33-B48E-90191B99A8E0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err="1" smtClean="0">
                <a:solidFill>
                  <a:schemeClr val="tx1"/>
                </a:solidFill>
              </a:rPr>
              <a:t>Bidang-bidang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Informatika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 startAt="6"/>
              <a:defRPr/>
            </a:pPr>
            <a:r>
              <a:rPr lang="en-US" smtClean="0"/>
              <a:t>Pengolahan citra</a:t>
            </a:r>
          </a:p>
        </p:txBody>
      </p:sp>
      <p:pic>
        <p:nvPicPr>
          <p:cNvPr id="19461" name="Picture 5" descr="Localb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6200" y="2286000"/>
            <a:ext cx="3911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7BCE8D-4D69-43DF-93E3-C0B41DB0A7BB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err="1" smtClean="0">
                <a:solidFill>
                  <a:schemeClr val="tx1"/>
                </a:solidFill>
              </a:rPr>
              <a:t>Bidang-bidang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Informatika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 startAt="7"/>
              <a:defRPr/>
            </a:pPr>
            <a:r>
              <a:rPr lang="en-US" smtClean="0"/>
              <a:t>Komputasi</a:t>
            </a:r>
          </a:p>
        </p:txBody>
      </p:sp>
      <p:pic>
        <p:nvPicPr>
          <p:cNvPr id="20485" name="Picture 5" descr="2Dinfconv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362200"/>
            <a:ext cx="5410200" cy="390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DD6BB6-2F39-41CB-A4E5-E212C8AAD462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err="1" smtClean="0">
                <a:solidFill>
                  <a:schemeClr val="tx1"/>
                </a:solidFill>
              </a:rPr>
              <a:t>Bidang-bidang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Informatika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 startAt="8"/>
              <a:defRPr/>
            </a:pPr>
            <a:r>
              <a:rPr lang="en-US" smtClean="0"/>
              <a:t>Sistem informasi</a:t>
            </a:r>
          </a:p>
        </p:txBody>
      </p:sp>
      <p:pic>
        <p:nvPicPr>
          <p:cNvPr id="21509" name="Picture 5" descr="img_cctv01_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362200"/>
            <a:ext cx="608012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00DA50-0B39-47ED-A5E1-7B6C725DABE4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>
              <a:defRPr/>
            </a:pPr>
            <a:r>
              <a:rPr lang="en-US" b="1" smtClean="0"/>
              <a:t>Profesi Lulusan Informatika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1. </a:t>
            </a:r>
            <a:r>
              <a:rPr lang="en-US" i="1" dirty="0" smtClean="0"/>
              <a:t>Software Developer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2. </a:t>
            </a:r>
            <a:r>
              <a:rPr lang="en-US" i="1" dirty="0" smtClean="0"/>
              <a:t>Software </a:t>
            </a:r>
            <a:r>
              <a:rPr lang="en-US" i="1" dirty="0" err="1" smtClean="0"/>
              <a:t>Maintenancer</a:t>
            </a:r>
            <a:endParaRPr lang="en-US" i="1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3. </a:t>
            </a:r>
            <a:r>
              <a:rPr lang="en-US" i="1" dirty="0" smtClean="0"/>
              <a:t>Software Quality Controller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4. </a:t>
            </a:r>
            <a:r>
              <a:rPr lang="en-US" dirty="0" err="1" smtClean="0"/>
              <a:t>Peneliti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5. </a:t>
            </a:r>
            <a:r>
              <a:rPr lang="en-US" dirty="0" err="1" smtClean="0"/>
              <a:t>Dosen</a:t>
            </a:r>
            <a:r>
              <a:rPr lang="en-US" dirty="0" smtClean="0"/>
              <a:t>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1" y="297238"/>
            <a:ext cx="7162800" cy="6263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6271" y="685801"/>
            <a:ext cx="777146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916362"/>
          </a:xfrm>
        </p:spPr>
        <p:txBody>
          <a:bodyPr>
            <a:normAutofit/>
          </a:bodyPr>
          <a:lstStyle/>
          <a:p>
            <a:r>
              <a:rPr lang="en-US" dirty="0" err="1" smtClean="0"/>
              <a:t>Ketua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R1 (B):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Nama</a:t>
            </a:r>
            <a:r>
              <a:rPr lang="en-US" dirty="0" smtClean="0"/>
              <a:t>	: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HP	     :  	 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711" y="762001"/>
            <a:ext cx="7588578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" y="1571625"/>
            <a:ext cx="84582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28625" y="1117976"/>
            <a:ext cx="8715375" cy="5740024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1.	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Pertemuan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ke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 : 1 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lang="en-US" sz="3200" b="1" dirty="0">
                <a:latin typeface="Tempus Sans ITC" pitchFamily="82" charset="0"/>
              </a:rPr>
              <a:t>	</a:t>
            </a:r>
            <a:r>
              <a:rPr lang="en-US" sz="3200" b="1" dirty="0" err="1" smtClean="0">
                <a:latin typeface="Tempus Sans ITC" pitchFamily="82" charset="0"/>
              </a:rPr>
              <a:t>Pengenalan</a:t>
            </a:r>
            <a:r>
              <a:rPr lang="en-US" sz="3200" b="1" dirty="0" smtClean="0">
                <a:latin typeface="Tempus Sans ITC" pitchFamily="82" charset="0"/>
              </a:rPr>
              <a:t> </a:t>
            </a:r>
            <a:r>
              <a:rPr lang="en-US" sz="3200" b="1" dirty="0" err="1" smtClean="0">
                <a:latin typeface="Tempus Sans ITC" pitchFamily="82" charset="0"/>
              </a:rPr>
              <a:t>Algoritma</a:t>
            </a:r>
            <a:r>
              <a:rPr lang="en-US" sz="3200" b="1" dirty="0" smtClean="0">
                <a:latin typeface="Tempus Sans ITC" pitchFamily="82" charset="0"/>
              </a:rPr>
              <a:t> </a:t>
            </a:r>
            <a:r>
              <a:rPr lang="en-US" sz="3200" b="1" dirty="0" err="1" smtClean="0">
                <a:latin typeface="Tempus Sans ITC" pitchFamily="82" charset="0"/>
              </a:rPr>
              <a:t>dan</a:t>
            </a:r>
            <a:r>
              <a:rPr lang="en-US" sz="3200" b="1" dirty="0" smtClean="0">
                <a:latin typeface="Tempus Sans ITC" pitchFamily="82" charset="0"/>
              </a:rPr>
              <a:t> </a:t>
            </a:r>
            <a:r>
              <a:rPr lang="id-ID" sz="3200" b="1" dirty="0" smtClean="0">
                <a:latin typeface="Tempus Sans ITC" pitchFamily="82" charset="0"/>
              </a:rPr>
              <a:t>Struktur Data</a:t>
            </a:r>
            <a:r>
              <a:rPr lang="en-US" sz="3200" b="1" dirty="0" smtClean="0">
                <a:latin typeface="Tempus Sans ITC" pitchFamily="82" charset="0"/>
              </a:rPr>
              <a:t>.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endParaRPr kumimoji="0" lang="en-US" sz="13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empus Sans ITC" pitchFamily="8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2.	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Pertemuan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ke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 : 2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lang="en-US" sz="3200" b="1" dirty="0">
                <a:latin typeface="Tempus Sans ITC" pitchFamily="82" charset="0"/>
              </a:rPr>
              <a:t>	</a:t>
            </a:r>
            <a:r>
              <a:rPr lang="id-ID" sz="3200" b="1" dirty="0" smtClean="0">
                <a:latin typeface="Tempus Sans ITC" pitchFamily="82" charset="0"/>
              </a:rPr>
              <a:t>Pemahaman tentang </a:t>
            </a:r>
            <a:r>
              <a:rPr lang="en-US" sz="3200" b="1" dirty="0" smtClean="0">
                <a:latin typeface="Tempus Sans ITC" pitchFamily="82" charset="0"/>
              </a:rPr>
              <a:t>macam2 </a:t>
            </a:r>
            <a:r>
              <a:rPr lang="id-ID" sz="3200" b="1" dirty="0" smtClean="0">
                <a:latin typeface="Tempus Sans ITC" pitchFamily="82" charset="0"/>
              </a:rPr>
              <a:t>tipe data</a:t>
            </a:r>
            <a:endParaRPr lang="en-US" sz="3200" b="1" baseline="0" dirty="0" smtClean="0">
              <a:latin typeface="Tempus Sans ITC" pitchFamily="82" charset="0"/>
            </a:endParaRPr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Materi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Kuliah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625" y="1117976"/>
            <a:ext cx="8715375" cy="6197224"/>
          </a:xfrm>
          <a:prstGeom prst="rect">
            <a:avLst/>
          </a:prstGeom>
        </p:spPr>
        <p:txBody>
          <a:bodyPr vert="horz" lIns="182880" tIns="91440">
            <a:normAutofit fontScale="92500" lnSpcReduction="1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3.	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Pertemuan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ke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 : </a:t>
            </a:r>
            <a:r>
              <a:rPr lang="en-US" sz="3200" b="1" dirty="0" smtClean="0">
                <a:latin typeface="Tempus Sans ITC" pitchFamily="82" charset="0"/>
              </a:rPr>
              <a:t>3 s/d 4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empus Sans ITC" pitchFamily="82" charset="0"/>
            </a:endParaRPr>
          </a:p>
          <a:p>
            <a:pPr marL="514350" lvl="0" indent="-514350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lang="en-US" sz="3200" b="1" dirty="0">
                <a:latin typeface="Tempus Sans ITC" pitchFamily="82" charset="0"/>
              </a:rPr>
              <a:t>	</a:t>
            </a:r>
            <a:r>
              <a:rPr lang="id-ID" sz="3200" b="1" dirty="0" smtClean="0">
                <a:latin typeface="Tempus Sans ITC" pitchFamily="82" charset="0"/>
              </a:rPr>
              <a:t> Pemahaman tentang </a:t>
            </a:r>
            <a:r>
              <a:rPr lang="en-US" sz="3200" dirty="0" smtClean="0"/>
              <a:t>List</a:t>
            </a:r>
          </a:p>
          <a:p>
            <a:pPr lvl="0"/>
            <a:r>
              <a:rPr lang="en-US" sz="3200" b="1" dirty="0" smtClean="0">
                <a:latin typeface="Tempus Sans ITC" pitchFamily="82" charset="0"/>
              </a:rPr>
              <a:t>	- </a:t>
            </a:r>
            <a:r>
              <a:rPr lang="en-US" sz="3200" b="1" dirty="0" err="1" smtClean="0">
                <a:latin typeface="Tempus Sans ITC" pitchFamily="82" charset="0"/>
              </a:rPr>
              <a:t>Pengertian</a:t>
            </a:r>
            <a:r>
              <a:rPr lang="en-US" sz="3200" b="1" dirty="0" smtClean="0">
                <a:latin typeface="Tempus Sans ITC" pitchFamily="82" charset="0"/>
              </a:rPr>
              <a:t> List</a:t>
            </a:r>
          </a:p>
          <a:p>
            <a:pPr lvl="0"/>
            <a:r>
              <a:rPr lang="en-US" sz="3200" b="1" dirty="0" smtClean="0">
                <a:latin typeface="Tempus Sans ITC" pitchFamily="82" charset="0"/>
              </a:rPr>
              <a:t>	- </a:t>
            </a:r>
            <a:r>
              <a:rPr lang="en-US" sz="3200" b="1" dirty="0" err="1" smtClean="0">
                <a:latin typeface="Tempus Sans ITC" pitchFamily="82" charset="0"/>
              </a:rPr>
              <a:t>Definisi</a:t>
            </a:r>
            <a:r>
              <a:rPr lang="en-US" sz="3200" b="1" dirty="0" smtClean="0">
                <a:latin typeface="Tempus Sans ITC" pitchFamily="82" charset="0"/>
              </a:rPr>
              <a:t> List</a:t>
            </a:r>
          </a:p>
          <a:p>
            <a:pPr lvl="0"/>
            <a:r>
              <a:rPr lang="en-US" sz="3200" b="1" dirty="0" smtClean="0">
                <a:latin typeface="Tempus Sans ITC" pitchFamily="82" charset="0"/>
              </a:rPr>
              <a:t>	- </a:t>
            </a:r>
            <a:r>
              <a:rPr lang="en-US" sz="3200" b="1" dirty="0" err="1" smtClean="0">
                <a:latin typeface="Tempus Sans ITC" pitchFamily="82" charset="0"/>
              </a:rPr>
              <a:t>Mengakses</a:t>
            </a:r>
            <a:r>
              <a:rPr lang="en-US" sz="3200" b="1" dirty="0" smtClean="0">
                <a:latin typeface="Tempus Sans ITC" pitchFamily="82" charset="0"/>
              </a:rPr>
              <a:t> List</a:t>
            </a:r>
          </a:p>
          <a:p>
            <a:r>
              <a:rPr lang="en-US" sz="3200" b="1" dirty="0" smtClean="0">
                <a:latin typeface="Tempus Sans ITC" pitchFamily="82" charset="0"/>
              </a:rPr>
              <a:t>	- </a:t>
            </a:r>
            <a:r>
              <a:rPr lang="en-US" sz="3200" b="1" dirty="0" err="1" smtClean="0">
                <a:latin typeface="Tempus Sans ITC" pitchFamily="82" charset="0"/>
              </a:rPr>
              <a:t>Memanipulasi</a:t>
            </a:r>
            <a:r>
              <a:rPr lang="en-US" sz="3200" b="1" dirty="0" smtClean="0">
                <a:latin typeface="Tempus Sans ITC" pitchFamily="82" charset="0"/>
              </a:rPr>
              <a:t> </a:t>
            </a:r>
            <a:r>
              <a:rPr lang="en-US" sz="3200" dirty="0" smtClean="0"/>
              <a:t>List</a:t>
            </a:r>
            <a:endParaRPr lang="en-US" sz="3200" b="1" dirty="0" smtClean="0">
              <a:latin typeface="Tempus Sans ITC" pitchFamily="8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empus Sans ITC" pitchFamily="8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4.	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Pertemuan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ke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 : </a:t>
            </a:r>
            <a:r>
              <a:rPr kumimoji="0" lang="en-US" sz="32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5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empus Sans ITC" pitchFamily="82" charset="0"/>
            </a:endParaRPr>
          </a:p>
          <a:p>
            <a:pPr marL="514350" lvl="0" indent="-514350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lang="en-US" sz="3200" b="1" dirty="0">
                <a:latin typeface="Tempus Sans ITC" pitchFamily="82" charset="0"/>
              </a:rPr>
              <a:t>	</a:t>
            </a:r>
            <a:r>
              <a:rPr lang="id-ID" sz="3200" b="1" dirty="0" smtClean="0">
                <a:latin typeface="Tempus Sans ITC" pitchFamily="82" charset="0"/>
              </a:rPr>
              <a:t>Pemahaman tentang </a:t>
            </a:r>
            <a:r>
              <a:rPr lang="en-US" sz="3200" b="1" dirty="0" err="1" smtClean="0">
                <a:latin typeface="Tempus Sans ITC" pitchFamily="82" charset="0"/>
              </a:rPr>
              <a:t>Macam-macam</a:t>
            </a:r>
            <a:r>
              <a:rPr lang="en-US" sz="3200" b="1" dirty="0" smtClean="0">
                <a:latin typeface="Tempus Sans ITC" pitchFamily="82" charset="0"/>
              </a:rPr>
              <a:t> Method </a:t>
            </a:r>
            <a:r>
              <a:rPr lang="en-US" sz="3200" b="1" dirty="0" err="1" smtClean="0">
                <a:latin typeface="Tempus Sans ITC" pitchFamily="82" charset="0"/>
              </a:rPr>
              <a:t>pada</a:t>
            </a:r>
            <a:r>
              <a:rPr lang="en-US" sz="3200" b="1" dirty="0" smtClean="0">
                <a:latin typeface="Tempus Sans ITC" pitchFamily="82" charset="0"/>
              </a:rPr>
              <a:t> list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	</a:t>
            </a:r>
            <a:endParaRPr lang="en-US" sz="3200" b="1" baseline="0" dirty="0" smtClean="0">
              <a:latin typeface="Tempus Sans ITC" pitchFamily="82" charset="0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Materi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Kuliah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625" y="1117976"/>
            <a:ext cx="8715375" cy="5740024"/>
          </a:xfrm>
          <a:prstGeom prst="rect">
            <a:avLst/>
          </a:prstGeom>
        </p:spPr>
        <p:txBody>
          <a:bodyPr vert="horz" lIns="182880" tIns="91440">
            <a:normAutofit fontScale="85000" lnSpcReduction="2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lang="en-US" sz="3200" b="1" dirty="0">
                <a:latin typeface="Tempus Sans ITC" pitchFamily="82" charset="0"/>
              </a:rPr>
              <a:t>5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.	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Pertemuan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ke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 : </a:t>
            </a:r>
            <a:r>
              <a:rPr lang="en-US" sz="3200" b="1" dirty="0" smtClean="0">
                <a:latin typeface="Tempus Sans ITC" pitchFamily="82" charset="0"/>
              </a:rPr>
              <a:t>6 - 7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 </a:t>
            </a:r>
          </a:p>
          <a:p>
            <a:pPr marL="514350" lvl="0" indent="-514350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lang="en-US" sz="3200" b="1" dirty="0">
                <a:latin typeface="Tempus Sans ITC" pitchFamily="82" charset="0"/>
              </a:rPr>
              <a:t>	</a:t>
            </a:r>
            <a:r>
              <a:rPr lang="id-ID" sz="3200" b="1" dirty="0" smtClean="0">
                <a:latin typeface="Tempus Sans ITC" pitchFamily="82" charset="0"/>
              </a:rPr>
              <a:t>Pemahaman tentang </a:t>
            </a:r>
            <a:r>
              <a:rPr lang="en-US" sz="3200" b="1" dirty="0" err="1" smtClean="0">
                <a:latin typeface="Tempus Sans ITC" pitchFamily="82" charset="0"/>
              </a:rPr>
              <a:t>Tuple</a:t>
            </a:r>
            <a:r>
              <a:rPr lang="en-US" sz="3200" b="1" dirty="0" smtClean="0">
                <a:latin typeface="Tempus Sans ITC" pitchFamily="82" charset="0"/>
              </a:rPr>
              <a:t> :</a:t>
            </a:r>
          </a:p>
          <a:p>
            <a:pPr lvl="0"/>
            <a:r>
              <a:rPr lang="en-US" sz="3200" b="1" dirty="0" smtClean="0">
                <a:latin typeface="Tempus Sans ITC" pitchFamily="82" charset="0"/>
              </a:rPr>
              <a:t>	- </a:t>
            </a:r>
            <a:r>
              <a:rPr lang="en-US" sz="3200" b="1" dirty="0" err="1" smtClean="0">
                <a:latin typeface="Tempus Sans ITC" pitchFamily="82" charset="0"/>
              </a:rPr>
              <a:t>Definisi</a:t>
            </a:r>
            <a:r>
              <a:rPr lang="en-US" sz="3200" b="1" dirty="0" smtClean="0">
                <a:latin typeface="Tempus Sans ITC" pitchFamily="82" charset="0"/>
              </a:rPr>
              <a:t> </a:t>
            </a:r>
            <a:r>
              <a:rPr lang="en-US" sz="3200" b="1" dirty="0" err="1" smtClean="0">
                <a:latin typeface="Tempus Sans ITC" pitchFamily="82" charset="0"/>
              </a:rPr>
              <a:t>Tuple</a:t>
            </a:r>
            <a:endParaRPr lang="en-US" sz="3200" b="1" dirty="0" smtClean="0">
              <a:latin typeface="Tempus Sans ITC" pitchFamily="82" charset="0"/>
            </a:endParaRPr>
          </a:p>
          <a:p>
            <a:r>
              <a:rPr lang="en-US" sz="3200" b="1" dirty="0" smtClean="0">
                <a:latin typeface="Tempus Sans ITC" pitchFamily="82" charset="0"/>
              </a:rPr>
              <a:t>	- </a:t>
            </a:r>
            <a:r>
              <a:rPr lang="en-US" sz="3200" b="1" dirty="0" err="1" smtClean="0">
                <a:latin typeface="Tempus Sans ITC" pitchFamily="82" charset="0"/>
              </a:rPr>
              <a:t>Perbedaan</a:t>
            </a:r>
            <a:r>
              <a:rPr lang="en-US" sz="3200" b="1" dirty="0" smtClean="0">
                <a:latin typeface="Tempus Sans ITC" pitchFamily="82" charset="0"/>
              </a:rPr>
              <a:t> </a:t>
            </a:r>
            <a:r>
              <a:rPr lang="en-US" sz="3200" b="1" dirty="0" err="1" smtClean="0">
                <a:latin typeface="Tempus Sans ITC" pitchFamily="82" charset="0"/>
              </a:rPr>
              <a:t>Tuple</a:t>
            </a:r>
            <a:r>
              <a:rPr lang="en-US" sz="3200" b="1" dirty="0" smtClean="0">
                <a:latin typeface="Tempus Sans ITC" pitchFamily="82" charset="0"/>
              </a:rPr>
              <a:t> </a:t>
            </a:r>
            <a:r>
              <a:rPr lang="en-US" sz="3200" b="1" dirty="0" err="1" smtClean="0">
                <a:latin typeface="Tempus Sans ITC" pitchFamily="82" charset="0"/>
              </a:rPr>
              <a:t>dengan</a:t>
            </a:r>
            <a:r>
              <a:rPr lang="en-US" sz="3200" b="1" dirty="0" smtClean="0">
                <a:latin typeface="Tempus Sans ITC" pitchFamily="82" charset="0"/>
              </a:rPr>
              <a:t> List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empus Sans ITC" pitchFamily="8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6.	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Pertemuan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ke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 : </a:t>
            </a:r>
            <a:r>
              <a:rPr kumimoji="0" lang="id-ID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9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 - 10</a:t>
            </a:r>
          </a:p>
          <a:p>
            <a:pPr marL="514350" lvl="0" indent="-514350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lang="en-US" sz="3200" b="1" dirty="0">
                <a:latin typeface="Tempus Sans ITC" pitchFamily="82" charset="0"/>
              </a:rPr>
              <a:t>	</a:t>
            </a:r>
            <a:r>
              <a:rPr lang="id-ID" sz="3200" b="1" dirty="0" smtClean="0">
                <a:latin typeface="Tempus Sans ITC" pitchFamily="82" charset="0"/>
              </a:rPr>
              <a:t>Pemahaman tentang </a:t>
            </a:r>
            <a:r>
              <a:rPr lang="en-US" sz="3200" dirty="0" smtClean="0"/>
              <a:t>Dictionary :</a:t>
            </a:r>
          </a:p>
          <a:p>
            <a:r>
              <a:rPr lang="en-US" sz="3200" b="1" dirty="0" smtClean="0">
                <a:latin typeface="Tempus Sans ITC" pitchFamily="82" charset="0"/>
              </a:rPr>
              <a:t>	- </a:t>
            </a:r>
            <a:r>
              <a:rPr lang="en-US" sz="3200" b="1" dirty="0" err="1" smtClean="0">
                <a:latin typeface="Tempus Sans ITC" pitchFamily="82" charset="0"/>
              </a:rPr>
              <a:t>Struktur</a:t>
            </a:r>
            <a:r>
              <a:rPr lang="en-US" sz="3200" b="1" dirty="0" smtClean="0">
                <a:latin typeface="Tempus Sans ITC" pitchFamily="82" charset="0"/>
              </a:rPr>
              <a:t> data dictionary</a:t>
            </a:r>
          </a:p>
          <a:p>
            <a:pPr lvl="2">
              <a:buFontTx/>
              <a:buChar char="-"/>
            </a:pPr>
            <a:r>
              <a:rPr lang="en-US" sz="3200" b="1" dirty="0" smtClean="0">
                <a:latin typeface="Tempus Sans ITC" pitchFamily="82" charset="0"/>
              </a:rPr>
              <a:t> </a:t>
            </a:r>
            <a:r>
              <a:rPr lang="en-US" sz="3200" b="1" dirty="0" err="1" smtClean="0">
                <a:latin typeface="Tempus Sans ITC" pitchFamily="82" charset="0"/>
              </a:rPr>
              <a:t>Definisi</a:t>
            </a:r>
            <a:r>
              <a:rPr lang="en-US" sz="3200" b="1" dirty="0" smtClean="0">
                <a:latin typeface="Tempus Sans ITC" pitchFamily="82" charset="0"/>
              </a:rPr>
              <a:t> dictionary</a:t>
            </a:r>
          </a:p>
          <a:p>
            <a:pPr lvl="2">
              <a:buFontTx/>
              <a:buChar char="-"/>
            </a:pPr>
            <a:r>
              <a:rPr lang="en-US" sz="3200" b="1" dirty="0" smtClean="0">
                <a:latin typeface="Tempus Sans ITC" pitchFamily="82" charset="0"/>
              </a:rPr>
              <a:t> </a:t>
            </a:r>
            <a:r>
              <a:rPr lang="en-US" sz="3200" b="1" dirty="0" err="1" smtClean="0">
                <a:latin typeface="Tempus Sans ITC" pitchFamily="82" charset="0"/>
              </a:rPr>
              <a:t>Perbedaan</a:t>
            </a:r>
            <a:r>
              <a:rPr lang="en-US" sz="3200" b="1" dirty="0" smtClean="0">
                <a:latin typeface="Tempus Sans ITC" pitchFamily="82" charset="0"/>
              </a:rPr>
              <a:t> dictionary </a:t>
            </a:r>
            <a:r>
              <a:rPr lang="en-US" sz="3200" b="1" dirty="0" err="1" smtClean="0">
                <a:latin typeface="Tempus Sans ITC" pitchFamily="82" charset="0"/>
              </a:rPr>
              <a:t>dengan</a:t>
            </a:r>
            <a:r>
              <a:rPr lang="en-US" sz="3200" b="1" dirty="0" smtClean="0">
                <a:latin typeface="Tempus Sans ITC" pitchFamily="82" charset="0"/>
              </a:rPr>
              <a:t> list </a:t>
            </a:r>
            <a:r>
              <a:rPr lang="en-US" sz="3200" b="1" dirty="0" err="1" smtClean="0">
                <a:latin typeface="Tempus Sans ITC" pitchFamily="82" charset="0"/>
              </a:rPr>
              <a:t>dan</a:t>
            </a:r>
            <a:r>
              <a:rPr lang="en-US" sz="3200" b="1" dirty="0" smtClean="0">
                <a:latin typeface="Tempus Sans ITC" pitchFamily="82" charset="0"/>
              </a:rPr>
              <a:t> </a:t>
            </a:r>
            <a:r>
              <a:rPr lang="en-US" sz="3200" b="1" dirty="0" err="1" smtClean="0">
                <a:latin typeface="Tempus Sans ITC" pitchFamily="82" charset="0"/>
              </a:rPr>
              <a:t>tuple</a:t>
            </a:r>
            <a:endParaRPr lang="en-US" sz="3200" b="1" dirty="0" smtClean="0">
              <a:latin typeface="Tempus Sans ITC" pitchFamily="82" charset="0"/>
            </a:endParaRPr>
          </a:p>
          <a:p>
            <a:r>
              <a:rPr lang="en-US" sz="3200" b="1" dirty="0" smtClean="0">
                <a:latin typeface="Tempus Sans ITC" pitchFamily="82" charset="0"/>
              </a:rPr>
              <a:t>	- </a:t>
            </a:r>
            <a:r>
              <a:rPr lang="en-US" sz="3200" b="1" dirty="0" err="1" smtClean="0">
                <a:latin typeface="Tempus Sans ITC" pitchFamily="82" charset="0"/>
              </a:rPr>
              <a:t>Berbagi</a:t>
            </a:r>
            <a:r>
              <a:rPr lang="en-US" sz="3200" b="1" dirty="0" smtClean="0">
                <a:latin typeface="Tempus Sans ITC" pitchFamily="82" charset="0"/>
              </a:rPr>
              <a:t> </a:t>
            </a:r>
            <a:r>
              <a:rPr lang="en-US" sz="3200" b="1" dirty="0" err="1" smtClean="0">
                <a:latin typeface="Tempus Sans ITC" pitchFamily="82" charset="0"/>
              </a:rPr>
              <a:t>operasi</a:t>
            </a:r>
            <a:r>
              <a:rPr lang="en-US" sz="3200" b="1" dirty="0" smtClean="0">
                <a:latin typeface="Tempus Sans ITC" pitchFamily="82" charset="0"/>
              </a:rPr>
              <a:t> dictionary</a:t>
            </a:r>
          </a:p>
          <a:p>
            <a:pPr lvl="0"/>
            <a:r>
              <a:rPr lang="en-GB" sz="3200" b="1" dirty="0" smtClean="0">
                <a:latin typeface="Tempus Sans ITC" pitchFamily="82" charset="0"/>
              </a:rPr>
              <a:t>	- </a:t>
            </a:r>
            <a:r>
              <a:rPr lang="en-GB" sz="3200" b="1" dirty="0" err="1" smtClean="0">
                <a:latin typeface="Tempus Sans ITC" pitchFamily="82" charset="0"/>
              </a:rPr>
              <a:t>Arti</a:t>
            </a:r>
            <a:r>
              <a:rPr lang="en-GB" sz="3200" b="1" dirty="0" smtClean="0">
                <a:latin typeface="Tempus Sans ITC" pitchFamily="82" charset="0"/>
              </a:rPr>
              <a:t> </a:t>
            </a:r>
            <a:r>
              <a:rPr lang="en-GB" sz="3200" b="1" dirty="0" err="1" smtClean="0">
                <a:latin typeface="Tempus Sans ITC" pitchFamily="82" charset="0"/>
              </a:rPr>
              <a:t>rekursi</a:t>
            </a:r>
            <a:endParaRPr lang="en-US" sz="3200" b="1" dirty="0" smtClean="0">
              <a:latin typeface="Tempus Sans ITC" pitchFamily="82" charset="0"/>
            </a:endParaRPr>
          </a:p>
          <a:p>
            <a:pPr lvl="0"/>
            <a:r>
              <a:rPr lang="en-GB" sz="3200" b="1" dirty="0" smtClean="0">
                <a:latin typeface="Tempus Sans ITC" pitchFamily="82" charset="0"/>
              </a:rPr>
              <a:t>	- </a:t>
            </a:r>
            <a:r>
              <a:rPr lang="en-GB" sz="3200" b="1" dirty="0" err="1" smtClean="0">
                <a:latin typeface="Tempus Sans ITC" pitchFamily="82" charset="0"/>
              </a:rPr>
              <a:t>Rekursi</a:t>
            </a:r>
            <a:r>
              <a:rPr lang="en-GB" sz="3200" b="1" dirty="0" smtClean="0">
                <a:latin typeface="Tempus Sans ITC" pitchFamily="82" charset="0"/>
              </a:rPr>
              <a:t> </a:t>
            </a:r>
            <a:r>
              <a:rPr lang="en-GB" sz="3200" b="1" dirty="0" err="1" smtClean="0">
                <a:latin typeface="Tempus Sans ITC" pitchFamily="82" charset="0"/>
              </a:rPr>
              <a:t>pada</a:t>
            </a:r>
            <a:r>
              <a:rPr lang="en-GB" sz="3200" b="1" dirty="0" smtClean="0">
                <a:latin typeface="Tempus Sans ITC" pitchFamily="82" charset="0"/>
              </a:rPr>
              <a:t> python</a:t>
            </a:r>
            <a:endParaRPr lang="en-US" sz="3200" b="1" dirty="0" smtClean="0">
              <a:latin typeface="Tempus Sans ITC" pitchFamily="82" charset="0"/>
            </a:endParaRPr>
          </a:p>
          <a:p>
            <a:pPr marL="514350" lvl="0" indent="-514350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endParaRPr lang="en-US" sz="3200" b="1" dirty="0" smtClean="0">
              <a:latin typeface="Tempus Sans ITC" pitchFamily="82" charset="0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Materi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Kuliah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625" y="1117976"/>
            <a:ext cx="8715375" cy="4978024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lang="en-US" sz="3200" b="1" dirty="0" smtClean="0">
                <a:latin typeface="Tempus Sans ITC" pitchFamily="82" charset="0"/>
              </a:rPr>
              <a:t>7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.	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Pertemuan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ke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 : </a:t>
            </a:r>
            <a:r>
              <a:rPr kumimoji="0" lang="id-ID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1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1</a:t>
            </a:r>
          </a:p>
          <a:p>
            <a:pPr marL="514350" lvl="0" indent="-514350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lang="en-US" sz="3200" b="1" dirty="0">
                <a:latin typeface="Tempus Sans ITC" pitchFamily="82" charset="0"/>
              </a:rPr>
              <a:t>	</a:t>
            </a:r>
            <a:r>
              <a:rPr lang="id-ID" sz="3200" b="1" dirty="0" smtClean="0">
                <a:latin typeface="Tempus Sans ITC" pitchFamily="82" charset="0"/>
              </a:rPr>
              <a:t>Pemahaman tentang</a:t>
            </a:r>
            <a:r>
              <a:rPr lang="en-US" sz="3200" b="1" dirty="0" smtClean="0">
                <a:latin typeface="Tempus Sans ITC" pitchFamily="82" charset="0"/>
              </a:rPr>
              <a:t> </a:t>
            </a:r>
            <a:r>
              <a:rPr lang="en-US" sz="3200" dirty="0" err="1" smtClean="0"/>
              <a:t>Rekursi</a:t>
            </a:r>
            <a:endParaRPr lang="en-US" sz="3200" dirty="0" smtClean="0"/>
          </a:p>
          <a:p>
            <a:pPr marL="514350" lvl="0" indent="-514350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endParaRPr lang="en-US" sz="3200" b="1" dirty="0" smtClean="0">
              <a:latin typeface="Tempus Sans ITC" pitchFamily="8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lang="en-US" sz="3200" b="1" dirty="0" smtClean="0">
                <a:latin typeface="Tempus Sans ITC" pitchFamily="82" charset="0"/>
              </a:rPr>
              <a:t>8.	</a:t>
            </a:r>
            <a:r>
              <a:rPr lang="en-US" sz="3200" b="1" dirty="0" err="1" smtClean="0">
                <a:latin typeface="Tempus Sans ITC" pitchFamily="82" charset="0"/>
              </a:rPr>
              <a:t>Pertemuan</a:t>
            </a:r>
            <a:r>
              <a:rPr lang="en-US" sz="3200" b="1" dirty="0" smtClean="0">
                <a:latin typeface="Tempus Sans ITC" pitchFamily="82" charset="0"/>
              </a:rPr>
              <a:t> </a:t>
            </a:r>
            <a:r>
              <a:rPr lang="en-US" sz="3200" b="1" dirty="0" err="1" smtClean="0">
                <a:latin typeface="Tempus Sans ITC" pitchFamily="82" charset="0"/>
              </a:rPr>
              <a:t>ke</a:t>
            </a:r>
            <a:r>
              <a:rPr lang="en-US" sz="3200" b="1" dirty="0" smtClean="0">
                <a:latin typeface="Tempus Sans ITC" pitchFamily="82" charset="0"/>
              </a:rPr>
              <a:t> : </a:t>
            </a:r>
            <a:r>
              <a:rPr lang="id-ID" sz="3200" b="1" dirty="0" smtClean="0">
                <a:latin typeface="Tempus Sans ITC" pitchFamily="82" charset="0"/>
              </a:rPr>
              <a:t>1</a:t>
            </a:r>
            <a:r>
              <a:rPr lang="en-US" sz="3200" b="1" dirty="0" smtClean="0">
                <a:latin typeface="Tempus Sans ITC" pitchFamily="82" charset="0"/>
              </a:rPr>
              <a:t>2</a:t>
            </a:r>
          </a:p>
          <a:p>
            <a:pPr marL="514350" lvl="0" indent="-514350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lang="en-US" sz="3200" b="1" dirty="0" smtClean="0">
                <a:latin typeface="Tempus Sans ITC" pitchFamily="82" charset="0"/>
              </a:rPr>
              <a:t>	</a:t>
            </a:r>
            <a:r>
              <a:rPr lang="id-ID" sz="3200" b="1" dirty="0" smtClean="0">
                <a:latin typeface="Tempus Sans ITC" pitchFamily="82" charset="0"/>
              </a:rPr>
              <a:t>Pemahaman tentang Stack (Tumpukan)</a:t>
            </a:r>
            <a:r>
              <a:rPr lang="en-US" sz="3200" b="1" dirty="0" smtClean="0">
                <a:latin typeface="Tempus Sans ITC" pitchFamily="82" charset="0"/>
              </a:rPr>
              <a:t>.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endParaRPr kumimoji="0" lang="en-US" sz="32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empus Sans ITC" pitchFamily="82" charset="0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Materi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Kuliah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625" y="1117976"/>
            <a:ext cx="8715375" cy="4978024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lang="id-ID" sz="3200" b="1" dirty="0" smtClean="0">
                <a:latin typeface="Tempus Sans ITC" pitchFamily="82" charset="0"/>
              </a:rPr>
              <a:t>9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.	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Pertemuan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ke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 : </a:t>
            </a:r>
            <a:r>
              <a:rPr kumimoji="0" lang="id-ID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1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3</a:t>
            </a:r>
          </a:p>
          <a:p>
            <a:pPr marL="514350" lvl="0" indent="-514350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lang="en-US" sz="3200" b="1" dirty="0">
                <a:latin typeface="Tempus Sans ITC" pitchFamily="82" charset="0"/>
              </a:rPr>
              <a:t>	</a:t>
            </a:r>
            <a:r>
              <a:rPr lang="id-ID" sz="3200" b="1" dirty="0" smtClean="0">
                <a:latin typeface="Tempus Sans ITC" pitchFamily="82" charset="0"/>
              </a:rPr>
              <a:t>Pemahaman tentang</a:t>
            </a:r>
            <a:r>
              <a:rPr lang="en-US" sz="3200" b="1" dirty="0" smtClean="0">
                <a:latin typeface="Tempus Sans ITC" pitchFamily="82" charset="0"/>
              </a:rPr>
              <a:t> </a:t>
            </a:r>
            <a:r>
              <a:rPr lang="en-US" sz="3200" b="1" dirty="0" err="1" smtClean="0">
                <a:latin typeface="Tempus Sans ITC" pitchFamily="82" charset="0"/>
              </a:rPr>
              <a:t>Antrian</a:t>
            </a:r>
            <a:endParaRPr lang="en-US" sz="3200" b="1" dirty="0" smtClean="0">
              <a:latin typeface="Tempus Sans ITC" pitchFamily="82" charset="0"/>
            </a:endParaRPr>
          </a:p>
          <a:p>
            <a:pPr marL="514350" lvl="0" indent="-514350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endParaRPr lang="en-US" sz="3200" b="1" dirty="0" smtClean="0">
              <a:latin typeface="Tempus Sans ITC" pitchFamily="82" charset="0"/>
            </a:endParaRPr>
          </a:p>
          <a:p>
            <a:pPr marL="622300" marR="0" lvl="0" indent="-622300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lang="id-ID" sz="3200" b="1" dirty="0" smtClean="0">
                <a:latin typeface="Tempus Sans ITC" pitchFamily="82" charset="0"/>
              </a:rPr>
              <a:t>10</a:t>
            </a:r>
            <a:r>
              <a:rPr lang="en-US" sz="3200" b="1" dirty="0" smtClean="0">
                <a:latin typeface="Tempus Sans ITC" pitchFamily="82" charset="0"/>
              </a:rPr>
              <a:t>.	</a:t>
            </a:r>
            <a:r>
              <a:rPr lang="en-US" sz="3200" b="1" dirty="0" err="1" smtClean="0">
                <a:latin typeface="Tempus Sans ITC" pitchFamily="82" charset="0"/>
              </a:rPr>
              <a:t>Pertemuan</a:t>
            </a:r>
            <a:r>
              <a:rPr lang="en-US" sz="3200" b="1" dirty="0" smtClean="0">
                <a:latin typeface="Tempus Sans ITC" pitchFamily="82" charset="0"/>
              </a:rPr>
              <a:t> </a:t>
            </a:r>
            <a:r>
              <a:rPr lang="en-US" sz="3200" b="1" dirty="0" err="1" smtClean="0">
                <a:latin typeface="Tempus Sans ITC" pitchFamily="82" charset="0"/>
              </a:rPr>
              <a:t>ke</a:t>
            </a:r>
            <a:r>
              <a:rPr lang="en-US" sz="3200" b="1" dirty="0" smtClean="0">
                <a:latin typeface="Tempus Sans ITC" pitchFamily="82" charset="0"/>
              </a:rPr>
              <a:t> : </a:t>
            </a:r>
            <a:r>
              <a:rPr lang="id-ID" sz="3200" b="1" dirty="0" smtClean="0">
                <a:latin typeface="Tempus Sans ITC" pitchFamily="82" charset="0"/>
              </a:rPr>
              <a:t>1</a:t>
            </a:r>
            <a:r>
              <a:rPr lang="en-US" sz="3200" b="1" dirty="0" smtClean="0">
                <a:latin typeface="Tempus Sans ITC" pitchFamily="82" charset="0"/>
              </a:rPr>
              <a:t>4</a:t>
            </a:r>
          </a:p>
          <a:p>
            <a:pPr marL="514350" lvl="0" indent="-514350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lang="en-US" sz="3200" b="1" dirty="0" smtClean="0">
                <a:latin typeface="Tempus Sans ITC" pitchFamily="82" charset="0"/>
              </a:rPr>
              <a:t>	</a:t>
            </a:r>
            <a:r>
              <a:rPr lang="id-ID" sz="3200" b="1" dirty="0" smtClean="0">
                <a:latin typeface="Tempus Sans ITC" pitchFamily="82" charset="0"/>
              </a:rPr>
              <a:t>Pemahaman tentang </a:t>
            </a:r>
            <a:r>
              <a:rPr lang="en-US" sz="3200" b="1" dirty="0" smtClean="0">
                <a:latin typeface="Tempus Sans ITC" pitchFamily="82" charset="0"/>
              </a:rPr>
              <a:t>Sorting (</a:t>
            </a:r>
            <a:r>
              <a:rPr lang="en-US" sz="3200" b="1" dirty="0" err="1" smtClean="0">
                <a:latin typeface="Tempus Sans ITC" pitchFamily="82" charset="0"/>
              </a:rPr>
              <a:t>pengurutan</a:t>
            </a:r>
            <a:r>
              <a:rPr lang="en-US" sz="3200" b="1" dirty="0" smtClean="0">
                <a:latin typeface="Tempus Sans ITC" pitchFamily="82" charset="0"/>
              </a:rPr>
              <a:t> data)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endParaRPr kumimoji="0" lang="en-US" sz="32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empus Sans ITC" pitchFamily="82" charset="0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Materi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Kuliah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28625" y="1143000"/>
            <a:ext cx="8410575" cy="5334000"/>
          </a:xfrm>
          <a:prstGeom prst="rect">
            <a:avLst/>
          </a:prstGeom>
        </p:spPr>
        <p:txBody>
          <a:bodyPr vert="horz" lIns="182880" tIns="91440">
            <a:normAutofit fontScale="850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GB" sz="3100" b="1" dirty="0" err="1" smtClean="0">
                <a:latin typeface="Tempus Sans ITC" pitchFamily="82" charset="0"/>
              </a:rPr>
              <a:t>Pengantar</a:t>
            </a:r>
            <a:r>
              <a:rPr lang="en-GB" sz="3100" b="1" dirty="0" smtClean="0">
                <a:latin typeface="Tempus Sans ITC" pitchFamily="82" charset="0"/>
              </a:rPr>
              <a:t> </a:t>
            </a:r>
            <a:r>
              <a:rPr lang="en-GB" sz="3100" b="1" dirty="0" err="1" smtClean="0">
                <a:latin typeface="Tempus Sans ITC" pitchFamily="82" charset="0"/>
              </a:rPr>
              <a:t>Struktur</a:t>
            </a:r>
            <a:r>
              <a:rPr lang="en-GB" sz="3100" b="1" dirty="0" smtClean="0">
                <a:latin typeface="Tempus Sans ITC" pitchFamily="82" charset="0"/>
              </a:rPr>
              <a:t> Data, D. </a:t>
            </a:r>
            <a:r>
              <a:rPr lang="en-GB" sz="3100" b="1" dirty="0" err="1" smtClean="0">
                <a:latin typeface="Tempus Sans ITC" pitchFamily="82" charset="0"/>
              </a:rPr>
              <a:t>Suryadi</a:t>
            </a:r>
            <a:r>
              <a:rPr lang="en-GB" sz="3100" b="1" dirty="0" smtClean="0">
                <a:latin typeface="Tempus Sans ITC" pitchFamily="82" charset="0"/>
              </a:rPr>
              <a:t> H.S., </a:t>
            </a:r>
            <a:r>
              <a:rPr lang="en-GB" sz="3100" b="1" dirty="0" err="1" smtClean="0">
                <a:latin typeface="Tempus Sans ITC" pitchFamily="82" charset="0"/>
              </a:rPr>
              <a:t>hal</a:t>
            </a:r>
            <a:r>
              <a:rPr lang="en-GB" sz="3100" b="1" dirty="0" smtClean="0">
                <a:latin typeface="Tempus Sans ITC" pitchFamily="82" charset="0"/>
              </a:rPr>
              <a:t> 1-16</a:t>
            </a:r>
            <a:endParaRPr lang="en-US" sz="3100" b="1" dirty="0" smtClean="0">
              <a:latin typeface="Tempus Sans ITC" pitchFamily="82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GB" sz="3100" b="1" dirty="0" err="1" smtClean="0">
                <a:latin typeface="Tempus Sans ITC" pitchFamily="82" charset="0"/>
              </a:rPr>
              <a:t>Buku</a:t>
            </a:r>
            <a:r>
              <a:rPr lang="en-GB" sz="3100" b="1" dirty="0" smtClean="0">
                <a:latin typeface="Tempus Sans ITC" pitchFamily="82" charset="0"/>
              </a:rPr>
              <a:t> </a:t>
            </a:r>
            <a:r>
              <a:rPr lang="en-GB" sz="3100" b="1" dirty="0" err="1" smtClean="0">
                <a:latin typeface="Tempus Sans ITC" pitchFamily="82" charset="0"/>
              </a:rPr>
              <a:t>Teks</a:t>
            </a:r>
            <a:r>
              <a:rPr lang="en-GB" sz="3100" b="1" dirty="0" smtClean="0">
                <a:latin typeface="Tempus Sans ITC" pitchFamily="82" charset="0"/>
              </a:rPr>
              <a:t> </a:t>
            </a:r>
            <a:r>
              <a:rPr lang="en-GB" sz="3100" b="1" dirty="0" err="1" smtClean="0">
                <a:latin typeface="Tempus Sans ITC" pitchFamily="82" charset="0"/>
              </a:rPr>
              <a:t>Ilmu</a:t>
            </a:r>
            <a:r>
              <a:rPr lang="en-GB" sz="3100" b="1" dirty="0" smtClean="0">
                <a:latin typeface="Tempus Sans ITC" pitchFamily="82" charset="0"/>
              </a:rPr>
              <a:t> </a:t>
            </a:r>
            <a:r>
              <a:rPr lang="en-GB" sz="3100" b="1" dirty="0" err="1" smtClean="0">
                <a:latin typeface="Tempus Sans ITC" pitchFamily="82" charset="0"/>
              </a:rPr>
              <a:t>Komputer</a:t>
            </a:r>
            <a:r>
              <a:rPr lang="en-GB" sz="3100" b="1" dirty="0" smtClean="0">
                <a:latin typeface="Tempus Sans ITC" pitchFamily="82" charset="0"/>
              </a:rPr>
              <a:t> </a:t>
            </a:r>
            <a:r>
              <a:rPr lang="en-GB" sz="3100" b="1" dirty="0" err="1" smtClean="0">
                <a:latin typeface="Tempus Sans ITC" pitchFamily="82" charset="0"/>
              </a:rPr>
              <a:t>Struktur</a:t>
            </a:r>
            <a:r>
              <a:rPr lang="en-GB" sz="3100" b="1" dirty="0" smtClean="0">
                <a:latin typeface="Tempus Sans ITC" pitchFamily="82" charset="0"/>
              </a:rPr>
              <a:t> Data, </a:t>
            </a:r>
            <a:r>
              <a:rPr lang="en-GB" sz="3100" b="1" dirty="0" err="1" smtClean="0">
                <a:latin typeface="Tempus Sans ITC" pitchFamily="82" charset="0"/>
              </a:rPr>
              <a:t>Bambang</a:t>
            </a:r>
            <a:r>
              <a:rPr lang="en-GB" sz="3100" b="1" dirty="0" smtClean="0">
                <a:latin typeface="Tempus Sans ITC" pitchFamily="82" charset="0"/>
              </a:rPr>
              <a:t> </a:t>
            </a:r>
            <a:r>
              <a:rPr lang="en-GB" sz="3100" b="1" dirty="0" err="1" smtClean="0">
                <a:latin typeface="Tempus Sans ITC" pitchFamily="82" charset="0"/>
              </a:rPr>
              <a:t>Hariyanto</a:t>
            </a:r>
            <a:r>
              <a:rPr lang="en-GB" sz="3100" b="1" dirty="0" smtClean="0">
                <a:latin typeface="Tempus Sans ITC" pitchFamily="82" charset="0"/>
              </a:rPr>
              <a:t>, </a:t>
            </a:r>
            <a:r>
              <a:rPr lang="en-GB" sz="3100" b="1" dirty="0" err="1" smtClean="0">
                <a:latin typeface="Tempus Sans ITC" pitchFamily="82" charset="0"/>
              </a:rPr>
              <a:t>Penerbit</a:t>
            </a:r>
            <a:r>
              <a:rPr lang="en-GB" sz="3100" b="1" dirty="0" smtClean="0">
                <a:latin typeface="Tempus Sans ITC" pitchFamily="82" charset="0"/>
              </a:rPr>
              <a:t> </a:t>
            </a:r>
            <a:r>
              <a:rPr lang="en-GB" sz="3100" b="1" dirty="0" err="1" smtClean="0">
                <a:latin typeface="Tempus Sans ITC" pitchFamily="82" charset="0"/>
              </a:rPr>
              <a:t>Informatika</a:t>
            </a:r>
            <a:r>
              <a:rPr lang="en-GB" sz="3100" b="1" dirty="0" smtClean="0">
                <a:latin typeface="Tempus Sans ITC" pitchFamily="82" charset="0"/>
              </a:rPr>
              <a:t>, Bandung, hal.1 – 11</a:t>
            </a:r>
            <a:endParaRPr lang="en-US" sz="3100" b="1" dirty="0" smtClean="0">
              <a:latin typeface="Tempus Sans ITC" pitchFamily="82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3100" b="1" dirty="0" err="1" smtClean="0">
                <a:latin typeface="Tempus Sans ITC" pitchFamily="82" charset="0"/>
              </a:rPr>
              <a:t>Ridwan</a:t>
            </a:r>
            <a:r>
              <a:rPr lang="en-US" sz="3100" b="1" dirty="0" smtClean="0">
                <a:latin typeface="Tempus Sans ITC" pitchFamily="82" charset="0"/>
              </a:rPr>
              <a:t> </a:t>
            </a:r>
            <a:r>
              <a:rPr lang="en-US" sz="3100" b="1" dirty="0" err="1" smtClean="0">
                <a:latin typeface="Tempus Sans ITC" pitchFamily="82" charset="0"/>
              </a:rPr>
              <a:t>Fadjar</a:t>
            </a:r>
            <a:r>
              <a:rPr lang="en-US" sz="3100" b="1" dirty="0" smtClean="0">
                <a:latin typeface="Tempus Sans ITC" pitchFamily="82" charset="0"/>
              </a:rPr>
              <a:t> </a:t>
            </a:r>
            <a:r>
              <a:rPr lang="en-US" sz="3100" b="1" dirty="0" err="1" smtClean="0">
                <a:latin typeface="Tempus Sans ITC" pitchFamily="82" charset="0"/>
              </a:rPr>
              <a:t>Septiawan</a:t>
            </a:r>
            <a:r>
              <a:rPr lang="en-GB" sz="3100" b="1" dirty="0" smtClean="0">
                <a:latin typeface="Tempus Sans ITC" pitchFamily="82" charset="0"/>
              </a:rPr>
              <a:t>, 2013, “</a:t>
            </a:r>
            <a:r>
              <a:rPr lang="en-GB" sz="3100" b="1" dirty="0" err="1" smtClean="0">
                <a:latin typeface="Tempus Sans ITC" pitchFamily="82" charset="0"/>
              </a:rPr>
              <a:t>Belajar</a:t>
            </a:r>
            <a:r>
              <a:rPr lang="en-GB" sz="3100" b="1" dirty="0" smtClean="0">
                <a:latin typeface="Tempus Sans ITC" pitchFamily="82" charset="0"/>
              </a:rPr>
              <a:t> </a:t>
            </a:r>
            <a:r>
              <a:rPr lang="en-GB" sz="3100" b="1" dirty="0" err="1" smtClean="0">
                <a:latin typeface="Tempus Sans ITC" pitchFamily="82" charset="0"/>
              </a:rPr>
              <a:t>Pemrograman</a:t>
            </a:r>
            <a:r>
              <a:rPr lang="en-GB" sz="3100" b="1" dirty="0" smtClean="0">
                <a:latin typeface="Tempus Sans ITC" pitchFamily="82" charset="0"/>
              </a:rPr>
              <a:t> Python </a:t>
            </a:r>
            <a:r>
              <a:rPr lang="en-GB" sz="3100" b="1" dirty="0" err="1" smtClean="0">
                <a:latin typeface="Tempus Sans ITC" pitchFamily="82" charset="0"/>
              </a:rPr>
              <a:t>Dasar</a:t>
            </a:r>
            <a:r>
              <a:rPr lang="en-GB" sz="3100" b="1" dirty="0" smtClean="0">
                <a:latin typeface="Tempus Sans ITC" pitchFamily="82" charset="0"/>
              </a:rPr>
              <a:t>”, Prentice Hall</a:t>
            </a:r>
            <a:endParaRPr lang="en-US" sz="3100" b="1" dirty="0" smtClean="0">
              <a:latin typeface="Tempus Sans ITC" pitchFamily="82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3100" b="1" dirty="0" err="1" smtClean="0">
                <a:latin typeface="Tempus Sans ITC" pitchFamily="82" charset="0"/>
              </a:rPr>
              <a:t>Owo</a:t>
            </a:r>
            <a:r>
              <a:rPr lang="en-US" sz="3100" b="1" dirty="0" smtClean="0">
                <a:latin typeface="Tempus Sans ITC" pitchFamily="82" charset="0"/>
              </a:rPr>
              <a:t> </a:t>
            </a:r>
            <a:r>
              <a:rPr lang="en-US" sz="3100" b="1" dirty="0" err="1" smtClean="0">
                <a:latin typeface="Tempus Sans ITC" pitchFamily="82" charset="0"/>
              </a:rPr>
              <a:t>Sugiana</a:t>
            </a:r>
            <a:r>
              <a:rPr lang="en-GB" sz="3100" b="1" dirty="0" smtClean="0">
                <a:latin typeface="Tempus Sans ITC" pitchFamily="82" charset="0"/>
              </a:rPr>
              <a:t>, 2011, “</a:t>
            </a:r>
            <a:r>
              <a:rPr lang="en-GB" sz="3100" b="1" dirty="0" err="1" smtClean="0">
                <a:latin typeface="Tempus Sans ITC" pitchFamily="82" charset="0"/>
              </a:rPr>
              <a:t>Membuat</a:t>
            </a:r>
            <a:r>
              <a:rPr lang="en-GB" sz="3100" b="1" dirty="0" smtClean="0">
                <a:latin typeface="Tempus Sans ITC" pitchFamily="82" charset="0"/>
              </a:rPr>
              <a:t> </a:t>
            </a:r>
            <a:r>
              <a:rPr lang="en-GB" sz="3100" b="1" dirty="0" err="1" smtClean="0">
                <a:latin typeface="Tempus Sans ITC" pitchFamily="82" charset="0"/>
              </a:rPr>
              <a:t>Aplikasi</a:t>
            </a:r>
            <a:r>
              <a:rPr lang="en-GB" sz="3100" b="1" dirty="0" smtClean="0">
                <a:latin typeface="Tempus Sans ITC" pitchFamily="82" charset="0"/>
              </a:rPr>
              <a:t> </a:t>
            </a:r>
            <a:r>
              <a:rPr lang="en-GB" sz="3100" b="1" dirty="0" err="1" smtClean="0">
                <a:latin typeface="Tempus Sans ITC" pitchFamily="82" charset="0"/>
              </a:rPr>
              <a:t>Bisnis</a:t>
            </a:r>
            <a:r>
              <a:rPr lang="en-GB" sz="3100" b="1" dirty="0" smtClean="0">
                <a:latin typeface="Tempus Sans ITC" pitchFamily="82" charset="0"/>
              </a:rPr>
              <a:t> </a:t>
            </a:r>
            <a:r>
              <a:rPr lang="en-GB" sz="3100" b="1" dirty="0" err="1" smtClean="0">
                <a:latin typeface="Tempus Sans ITC" pitchFamily="82" charset="0"/>
              </a:rPr>
              <a:t>Menggunakan</a:t>
            </a:r>
            <a:r>
              <a:rPr lang="en-GB" sz="3100" b="1" dirty="0" smtClean="0">
                <a:latin typeface="Tempus Sans ITC" pitchFamily="82" charset="0"/>
              </a:rPr>
              <a:t> </a:t>
            </a:r>
            <a:r>
              <a:rPr lang="en-GB" sz="3100" b="1" dirty="0" err="1" smtClean="0">
                <a:latin typeface="Tempus Sans ITC" pitchFamily="82" charset="0"/>
              </a:rPr>
              <a:t>Bahasa</a:t>
            </a:r>
            <a:r>
              <a:rPr lang="en-GB" sz="3100" b="1" dirty="0" smtClean="0">
                <a:latin typeface="Tempus Sans ITC" pitchFamily="82" charset="0"/>
              </a:rPr>
              <a:t> Python”, Prentice Hall.</a:t>
            </a:r>
            <a:endParaRPr lang="en-US" sz="3100" b="1" dirty="0" smtClean="0">
              <a:latin typeface="Tempus Sans ITC" pitchFamily="82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GB" sz="3100" b="1" dirty="0" err="1" smtClean="0">
                <a:latin typeface="Tempus Sans ITC" pitchFamily="82" charset="0"/>
              </a:rPr>
              <a:t>Hendri</a:t>
            </a:r>
            <a:r>
              <a:rPr lang="en-GB" sz="3100" b="1" dirty="0" smtClean="0">
                <a:latin typeface="Tempus Sans ITC" pitchFamily="82" charset="0"/>
              </a:rPr>
              <a:t>, 2013, “</a:t>
            </a:r>
            <a:r>
              <a:rPr lang="en-GB" sz="3100" b="1" dirty="0" err="1" smtClean="0">
                <a:latin typeface="Tempus Sans ITC" pitchFamily="82" charset="0"/>
              </a:rPr>
              <a:t>Cepat</a:t>
            </a:r>
            <a:r>
              <a:rPr lang="en-GB" sz="3100" b="1" dirty="0" smtClean="0">
                <a:latin typeface="Tempus Sans ITC" pitchFamily="82" charset="0"/>
              </a:rPr>
              <a:t> </a:t>
            </a:r>
            <a:r>
              <a:rPr lang="en-GB" sz="3100" b="1" dirty="0" err="1" smtClean="0">
                <a:latin typeface="Tempus Sans ITC" pitchFamily="82" charset="0"/>
              </a:rPr>
              <a:t>Mahir</a:t>
            </a:r>
            <a:r>
              <a:rPr lang="en-GB" sz="3100" b="1" dirty="0" smtClean="0">
                <a:latin typeface="Tempus Sans ITC" pitchFamily="82" charset="0"/>
              </a:rPr>
              <a:t> Python”, </a:t>
            </a:r>
            <a:r>
              <a:rPr lang="en-GB" sz="3100" b="1" dirty="0" err="1" smtClean="0">
                <a:latin typeface="Tempus Sans ITC" pitchFamily="82" charset="0"/>
              </a:rPr>
              <a:t>Ilmu</a:t>
            </a:r>
            <a:r>
              <a:rPr lang="en-GB" sz="3100" b="1" dirty="0" smtClean="0">
                <a:latin typeface="Tempus Sans ITC" pitchFamily="82" charset="0"/>
              </a:rPr>
              <a:t> </a:t>
            </a:r>
            <a:r>
              <a:rPr lang="en-GB" sz="3100" b="1" dirty="0" err="1" smtClean="0">
                <a:latin typeface="Tempus Sans ITC" pitchFamily="82" charset="0"/>
              </a:rPr>
              <a:t>Komputer</a:t>
            </a:r>
            <a:r>
              <a:rPr lang="en-GB" sz="3100" b="1" dirty="0" smtClean="0">
                <a:latin typeface="Tempus Sans ITC" pitchFamily="82" charset="0"/>
              </a:rPr>
              <a:t>, Prentice Hall</a:t>
            </a:r>
            <a:endParaRPr lang="en-US" sz="3100" b="1" dirty="0" smtClean="0">
              <a:latin typeface="Tempus Sans ITC" pitchFamily="82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GB" sz="3100" b="1" dirty="0" smtClean="0">
                <a:latin typeface="Tempus Sans ITC" pitchFamily="82" charset="0"/>
              </a:rPr>
              <a:t>Jeri R. </a:t>
            </a:r>
            <a:r>
              <a:rPr lang="en-GB" sz="3100" b="1" dirty="0" err="1" smtClean="0">
                <a:latin typeface="Tempus Sans ITC" pitchFamily="82" charset="0"/>
              </a:rPr>
              <a:t>Hanly</a:t>
            </a:r>
            <a:r>
              <a:rPr lang="en-GB" sz="3100" b="1" dirty="0" smtClean="0">
                <a:latin typeface="Tempus Sans ITC" pitchFamily="82" charset="0"/>
              </a:rPr>
              <a:t>, Elliot B. </a:t>
            </a:r>
            <a:r>
              <a:rPr lang="en-GB" sz="3100" b="1" dirty="0" err="1" smtClean="0">
                <a:latin typeface="Tempus Sans ITC" pitchFamily="82" charset="0"/>
              </a:rPr>
              <a:t>Koffman</a:t>
            </a:r>
            <a:r>
              <a:rPr lang="en-GB" sz="3100" b="1" dirty="0" smtClean="0">
                <a:latin typeface="Tempus Sans ITC" pitchFamily="82" charset="0"/>
              </a:rPr>
              <a:t>, Problem Solving and Program Design in C, 3th edition, Addison Wesley, 2002.</a:t>
            </a:r>
            <a:endParaRPr lang="en-US" sz="3100" b="1" dirty="0" smtClean="0">
              <a:latin typeface="Tempus Sans ITC" pitchFamily="82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GB" sz="3100" b="1" dirty="0" smtClean="0">
                <a:latin typeface="Tempus Sans ITC" pitchFamily="82" charset="0"/>
              </a:rPr>
              <a:t>Thomas H. </a:t>
            </a:r>
            <a:r>
              <a:rPr lang="en-GB" sz="3100" b="1" dirty="0" err="1" smtClean="0">
                <a:latin typeface="Tempus Sans ITC" pitchFamily="82" charset="0"/>
              </a:rPr>
              <a:t>Cormen</a:t>
            </a:r>
            <a:r>
              <a:rPr lang="en-GB" sz="3100" b="1" dirty="0" smtClean="0">
                <a:latin typeface="Tempus Sans ITC" pitchFamily="82" charset="0"/>
              </a:rPr>
              <a:t>, Charles </a:t>
            </a:r>
            <a:r>
              <a:rPr lang="en-GB" sz="3100" b="1" dirty="0" err="1" smtClean="0">
                <a:latin typeface="Tempus Sans ITC" pitchFamily="82" charset="0"/>
              </a:rPr>
              <a:t>E.Leiserson</a:t>
            </a:r>
            <a:r>
              <a:rPr lang="en-GB" sz="3100" b="1" dirty="0" smtClean="0">
                <a:latin typeface="Tempus Sans ITC" pitchFamily="82" charset="0"/>
              </a:rPr>
              <a:t>, Ronald L. </a:t>
            </a:r>
            <a:r>
              <a:rPr lang="en-GB" sz="3100" b="1" dirty="0" err="1" smtClean="0">
                <a:latin typeface="Tempus Sans ITC" pitchFamily="82" charset="0"/>
              </a:rPr>
              <a:t>Rivest</a:t>
            </a:r>
            <a:r>
              <a:rPr lang="en-GB" sz="3100" b="1" dirty="0" smtClean="0">
                <a:latin typeface="Tempus Sans ITC" pitchFamily="82" charset="0"/>
              </a:rPr>
              <a:t>, Introduction to Algorithms, McGraw-Hill, 2003.</a:t>
            </a:r>
            <a:endParaRPr lang="en-US" sz="3100" b="1" dirty="0" smtClean="0">
              <a:latin typeface="Tempus Sans ITC" pitchFamily="82" charset="0"/>
            </a:endParaRPr>
          </a:p>
          <a:p>
            <a:pPr marL="514350" indent="-514350"/>
            <a:endParaRPr lang="en-US" sz="3100" b="1" dirty="0" smtClean="0">
              <a:latin typeface="Tempus Sans ITC" pitchFamily="82" charset="0"/>
            </a:endParaRPr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Rujukan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/ </a:t>
            </a: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Referensi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28625" y="1117976"/>
            <a:ext cx="8715375" cy="5740024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1.	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Pertemuan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ke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 : 1 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lang="en-US" sz="3200" b="1" dirty="0">
                <a:latin typeface="Tempus Sans ITC" pitchFamily="82" charset="0"/>
              </a:rPr>
              <a:t>	</a:t>
            </a:r>
            <a:r>
              <a:rPr lang="en-US" sz="3200" b="1" dirty="0" err="1" smtClean="0">
                <a:latin typeface="Tempus Sans ITC" pitchFamily="82" charset="0"/>
              </a:rPr>
              <a:t>Pengenalan</a:t>
            </a:r>
            <a:r>
              <a:rPr lang="en-US" sz="3200" b="1" dirty="0" smtClean="0">
                <a:latin typeface="Tempus Sans ITC" pitchFamily="82" charset="0"/>
              </a:rPr>
              <a:t> </a:t>
            </a:r>
            <a:r>
              <a:rPr lang="en-US" sz="3200" b="1" dirty="0" err="1" smtClean="0">
                <a:latin typeface="Tempus Sans ITC" pitchFamily="82" charset="0"/>
              </a:rPr>
              <a:t>Algoritma</a:t>
            </a:r>
            <a:r>
              <a:rPr lang="en-US" sz="3200" b="1" dirty="0" smtClean="0">
                <a:latin typeface="Tempus Sans ITC" pitchFamily="82" charset="0"/>
              </a:rPr>
              <a:t> </a:t>
            </a:r>
            <a:r>
              <a:rPr lang="en-US" sz="3200" b="1" dirty="0" err="1" smtClean="0">
                <a:latin typeface="Tempus Sans ITC" pitchFamily="82" charset="0"/>
              </a:rPr>
              <a:t>dan</a:t>
            </a:r>
            <a:r>
              <a:rPr lang="en-US" sz="3200" b="1" dirty="0" smtClean="0">
                <a:latin typeface="Tempus Sans ITC" pitchFamily="82" charset="0"/>
              </a:rPr>
              <a:t> </a:t>
            </a:r>
            <a:r>
              <a:rPr lang="id-ID" sz="3200" b="1" dirty="0" smtClean="0">
                <a:latin typeface="Tempus Sans ITC" pitchFamily="82" charset="0"/>
              </a:rPr>
              <a:t>Struktur Data</a:t>
            </a:r>
            <a:r>
              <a:rPr lang="en-US" sz="3200" b="1" dirty="0" smtClean="0">
                <a:latin typeface="Tempus Sans ITC" pitchFamily="82" charset="0"/>
              </a:rPr>
              <a:t>.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endParaRPr kumimoji="0" lang="en-US" sz="13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empus Sans ITC" pitchFamily="8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endParaRPr lang="en-US" sz="3200" b="1" baseline="0" dirty="0" smtClean="0">
              <a:latin typeface="Tempus Sans ITC" pitchFamily="82" charset="0"/>
            </a:endParaRPr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Materi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Kuliah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286000"/>
          </a:xfrm>
        </p:spPr>
        <p:txBody>
          <a:bodyPr/>
          <a:lstStyle/>
          <a:p>
            <a:r>
              <a:rPr lang="en-US"/>
              <a:t>Ada 2 buah gelas. Satu berisi teh dan satunya lagi berisi kopi. Bagaimana caranya menukar isi masing-masing gelas?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743200" y="4343400"/>
            <a:ext cx="1143000" cy="1219200"/>
            <a:chOff x="720" y="3024"/>
            <a:chExt cx="720" cy="768"/>
          </a:xfrm>
        </p:grpSpPr>
        <p:sp>
          <p:nvSpPr>
            <p:cNvPr id="8197" name="AutoShape 5"/>
            <p:cNvSpPr>
              <a:spLocks noChangeArrowheads="1"/>
            </p:cNvSpPr>
            <p:nvPr/>
          </p:nvSpPr>
          <p:spPr bwMode="auto">
            <a:xfrm rot="5400000">
              <a:off x="1080" y="3144"/>
              <a:ext cx="288" cy="432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6" name="AutoShape 4"/>
            <p:cNvSpPr>
              <a:spLocks noChangeArrowheads="1"/>
            </p:cNvSpPr>
            <p:nvPr/>
          </p:nvSpPr>
          <p:spPr bwMode="auto">
            <a:xfrm>
              <a:off x="720" y="3024"/>
              <a:ext cx="528" cy="768"/>
            </a:xfrm>
            <a:prstGeom prst="can">
              <a:avLst>
                <a:gd name="adj" fmla="val 3636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8" name="AutoShape 6"/>
            <p:cNvSpPr>
              <a:spLocks noChangeArrowheads="1"/>
            </p:cNvSpPr>
            <p:nvPr/>
          </p:nvSpPr>
          <p:spPr bwMode="auto">
            <a:xfrm>
              <a:off x="720" y="3264"/>
              <a:ext cx="528" cy="528"/>
            </a:xfrm>
            <a:prstGeom prst="can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953000" y="4343400"/>
            <a:ext cx="1143000" cy="1219200"/>
            <a:chOff x="1824" y="3024"/>
            <a:chExt cx="720" cy="768"/>
          </a:xfrm>
        </p:grpSpPr>
        <p:sp>
          <p:nvSpPr>
            <p:cNvPr id="8199" name="AutoShape 7"/>
            <p:cNvSpPr>
              <a:spLocks noChangeArrowheads="1"/>
            </p:cNvSpPr>
            <p:nvPr/>
          </p:nvSpPr>
          <p:spPr bwMode="auto">
            <a:xfrm rot="5400000">
              <a:off x="2184" y="3144"/>
              <a:ext cx="288" cy="432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" name="AutoShape 8"/>
            <p:cNvSpPr>
              <a:spLocks noChangeArrowheads="1"/>
            </p:cNvSpPr>
            <p:nvPr/>
          </p:nvSpPr>
          <p:spPr bwMode="auto">
            <a:xfrm>
              <a:off x="1824" y="3024"/>
              <a:ext cx="528" cy="768"/>
            </a:xfrm>
            <a:prstGeom prst="can">
              <a:avLst>
                <a:gd name="adj" fmla="val 3636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" name="AutoShape 9"/>
            <p:cNvSpPr>
              <a:spLocks noChangeArrowheads="1"/>
            </p:cNvSpPr>
            <p:nvPr/>
          </p:nvSpPr>
          <p:spPr bwMode="auto">
            <a:xfrm>
              <a:off x="1824" y="3264"/>
              <a:ext cx="528" cy="528"/>
            </a:xfrm>
            <a:prstGeom prst="can">
              <a:avLst>
                <a:gd name="adj" fmla="val 25000"/>
              </a:avLst>
            </a:prstGeom>
            <a:solidFill>
              <a:srgbClr val="4B4B4B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2895600" y="5029200"/>
            <a:ext cx="52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teh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5029200" y="502920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kopi</a:t>
            </a:r>
          </a:p>
        </p:txBody>
      </p:sp>
      <p:sp>
        <p:nvSpPr>
          <p:cNvPr id="8207" name="Arc 15"/>
          <p:cNvSpPr>
            <a:spLocks/>
          </p:cNvSpPr>
          <p:nvPr/>
        </p:nvSpPr>
        <p:spPr bwMode="auto">
          <a:xfrm rot="-2547062">
            <a:off x="3810000" y="3810000"/>
            <a:ext cx="914400" cy="8112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Arc 16"/>
          <p:cNvSpPr>
            <a:spLocks/>
          </p:cNvSpPr>
          <p:nvPr/>
        </p:nvSpPr>
        <p:spPr bwMode="auto">
          <a:xfrm rot="-2547062" flipH="1" flipV="1">
            <a:off x="3886200" y="5257800"/>
            <a:ext cx="914400" cy="8112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Gambaran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?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04800" y="12954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916362"/>
          </a:xfrm>
        </p:spPr>
        <p:txBody>
          <a:bodyPr>
            <a:normAutofit/>
          </a:bodyPr>
          <a:lstStyle/>
          <a:p>
            <a:r>
              <a:rPr lang="en-US" dirty="0" err="1" smtClean="0"/>
              <a:t>Ketua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R1 (C):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Nama</a:t>
            </a:r>
            <a:r>
              <a:rPr lang="en-US" dirty="0" smtClean="0"/>
              <a:t>	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No. HP	: 	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-Alpro 2009-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7194-D832-4AA8-993E-3CAE9F4C4C51}" type="slidenum">
              <a:rPr lang="en-US"/>
              <a:pPr/>
              <a:t>40</a:t>
            </a:fld>
            <a:endParaRPr lang="en-US"/>
          </a:p>
        </p:txBody>
      </p:sp>
      <p:sp>
        <p:nvSpPr>
          <p:cNvPr id="14377" name="AutoShape 41"/>
          <p:cNvSpPr>
            <a:spLocks noChangeArrowheads="1"/>
          </p:cNvSpPr>
          <p:nvPr/>
        </p:nvSpPr>
        <p:spPr bwMode="auto">
          <a:xfrm>
            <a:off x="3962400" y="2971800"/>
            <a:ext cx="1293813" cy="280988"/>
          </a:xfrm>
          <a:prstGeom prst="rightArrow">
            <a:avLst>
              <a:gd name="adj1" fmla="val 50000"/>
              <a:gd name="adj2" fmla="val 11511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6" name="Text Box 60"/>
          <p:cNvSpPr txBox="1">
            <a:spLocks noChangeArrowheads="1"/>
          </p:cNvSpPr>
          <p:nvPr/>
        </p:nvSpPr>
        <p:spPr bwMode="auto">
          <a:xfrm>
            <a:off x="1143000" y="1981200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397" name="Text Box 61"/>
          <p:cNvSpPr txBox="1">
            <a:spLocks noChangeArrowheads="1"/>
          </p:cNvSpPr>
          <p:nvPr/>
        </p:nvSpPr>
        <p:spPr bwMode="auto">
          <a:xfrm>
            <a:off x="2514600" y="1993900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4398" name="Text Box 62"/>
          <p:cNvSpPr txBox="1">
            <a:spLocks noChangeArrowheads="1"/>
          </p:cNvSpPr>
          <p:nvPr/>
        </p:nvSpPr>
        <p:spPr bwMode="auto">
          <a:xfrm>
            <a:off x="6096000" y="1981200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4399" name="Text Box 63"/>
          <p:cNvSpPr txBox="1">
            <a:spLocks noChangeArrowheads="1"/>
          </p:cNvSpPr>
          <p:nvPr/>
        </p:nvSpPr>
        <p:spPr bwMode="auto">
          <a:xfrm>
            <a:off x="7543800" y="1981200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4400" name="Text Box 64"/>
          <p:cNvSpPr txBox="1">
            <a:spLocks noChangeArrowheads="1"/>
          </p:cNvSpPr>
          <p:nvPr/>
        </p:nvSpPr>
        <p:spPr bwMode="auto">
          <a:xfrm>
            <a:off x="2438400" y="4876800"/>
            <a:ext cx="3913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Bagaimana Algoritmanya ??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362200" y="2514600"/>
            <a:ext cx="1143000" cy="1219200"/>
            <a:chOff x="1824" y="3024"/>
            <a:chExt cx="720" cy="768"/>
          </a:xfrm>
        </p:grpSpPr>
        <p:sp>
          <p:nvSpPr>
            <p:cNvPr id="29" name="AutoShape 9"/>
            <p:cNvSpPr>
              <a:spLocks noChangeArrowheads="1"/>
            </p:cNvSpPr>
            <p:nvPr/>
          </p:nvSpPr>
          <p:spPr bwMode="auto">
            <a:xfrm rot="5400000">
              <a:off x="2184" y="3144"/>
              <a:ext cx="288" cy="432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AutoShape 10"/>
            <p:cNvSpPr>
              <a:spLocks noChangeArrowheads="1"/>
            </p:cNvSpPr>
            <p:nvPr/>
          </p:nvSpPr>
          <p:spPr bwMode="auto">
            <a:xfrm>
              <a:off x="1824" y="3024"/>
              <a:ext cx="528" cy="768"/>
            </a:xfrm>
            <a:prstGeom prst="can">
              <a:avLst>
                <a:gd name="adj" fmla="val 3636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11"/>
            <p:cNvSpPr>
              <a:spLocks noChangeArrowheads="1"/>
            </p:cNvSpPr>
            <p:nvPr/>
          </p:nvSpPr>
          <p:spPr bwMode="auto">
            <a:xfrm>
              <a:off x="1824" y="3264"/>
              <a:ext cx="528" cy="528"/>
            </a:xfrm>
            <a:prstGeom prst="can">
              <a:avLst>
                <a:gd name="adj" fmla="val 25000"/>
              </a:avLst>
            </a:prstGeom>
            <a:solidFill>
              <a:srgbClr val="4B4B4B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" name="Text Box 13"/>
          <p:cNvSpPr txBox="1">
            <a:spLocks noChangeArrowheads="1"/>
          </p:cNvSpPr>
          <p:nvPr/>
        </p:nvSpPr>
        <p:spPr bwMode="auto">
          <a:xfrm>
            <a:off x="2438400" y="3276600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kopi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838200" y="2514600"/>
            <a:ext cx="1143000" cy="1219200"/>
            <a:chOff x="720" y="3024"/>
            <a:chExt cx="720" cy="768"/>
          </a:xfrm>
        </p:grpSpPr>
        <p:sp>
          <p:nvSpPr>
            <p:cNvPr id="39" name="AutoShape 5"/>
            <p:cNvSpPr>
              <a:spLocks noChangeArrowheads="1"/>
            </p:cNvSpPr>
            <p:nvPr/>
          </p:nvSpPr>
          <p:spPr bwMode="auto">
            <a:xfrm rot="5400000">
              <a:off x="1080" y="3144"/>
              <a:ext cx="288" cy="432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6"/>
            <p:cNvSpPr>
              <a:spLocks noChangeArrowheads="1"/>
            </p:cNvSpPr>
            <p:nvPr/>
          </p:nvSpPr>
          <p:spPr bwMode="auto">
            <a:xfrm>
              <a:off x="720" y="3024"/>
              <a:ext cx="528" cy="768"/>
            </a:xfrm>
            <a:prstGeom prst="can">
              <a:avLst>
                <a:gd name="adj" fmla="val 3636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AutoShape 7"/>
            <p:cNvSpPr>
              <a:spLocks noChangeArrowheads="1"/>
            </p:cNvSpPr>
            <p:nvPr/>
          </p:nvSpPr>
          <p:spPr bwMode="auto">
            <a:xfrm>
              <a:off x="720" y="3264"/>
              <a:ext cx="528" cy="528"/>
            </a:xfrm>
            <a:prstGeom prst="can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990600" y="3200400"/>
            <a:ext cx="52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err="1"/>
              <a:t>teh</a:t>
            </a:r>
            <a:endParaRPr lang="en-US" b="1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7315200" y="2514600"/>
            <a:ext cx="1143000" cy="1219200"/>
            <a:chOff x="720" y="3024"/>
            <a:chExt cx="720" cy="768"/>
          </a:xfrm>
        </p:grpSpPr>
        <p:sp>
          <p:nvSpPr>
            <p:cNvPr id="44" name="AutoShape 5"/>
            <p:cNvSpPr>
              <a:spLocks noChangeArrowheads="1"/>
            </p:cNvSpPr>
            <p:nvPr/>
          </p:nvSpPr>
          <p:spPr bwMode="auto">
            <a:xfrm rot="5400000">
              <a:off x="1080" y="3144"/>
              <a:ext cx="288" cy="432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AutoShape 6"/>
            <p:cNvSpPr>
              <a:spLocks noChangeArrowheads="1"/>
            </p:cNvSpPr>
            <p:nvPr/>
          </p:nvSpPr>
          <p:spPr bwMode="auto">
            <a:xfrm>
              <a:off x="720" y="3024"/>
              <a:ext cx="528" cy="768"/>
            </a:xfrm>
            <a:prstGeom prst="can">
              <a:avLst>
                <a:gd name="adj" fmla="val 3636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AutoShape 7"/>
            <p:cNvSpPr>
              <a:spLocks noChangeArrowheads="1"/>
            </p:cNvSpPr>
            <p:nvPr/>
          </p:nvSpPr>
          <p:spPr bwMode="auto">
            <a:xfrm>
              <a:off x="720" y="3264"/>
              <a:ext cx="528" cy="528"/>
            </a:xfrm>
            <a:prstGeom prst="can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" name="Text Box 12"/>
          <p:cNvSpPr txBox="1">
            <a:spLocks noChangeArrowheads="1"/>
          </p:cNvSpPr>
          <p:nvPr/>
        </p:nvSpPr>
        <p:spPr bwMode="auto">
          <a:xfrm>
            <a:off x="7467600" y="3200400"/>
            <a:ext cx="52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err="1"/>
              <a:t>teh</a:t>
            </a:r>
            <a:endParaRPr lang="en-US" b="1" dirty="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5867400" y="2514600"/>
            <a:ext cx="1143000" cy="1219200"/>
            <a:chOff x="1824" y="3024"/>
            <a:chExt cx="720" cy="768"/>
          </a:xfrm>
        </p:grpSpPr>
        <p:sp>
          <p:nvSpPr>
            <p:cNvPr id="49" name="AutoShape 9"/>
            <p:cNvSpPr>
              <a:spLocks noChangeArrowheads="1"/>
            </p:cNvSpPr>
            <p:nvPr/>
          </p:nvSpPr>
          <p:spPr bwMode="auto">
            <a:xfrm rot="5400000">
              <a:off x="2184" y="3144"/>
              <a:ext cx="288" cy="432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AutoShape 10"/>
            <p:cNvSpPr>
              <a:spLocks noChangeArrowheads="1"/>
            </p:cNvSpPr>
            <p:nvPr/>
          </p:nvSpPr>
          <p:spPr bwMode="auto">
            <a:xfrm>
              <a:off x="1824" y="3024"/>
              <a:ext cx="528" cy="768"/>
            </a:xfrm>
            <a:prstGeom prst="can">
              <a:avLst>
                <a:gd name="adj" fmla="val 3636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AutoShape 11"/>
            <p:cNvSpPr>
              <a:spLocks noChangeArrowheads="1"/>
            </p:cNvSpPr>
            <p:nvPr/>
          </p:nvSpPr>
          <p:spPr bwMode="auto">
            <a:xfrm>
              <a:off x="1824" y="3264"/>
              <a:ext cx="528" cy="528"/>
            </a:xfrm>
            <a:prstGeom prst="can">
              <a:avLst>
                <a:gd name="adj" fmla="val 25000"/>
              </a:avLst>
            </a:prstGeom>
            <a:solidFill>
              <a:srgbClr val="4B4B4B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" name="Text Box 13"/>
          <p:cNvSpPr txBox="1">
            <a:spLocks noChangeArrowheads="1"/>
          </p:cNvSpPr>
          <p:nvPr/>
        </p:nvSpPr>
        <p:spPr bwMode="auto">
          <a:xfrm>
            <a:off x="5943600" y="3276600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kopi</a:t>
            </a:r>
          </a:p>
        </p:txBody>
      </p:sp>
      <p:sp>
        <p:nvSpPr>
          <p:cNvPr id="53" name="Title 5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09600"/>
            <a:ext cx="3733800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dirty="0" err="1"/>
              <a:t>Algoritma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000" dirty="0" err="1"/>
              <a:t>Siapkan</a:t>
            </a:r>
            <a:r>
              <a:rPr lang="en-US" sz="2000" dirty="0"/>
              <a:t> </a:t>
            </a:r>
            <a:r>
              <a:rPr lang="en-US" sz="2000" dirty="0" err="1"/>
              <a:t>gelas</a:t>
            </a:r>
            <a:r>
              <a:rPr lang="en-US" sz="2000" dirty="0"/>
              <a:t> </a:t>
            </a:r>
            <a:r>
              <a:rPr lang="en-US" sz="2000" dirty="0" err="1"/>
              <a:t>cadangan</a:t>
            </a:r>
            <a:r>
              <a:rPr lang="en-US" sz="2000" dirty="0"/>
              <a:t> X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 err="1"/>
              <a:t>Tuangkan</a:t>
            </a:r>
            <a:r>
              <a:rPr lang="en-US" sz="2000" dirty="0"/>
              <a:t> </a:t>
            </a:r>
            <a:r>
              <a:rPr lang="en-US" sz="2000" dirty="0" err="1"/>
              <a:t>gelas</a:t>
            </a:r>
            <a:r>
              <a:rPr lang="en-US" sz="2000" dirty="0"/>
              <a:t> yang </a:t>
            </a:r>
            <a:r>
              <a:rPr lang="en-US" sz="2000" dirty="0" err="1"/>
              <a:t>berisi</a:t>
            </a:r>
            <a:r>
              <a:rPr lang="en-US" sz="2000" dirty="0"/>
              <a:t> </a:t>
            </a:r>
            <a:r>
              <a:rPr lang="en-US" sz="2000" dirty="0" err="1"/>
              <a:t>teh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gelas</a:t>
            </a:r>
            <a:r>
              <a:rPr lang="en-US" sz="2000" dirty="0"/>
              <a:t> </a:t>
            </a:r>
            <a:r>
              <a:rPr lang="en-US" sz="2000" dirty="0" err="1"/>
              <a:t>cadangan</a:t>
            </a:r>
            <a:endParaRPr lang="en-US" sz="2000" dirty="0"/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 err="1"/>
              <a:t>Tuangkan</a:t>
            </a:r>
            <a:r>
              <a:rPr lang="en-US" sz="2000" dirty="0"/>
              <a:t> </a:t>
            </a:r>
            <a:r>
              <a:rPr lang="en-US" sz="2000" dirty="0" err="1"/>
              <a:t>gelas</a:t>
            </a:r>
            <a:r>
              <a:rPr lang="en-US" sz="2000" dirty="0"/>
              <a:t> yang </a:t>
            </a:r>
            <a:r>
              <a:rPr lang="en-US" sz="2000" dirty="0" err="1"/>
              <a:t>berisi</a:t>
            </a:r>
            <a:r>
              <a:rPr lang="en-US" sz="2000" dirty="0"/>
              <a:t> kopi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gelas</a:t>
            </a:r>
            <a:r>
              <a:rPr lang="en-US" sz="2000" dirty="0"/>
              <a:t> yang </a:t>
            </a:r>
            <a:r>
              <a:rPr lang="en-US" sz="2000" dirty="0" err="1"/>
              <a:t>awalnya</a:t>
            </a:r>
            <a:r>
              <a:rPr lang="en-US" sz="2000" dirty="0"/>
              <a:t> </a:t>
            </a:r>
            <a:r>
              <a:rPr lang="en-US" sz="2000" dirty="0" err="1"/>
              <a:t>dipakai</a:t>
            </a:r>
            <a:r>
              <a:rPr lang="en-US" sz="2000" dirty="0"/>
              <a:t> </a:t>
            </a:r>
            <a:r>
              <a:rPr lang="en-US" sz="2000" dirty="0" err="1"/>
              <a:t>teh</a:t>
            </a:r>
            <a:endParaRPr lang="en-US" sz="2000" dirty="0"/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 err="1"/>
              <a:t>Tuangkan</a:t>
            </a:r>
            <a:r>
              <a:rPr lang="en-US" sz="2000" dirty="0"/>
              <a:t> </a:t>
            </a:r>
            <a:r>
              <a:rPr lang="en-US" sz="2000" dirty="0" err="1"/>
              <a:t>isi</a:t>
            </a:r>
            <a:r>
              <a:rPr lang="en-US" sz="2000" dirty="0"/>
              <a:t> </a:t>
            </a:r>
            <a:r>
              <a:rPr lang="en-US" sz="2000" dirty="0" err="1"/>
              <a:t>gelas</a:t>
            </a:r>
            <a:r>
              <a:rPr lang="en-US" sz="2000" dirty="0"/>
              <a:t> </a:t>
            </a:r>
            <a:r>
              <a:rPr lang="en-US" sz="2000" dirty="0" err="1"/>
              <a:t>cadangan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gelas</a:t>
            </a:r>
            <a:r>
              <a:rPr lang="en-US" sz="2000" dirty="0"/>
              <a:t> yang </a:t>
            </a:r>
            <a:r>
              <a:rPr lang="en-US" sz="2000" dirty="0" err="1"/>
              <a:t>awalnya</a:t>
            </a:r>
            <a:r>
              <a:rPr lang="en-US" sz="2000" dirty="0"/>
              <a:t> </a:t>
            </a:r>
            <a:r>
              <a:rPr lang="en-US" sz="2000" dirty="0" err="1"/>
              <a:t>berisi</a:t>
            </a:r>
            <a:r>
              <a:rPr lang="en-US" sz="2000" dirty="0"/>
              <a:t> kopi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391400" y="1447800"/>
            <a:ext cx="1143000" cy="1219200"/>
            <a:chOff x="720" y="3024"/>
            <a:chExt cx="720" cy="768"/>
          </a:xfrm>
        </p:grpSpPr>
        <p:sp>
          <p:nvSpPr>
            <p:cNvPr id="9221" name="AutoShape 5"/>
            <p:cNvSpPr>
              <a:spLocks noChangeArrowheads="1"/>
            </p:cNvSpPr>
            <p:nvPr/>
          </p:nvSpPr>
          <p:spPr bwMode="auto">
            <a:xfrm rot="5400000">
              <a:off x="1080" y="3144"/>
              <a:ext cx="288" cy="432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2" name="AutoShape 6"/>
            <p:cNvSpPr>
              <a:spLocks noChangeArrowheads="1"/>
            </p:cNvSpPr>
            <p:nvPr/>
          </p:nvSpPr>
          <p:spPr bwMode="auto">
            <a:xfrm>
              <a:off x="720" y="3024"/>
              <a:ext cx="528" cy="768"/>
            </a:xfrm>
            <a:prstGeom prst="can">
              <a:avLst>
                <a:gd name="adj" fmla="val 3636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3" name="AutoShape 7"/>
            <p:cNvSpPr>
              <a:spLocks noChangeArrowheads="1"/>
            </p:cNvSpPr>
            <p:nvPr/>
          </p:nvSpPr>
          <p:spPr bwMode="auto">
            <a:xfrm>
              <a:off x="720" y="3264"/>
              <a:ext cx="528" cy="528"/>
            </a:xfrm>
            <a:prstGeom prst="can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572000" y="3048000"/>
            <a:ext cx="1143000" cy="1219200"/>
            <a:chOff x="1824" y="3024"/>
            <a:chExt cx="720" cy="768"/>
          </a:xfrm>
        </p:grpSpPr>
        <p:sp>
          <p:nvSpPr>
            <p:cNvPr id="9225" name="AutoShape 9"/>
            <p:cNvSpPr>
              <a:spLocks noChangeArrowheads="1"/>
            </p:cNvSpPr>
            <p:nvPr/>
          </p:nvSpPr>
          <p:spPr bwMode="auto">
            <a:xfrm rot="5400000">
              <a:off x="2184" y="3144"/>
              <a:ext cx="288" cy="432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0"/>
            <p:cNvSpPr>
              <a:spLocks noChangeArrowheads="1"/>
            </p:cNvSpPr>
            <p:nvPr/>
          </p:nvSpPr>
          <p:spPr bwMode="auto">
            <a:xfrm>
              <a:off x="1824" y="3024"/>
              <a:ext cx="528" cy="768"/>
            </a:xfrm>
            <a:prstGeom prst="can">
              <a:avLst>
                <a:gd name="adj" fmla="val 3636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7" name="AutoShape 11"/>
            <p:cNvSpPr>
              <a:spLocks noChangeArrowheads="1"/>
            </p:cNvSpPr>
            <p:nvPr/>
          </p:nvSpPr>
          <p:spPr bwMode="auto">
            <a:xfrm>
              <a:off x="1824" y="3264"/>
              <a:ext cx="528" cy="528"/>
            </a:xfrm>
            <a:prstGeom prst="can">
              <a:avLst>
                <a:gd name="adj" fmla="val 25000"/>
              </a:avLst>
            </a:prstGeom>
            <a:solidFill>
              <a:srgbClr val="4B4B4B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7543800" y="2133600"/>
            <a:ext cx="52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teh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4648200" y="3719513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kopi</a:t>
            </a:r>
          </a:p>
        </p:txBody>
      </p:sp>
      <p:sp>
        <p:nvSpPr>
          <p:cNvPr id="9230" name="Arc 14"/>
          <p:cNvSpPr>
            <a:spLocks/>
          </p:cNvSpPr>
          <p:nvPr/>
        </p:nvSpPr>
        <p:spPr bwMode="auto">
          <a:xfrm rot="-2547062">
            <a:off x="6477000" y="1371600"/>
            <a:ext cx="685800" cy="5826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038600" y="533400"/>
            <a:ext cx="1143000" cy="1219200"/>
            <a:chOff x="3312" y="1008"/>
            <a:chExt cx="720" cy="768"/>
          </a:xfrm>
        </p:grpSpPr>
        <p:sp>
          <p:nvSpPr>
            <p:cNvPr id="9233" name="AutoShape 17"/>
            <p:cNvSpPr>
              <a:spLocks noChangeArrowheads="1"/>
            </p:cNvSpPr>
            <p:nvPr/>
          </p:nvSpPr>
          <p:spPr bwMode="auto">
            <a:xfrm rot="5400000">
              <a:off x="3672" y="1128"/>
              <a:ext cx="288" cy="432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4" name="AutoShape 18"/>
            <p:cNvSpPr>
              <a:spLocks noChangeArrowheads="1"/>
            </p:cNvSpPr>
            <p:nvPr/>
          </p:nvSpPr>
          <p:spPr bwMode="auto">
            <a:xfrm>
              <a:off x="3312" y="1008"/>
              <a:ext cx="528" cy="768"/>
            </a:xfrm>
            <a:prstGeom prst="can">
              <a:avLst>
                <a:gd name="adj" fmla="val 3636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486400" y="1524000"/>
            <a:ext cx="1143000" cy="1219200"/>
            <a:chOff x="3312" y="1008"/>
            <a:chExt cx="720" cy="768"/>
          </a:xfrm>
        </p:grpSpPr>
        <p:sp>
          <p:nvSpPr>
            <p:cNvPr id="9238" name="AutoShape 22"/>
            <p:cNvSpPr>
              <a:spLocks noChangeArrowheads="1"/>
            </p:cNvSpPr>
            <p:nvPr/>
          </p:nvSpPr>
          <p:spPr bwMode="auto">
            <a:xfrm rot="5400000">
              <a:off x="3672" y="1128"/>
              <a:ext cx="288" cy="432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9" name="AutoShape 23"/>
            <p:cNvSpPr>
              <a:spLocks noChangeArrowheads="1"/>
            </p:cNvSpPr>
            <p:nvPr/>
          </p:nvSpPr>
          <p:spPr bwMode="auto">
            <a:xfrm>
              <a:off x="3312" y="1008"/>
              <a:ext cx="528" cy="768"/>
            </a:xfrm>
            <a:prstGeom prst="can">
              <a:avLst>
                <a:gd name="adj" fmla="val 3636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6477000" y="3048000"/>
            <a:ext cx="1143000" cy="1219200"/>
            <a:chOff x="4800" y="2688"/>
            <a:chExt cx="720" cy="768"/>
          </a:xfrm>
        </p:grpSpPr>
        <p:sp>
          <p:nvSpPr>
            <p:cNvPr id="9241" name="AutoShape 25"/>
            <p:cNvSpPr>
              <a:spLocks noChangeArrowheads="1"/>
            </p:cNvSpPr>
            <p:nvPr/>
          </p:nvSpPr>
          <p:spPr bwMode="auto">
            <a:xfrm rot="5400000">
              <a:off x="5160" y="2808"/>
              <a:ext cx="288" cy="432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2" name="AutoShape 26"/>
            <p:cNvSpPr>
              <a:spLocks noChangeArrowheads="1"/>
            </p:cNvSpPr>
            <p:nvPr/>
          </p:nvSpPr>
          <p:spPr bwMode="auto">
            <a:xfrm>
              <a:off x="4800" y="2688"/>
              <a:ext cx="528" cy="768"/>
            </a:xfrm>
            <a:prstGeom prst="can">
              <a:avLst>
                <a:gd name="adj" fmla="val 3636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6629400" y="3581400"/>
            <a:ext cx="52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teh</a:t>
            </a:r>
          </a:p>
        </p:txBody>
      </p:sp>
      <p:sp>
        <p:nvSpPr>
          <p:cNvPr id="9247" name="Text Box 31"/>
          <p:cNvSpPr txBox="1">
            <a:spLocks noChangeArrowheads="1"/>
          </p:cNvSpPr>
          <p:nvPr/>
        </p:nvSpPr>
        <p:spPr bwMode="auto">
          <a:xfrm>
            <a:off x="4267200" y="10668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5715000" y="20574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/>
              <a:t>X</a:t>
            </a:r>
          </a:p>
        </p:txBody>
      </p:sp>
      <p:sp>
        <p:nvSpPr>
          <p:cNvPr id="9249" name="Arc 33"/>
          <p:cNvSpPr>
            <a:spLocks/>
          </p:cNvSpPr>
          <p:nvPr/>
        </p:nvSpPr>
        <p:spPr bwMode="auto">
          <a:xfrm rot="2547062" flipH="1">
            <a:off x="5638800" y="2895600"/>
            <a:ext cx="685800" cy="5826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1" name="AutoShape 35"/>
          <p:cNvSpPr>
            <a:spLocks noChangeArrowheads="1"/>
          </p:cNvSpPr>
          <p:nvPr/>
        </p:nvSpPr>
        <p:spPr bwMode="auto">
          <a:xfrm rot="5400000">
            <a:off x="6210300" y="4686300"/>
            <a:ext cx="457200" cy="685800"/>
          </a:xfrm>
          <a:custGeom>
            <a:avLst/>
            <a:gdLst>
              <a:gd name="G0" fmla="+- 5400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400"/>
              <a:gd name="G18" fmla="*/ 5400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400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400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700 w 21600"/>
              <a:gd name="T15" fmla="*/ 10800 h 21600"/>
              <a:gd name="T16" fmla="*/ 10800 w 21600"/>
              <a:gd name="T17" fmla="*/ 5400 h 21600"/>
              <a:gd name="T18" fmla="*/ 18900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2" name="AutoShape 36"/>
          <p:cNvSpPr>
            <a:spLocks noChangeArrowheads="1"/>
          </p:cNvSpPr>
          <p:nvPr/>
        </p:nvSpPr>
        <p:spPr bwMode="auto">
          <a:xfrm>
            <a:off x="5638800" y="4495800"/>
            <a:ext cx="838200" cy="1219200"/>
          </a:xfrm>
          <a:prstGeom prst="can">
            <a:avLst>
              <a:gd name="adj" fmla="val 3636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4" name="Text Box 38"/>
          <p:cNvSpPr txBox="1">
            <a:spLocks noChangeArrowheads="1"/>
          </p:cNvSpPr>
          <p:nvPr/>
        </p:nvSpPr>
        <p:spPr bwMode="auto">
          <a:xfrm>
            <a:off x="5715000" y="510540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kopi</a:t>
            </a:r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7620000" y="4495800"/>
            <a:ext cx="1143000" cy="1219200"/>
            <a:chOff x="720" y="3024"/>
            <a:chExt cx="720" cy="768"/>
          </a:xfrm>
        </p:grpSpPr>
        <p:sp>
          <p:nvSpPr>
            <p:cNvPr id="9261" name="AutoShape 45"/>
            <p:cNvSpPr>
              <a:spLocks noChangeArrowheads="1"/>
            </p:cNvSpPr>
            <p:nvPr/>
          </p:nvSpPr>
          <p:spPr bwMode="auto">
            <a:xfrm rot="5400000">
              <a:off x="1080" y="3144"/>
              <a:ext cx="288" cy="432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2" name="AutoShape 46"/>
            <p:cNvSpPr>
              <a:spLocks noChangeArrowheads="1"/>
            </p:cNvSpPr>
            <p:nvPr/>
          </p:nvSpPr>
          <p:spPr bwMode="auto">
            <a:xfrm>
              <a:off x="720" y="3024"/>
              <a:ext cx="528" cy="768"/>
            </a:xfrm>
            <a:prstGeom prst="can">
              <a:avLst>
                <a:gd name="adj" fmla="val 3636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3" name="AutoShape 47"/>
            <p:cNvSpPr>
              <a:spLocks noChangeArrowheads="1"/>
            </p:cNvSpPr>
            <p:nvPr/>
          </p:nvSpPr>
          <p:spPr bwMode="auto">
            <a:xfrm>
              <a:off x="720" y="3264"/>
              <a:ext cx="528" cy="528"/>
            </a:xfrm>
            <a:prstGeom prst="can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64" name="Text Box 48"/>
          <p:cNvSpPr txBox="1">
            <a:spLocks noChangeArrowheads="1"/>
          </p:cNvSpPr>
          <p:nvPr/>
        </p:nvSpPr>
        <p:spPr bwMode="auto">
          <a:xfrm>
            <a:off x="7848600" y="51816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/>
              <a:t>X</a:t>
            </a:r>
          </a:p>
        </p:txBody>
      </p:sp>
      <p:sp>
        <p:nvSpPr>
          <p:cNvPr id="9265" name="Arc 49"/>
          <p:cNvSpPr>
            <a:spLocks/>
          </p:cNvSpPr>
          <p:nvPr/>
        </p:nvSpPr>
        <p:spPr bwMode="auto">
          <a:xfrm rot="-2547062">
            <a:off x="6705600" y="4419600"/>
            <a:ext cx="685800" cy="5826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/>
          <a:lstStyle/>
          <a:p>
            <a:r>
              <a:rPr lang="id-ID" dirty="0" smtClean="0"/>
              <a:t>Apa itu Algoritma?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id-ID" dirty="0" smtClean="0"/>
              <a:t>Manusia hidup dengan segala masalah.  Karena hidup adalah serangkaian aktivitas menyelesaikan masalah.</a:t>
            </a:r>
          </a:p>
          <a:p>
            <a:pPr algn="just">
              <a:lnSpc>
                <a:spcPct val="150000"/>
              </a:lnSpc>
            </a:pPr>
            <a:r>
              <a:rPr lang="id-ID" b="1" dirty="0"/>
              <a:t>Masalah</a:t>
            </a:r>
            <a:r>
              <a:rPr lang="id-ID" dirty="0"/>
              <a:t> adalah pertanyaan atau tugas yang kita cari </a:t>
            </a:r>
            <a:r>
              <a:rPr lang="id-ID" dirty="0" smtClean="0"/>
              <a:t>jawabannya.</a:t>
            </a:r>
          </a:p>
          <a:p>
            <a:pPr algn="just">
              <a:lnSpc>
                <a:spcPct val="150000"/>
              </a:lnSpc>
            </a:pPr>
            <a:r>
              <a:rPr lang="id-ID" dirty="0"/>
              <a:t>Prosedur yang berisi langkah-langkah penyelesaian masalah disebut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id-ID" b="1" dirty="0" smtClean="0">
                <a:solidFill>
                  <a:srgbClr val="FF0000"/>
                </a:solidFill>
              </a:rPr>
              <a:t>lgoritma</a:t>
            </a:r>
            <a:endParaRPr lang="id-ID" b="1" dirty="0">
              <a:solidFill>
                <a:srgbClr val="FF0000"/>
              </a:solidFill>
            </a:endParaRPr>
          </a:p>
          <a:p>
            <a:pPr marL="82296" indent="0" algn="just">
              <a:buNone/>
            </a:pPr>
            <a:endParaRPr lang="id-ID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5393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162"/>
            <a:ext cx="8229600" cy="1143000"/>
          </a:xfrm>
        </p:spPr>
        <p:txBody>
          <a:bodyPr/>
          <a:lstStyle/>
          <a:p>
            <a:r>
              <a:rPr lang="id-ID" dirty="0" smtClean="0">
                <a:solidFill>
                  <a:schemeClr val="tx1"/>
                </a:solidFill>
              </a:rPr>
              <a:t>Sejarah Algoritma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382000" cy="4800600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</a:pPr>
            <a:r>
              <a:rPr lang="id-ID" sz="2000" dirty="0" smtClean="0">
                <a:latin typeface="Arial" pitchFamily="34" charset="0"/>
                <a:cs typeface="Arial" pitchFamily="34" charset="0"/>
              </a:rPr>
              <a:t>Kata “algoritma” tidak ada dalam kamus hingga tahun 1957. Hanya ada kata “</a:t>
            </a:r>
            <a:r>
              <a:rPr lang="id-ID" sz="2000" i="1" dirty="0" smtClean="0">
                <a:latin typeface="Arial" pitchFamily="34" charset="0"/>
                <a:cs typeface="Arial" pitchFamily="34" charset="0"/>
              </a:rPr>
              <a:t>algorism”</a:t>
            </a:r>
            <a:r>
              <a:rPr lang="id-ID" sz="2000" dirty="0" smtClean="0">
                <a:latin typeface="Arial" pitchFamily="34" charset="0"/>
                <a:cs typeface="Arial" pitchFamily="34" charset="0"/>
              </a:rPr>
              <a:t> yang berarti proses menghitung dengan angka arab.</a:t>
            </a:r>
          </a:p>
          <a:p>
            <a:pPr algn="just">
              <a:lnSpc>
                <a:spcPct val="160000"/>
              </a:lnSpc>
            </a:pPr>
            <a:endParaRPr lang="id-ID" sz="10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id-ID" sz="2000" dirty="0" smtClean="0">
                <a:latin typeface="Arial" pitchFamily="34" charset="0"/>
                <a:cs typeface="Arial" pitchFamily="34" charset="0"/>
              </a:rPr>
              <a:t>Kata algorism berasal dari nama penulis Abu Ja’far Muhammad Ibnu Musa Al-Khuwarizmi.</a:t>
            </a:r>
          </a:p>
          <a:p>
            <a:pPr algn="just">
              <a:lnSpc>
                <a:spcPct val="160000"/>
              </a:lnSpc>
            </a:pPr>
            <a:endParaRPr lang="id-ID" sz="6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id-ID" sz="2000" dirty="0" smtClean="0">
                <a:latin typeface="Arial" pitchFamily="34" charset="0"/>
                <a:cs typeface="Arial" pitchFamily="34" charset="0"/>
              </a:rPr>
              <a:t>Perubahan kata menjadi </a:t>
            </a:r>
            <a:r>
              <a:rPr lang="id-ID" sz="2000" i="1" dirty="0" smtClean="0">
                <a:latin typeface="Arial" pitchFamily="34" charset="0"/>
                <a:cs typeface="Arial" pitchFamily="34" charset="0"/>
              </a:rPr>
              <a:t>algorithm</a:t>
            </a:r>
            <a:r>
              <a:rPr lang="id-ID" sz="2000" dirty="0" smtClean="0">
                <a:latin typeface="Arial" pitchFamily="34" charset="0"/>
                <a:cs typeface="Arial" pitchFamily="34" charset="0"/>
              </a:rPr>
              <a:t> muncul karena </a:t>
            </a:r>
            <a:r>
              <a:rPr lang="id-ID" sz="2000" i="1" dirty="0" smtClean="0">
                <a:latin typeface="Arial" pitchFamily="34" charset="0"/>
                <a:cs typeface="Arial" pitchFamily="34" charset="0"/>
              </a:rPr>
              <a:t>algorism</a:t>
            </a:r>
            <a:r>
              <a:rPr lang="id-ID" sz="2000" dirty="0" smtClean="0">
                <a:latin typeface="Arial" pitchFamily="34" charset="0"/>
                <a:cs typeface="Arial" pitchFamily="34" charset="0"/>
              </a:rPr>
              <a:t> sering dikelirukan dengan </a:t>
            </a:r>
            <a:r>
              <a:rPr lang="id-ID" sz="2000" i="1" dirty="0" smtClean="0">
                <a:latin typeface="Arial" pitchFamily="34" charset="0"/>
                <a:cs typeface="Arial" pitchFamily="34" charset="0"/>
              </a:rPr>
              <a:t>arithmetic</a:t>
            </a:r>
            <a:r>
              <a:rPr lang="id-ID" sz="2000" dirty="0" smtClean="0">
                <a:latin typeface="Arial" pitchFamily="34" charset="0"/>
                <a:cs typeface="Arial" pitchFamily="34" charset="0"/>
              </a:rPr>
              <a:t>, maka lambat laun kata algorithm digunakan sebagai metode perhitungan (komputasi).</a:t>
            </a:r>
            <a:endParaRPr lang="id-ID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04800" y="8382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613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1000"/>
            <a:ext cx="18383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51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038600"/>
            <a:ext cx="1752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51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399" y="854947"/>
            <a:ext cx="2886501" cy="4250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id-ID" dirty="0" smtClean="0"/>
              <a:t>Pengertian Algoritma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76488" cy="4800600"/>
          </a:xfrm>
        </p:spPr>
        <p:txBody>
          <a:bodyPr>
            <a:normAutofit fontScale="70000" lnSpcReduction="20000"/>
          </a:bodyPr>
          <a:lstStyle/>
          <a:p>
            <a:pPr marL="114300" indent="0" algn="ctr">
              <a:buNone/>
            </a:pPr>
            <a:r>
              <a:rPr lang="id-ID" sz="4000" b="1" dirty="0">
                <a:solidFill>
                  <a:srgbClr val="0070C0"/>
                </a:solidFill>
              </a:rPr>
              <a:t>Algoritma</a:t>
            </a:r>
            <a:r>
              <a:rPr lang="id-ID" sz="4000" dirty="0">
                <a:solidFill>
                  <a:srgbClr val="0070C0"/>
                </a:solidFill>
              </a:rPr>
              <a:t> adalah urutan langkah-langkah </a:t>
            </a:r>
            <a:endParaRPr lang="en-US" sz="4000" dirty="0" smtClean="0">
              <a:solidFill>
                <a:srgbClr val="0070C0"/>
              </a:solidFill>
            </a:endParaRPr>
          </a:p>
          <a:p>
            <a:pPr marL="114300" indent="0" algn="ctr">
              <a:buNone/>
            </a:pPr>
            <a:r>
              <a:rPr lang="id-ID" sz="4000" dirty="0" smtClean="0">
                <a:solidFill>
                  <a:srgbClr val="0070C0"/>
                </a:solidFill>
              </a:rPr>
              <a:t>untuk </a:t>
            </a:r>
            <a:r>
              <a:rPr lang="id-ID" sz="4000" dirty="0">
                <a:solidFill>
                  <a:srgbClr val="0070C0"/>
                </a:solidFill>
              </a:rPr>
              <a:t>memecahkan suatu masalah</a:t>
            </a:r>
            <a:endParaRPr lang="id-ID" dirty="0">
              <a:solidFill>
                <a:srgbClr val="0070C0"/>
              </a:solidFill>
            </a:endParaRPr>
          </a:p>
          <a:p>
            <a:pPr marL="114300" indent="0" algn="just">
              <a:lnSpc>
                <a:spcPct val="160000"/>
              </a:lnSpc>
              <a:buNone/>
            </a:pPr>
            <a:r>
              <a:rPr lang="id-ID" dirty="0"/>
              <a:t>Definisi lain </a:t>
            </a:r>
            <a:r>
              <a:rPr lang="id-ID" dirty="0" smtClean="0"/>
              <a:t>algoritma:</a:t>
            </a:r>
            <a:endParaRPr lang="id-ID" dirty="0"/>
          </a:p>
          <a:p>
            <a:pPr marL="571500" indent="-457200" algn="just">
              <a:lnSpc>
                <a:spcPct val="160000"/>
              </a:lnSpc>
              <a:buClrTx/>
              <a:buAutoNum type="arabicPeriod"/>
            </a:pPr>
            <a:r>
              <a:rPr lang="id-ID" dirty="0" smtClean="0"/>
              <a:t>Algoritma: deretan </a:t>
            </a:r>
            <a:r>
              <a:rPr lang="id-ID" dirty="0"/>
              <a:t>instruksi yang jelas untuk memecahkan </a:t>
            </a:r>
            <a:r>
              <a:rPr lang="id-ID" dirty="0" smtClean="0"/>
              <a:t>masalah </a:t>
            </a:r>
            <a:r>
              <a:rPr lang="id-ID" dirty="0"/>
              <a:t>untuk memperoleh keluaran yang diinginkan dari suatu masukan dalam jumlah waktu yang terbatas.</a:t>
            </a:r>
          </a:p>
          <a:p>
            <a:pPr marL="571500" indent="-457200" algn="just">
              <a:lnSpc>
                <a:spcPct val="160000"/>
              </a:lnSpc>
              <a:buClrTx/>
              <a:buAutoNum type="arabicPeriod"/>
            </a:pPr>
            <a:r>
              <a:rPr lang="id-ID" dirty="0" smtClean="0"/>
              <a:t>Algoritma: prosedur </a:t>
            </a:r>
            <a:r>
              <a:rPr lang="id-ID" dirty="0"/>
              <a:t>komputasi yang terdefinisi dengan baik yang menggunakan beberapa nilai sebagai masukan dan menghasilkan beberapa nilai yang disebut keluaran.</a:t>
            </a:r>
          </a:p>
          <a:p>
            <a:pPr marL="571500" indent="-457200" algn="just">
              <a:lnSpc>
                <a:spcPct val="160000"/>
              </a:lnSpc>
              <a:buClrTx/>
              <a:buAutoNum type="arabicPeriod"/>
            </a:pPr>
            <a:r>
              <a:rPr lang="id-ID" dirty="0"/>
              <a:t>Algoritma: </a:t>
            </a:r>
            <a:r>
              <a:rPr lang="id-ID" dirty="0" smtClean="0"/>
              <a:t>urutan </a:t>
            </a:r>
            <a:r>
              <a:rPr lang="id-ID" dirty="0"/>
              <a:t>langkah berhingga untuk memecahkan masalah logika atau matematika</a:t>
            </a:r>
          </a:p>
          <a:p>
            <a:endParaRPr lang="id-ID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04800" y="8382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6048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4219" t="36658" r="18750" b="25362"/>
          <a:stretch>
            <a:fillRect/>
          </a:stretch>
        </p:blipFill>
        <p:spPr>
          <a:xfrm>
            <a:off x="163513" y="1819275"/>
            <a:ext cx="8512175" cy="4108450"/>
          </a:xfrm>
          <a:noFill/>
        </p:spPr>
      </p:pic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/>
              <a:t>Struktur Algoritma berurutan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04800" y="1143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49388" y="1481138"/>
            <a:ext cx="6245225" cy="4525962"/>
          </a:xfr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/>
              <a:t>Contoh struktur algoritma berurutan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806"/>
            <a:ext cx="8229600" cy="4525962"/>
          </a:xfrm>
        </p:spPr>
        <p:txBody>
          <a:bodyPr rtlCol="0"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d-ID" dirty="0" smtClean="0"/>
              <a:t>Dari contoh algoritma menghitung luas lingkaran, maka dapat digambarkan sebagai berikut: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d-ID" dirty="0"/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39371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/>
              <a:t>Penulisan Flowchart (1)</a:t>
            </a:r>
          </a:p>
        </p:txBody>
      </p:sp>
      <p:pic>
        <p:nvPicPr>
          <p:cNvPr id="44036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6025" y="2208213"/>
            <a:ext cx="1371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00113" y="2846388"/>
          <a:ext cx="4752528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871"/>
                <a:gridCol w="3366657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Nama Algoritma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Menghitung_luas_lingkaran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Deklarasi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R : integer;</a:t>
                      </a:r>
                    </a:p>
                    <a:p>
                      <a:r>
                        <a:rPr lang="id-ID" dirty="0" smtClean="0"/>
                        <a:t>L : float;</a:t>
                      </a:r>
                    </a:p>
                    <a:p>
                      <a:r>
                        <a:rPr lang="id-ID" dirty="0" smtClean="0"/>
                        <a:t>Pi</a:t>
                      </a:r>
                      <a:r>
                        <a:rPr lang="id-ID" baseline="0" dirty="0" smtClean="0"/>
                        <a:t> = 3.14 : konstanta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Deskripsi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Read(R);</a:t>
                      </a:r>
                    </a:p>
                    <a:p>
                      <a:r>
                        <a:rPr lang="id-ID" dirty="0" smtClean="0"/>
                        <a:t>Pi </a:t>
                      </a:r>
                      <a:r>
                        <a:rPr lang="id-ID" dirty="0" smtClean="0">
                          <a:sym typeface="Wingdings" pitchFamily="2" charset="2"/>
                        </a:rPr>
                        <a:t> 3.14;</a:t>
                      </a:r>
                    </a:p>
                    <a:p>
                      <a:r>
                        <a:rPr lang="id-ID" dirty="0" smtClean="0"/>
                        <a:t>L </a:t>
                      </a:r>
                      <a:r>
                        <a:rPr lang="id-ID" dirty="0" smtClean="0">
                          <a:sym typeface="Wingdings" pitchFamily="2" charset="2"/>
                        </a:rPr>
                        <a:t> Pi * R * R;</a:t>
                      </a:r>
                    </a:p>
                    <a:p>
                      <a:r>
                        <a:rPr lang="id-ID" dirty="0" smtClean="0"/>
                        <a:t>Write(L);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250825" y="6237288"/>
            <a:ext cx="4105275" cy="431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dirty="0"/>
              <a:t>a01MenghitungLuasLingkaran.java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4"/>
          <p:cNvPicPr>
            <a:picLocks noChangeAspect="1" noChangeArrowheads="1"/>
          </p:cNvPicPr>
          <p:nvPr/>
        </p:nvPicPr>
        <p:blipFill>
          <a:blip r:embed="rId2" cstate="print"/>
          <a:srcRect l="57031" t="46361" r="21094" b="25607"/>
          <a:stretch>
            <a:fillRect/>
          </a:stretch>
        </p:blipFill>
        <p:spPr bwMode="auto">
          <a:xfrm>
            <a:off x="5292725" y="3429000"/>
            <a:ext cx="3581400" cy="332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152400" y="960437"/>
            <a:ext cx="8229600" cy="4525963"/>
          </a:xfrm>
        </p:spPr>
        <p:txBody>
          <a:bodyPr/>
          <a:lstStyle/>
          <a:p>
            <a:pPr algn="just" eaLnBrk="1" hangingPunct="1"/>
            <a:r>
              <a:rPr lang="en-US" sz="2800" dirty="0" err="1" smtClean="0"/>
              <a:t>Sebuah</a:t>
            </a:r>
            <a:r>
              <a:rPr lang="en-US" sz="2800" dirty="0" smtClean="0"/>
              <a:t> program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selamanya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berjalan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mengikuti</a:t>
            </a:r>
            <a:r>
              <a:rPr lang="en-US" sz="2800" dirty="0" smtClean="0"/>
              <a:t> </a:t>
            </a:r>
            <a:r>
              <a:rPr lang="en-US" sz="2800" dirty="0" err="1" smtClean="0"/>
              <a:t>struktur</a:t>
            </a:r>
            <a:r>
              <a:rPr lang="en-US" sz="2800" dirty="0" smtClean="0"/>
              <a:t> </a:t>
            </a:r>
            <a:r>
              <a:rPr lang="en-US" sz="2800" dirty="0" err="1" smtClean="0"/>
              <a:t>berurutan</a:t>
            </a:r>
            <a:r>
              <a:rPr lang="en-US" sz="2800" dirty="0" smtClean="0"/>
              <a:t>, </a:t>
            </a:r>
            <a:r>
              <a:rPr lang="en-US" sz="2800" dirty="0" err="1" smtClean="0"/>
              <a:t>kadang-kadang</a:t>
            </a:r>
            <a:r>
              <a:rPr lang="en-US" sz="2800" dirty="0" smtClean="0"/>
              <a:t> </a:t>
            </a:r>
            <a:r>
              <a:rPr lang="en-US" sz="2800" dirty="0" err="1" smtClean="0"/>
              <a:t>kita</a:t>
            </a:r>
            <a:r>
              <a:rPr lang="en-US" sz="2800" dirty="0" smtClean="0"/>
              <a:t> </a:t>
            </a:r>
            <a:r>
              <a:rPr lang="en-US" sz="2800" dirty="0" err="1" smtClean="0"/>
              <a:t>perlu</a:t>
            </a:r>
            <a:r>
              <a:rPr lang="en-US" sz="2800" dirty="0" smtClean="0"/>
              <a:t> </a:t>
            </a:r>
            <a:r>
              <a:rPr lang="sv-SE" sz="2800" dirty="0" smtClean="0"/>
              <a:t>merubah urutan pelaksanaan program dan </a:t>
            </a:r>
            <a:r>
              <a:rPr lang="en-US" sz="2800" dirty="0" err="1" smtClean="0"/>
              <a:t>menghendaki</a:t>
            </a:r>
            <a:r>
              <a:rPr lang="en-US" sz="2800" dirty="0" smtClean="0"/>
              <a:t> agar </a:t>
            </a:r>
            <a:r>
              <a:rPr lang="en-US" sz="2800" dirty="0" err="1" smtClean="0"/>
              <a:t>pelaksanaan</a:t>
            </a:r>
            <a:r>
              <a:rPr lang="en-US" sz="2800" dirty="0" smtClean="0"/>
              <a:t> program </a:t>
            </a:r>
            <a:r>
              <a:rPr lang="en-US" sz="2800" dirty="0" err="1" smtClean="0"/>
              <a:t>meloncat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baris</a:t>
            </a:r>
            <a:r>
              <a:rPr lang="en-US" sz="2800" dirty="0" smtClean="0"/>
              <a:t> </a:t>
            </a:r>
            <a:r>
              <a:rPr lang="en-US" sz="2800" dirty="0" err="1" smtClean="0"/>
              <a:t>tertentu</a:t>
            </a:r>
            <a:r>
              <a:rPr lang="en-US" sz="2800" dirty="0" smtClean="0"/>
              <a:t>. </a:t>
            </a:r>
          </a:p>
          <a:p>
            <a:pPr algn="just" eaLnBrk="1" hangingPunct="1"/>
            <a:r>
              <a:rPr lang="en-US" sz="2800" dirty="0" err="1" smtClean="0"/>
              <a:t>Peristiwa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kadang</a:t>
            </a:r>
            <a:r>
              <a:rPr lang="en-US" sz="2800" dirty="0" smtClean="0"/>
              <a:t> </a:t>
            </a:r>
            <a:r>
              <a:rPr lang="en-US" sz="2800" dirty="0" err="1" smtClean="0"/>
              <a:t>disebut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percabangan</a:t>
            </a:r>
            <a:r>
              <a:rPr lang="en-US" sz="2800" dirty="0" smtClean="0"/>
              <a:t>/</a:t>
            </a:r>
            <a:r>
              <a:rPr lang="en-US" sz="2800" dirty="0" err="1" smtClean="0"/>
              <a:t>pemilihan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keputusan</a:t>
            </a:r>
            <a:r>
              <a:rPr lang="en-US" sz="2800" dirty="0" smtClean="0"/>
              <a:t>.</a:t>
            </a:r>
            <a:endParaRPr lang="id-ID" sz="2800" dirty="0" smtClean="0"/>
          </a:p>
        </p:txBody>
      </p:sp>
      <p:sp>
        <p:nvSpPr>
          <p:cNvPr id="32771" name="Title 1"/>
          <p:cNvSpPr>
            <a:spLocks noGrp="1"/>
          </p:cNvSpPr>
          <p:nvPr>
            <p:ph type="title"/>
          </p:nvPr>
        </p:nvSpPr>
        <p:spPr>
          <a:xfrm>
            <a:off x="228600" y="-76200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/>
              <a:t>Struktur Algoritma Percabangan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762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916362"/>
          </a:xfrm>
        </p:spPr>
        <p:txBody>
          <a:bodyPr>
            <a:normAutofit/>
          </a:bodyPr>
          <a:lstStyle/>
          <a:p>
            <a:r>
              <a:rPr lang="en-US" dirty="0" err="1" smtClean="0"/>
              <a:t>Ketua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R2(EA) 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Nama</a:t>
            </a:r>
            <a:r>
              <a:rPr lang="en-US" dirty="0" smtClean="0"/>
              <a:t>	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No. HP	: 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457200" y="2546376"/>
            <a:ext cx="8229600" cy="4525962"/>
          </a:xfrm>
        </p:spPr>
        <p:txBody>
          <a:bodyPr/>
          <a:lstStyle/>
          <a:p>
            <a:pPr eaLnBrk="1" hangingPunct="1"/>
            <a:r>
              <a:rPr lang="sv-SE" dirty="0" smtClean="0"/>
              <a:t>Sebuah aturan untuk menonton sebuah film tertentu adalah sebagai berikut, jika </a:t>
            </a:r>
            <a:r>
              <a:rPr lang="en-US" dirty="0" err="1" smtClean="0"/>
              <a:t>usia</a:t>
            </a:r>
            <a:r>
              <a:rPr lang="en-US" dirty="0" smtClean="0"/>
              <a:t> </a:t>
            </a:r>
            <a:r>
              <a:rPr lang="en-US" dirty="0" err="1" smtClean="0"/>
              <a:t>penonton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17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penonton</a:t>
            </a:r>
            <a:r>
              <a:rPr lang="en-US" dirty="0" smtClean="0"/>
              <a:t> </a:t>
            </a:r>
            <a:r>
              <a:rPr lang="en-US" dirty="0" err="1" smtClean="0"/>
              <a:t>diperbolehkan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fi-FI" dirty="0" smtClean="0"/>
              <a:t>kurang dari 17 tahun maka penonton tidak diperbolehkan nonton.</a:t>
            </a:r>
            <a:endParaRPr lang="id-ID" dirty="0" smtClean="0"/>
          </a:p>
        </p:txBody>
      </p:sp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1339876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Latihan</a:t>
            </a:r>
            <a:r>
              <a:rPr lang="id-ID" dirty="0" smtClean="0"/>
              <a:t> soal</a:t>
            </a:r>
            <a:r>
              <a:rPr lang="en-US" dirty="0" smtClean="0"/>
              <a:t> 1 </a:t>
            </a:r>
            <a:r>
              <a:rPr lang="id-ID" dirty="0" smtClean="0"/>
              <a:t>: menonton_film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3017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2552"/>
                <a:gridCol w="6347048"/>
              </a:tblGrid>
              <a:tr h="370840"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Nama algoritma</a:t>
                      </a:r>
                      <a:endParaRPr lang="id-ID" sz="1800" dirty="0"/>
                    </a:p>
                  </a:txBody>
                  <a:tcPr marT="45694" marB="45694"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Menonton_film</a:t>
                      </a:r>
                      <a:endParaRPr lang="id-ID" sz="1800" dirty="0"/>
                    </a:p>
                  </a:txBody>
                  <a:tcPr marT="45694" marB="4569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Deklarasi</a:t>
                      </a:r>
                      <a:endParaRPr lang="id-ID" sz="1800" dirty="0"/>
                    </a:p>
                  </a:txBody>
                  <a:tcPr marT="45694" marB="45694"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Usia : real;</a:t>
                      </a:r>
                    </a:p>
                    <a:p>
                      <a:r>
                        <a:rPr lang="id-ID" sz="1800" dirty="0" smtClean="0"/>
                        <a:t>Psn : String;</a:t>
                      </a:r>
                    </a:p>
                  </a:txBody>
                  <a:tcPr marT="45694" marB="4569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Deskripsi</a:t>
                      </a:r>
                      <a:endParaRPr lang="id-ID" sz="1800" dirty="0"/>
                    </a:p>
                  </a:txBody>
                  <a:tcPr marT="45694" marB="45694"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Read (Usia)</a:t>
                      </a:r>
                    </a:p>
                    <a:p>
                      <a:r>
                        <a:rPr lang="id-ID" sz="1800" dirty="0" smtClean="0"/>
                        <a:t>if Usia &gt; 17</a:t>
                      </a:r>
                    </a:p>
                    <a:p>
                      <a:pPr>
                        <a:tabLst>
                          <a:tab pos="712788" algn="l"/>
                        </a:tabLst>
                      </a:pPr>
                      <a:r>
                        <a:rPr lang="id-ID" sz="1800" dirty="0" smtClean="0"/>
                        <a:t>     Psn</a:t>
                      </a:r>
                      <a:r>
                        <a:rPr lang="id-ID" sz="1800" dirty="0" smtClean="0">
                          <a:sym typeface="Wingdings" pitchFamily="2" charset="2"/>
                        </a:rPr>
                        <a:t> “anda boleh menonton”</a:t>
                      </a:r>
                    </a:p>
                    <a:p>
                      <a:pPr>
                        <a:tabLst>
                          <a:tab pos="712788" algn="l"/>
                        </a:tabLst>
                      </a:pPr>
                      <a:r>
                        <a:rPr lang="id-ID" sz="1800" dirty="0" smtClean="0">
                          <a:sym typeface="Wingdings" pitchFamily="2" charset="2"/>
                        </a:rPr>
                        <a:t>else</a:t>
                      </a:r>
                    </a:p>
                    <a:p>
                      <a:pPr>
                        <a:tabLst>
                          <a:tab pos="712788" algn="l"/>
                        </a:tabLst>
                      </a:pPr>
                      <a:r>
                        <a:rPr lang="id-ID" sz="1800" dirty="0" smtClean="0">
                          <a:sym typeface="Wingdings" pitchFamily="2" charset="2"/>
                        </a:rPr>
                        <a:t>     </a:t>
                      </a:r>
                      <a:r>
                        <a:rPr lang="id-ID" sz="1800" dirty="0" smtClean="0"/>
                        <a:t>Psn</a:t>
                      </a:r>
                      <a:r>
                        <a:rPr lang="id-ID" sz="1800" dirty="0" smtClean="0">
                          <a:sym typeface="Wingdings" pitchFamily="2" charset="2"/>
                        </a:rPr>
                        <a:t> “anda tidak</a:t>
                      </a:r>
                      <a:r>
                        <a:rPr lang="id-ID" sz="18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id-ID" sz="1800" dirty="0" smtClean="0">
                          <a:sym typeface="Wingdings" pitchFamily="2" charset="2"/>
                        </a:rPr>
                        <a:t>boleh menonton”</a:t>
                      </a:r>
                      <a:endParaRPr lang="id-ID" sz="1800" dirty="0" smtClean="0"/>
                    </a:p>
                    <a:p>
                      <a:r>
                        <a:rPr lang="id-ID" sz="1800" dirty="0" smtClean="0"/>
                        <a:t>Write(‘Pesan’, Psn)</a:t>
                      </a:r>
                      <a:r>
                        <a:rPr lang="id-ID" sz="1800" baseline="0" dirty="0" smtClean="0"/>
                        <a:t> </a:t>
                      </a:r>
                      <a:endParaRPr lang="id-ID" sz="1800" dirty="0"/>
                    </a:p>
                  </a:txBody>
                  <a:tcPr marT="45694" marB="45694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/>
              <a:t>jawaban algoritma: </a:t>
            </a:r>
            <a:br>
              <a:rPr lang="id-ID" dirty="0" smtClean="0"/>
            </a:br>
            <a:r>
              <a:rPr lang="id-ID" dirty="0" smtClean="0"/>
              <a:t>menonton_film</a:t>
            </a:r>
            <a:endParaRPr lang="id-ID" dirty="0"/>
          </a:p>
        </p:txBody>
      </p:sp>
      <p:sp>
        <p:nvSpPr>
          <p:cNvPr id="5" name="Rounded Rectangle 4"/>
          <p:cNvSpPr/>
          <p:nvPr/>
        </p:nvSpPr>
        <p:spPr>
          <a:xfrm>
            <a:off x="323850" y="5876925"/>
            <a:ext cx="4103688" cy="431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dirty="0"/>
              <a:t>a01MenontonFilm.java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4"/>
          <p:cNvPicPr>
            <a:picLocks noChangeAspect="1" noChangeArrowheads="1"/>
          </p:cNvPicPr>
          <p:nvPr/>
        </p:nvPicPr>
        <p:blipFill>
          <a:blip r:embed="rId2" cstate="print"/>
          <a:srcRect l="32031" t="20485" r="28125" b="22372"/>
          <a:stretch>
            <a:fillRect/>
          </a:stretch>
        </p:blipFill>
        <p:spPr bwMode="auto">
          <a:xfrm>
            <a:off x="2843213" y="736600"/>
            <a:ext cx="5715000" cy="593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/>
              <a:t>jawaban flowchart: </a:t>
            </a:r>
            <a:br>
              <a:rPr lang="id-ID" dirty="0" smtClean="0"/>
            </a:br>
            <a:r>
              <a:rPr lang="id-ID" dirty="0" smtClean="0"/>
              <a:t>menonton_film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l="48438" t="36658" r="22656" b="41779"/>
          <a:stretch>
            <a:fillRect/>
          </a:stretch>
        </p:blipFill>
        <p:spPr bwMode="auto">
          <a:xfrm>
            <a:off x="2184400" y="4343400"/>
            <a:ext cx="4332288" cy="234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65238"/>
            <a:ext cx="8229600" cy="452596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banyak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kasus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seringkali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kita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dihadapkan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sejumlah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pekerjaan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diulang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berkali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 fontAlgn="auto">
              <a:spcAft>
                <a:spcPts val="0"/>
              </a:spcAft>
              <a:buNone/>
              <a:defRPr/>
            </a:pPr>
            <a:endParaRPr lang="en-US" sz="1050" dirty="0" smtClean="0">
              <a:latin typeface="Arial" pitchFamily="34" charset="0"/>
              <a:cs typeface="Arial" pitchFamily="34" charset="0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Salah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satu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contoh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gampang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kita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jumpai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balapan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mobil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seperti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tampak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gambar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Mobil-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mobil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peserta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mengelilingi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lintasan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sirkuit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berkali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-kali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sesuai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ditetapkan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aturan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lomba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Siapa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mencapai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garis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akhir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paling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cepat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dialah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menang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95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pPr algn="l"/>
            <a:r>
              <a:rPr lang="id-ID" dirty="0" smtClean="0"/>
              <a:t>Struktur Algoritma Perulangan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144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pengulangan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syarat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dipenuhi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melaksanakan</a:t>
            </a:r>
            <a:r>
              <a:rPr lang="en-US" dirty="0" smtClean="0"/>
              <a:t> </a:t>
            </a:r>
            <a:r>
              <a:rPr lang="en-US" dirty="0" err="1" smtClean="0"/>
              <a:t>pengulangan</a:t>
            </a:r>
            <a:r>
              <a:rPr lang="en-US" dirty="0" smtClean="0"/>
              <a:t>. </a:t>
            </a:r>
            <a:r>
              <a:rPr lang="en-US" dirty="0" err="1" smtClean="0"/>
              <a:t>Syarat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dinyatakan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 Boolean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diuji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(true)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(false)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sv-SE" dirty="0" smtClean="0"/>
              <a:t>Badan pengulangan (loop body), yaitu satu atau lebih instruksi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diulang</a:t>
            </a:r>
            <a:endParaRPr lang="en-US" dirty="0" smtClean="0"/>
          </a:p>
          <a:p>
            <a:endParaRPr lang="id-ID" dirty="0" smtClean="0"/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smtClean="0"/>
              <a:t>Struktur Perulangan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81000" y="1143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1143000"/>
          </a:xfrm>
        </p:spPr>
        <p:txBody>
          <a:bodyPr/>
          <a:lstStyle/>
          <a:p>
            <a:r>
              <a:rPr lang="id-ID" dirty="0" smtClean="0"/>
              <a:t>Apa itu Pemrograman?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ClrTx/>
            </a:pPr>
            <a:r>
              <a:rPr lang="id-ID" dirty="0"/>
              <a:t>Algoritma baru efektif jika dijalankan oleh sebuah pemroses (processor) </a:t>
            </a:r>
          </a:p>
          <a:p>
            <a:pPr algn="just">
              <a:lnSpc>
                <a:spcPct val="150000"/>
              </a:lnSpc>
              <a:buClrTx/>
            </a:pPr>
            <a:r>
              <a:rPr lang="id-ID" dirty="0"/>
              <a:t>Menurut Les Goldschlager,  suatu pemroses harus:</a:t>
            </a:r>
          </a:p>
          <a:p>
            <a:pPr marL="868680" lvl="1" indent="-457200" algn="just">
              <a:lnSpc>
                <a:spcPct val="150000"/>
              </a:lnSpc>
              <a:buClrTx/>
              <a:buFont typeface="+mj-lt"/>
              <a:buAutoNum type="arabicPeriod"/>
            </a:pPr>
            <a:r>
              <a:rPr lang="id-ID" dirty="0"/>
              <a:t>Mengerti setiap langkah dalam algoritma</a:t>
            </a:r>
          </a:p>
          <a:p>
            <a:pPr marL="868680" lvl="1" indent="-457200" algn="just">
              <a:lnSpc>
                <a:spcPct val="150000"/>
              </a:lnSpc>
              <a:buClrTx/>
              <a:buFont typeface="+mj-lt"/>
              <a:buAutoNum type="arabicPeriod"/>
            </a:pPr>
            <a:r>
              <a:rPr lang="id-ID" dirty="0"/>
              <a:t>Mengerjakan operasi yang bersesuaian dengan langkah tersebut</a:t>
            </a:r>
          </a:p>
          <a:p>
            <a:pPr marL="82296" indent="0">
              <a:buNone/>
            </a:pPr>
            <a:endParaRPr lang="id-ID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04800" y="1143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4050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ClrTx/>
            </a:pPr>
            <a:r>
              <a:rPr lang="id-ID" dirty="0"/>
              <a:t>Algoritma yang ditulis dalam bahasa komputer dinamakan </a:t>
            </a:r>
            <a:r>
              <a:rPr lang="id-ID" b="1" dirty="0"/>
              <a:t>program</a:t>
            </a:r>
          </a:p>
          <a:p>
            <a:pPr algn="just">
              <a:lnSpc>
                <a:spcPct val="150000"/>
              </a:lnSpc>
              <a:buClrTx/>
            </a:pPr>
            <a:r>
              <a:rPr lang="id-ID" dirty="0"/>
              <a:t>Bahasa komputer yang digunakan dalam menulis program disebut </a:t>
            </a:r>
            <a:r>
              <a:rPr lang="id-ID" b="1" dirty="0"/>
              <a:t>bahasa pemrograman</a:t>
            </a:r>
          </a:p>
          <a:p>
            <a:pPr algn="just">
              <a:lnSpc>
                <a:spcPct val="150000"/>
              </a:lnSpc>
              <a:buClrTx/>
            </a:pPr>
            <a:r>
              <a:rPr lang="id-ID" dirty="0"/>
              <a:t>Orang yang membuat program komputer dinamakan </a:t>
            </a:r>
            <a:r>
              <a:rPr lang="id-ID" b="1" dirty="0"/>
              <a:t>pemrogram</a:t>
            </a:r>
            <a:r>
              <a:rPr lang="id-ID" dirty="0"/>
              <a:t> (programmer)</a:t>
            </a:r>
          </a:p>
          <a:p>
            <a:pPr algn="just">
              <a:lnSpc>
                <a:spcPct val="150000"/>
              </a:lnSpc>
              <a:buClrTx/>
            </a:pPr>
            <a:r>
              <a:rPr lang="id-ID" dirty="0"/>
              <a:t>Kegiatan merancang dan menulis program disebut </a:t>
            </a:r>
            <a:r>
              <a:rPr lang="id-ID" b="1" dirty="0"/>
              <a:t>pemrograman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395498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Belajar Memprogram dan Belajar Bahasa Pemrograman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28800"/>
            <a:ext cx="8628888" cy="46196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id-ID" sz="2800" b="1" dirty="0" smtClean="0"/>
              <a:t>Belajar memprogram</a:t>
            </a:r>
            <a:r>
              <a:rPr lang="id-ID" dirty="0" smtClean="0"/>
              <a:t> berarti mempelajari metode pemecahan masalah, kemudian menuliskan algoritma pemecahan masalah dalam notasi tertentu (Inggriani L, 1996).</a:t>
            </a:r>
          </a:p>
          <a:p>
            <a:pPr algn="just">
              <a:lnSpc>
                <a:spcPct val="150000"/>
              </a:lnSpc>
            </a:pPr>
            <a:r>
              <a:rPr lang="id-ID" sz="2800" b="1" dirty="0"/>
              <a:t>Belajar Bahasa </a:t>
            </a:r>
            <a:r>
              <a:rPr lang="id-ID" sz="2800" b="1" dirty="0" smtClean="0"/>
              <a:t>Pemrograman </a:t>
            </a:r>
            <a:r>
              <a:rPr lang="id-ID" dirty="0" smtClean="0"/>
              <a:t>berarti belajar memakai bahasa komputer, aturan tata bahasanya, instruksinya, tata cara pengoperasiannya </a:t>
            </a:r>
            <a:r>
              <a:rPr lang="id-ID" dirty="0"/>
              <a:t>(Inggriani L, 1996</a:t>
            </a:r>
            <a:r>
              <a:rPr lang="id-ID" dirty="0" smtClean="0"/>
              <a:t>).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316702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3109"/>
            <a:ext cx="8229600" cy="5321491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70000"/>
              </a:lnSpc>
              <a:buClrTx/>
            </a:pPr>
            <a:r>
              <a:rPr lang="id-ID" b="1" dirty="0"/>
              <a:t>Komputer</a:t>
            </a:r>
            <a:r>
              <a:rPr lang="id-ID" dirty="0"/>
              <a:t> adalah mesin digital, artinya komputer hanya mengenala kondisi arus listrik (jika ada arus maka 1, jika tidak ada arus maka 0)</a:t>
            </a:r>
          </a:p>
          <a:p>
            <a:pPr algn="just">
              <a:lnSpc>
                <a:spcPct val="170000"/>
              </a:lnSpc>
              <a:buClrTx/>
            </a:pPr>
            <a:r>
              <a:rPr lang="id-ID" dirty="0"/>
              <a:t>Bahasa pemrograman yang menggunakan sandi 0 dan 1 disebut </a:t>
            </a:r>
            <a:r>
              <a:rPr lang="id-ID" b="1" dirty="0"/>
              <a:t>bahasa mesin</a:t>
            </a:r>
            <a:r>
              <a:rPr lang="id-ID" dirty="0"/>
              <a:t>.</a:t>
            </a:r>
          </a:p>
          <a:p>
            <a:pPr algn="just">
              <a:lnSpc>
                <a:spcPct val="170000"/>
              </a:lnSpc>
              <a:buClrTx/>
            </a:pPr>
            <a:r>
              <a:rPr lang="id-ID" dirty="0"/>
              <a:t>Bahasa mesin sangat susah, maka dilambangkan untaian sandi 0 dan 1 dengan singkatan yang disebut </a:t>
            </a:r>
            <a:r>
              <a:rPr lang="id-ID" b="1" dirty="0"/>
              <a:t>bahasa assembly</a:t>
            </a:r>
            <a:r>
              <a:rPr lang="id-ID" dirty="0"/>
              <a:t>.</a:t>
            </a:r>
          </a:p>
          <a:p>
            <a:pPr algn="just">
              <a:lnSpc>
                <a:spcPct val="170000"/>
              </a:lnSpc>
              <a:buClrTx/>
            </a:pPr>
            <a:r>
              <a:rPr lang="id-ID" dirty="0"/>
              <a:t>Kemudian dikembangkan bahasa pemrograman generasi ketiga, biasanya menggunakan bahasa inggris, antara lain Basic, Pascal, C, C++ dll. Misal:</a:t>
            </a:r>
          </a:p>
          <a:p>
            <a:pPr marL="114300" indent="0" algn="ctr">
              <a:lnSpc>
                <a:spcPct val="170000"/>
              </a:lnSpc>
              <a:buClrTx/>
              <a:buNone/>
            </a:pPr>
            <a:r>
              <a:rPr lang="id-ID" dirty="0">
                <a:latin typeface="Batang" pitchFamily="18" charset="-127"/>
                <a:ea typeface="Batang" pitchFamily="18" charset="-127"/>
              </a:rPr>
              <a:t>Writeln (‘Algoritma’);</a:t>
            </a:r>
          </a:p>
          <a:p>
            <a:pPr algn="just">
              <a:lnSpc>
                <a:spcPct val="170000"/>
              </a:lnSpc>
              <a:buClrTx/>
            </a:pPr>
            <a:r>
              <a:rPr lang="id-ID" dirty="0"/>
              <a:t>Generasi lanjutan yaitu bahasa pemrograman keempat digunakan untuk mengembangkan aplikasi basis data seperti SQL</a:t>
            </a:r>
          </a:p>
          <a:p>
            <a:pPr>
              <a:lnSpc>
                <a:spcPct val="170000"/>
              </a:lnSpc>
            </a:pPr>
            <a:endParaRPr lang="id-ID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229600" cy="1143000"/>
          </a:xfrm>
        </p:spPr>
        <p:txBody>
          <a:bodyPr/>
          <a:lstStyle/>
          <a:p>
            <a:r>
              <a:rPr lang="id-ID" dirty="0" smtClean="0">
                <a:solidFill>
                  <a:schemeClr val="tx1"/>
                </a:solidFill>
              </a:rPr>
              <a:t>Sejarah pemrograman</a:t>
            </a:r>
            <a:endParaRPr lang="id-ID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762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511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 smtClean="0">
                <a:solidFill>
                  <a:schemeClr val="tx1"/>
                </a:solidFill>
              </a:rPr>
              <a:t>Bahasa Pemrograman dapat digolongkan menjadi dua kelompok:</a:t>
            </a:r>
            <a:endParaRPr lang="id-ID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7187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id-ID" dirty="0" smtClean="0"/>
              <a:t>Bahasa pemrograman bertujuan khusus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id-ID" dirty="0" smtClean="0"/>
              <a:t>Cobol </a:t>
            </a:r>
            <a:r>
              <a:rPr lang="id-ID" dirty="0" smtClean="0">
                <a:sym typeface="Wingdings" pitchFamily="2" charset="2"/>
              </a:rPr>
              <a:t> terapan bisnis dan administrasi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id-ID" dirty="0" smtClean="0">
                <a:sym typeface="Wingdings" pitchFamily="2" charset="2"/>
              </a:rPr>
              <a:t>Fortran  aplikasi komputer ilmiah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id-ID" dirty="0" smtClean="0">
                <a:sym typeface="Wingdings" pitchFamily="2" charset="2"/>
              </a:rPr>
              <a:t>Assembly  aplikasi pemrograman mesin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id-ID" dirty="0" smtClean="0">
                <a:sym typeface="Wingdings" pitchFamily="2" charset="2"/>
              </a:rPr>
              <a:t>Prolog  aplikasi kecerdasan buatan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id-ID" dirty="0" smtClean="0">
                <a:sym typeface="Wingdings" pitchFamily="2" charset="2"/>
              </a:rPr>
              <a:t>Dll.</a:t>
            </a:r>
            <a:endParaRPr lang="id-ID" dirty="0" smtClean="0"/>
          </a:p>
          <a:p>
            <a:pPr>
              <a:lnSpc>
                <a:spcPct val="150000"/>
              </a:lnSpc>
            </a:pPr>
            <a:r>
              <a:rPr lang="id-ID" dirty="0" smtClean="0"/>
              <a:t>Bahasa pemrograman bertujuan umum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d-ID" dirty="0" smtClean="0"/>
              <a:t>Pascal, Basic, C, C++, dll ( untuk berbagai aplikasi)</a:t>
            </a:r>
            <a:endParaRPr lang="en-US" dirty="0" smtClean="0"/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Visual Basic, </a:t>
            </a:r>
            <a:r>
              <a:rPr lang="en-US" dirty="0" err="1" smtClean="0"/>
              <a:t>Foxpro</a:t>
            </a:r>
            <a:r>
              <a:rPr lang="en-US" dirty="0" smtClean="0"/>
              <a:t>, Java, Delphi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355999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916362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Ketua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Kelompok</a:t>
            </a:r>
            <a:r>
              <a:rPr lang="en-US" dirty="0" smtClean="0">
                <a:solidFill>
                  <a:schemeClr val="tx1"/>
                </a:solidFill>
              </a:rPr>
              <a:t> R2 (EB) 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Nama</a:t>
            </a:r>
            <a:r>
              <a:rPr lang="en-US" dirty="0" smtClean="0">
                <a:solidFill>
                  <a:schemeClr val="tx1"/>
                </a:solidFill>
              </a:rPr>
              <a:t>	: 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No. HP	:  	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STRUKTUR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"/>
          <p:cNvSpPr txBox="1">
            <a:spLocks noChangeArrowheads="1"/>
          </p:cNvSpPr>
          <p:nvPr/>
        </p:nvSpPr>
        <p:spPr bwMode="auto">
          <a:xfrm>
            <a:off x="2165839" y="725488"/>
            <a:ext cx="4445977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/>
            <a:endParaRPr lang="en-US" sz="2400">
              <a:latin typeface="Humanst531 UBlk BT" pitchFamily="34" charset="0"/>
            </a:endParaRPr>
          </a:p>
        </p:txBody>
      </p:sp>
      <p:sp>
        <p:nvSpPr>
          <p:cNvPr id="245763" name="Text Box 3"/>
          <p:cNvSpPr txBox="1">
            <a:spLocks noChangeArrowheads="1"/>
          </p:cNvSpPr>
          <p:nvPr/>
        </p:nvSpPr>
        <p:spPr bwMode="auto">
          <a:xfrm>
            <a:off x="685800" y="381001"/>
            <a:ext cx="8106509" cy="1024896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3600" b="1" dirty="0">
                <a:solidFill>
                  <a:schemeClr val="accent2"/>
                </a:solidFill>
                <a:latin typeface="Comic Sans MS" pitchFamily="66" charset="0"/>
              </a:rPr>
              <a:t>DEFINISI </a:t>
            </a:r>
            <a:r>
              <a:rPr lang="en-US" sz="3600" b="1" dirty="0" smtClean="0">
                <a:solidFill>
                  <a:schemeClr val="accent2"/>
                </a:solidFill>
                <a:latin typeface="Comic Sans MS" pitchFamily="66" charset="0"/>
              </a:rPr>
              <a:t>STRUKTUR DATA</a:t>
            </a:r>
            <a:endParaRPr lang="en-US" sz="3600" b="1" dirty="0">
              <a:solidFill>
                <a:schemeClr val="accent2"/>
              </a:solidFill>
              <a:latin typeface="Comic Sans MS" pitchFamily="66" charset="0"/>
            </a:endParaRPr>
          </a:p>
          <a:p>
            <a:pPr eaLnBrk="1" hangingPunct="1"/>
            <a:endParaRPr lang="en-US" sz="2400" dirty="0">
              <a:latin typeface="Comic Sans MS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Comic Sans MS" pitchFamily="66" charset="0"/>
              </a:rPr>
              <a:t>Struktur</a:t>
            </a:r>
            <a:r>
              <a:rPr lang="en-US" sz="240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dirty="0">
                <a:latin typeface="Comic Sans MS" pitchFamily="66" charset="0"/>
              </a:rPr>
              <a:t>: </a:t>
            </a:r>
            <a:r>
              <a:rPr lang="en-US" sz="2400" dirty="0" err="1" smtClean="0"/>
              <a:t>cara</a:t>
            </a:r>
            <a:r>
              <a:rPr lang="en-US" sz="2400" dirty="0" smtClean="0"/>
              <a:t> </a:t>
            </a:r>
            <a:r>
              <a:rPr lang="en-US" sz="2400" dirty="0" err="1" smtClean="0"/>
              <a:t>sesuatu</a:t>
            </a:r>
            <a:r>
              <a:rPr lang="en-US" sz="2400" dirty="0" smtClean="0"/>
              <a:t> </a:t>
            </a:r>
            <a:r>
              <a:rPr lang="en-US" sz="2400" dirty="0" err="1" smtClean="0"/>
              <a:t>disusun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dibangun</a:t>
            </a:r>
            <a:r>
              <a:rPr lang="en-US" sz="2400" dirty="0" smtClean="0"/>
              <a:t>; </a:t>
            </a:r>
            <a:r>
              <a:rPr lang="en-US" sz="2400" dirty="0" err="1" smtClean="0"/>
              <a:t>susunan</a:t>
            </a:r>
            <a:r>
              <a:rPr lang="en-US" sz="2400" dirty="0" smtClean="0"/>
              <a:t>; </a:t>
            </a:r>
            <a:r>
              <a:rPr lang="en-US" sz="2400" dirty="0" err="1" smtClean="0"/>
              <a:t>bangunan</a:t>
            </a:r>
            <a:r>
              <a:rPr lang="en-US" sz="2400" dirty="0" smtClean="0"/>
              <a:t>; (2) </a:t>
            </a:r>
            <a:r>
              <a:rPr lang="en-US" sz="2400" dirty="0" err="1" smtClean="0"/>
              <a:t>yg</a:t>
            </a:r>
            <a:r>
              <a:rPr lang="en-US" sz="2400" dirty="0" smtClean="0"/>
              <a:t> </a:t>
            </a:r>
            <a:r>
              <a:rPr lang="en-US" sz="2400" dirty="0" err="1" smtClean="0"/>
              <a:t>disusun</a:t>
            </a:r>
            <a:r>
              <a:rPr lang="en-US" sz="2400" dirty="0" smtClean="0"/>
              <a:t> </a:t>
            </a:r>
            <a:r>
              <a:rPr lang="en-US" sz="2400" dirty="0" err="1" smtClean="0"/>
              <a:t>dng</a:t>
            </a:r>
            <a:r>
              <a:rPr lang="en-US" sz="2400" dirty="0" smtClean="0"/>
              <a:t> </a:t>
            </a:r>
            <a:r>
              <a:rPr lang="en-US" sz="2400" dirty="0" err="1" smtClean="0"/>
              <a:t>pola</a:t>
            </a:r>
            <a:r>
              <a:rPr lang="en-US" sz="2400" dirty="0" smtClean="0"/>
              <a:t> </a:t>
            </a:r>
            <a:r>
              <a:rPr lang="en-US" sz="2400" dirty="0" err="1" smtClean="0"/>
              <a:t>tertentu</a:t>
            </a:r>
            <a:r>
              <a:rPr lang="en-US" sz="2400" dirty="0" smtClean="0"/>
              <a:t>; (3) </a:t>
            </a:r>
            <a:r>
              <a:rPr lang="en-US" sz="2400" dirty="0" err="1" smtClean="0"/>
              <a:t>pengaturan</a:t>
            </a:r>
            <a:r>
              <a:rPr lang="en-US" sz="2400" dirty="0" smtClean="0"/>
              <a:t> </a:t>
            </a:r>
            <a:r>
              <a:rPr lang="en-US" sz="2400" dirty="0" err="1" smtClean="0"/>
              <a:t>unsur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bagian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benda</a:t>
            </a:r>
            <a:r>
              <a:rPr lang="en-US" sz="2400" dirty="0" smtClean="0"/>
              <a:t>; (4) </a:t>
            </a:r>
            <a:r>
              <a:rPr lang="en-US" sz="2400" dirty="0" err="1" smtClean="0"/>
              <a:t>ketentuan</a:t>
            </a:r>
            <a:r>
              <a:rPr lang="en-US" sz="2400" dirty="0" smtClean="0"/>
              <a:t> </a:t>
            </a:r>
            <a:r>
              <a:rPr lang="en-US" sz="2400" dirty="0" err="1" smtClean="0"/>
              <a:t>unsur-unsur</a:t>
            </a:r>
            <a:r>
              <a:rPr lang="en-US" sz="2400" dirty="0" smtClean="0"/>
              <a:t> </a:t>
            </a:r>
            <a:r>
              <a:rPr lang="en-US" sz="2400" dirty="0" err="1" smtClean="0"/>
              <a:t>dr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benda</a:t>
            </a:r>
            <a:r>
              <a:rPr lang="en-US" sz="2400" dirty="0" smtClean="0"/>
              <a:t>; (5) Ling </a:t>
            </a:r>
            <a:r>
              <a:rPr lang="en-US" sz="2400" dirty="0" err="1" smtClean="0"/>
              <a:t>pengaturan</a:t>
            </a:r>
            <a:r>
              <a:rPr lang="en-US" sz="2400" dirty="0" smtClean="0"/>
              <a:t> </a:t>
            </a:r>
            <a:r>
              <a:rPr lang="en-US" sz="2400" dirty="0" err="1" smtClean="0"/>
              <a:t>pola</a:t>
            </a:r>
            <a:r>
              <a:rPr lang="en-US" sz="2400" dirty="0" smtClean="0"/>
              <a:t> dl </a:t>
            </a:r>
            <a:r>
              <a:rPr lang="en-US" sz="2400" dirty="0" err="1" smtClean="0"/>
              <a:t>bahasa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sintagmatis</a:t>
            </a:r>
            <a:r>
              <a:rPr lang="en-US" sz="2400" dirty="0" smtClean="0"/>
              <a:t> </a:t>
            </a:r>
          </a:p>
          <a:p>
            <a:pPr eaLnBrk="1" hangingPunct="1">
              <a:buFont typeface="Wingdings" pitchFamily="2" charset="2"/>
              <a:buChar char="Ø"/>
            </a:pPr>
            <a:endParaRPr lang="en-US" sz="2400" dirty="0">
              <a:latin typeface="Comic Sans MS" pitchFamily="66" charset="0"/>
            </a:endParaRPr>
          </a:p>
          <a:p>
            <a:pPr eaLnBrk="1" hangingPunct="1">
              <a:buFont typeface="Wingdings" pitchFamily="2" charset="2"/>
              <a:buChar char="Ø"/>
            </a:pPr>
            <a:endParaRPr lang="en-US" sz="2400" dirty="0">
              <a:latin typeface="Comic Sans MS" pitchFamily="66" charset="0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mic Sans MS" pitchFamily="66" charset="0"/>
              </a:rPr>
              <a:t>Data</a:t>
            </a:r>
            <a:r>
              <a:rPr lang="en-US" sz="2400" dirty="0">
                <a:latin typeface="Comic Sans MS" pitchFamily="66" charset="0"/>
              </a:rPr>
              <a:t> : </a:t>
            </a:r>
            <a:r>
              <a:rPr lang="en-US" sz="2400" dirty="0" err="1">
                <a:latin typeface="Comic Sans MS" pitchFamily="66" charset="0"/>
              </a:rPr>
              <a:t>representasi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fakta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dunia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nyata</a:t>
            </a:r>
            <a:r>
              <a:rPr lang="en-US" sz="2400" dirty="0">
                <a:latin typeface="Comic Sans MS" pitchFamily="66" charset="0"/>
              </a:rPr>
              <a:t> yang </a:t>
            </a:r>
            <a:r>
              <a:rPr lang="en-US" sz="2400" dirty="0" err="1">
                <a:latin typeface="Comic Sans MS" pitchFamily="66" charset="0"/>
              </a:rPr>
              <a:t>mewakili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suatu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obyek</a:t>
            </a:r>
            <a:r>
              <a:rPr lang="en-US" sz="2400" dirty="0">
                <a:latin typeface="Comic Sans MS" pitchFamily="66" charset="0"/>
              </a:rPr>
              <a:t> (</a:t>
            </a:r>
            <a:r>
              <a:rPr lang="en-US" sz="2400" dirty="0" err="1">
                <a:latin typeface="Comic Sans MS" pitchFamily="66" charset="0"/>
              </a:rPr>
              <a:t>manusia</a:t>
            </a:r>
            <a:r>
              <a:rPr lang="en-US" sz="2400" dirty="0">
                <a:latin typeface="Comic Sans MS" pitchFamily="66" charset="0"/>
              </a:rPr>
              <a:t>, </a:t>
            </a:r>
            <a:r>
              <a:rPr lang="en-US" sz="2400" dirty="0" err="1">
                <a:latin typeface="Comic Sans MS" pitchFamily="66" charset="0"/>
              </a:rPr>
              <a:t>benda</a:t>
            </a:r>
            <a:r>
              <a:rPr lang="en-US" sz="2400" dirty="0">
                <a:latin typeface="Comic Sans MS" pitchFamily="66" charset="0"/>
              </a:rPr>
              <a:t>, </a:t>
            </a:r>
            <a:r>
              <a:rPr lang="en-US" sz="2400" dirty="0" err="1">
                <a:latin typeface="Comic Sans MS" pitchFamily="66" charset="0"/>
              </a:rPr>
              <a:t>kejadian</a:t>
            </a:r>
            <a:r>
              <a:rPr lang="en-US" sz="2400" dirty="0">
                <a:latin typeface="Comic Sans MS" pitchFamily="66" charset="0"/>
              </a:rPr>
              <a:t>, </a:t>
            </a:r>
            <a:r>
              <a:rPr lang="en-US" sz="2400" dirty="0" err="1">
                <a:latin typeface="Comic Sans MS" pitchFamily="66" charset="0"/>
              </a:rPr>
              <a:t>dll</a:t>
            </a:r>
            <a:r>
              <a:rPr lang="en-US" sz="2400" dirty="0">
                <a:latin typeface="Comic Sans MS" pitchFamily="66" charset="0"/>
              </a:rPr>
              <a:t>) yang </a:t>
            </a:r>
            <a:r>
              <a:rPr lang="en-US" sz="2400" dirty="0" err="1">
                <a:latin typeface="Comic Sans MS" pitchFamily="66" charset="0"/>
              </a:rPr>
              <a:t>disimpan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dalam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bentuk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teks</a:t>
            </a:r>
            <a:r>
              <a:rPr lang="en-US" sz="2400" dirty="0">
                <a:latin typeface="Comic Sans MS" pitchFamily="66" charset="0"/>
              </a:rPr>
              <a:t>, </a:t>
            </a:r>
            <a:r>
              <a:rPr lang="en-US" sz="2400" dirty="0" err="1">
                <a:latin typeface="Comic Sans MS" pitchFamily="66" charset="0"/>
              </a:rPr>
              <a:t>angka</a:t>
            </a:r>
            <a:r>
              <a:rPr lang="en-US" sz="2400" dirty="0">
                <a:latin typeface="Comic Sans MS" pitchFamily="66" charset="0"/>
              </a:rPr>
              <a:t>, </a:t>
            </a:r>
            <a:r>
              <a:rPr lang="en-US" sz="2400" dirty="0" err="1">
                <a:latin typeface="Comic Sans MS" pitchFamily="66" charset="0"/>
              </a:rPr>
              <a:t>gambar</a:t>
            </a:r>
            <a:r>
              <a:rPr lang="en-US" sz="2400" dirty="0">
                <a:latin typeface="Comic Sans MS" pitchFamily="66" charset="0"/>
              </a:rPr>
              <a:t>, </a:t>
            </a:r>
            <a:r>
              <a:rPr lang="en-US" sz="2400" dirty="0" err="1">
                <a:latin typeface="Comic Sans MS" pitchFamily="66" charset="0"/>
              </a:rPr>
              <a:t>bunyi</a:t>
            </a:r>
            <a:r>
              <a:rPr lang="en-US" sz="2400" dirty="0">
                <a:latin typeface="Comic Sans MS" pitchFamily="66" charset="0"/>
              </a:rPr>
              <a:t>, </a:t>
            </a:r>
            <a:r>
              <a:rPr lang="en-US" sz="2400" dirty="0" err="1">
                <a:latin typeface="Comic Sans MS" pitchFamily="66" charset="0"/>
              </a:rPr>
              <a:t>simbol</a:t>
            </a:r>
            <a:r>
              <a:rPr lang="en-US" sz="2400" dirty="0">
                <a:latin typeface="Comic Sans MS" pitchFamily="66" charset="0"/>
              </a:rPr>
              <a:t>, </a:t>
            </a:r>
            <a:r>
              <a:rPr lang="en-US" sz="2400" dirty="0" err="1">
                <a:latin typeface="Comic Sans MS" pitchFamily="66" charset="0"/>
              </a:rPr>
              <a:t>atau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kombinasinya</a:t>
            </a:r>
            <a:endParaRPr lang="en-US" sz="2400" dirty="0">
              <a:latin typeface="Comic Sans MS" pitchFamily="66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sz="2400" dirty="0">
              <a:latin typeface="Comic Sans MS" pitchFamily="66" charset="0"/>
            </a:endParaRPr>
          </a:p>
          <a:p>
            <a:pPr eaLnBrk="1" hangingPunct="1"/>
            <a:endParaRPr lang="en-US" sz="2400" dirty="0">
              <a:latin typeface="Comic Sans MS" pitchFamily="66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sz="2400" dirty="0">
              <a:latin typeface="Georgia" pitchFamily="18" charset="0"/>
            </a:endParaRPr>
          </a:p>
          <a:p>
            <a:pPr eaLnBrk="1" hangingPunct="1"/>
            <a:endParaRPr lang="en-US" sz="2400" dirty="0">
              <a:latin typeface="Humanst531 UBlk BT" pitchFamily="34" charset="0"/>
            </a:endParaRPr>
          </a:p>
          <a:p>
            <a:pPr eaLnBrk="1" hangingPunct="1"/>
            <a:endParaRPr lang="en-US" sz="2400" dirty="0">
              <a:latin typeface="Humanst531 UBlk BT" pitchFamily="34" charset="0"/>
            </a:endParaRPr>
          </a:p>
          <a:p>
            <a:pPr eaLnBrk="1" hangingPunct="1"/>
            <a:endParaRPr lang="en-US" sz="2400" dirty="0">
              <a:latin typeface="Humanst531 UBlk BT" pitchFamily="34" charset="0"/>
            </a:endParaRPr>
          </a:p>
          <a:p>
            <a:pPr eaLnBrk="1" hangingPunct="1"/>
            <a:endParaRPr lang="en-US" sz="2400" dirty="0">
              <a:latin typeface="Humanst531 UBlk BT" pitchFamily="34" charset="0"/>
            </a:endParaRPr>
          </a:p>
          <a:p>
            <a:pPr eaLnBrk="1" hangingPunct="1"/>
            <a:endParaRPr lang="en-US" sz="2400" dirty="0">
              <a:latin typeface="Humanst531 UBlk BT" pitchFamily="34" charset="0"/>
            </a:endParaRPr>
          </a:p>
          <a:p>
            <a:pPr eaLnBrk="1" hangingPunct="1"/>
            <a:endParaRPr lang="en-US" sz="2400" dirty="0">
              <a:latin typeface="Humanst531 UBlk BT" pitchFamily="34" charset="0"/>
            </a:endParaRPr>
          </a:p>
          <a:p>
            <a:pPr eaLnBrk="1" hangingPunct="1"/>
            <a:endParaRPr lang="en-US" sz="2400" dirty="0">
              <a:latin typeface="Humanst531 UBlk BT" pitchFamily="34" charset="0"/>
            </a:endParaRPr>
          </a:p>
          <a:p>
            <a:pPr eaLnBrk="1" hangingPunct="1"/>
            <a:endParaRPr lang="en-US" sz="2400" dirty="0">
              <a:latin typeface="Humanst531 UBlk BT" pitchFamily="34" charset="0"/>
            </a:endParaRPr>
          </a:p>
          <a:p>
            <a:pPr eaLnBrk="1" hangingPunct="1"/>
            <a:endParaRPr lang="en-US" sz="2400" dirty="0">
              <a:latin typeface="Humanst531 UBlk BT" pitchFamily="34" charset="0"/>
            </a:endParaRPr>
          </a:p>
          <a:p>
            <a:pPr eaLnBrk="1" hangingPunct="1"/>
            <a:endParaRPr lang="en-US" sz="2400" dirty="0">
              <a:latin typeface="Humanst531 UBlk BT" pitchFamily="34" charset="0"/>
            </a:endParaRPr>
          </a:p>
          <a:p>
            <a:pPr eaLnBrk="1" hangingPunct="1"/>
            <a:endParaRPr lang="en-US" sz="2400" dirty="0">
              <a:latin typeface="Humanst531 UBlk BT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85800" y="381001"/>
            <a:ext cx="8106509" cy="1061829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3600" b="1" dirty="0">
                <a:solidFill>
                  <a:schemeClr val="accent2"/>
                </a:solidFill>
                <a:latin typeface="Comic Sans MS" pitchFamily="66" charset="0"/>
              </a:rPr>
              <a:t>DEFINISI </a:t>
            </a:r>
            <a:r>
              <a:rPr lang="en-US" sz="3600" b="1" dirty="0" smtClean="0">
                <a:solidFill>
                  <a:schemeClr val="accent2"/>
                </a:solidFill>
                <a:latin typeface="Comic Sans MS" pitchFamily="66" charset="0"/>
              </a:rPr>
              <a:t>STRUKTUR DATA</a:t>
            </a:r>
            <a:endParaRPr lang="en-US" sz="3600" b="1" dirty="0">
              <a:solidFill>
                <a:schemeClr val="accent2"/>
              </a:solidFill>
              <a:latin typeface="Comic Sans MS" pitchFamily="66" charset="0"/>
            </a:endParaRPr>
          </a:p>
          <a:p>
            <a:pPr eaLnBrk="1" hangingPunct="1"/>
            <a:endParaRPr lang="en-US" sz="2400" dirty="0">
              <a:latin typeface="Comic Sans MS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Comic Sans MS" pitchFamily="66" charset="0"/>
              </a:rPr>
              <a:t>Struktur</a:t>
            </a:r>
            <a:r>
              <a:rPr lang="en-US" sz="2400" b="1" dirty="0" smtClean="0">
                <a:solidFill>
                  <a:schemeClr val="tx2"/>
                </a:solidFill>
                <a:latin typeface="Comic Sans MS" pitchFamily="66" charset="0"/>
              </a:rPr>
              <a:t> Data </a:t>
            </a:r>
            <a:r>
              <a:rPr lang="en-US" sz="2400" dirty="0" smtClean="0">
                <a:latin typeface="Comic Sans MS" pitchFamily="66" charset="0"/>
              </a:rPr>
              <a:t>: </a:t>
            </a:r>
            <a:r>
              <a:rPr lang="en-US" sz="2400" dirty="0" err="1" smtClean="0">
                <a:latin typeface="Comic Sans MS" pitchFamily="66" charset="0"/>
              </a:rPr>
              <a:t>cara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penyimpanan</a:t>
            </a:r>
            <a:r>
              <a:rPr lang="en-US" sz="2400" dirty="0" smtClean="0">
                <a:latin typeface="Comic Sans MS" pitchFamily="66" charset="0"/>
              </a:rPr>
              <a:t>, </a:t>
            </a:r>
            <a:r>
              <a:rPr lang="en-US" sz="2400" dirty="0" err="1" smtClean="0">
                <a:latin typeface="Comic Sans MS" pitchFamily="66" charset="0"/>
              </a:rPr>
              <a:t>penyusunan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pengaturan</a:t>
            </a:r>
            <a:r>
              <a:rPr lang="en-US" sz="2400" dirty="0" smtClean="0">
                <a:latin typeface="Comic Sans MS" pitchFamily="66" charset="0"/>
              </a:rPr>
              <a:t> data </a:t>
            </a:r>
            <a:r>
              <a:rPr lang="en-US" sz="2400" dirty="0" err="1" smtClean="0">
                <a:latin typeface="Comic Sans MS" pitchFamily="66" charset="0"/>
              </a:rPr>
              <a:t>di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dalam</a:t>
            </a:r>
            <a:r>
              <a:rPr lang="en-US" sz="2400" dirty="0" smtClean="0">
                <a:latin typeface="Comic Sans MS" pitchFamily="66" charset="0"/>
              </a:rPr>
              <a:t> program/media </a:t>
            </a:r>
            <a:r>
              <a:rPr lang="en-US" sz="2400" dirty="0" err="1" smtClean="0">
                <a:latin typeface="Comic Sans MS" pitchFamily="66" charset="0"/>
              </a:rPr>
              <a:t>penyimpanan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komputer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sehingga</a:t>
            </a:r>
            <a:r>
              <a:rPr lang="en-US" sz="2400" dirty="0" smtClean="0">
                <a:latin typeface="Comic Sans MS" pitchFamily="66" charset="0"/>
              </a:rPr>
              <a:t> data </a:t>
            </a:r>
            <a:r>
              <a:rPr lang="en-US" sz="2400" dirty="0" err="1" smtClean="0">
                <a:latin typeface="Comic Sans MS" pitchFamily="66" charset="0"/>
              </a:rPr>
              <a:t>tersebut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dapat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digunakan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secara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efisien</a:t>
            </a:r>
            <a:r>
              <a:rPr lang="en-US" sz="2400" dirty="0" smtClean="0">
                <a:latin typeface="Comic Sans MS" pitchFamily="66" charset="0"/>
              </a:rPr>
              <a:t>.</a:t>
            </a:r>
          </a:p>
          <a:p>
            <a:pPr eaLnBrk="1" hangingPunct="1">
              <a:buFont typeface="Wingdings" pitchFamily="2" charset="2"/>
              <a:buChar char="Ø"/>
            </a:pPr>
            <a:endParaRPr lang="en-US" sz="2400" dirty="0">
              <a:latin typeface="Comic Sans MS" pitchFamily="66" charset="0"/>
            </a:endParaRPr>
          </a:p>
          <a:p>
            <a:pPr eaLnBrk="1" hangingPunct="1">
              <a:buFont typeface="Wingdings" pitchFamily="2" charset="2"/>
              <a:buChar char="Ø"/>
            </a:pPr>
            <a:endParaRPr lang="en-US" sz="2400" dirty="0">
              <a:latin typeface="Comic Sans MS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Comic Sans MS" pitchFamily="66" charset="0"/>
              </a:rPr>
              <a:t>Dalam</a:t>
            </a:r>
            <a:r>
              <a:rPr lang="en-US" sz="2400" b="1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Comic Sans MS" pitchFamily="66" charset="0"/>
              </a:rPr>
              <a:t>teknik</a:t>
            </a:r>
            <a:r>
              <a:rPr lang="en-US" sz="2400" b="1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Comic Sans MS" pitchFamily="66" charset="0"/>
              </a:rPr>
              <a:t>pemrograman</a:t>
            </a:r>
            <a:r>
              <a:rPr lang="en-US" sz="2400" b="1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dirty="0" smtClean="0">
                <a:latin typeface="Comic Sans MS" pitchFamily="66" charset="0"/>
              </a:rPr>
              <a:t>:, </a:t>
            </a:r>
            <a:r>
              <a:rPr lang="en-US" sz="2400" dirty="0" err="1" smtClean="0">
                <a:latin typeface="Comic Sans MS" pitchFamily="66" charset="0"/>
              </a:rPr>
              <a:t>struktur</a:t>
            </a:r>
            <a:r>
              <a:rPr lang="en-US" sz="2400" dirty="0" smtClean="0">
                <a:latin typeface="Comic Sans MS" pitchFamily="66" charset="0"/>
              </a:rPr>
              <a:t> data </a:t>
            </a:r>
            <a:r>
              <a:rPr lang="en-US" sz="2400" dirty="0" err="1" smtClean="0">
                <a:latin typeface="Comic Sans MS" pitchFamily="66" charset="0"/>
              </a:rPr>
              <a:t>berarti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tata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letak</a:t>
            </a:r>
            <a:r>
              <a:rPr lang="en-US" sz="2400" dirty="0" smtClean="0">
                <a:latin typeface="Comic Sans MS" pitchFamily="66" charset="0"/>
              </a:rPr>
              <a:t> data yang </a:t>
            </a:r>
            <a:r>
              <a:rPr lang="en-US" sz="2400" dirty="0" err="1" smtClean="0">
                <a:latin typeface="Comic Sans MS" pitchFamily="66" charset="0"/>
              </a:rPr>
              <a:t>berisi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kolom-kolom</a:t>
            </a:r>
            <a:r>
              <a:rPr lang="en-US" sz="2400" dirty="0" smtClean="0">
                <a:latin typeface="Comic Sans MS" pitchFamily="66" charset="0"/>
              </a:rPr>
              <a:t> data, </a:t>
            </a:r>
            <a:r>
              <a:rPr lang="en-US" sz="2400" dirty="0" err="1" smtClean="0">
                <a:latin typeface="Comic Sans MS" pitchFamily="66" charset="0"/>
              </a:rPr>
              <a:t>baik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itu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kolom</a:t>
            </a:r>
            <a:r>
              <a:rPr lang="en-US" sz="2400" dirty="0" smtClean="0">
                <a:latin typeface="Comic Sans MS" pitchFamily="66" charset="0"/>
              </a:rPr>
              <a:t> yang </a:t>
            </a:r>
            <a:r>
              <a:rPr lang="en-US" sz="2400" dirty="0" err="1" smtClean="0">
                <a:latin typeface="Comic Sans MS" pitchFamily="66" charset="0"/>
              </a:rPr>
              <a:t>tampak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oleh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pengguna</a:t>
            </a:r>
            <a:r>
              <a:rPr lang="en-US" sz="2400" dirty="0" smtClean="0">
                <a:latin typeface="Comic Sans MS" pitchFamily="66" charset="0"/>
              </a:rPr>
              <a:t> (user) </a:t>
            </a:r>
            <a:r>
              <a:rPr lang="en-US" sz="2400" dirty="0" err="1" smtClean="0">
                <a:latin typeface="Comic Sans MS" pitchFamily="66" charset="0"/>
              </a:rPr>
              <a:t>atau</a:t>
            </a:r>
            <a:r>
              <a:rPr lang="en-US" sz="2400" dirty="0" smtClean="0">
                <a:latin typeface="Comic Sans MS" pitchFamily="66" charset="0"/>
              </a:rPr>
              <a:t> pun </a:t>
            </a:r>
            <a:r>
              <a:rPr lang="en-US" sz="2400" dirty="0" err="1" smtClean="0">
                <a:latin typeface="Comic Sans MS" pitchFamily="66" charset="0"/>
              </a:rPr>
              <a:t>kolom</a:t>
            </a:r>
            <a:r>
              <a:rPr lang="en-US" sz="2400" dirty="0" smtClean="0">
                <a:latin typeface="Comic Sans MS" pitchFamily="66" charset="0"/>
              </a:rPr>
              <a:t> yang </a:t>
            </a:r>
            <a:r>
              <a:rPr lang="en-US" sz="2400" dirty="0" err="1" smtClean="0">
                <a:latin typeface="Comic Sans MS" pitchFamily="66" charset="0"/>
              </a:rPr>
              <a:t>hanya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digunakan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untuk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keperluan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pemrograman</a:t>
            </a:r>
            <a:r>
              <a:rPr lang="en-US" sz="2400" dirty="0" smtClean="0">
                <a:latin typeface="Comic Sans MS" pitchFamily="66" charset="0"/>
              </a:rPr>
              <a:t> yang </a:t>
            </a:r>
            <a:r>
              <a:rPr lang="en-US" sz="2400" dirty="0" err="1" smtClean="0">
                <a:latin typeface="Comic Sans MS" pitchFamily="66" charset="0"/>
              </a:rPr>
              <a:t>tidak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tampak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oleh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pengguna</a:t>
            </a:r>
            <a:r>
              <a:rPr lang="en-US" sz="2400" dirty="0" smtClean="0">
                <a:latin typeface="Comic Sans MS" pitchFamily="66" charset="0"/>
              </a:rPr>
              <a:t>. </a:t>
            </a:r>
            <a:r>
              <a:rPr lang="en-US" sz="2400" dirty="0" err="1" smtClean="0">
                <a:latin typeface="Comic Sans MS" pitchFamily="66" charset="0"/>
              </a:rPr>
              <a:t>Setiap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baris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dari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kumpulan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kolom-kolom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tersebut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dinamakan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catatan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smtClean="0"/>
              <a:t>(</a:t>
            </a:r>
            <a:r>
              <a:rPr lang="en-US" sz="2400" i="1" dirty="0" smtClean="0"/>
              <a:t>record</a:t>
            </a:r>
            <a:r>
              <a:rPr lang="en-US" sz="2400" dirty="0" smtClean="0"/>
              <a:t>).</a:t>
            </a:r>
            <a:endParaRPr lang="en-US" sz="2400" dirty="0">
              <a:latin typeface="Comic Sans MS" pitchFamily="66" charset="0"/>
            </a:endParaRPr>
          </a:p>
          <a:p>
            <a:pPr eaLnBrk="1" hangingPunct="1"/>
            <a:endParaRPr lang="en-US" sz="2400" dirty="0">
              <a:latin typeface="Comic Sans MS" pitchFamily="66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sz="2400" dirty="0">
              <a:latin typeface="Georgia" pitchFamily="18" charset="0"/>
            </a:endParaRPr>
          </a:p>
          <a:p>
            <a:pPr eaLnBrk="1" hangingPunct="1"/>
            <a:endParaRPr lang="en-US" sz="2400" dirty="0">
              <a:latin typeface="Humanst531 UBlk BT" pitchFamily="34" charset="0"/>
            </a:endParaRPr>
          </a:p>
          <a:p>
            <a:pPr eaLnBrk="1" hangingPunct="1"/>
            <a:endParaRPr lang="en-US" sz="2400" dirty="0">
              <a:latin typeface="Humanst531 UBlk BT" pitchFamily="34" charset="0"/>
            </a:endParaRPr>
          </a:p>
          <a:p>
            <a:pPr eaLnBrk="1" hangingPunct="1"/>
            <a:endParaRPr lang="en-US" sz="2400" dirty="0">
              <a:latin typeface="Humanst531 UBlk BT" pitchFamily="34" charset="0"/>
            </a:endParaRPr>
          </a:p>
          <a:p>
            <a:pPr eaLnBrk="1" hangingPunct="1"/>
            <a:endParaRPr lang="en-US" sz="2400" dirty="0">
              <a:latin typeface="Humanst531 UBlk BT" pitchFamily="34" charset="0"/>
            </a:endParaRPr>
          </a:p>
          <a:p>
            <a:pPr eaLnBrk="1" hangingPunct="1"/>
            <a:endParaRPr lang="en-US" sz="2400" dirty="0">
              <a:latin typeface="Humanst531 UBlk BT" pitchFamily="34" charset="0"/>
            </a:endParaRPr>
          </a:p>
          <a:p>
            <a:pPr eaLnBrk="1" hangingPunct="1"/>
            <a:endParaRPr lang="en-US" sz="2400" dirty="0">
              <a:latin typeface="Humanst531 UBlk BT" pitchFamily="34" charset="0"/>
            </a:endParaRPr>
          </a:p>
          <a:p>
            <a:pPr eaLnBrk="1" hangingPunct="1"/>
            <a:endParaRPr lang="en-US" sz="2400" dirty="0">
              <a:latin typeface="Humanst531 UBlk BT" pitchFamily="34" charset="0"/>
            </a:endParaRPr>
          </a:p>
          <a:p>
            <a:pPr eaLnBrk="1" hangingPunct="1"/>
            <a:endParaRPr lang="en-US" sz="2400" dirty="0">
              <a:latin typeface="Humanst531 UBlk BT" pitchFamily="34" charset="0"/>
            </a:endParaRPr>
          </a:p>
          <a:p>
            <a:pPr eaLnBrk="1" hangingPunct="1"/>
            <a:endParaRPr lang="en-US" sz="2400" dirty="0">
              <a:latin typeface="Humanst531 UBlk BT" pitchFamily="34" charset="0"/>
            </a:endParaRPr>
          </a:p>
          <a:p>
            <a:pPr eaLnBrk="1" hangingPunct="1"/>
            <a:endParaRPr lang="en-US" sz="2400" dirty="0">
              <a:latin typeface="Humanst531 UBlk BT" pitchFamily="34" charset="0"/>
            </a:endParaRPr>
          </a:p>
          <a:p>
            <a:pPr eaLnBrk="1" hangingPunct="1"/>
            <a:endParaRPr lang="en-US" sz="2400" dirty="0">
              <a:latin typeface="Humanst531 UBlk B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/>
              <a:t>Contoh</a:t>
            </a:r>
            <a:r>
              <a:rPr lang="en-US" sz="1600" dirty="0" smtClean="0"/>
              <a:t> </a:t>
            </a:r>
            <a:r>
              <a:rPr lang="en-US" sz="1600" dirty="0" err="1" smtClean="0"/>
              <a:t>Ketidaksesuaian</a:t>
            </a:r>
            <a:r>
              <a:rPr lang="en-US" sz="1600" dirty="0" smtClean="0"/>
              <a:t> </a:t>
            </a:r>
            <a:r>
              <a:rPr lang="en-US" sz="1600" dirty="0" err="1" smtClean="0"/>
              <a:t>antara</a:t>
            </a:r>
            <a:r>
              <a:rPr lang="en-US" sz="1600" dirty="0" smtClean="0"/>
              <a:t> basis data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sistem</a:t>
            </a:r>
            <a:r>
              <a:rPr lang="en-US" sz="1600" dirty="0" smtClean="0"/>
              <a:t> </a:t>
            </a:r>
            <a:r>
              <a:rPr lang="en-US" sz="1600" dirty="0" err="1" smtClean="0"/>
              <a:t>informasi</a:t>
            </a:r>
            <a:r>
              <a:rPr lang="en-US" sz="1600" dirty="0" smtClean="0"/>
              <a:t> </a:t>
            </a:r>
            <a:r>
              <a:rPr lang="en-US" sz="1600" dirty="0" err="1" smtClean="0"/>
              <a:t>atau</a:t>
            </a:r>
            <a:r>
              <a:rPr lang="en-US" sz="1600" dirty="0" smtClean="0"/>
              <a:t> </a:t>
            </a:r>
            <a:r>
              <a:rPr lang="en-US" sz="1600" dirty="0" err="1" smtClean="0"/>
              <a:t>aplikasi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86741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Apa itu struktur data?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Elemen-elemen data yang dikelompokkan bersama-sama dalam satu nama</a:t>
            </a:r>
          </a:p>
          <a:p>
            <a:pPr>
              <a:lnSpc>
                <a:spcPct val="80000"/>
              </a:lnSpc>
            </a:pPr>
            <a:r>
              <a:rPr lang="en-US" sz="2800"/>
              <a:t>Elemen-elemen (disebut member) bisa berasal dari tipe yang berbeda</a:t>
            </a:r>
          </a:p>
          <a:p>
            <a:pPr>
              <a:lnSpc>
                <a:spcPct val="80000"/>
              </a:lnSpc>
            </a:pPr>
            <a:r>
              <a:rPr lang="en-US" sz="2800"/>
              <a:t>Sintaks deklarasi: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struct structure_name {</a:t>
            </a:r>
            <a:br>
              <a:rPr lang="en-US" sz="2400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>member_type1 member_name1;</a:t>
            </a:r>
            <a:br>
              <a:rPr lang="en-US" sz="2400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>member_type2 member_name2;</a:t>
            </a:r>
            <a:br>
              <a:rPr lang="en-US" sz="2400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>member_type3 member_name3;</a:t>
            </a:r>
            <a:br>
              <a:rPr lang="en-US" sz="2400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>.</a:t>
            </a:r>
            <a:br>
              <a:rPr lang="en-US" sz="2400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>.</a:t>
            </a:r>
            <a:br>
              <a:rPr lang="en-US" sz="2400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>} object_names;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848600" cy="609600"/>
          </a:xfrm>
        </p:spPr>
        <p:txBody>
          <a:bodyPr>
            <a:normAutofit fontScale="90000"/>
          </a:bodyPr>
          <a:lstStyle/>
          <a:p>
            <a:r>
              <a:rPr lang="en-US"/>
              <a:t>Struktur Data …..</a:t>
            </a:r>
          </a:p>
        </p:txBody>
      </p:sp>
      <p:sp>
        <p:nvSpPr>
          <p:cNvPr id="607235" name="Rectangle 3"/>
          <p:cNvSpPr>
            <a:spLocks noChangeArrowheads="1"/>
          </p:cNvSpPr>
          <p:nvPr/>
        </p:nvSpPr>
        <p:spPr bwMode="auto">
          <a:xfrm>
            <a:off x="838200" y="1295400"/>
            <a:ext cx="7162800" cy="228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SzTx/>
              <a:buFontTx/>
              <a:buNone/>
            </a:pPr>
            <a:r>
              <a:rPr kumimoji="1" lang="en-US" sz="4800" b="1">
                <a:solidFill>
                  <a:schemeClr val="tx1"/>
                </a:solidFill>
                <a:latin typeface="Times New Roman" pitchFamily="18" charset="0"/>
              </a:rPr>
              <a:t>model logika/matematik yang secara khusus mengorganisasi data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Mengapa harus ada struktur data?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Programmer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membutuhkan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suatu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tipe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data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baru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di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dalamnya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terdiri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banyak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tipe-tipe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data.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Biasanya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digunakan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mengolah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data yang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mempunyai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bebrapa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parameter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Misalnya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: data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mahasiswa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mempunyai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parameter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sbb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</a:p>
          <a:p>
            <a:pPr lvl="1">
              <a:lnSpc>
                <a:spcPct val="80000"/>
              </a:lnSpc>
            </a:pP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nama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: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tipe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string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NIM :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tipe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string</a:t>
            </a:r>
          </a:p>
          <a:p>
            <a:pPr lvl="1">
              <a:lnSpc>
                <a:spcPct val="80000"/>
              </a:lnSpc>
            </a:pP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Kelas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: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tipe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char</a:t>
            </a:r>
          </a:p>
          <a:p>
            <a:pPr lvl="1">
              <a:lnSpc>
                <a:spcPct val="80000"/>
              </a:lnSpc>
            </a:pP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Usia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: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tipe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Alamat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: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tipe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string</a:t>
            </a:r>
          </a:p>
          <a:p>
            <a:pPr lvl="1">
              <a:lnSpc>
                <a:spcPct val="80000"/>
              </a:lnSpc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Karena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parameter-parameter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tersebut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saling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berkaitan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dibutuhkan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mengelompokkan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parameter-parameter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tsb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suatu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variabel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baru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Apa yang dipelajari???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95800"/>
          </a:xfrm>
        </p:spPr>
        <p:txBody>
          <a:bodyPr/>
          <a:lstStyle/>
          <a:p>
            <a:r>
              <a:rPr lang="id-ID" dirty="0" smtClean="0"/>
              <a:t>Sorting = mengurutkan sejumlah data berdasar kunci tertentu</a:t>
            </a:r>
            <a:r>
              <a:rPr lang="id-ID" dirty="0" smtClean="0">
                <a:sym typeface="Wingdings" pitchFamily="2" charset="2"/>
              </a:rPr>
              <a:t> array,array record</a:t>
            </a:r>
          </a:p>
          <a:p>
            <a:r>
              <a:rPr lang="id-ID" dirty="0" smtClean="0">
                <a:sym typeface="Wingdings" pitchFamily="2" charset="2"/>
              </a:rPr>
              <a:t>Searching (pencarian)-&gt;array+record</a:t>
            </a:r>
          </a:p>
          <a:p>
            <a:r>
              <a:rPr lang="id-ID" dirty="0" smtClean="0">
                <a:sym typeface="Wingdings" pitchFamily="2" charset="2"/>
              </a:rPr>
              <a:t>Struktur tumpukan (stack)-&gt; array+record</a:t>
            </a:r>
          </a:p>
          <a:p>
            <a:r>
              <a:rPr lang="id-ID" dirty="0" smtClean="0">
                <a:sym typeface="Wingdings" pitchFamily="2" charset="2"/>
              </a:rPr>
              <a:t>Struktur antrian (queue) array+record</a:t>
            </a:r>
          </a:p>
          <a:p>
            <a:r>
              <a:rPr lang="id-ID" smtClean="0">
                <a:sym typeface="Wingdings" pitchFamily="2" charset="2"/>
              </a:rPr>
              <a:t>Array </a:t>
            </a:r>
            <a:r>
              <a:rPr lang="id-ID" dirty="0" smtClean="0">
                <a:sym typeface="Wingdings" pitchFamily="2" charset="2"/>
              </a:rPr>
              <a:t>dinamis (linked list)</a:t>
            </a: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Apa yang dipelajari???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95800"/>
          </a:xfrm>
        </p:spPr>
        <p:txBody>
          <a:bodyPr/>
          <a:lstStyle/>
          <a:p>
            <a:r>
              <a:rPr lang="en-US" dirty="0" smtClean="0"/>
              <a:t>LIST + </a:t>
            </a:r>
            <a:r>
              <a:rPr lang="en-US" dirty="0" err="1" smtClean="0"/>
              <a:t>Macam-macam</a:t>
            </a:r>
            <a:r>
              <a:rPr lang="en-US" dirty="0" smtClean="0"/>
              <a:t> Method </a:t>
            </a:r>
            <a:r>
              <a:rPr lang="en-US" dirty="0" err="1" smtClean="0"/>
              <a:t>pada</a:t>
            </a:r>
            <a:r>
              <a:rPr lang="en-US" dirty="0" smtClean="0"/>
              <a:t> LIST</a:t>
            </a:r>
          </a:p>
          <a:p>
            <a:r>
              <a:rPr lang="en-US" dirty="0" smtClean="0"/>
              <a:t>TUPLE</a:t>
            </a:r>
          </a:p>
          <a:p>
            <a:r>
              <a:rPr lang="en-US" dirty="0" smtClean="0"/>
              <a:t>DICTIONARY</a:t>
            </a:r>
          </a:p>
          <a:p>
            <a:r>
              <a:rPr lang="en-US" dirty="0" smtClean="0"/>
              <a:t>REKURSI</a:t>
            </a:r>
          </a:p>
          <a:p>
            <a:r>
              <a:rPr lang="en-US" dirty="0" smtClean="0"/>
              <a:t>STACK (</a:t>
            </a:r>
            <a:r>
              <a:rPr lang="en-US" dirty="0" err="1" smtClean="0"/>
              <a:t>Tumpukan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ANTRIAN</a:t>
            </a:r>
          </a:p>
          <a:p>
            <a:r>
              <a:rPr lang="en-US" dirty="0" smtClean="0"/>
              <a:t>SORTING (</a:t>
            </a:r>
            <a:r>
              <a:rPr lang="en-US" dirty="0" err="1" smtClean="0"/>
              <a:t>Pengurutan</a:t>
            </a:r>
            <a:r>
              <a:rPr lang="en-US" dirty="0" smtClean="0"/>
              <a:t>)</a:t>
            </a:r>
          </a:p>
          <a:p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625" y="1143000"/>
            <a:ext cx="8715375" cy="4724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AutoNum type="arabicPeriod"/>
              <a:tabLst/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Kuliah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empus Sans ITC" pitchFamily="8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AutoNum type="arabicPeriod"/>
              <a:tabLst/>
              <a:defRPr/>
            </a:pPr>
            <a:r>
              <a:rPr lang="en-US" sz="3200" b="1" dirty="0" err="1" smtClean="0">
                <a:latin typeface="Tempus Sans ITC" pitchFamily="82" charset="0"/>
              </a:rPr>
              <a:t>Diskusi</a:t>
            </a:r>
            <a:endParaRPr lang="en-US" sz="3200" b="1" dirty="0" smtClean="0">
              <a:latin typeface="Tempus Sans ITC" pitchFamily="8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AutoNum type="arabicPeriod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Tanya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Jawab</a:t>
            </a:r>
            <a:endParaRPr kumimoji="0" lang="en-US" sz="32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empus Sans ITC" pitchFamily="8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AutoNum type="arabicPeriod"/>
              <a:tabLst/>
              <a:defRPr/>
            </a:pPr>
            <a:r>
              <a:rPr lang="en-US" sz="3200" b="1" dirty="0" err="1" smtClean="0">
                <a:latin typeface="Tempus Sans ITC" pitchFamily="82" charset="0"/>
              </a:rPr>
              <a:t>Praktek</a:t>
            </a:r>
            <a:endParaRPr kumimoji="0" lang="en-US" sz="32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empus Sans ITC" pitchFamily="8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AutoNum type="arabicPeriod"/>
              <a:tabLst/>
              <a:defRPr/>
            </a:pPr>
            <a:r>
              <a:rPr lang="en-US" sz="3200" b="1" baseline="0" dirty="0" err="1" smtClean="0">
                <a:latin typeface="Tempus Sans ITC" pitchFamily="82" charset="0"/>
              </a:rPr>
              <a:t>Tugas</a:t>
            </a:r>
            <a:r>
              <a:rPr lang="en-US" sz="3200" b="1" dirty="0" smtClean="0">
                <a:latin typeface="Tempus Sans ITC" pitchFamily="82" charset="0"/>
              </a:rPr>
              <a:t> 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empus Sans ITC" pitchFamily="8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Metode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Pembelajaran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b="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Tipe</a:t>
            </a:r>
            <a:r>
              <a:rPr lang="en-US" sz="4000" b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Data UMUM</a:t>
            </a:r>
            <a:br>
              <a:rPr lang="en-US" sz="4000" b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sz="4000" b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ph idx="1"/>
          </p:nvPr>
        </p:nvGraphicFramePr>
        <p:xfrm>
          <a:off x="685800" y="1676400"/>
          <a:ext cx="7662863" cy="3981450"/>
        </p:xfrm>
        <a:graphic>
          <a:graphicData uri="http://schemas.openxmlformats.org/presentationml/2006/ole">
            <p:oleObj spid="_x0000_s3074" name="VISIO" r:id="rId3" imgW="7174080" imgH="37274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TIPE DATA SEDERHANA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smtClean="0"/>
              <a:t>TIPE ORDINAL</a:t>
            </a:r>
          </a:p>
          <a:p>
            <a:pPr>
              <a:buFontTx/>
              <a:buNone/>
            </a:pPr>
            <a:endParaRPr lang="en-US" sz="2800" smtClean="0"/>
          </a:p>
          <a:p>
            <a:pPr>
              <a:buFontTx/>
              <a:buNone/>
            </a:pPr>
            <a:endParaRPr lang="en-US" sz="2800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990600" y="2514600"/>
          <a:ext cx="7772400" cy="2419350"/>
        </p:xfrm>
        <a:graphic>
          <a:graphicData uri="http://schemas.openxmlformats.org/presentationml/2006/ole">
            <p:oleObj spid="_x0000_s4098" name="VISIO" r:id="rId3" imgW="5667840" imgH="15757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TIPE BILANGAN REAL</a:t>
            </a:r>
          </a:p>
        </p:txBody>
      </p:sp>
      <p:graphicFrame>
        <p:nvGraphicFramePr>
          <p:cNvPr id="16426" name="Group 42"/>
          <p:cNvGraphicFramePr>
            <a:graphicFrameLocks noGrp="1"/>
          </p:cNvGraphicFramePr>
          <p:nvPr>
            <p:ph idx="1"/>
          </p:nvPr>
        </p:nvGraphicFramePr>
        <p:xfrm>
          <a:off x="685800" y="1557338"/>
          <a:ext cx="8134350" cy="4942206"/>
        </p:xfrm>
        <a:graphic>
          <a:graphicData uri="http://schemas.openxmlformats.org/drawingml/2006/table">
            <a:tbl>
              <a:tblPr/>
              <a:tblGrid>
                <a:gridCol w="2009775"/>
                <a:gridCol w="3662363"/>
                <a:gridCol w="1127125"/>
                <a:gridCol w="1335087"/>
              </a:tblGrid>
              <a:tr h="687388"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Jangkauan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Digit Penting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Ukuran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2.9*10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-39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…1.7*10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11-12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 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Single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1.5*10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-45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…3.4*10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 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5.0*10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-324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…1.7*10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17-18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 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Extended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3.4*10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-4932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…1.1*10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4932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-2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63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+1…2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63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 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TIPE DATA SEDERHANA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Tipe Char : menyimpan satu karakter</a:t>
            </a:r>
          </a:p>
          <a:p>
            <a:r>
              <a:rPr lang="en-US" smtClean="0"/>
              <a:t>Tipe boolean: menyimpan data true dan false</a:t>
            </a:r>
          </a:p>
          <a:p>
            <a:r>
              <a:rPr lang="en-US" smtClean="0"/>
              <a:t>Subrange : data dalam range/jangkauan</a:t>
            </a:r>
          </a:p>
          <a:p>
            <a:r>
              <a:rPr lang="en-US" smtClean="0"/>
              <a:t>Enumerated: data disebutkan satu per satu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TIPE STRING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TIPE STRING menyimpan data string (deretan karakter). Panjangnya 255 karakter.</a:t>
            </a:r>
          </a:p>
          <a:p>
            <a:r>
              <a:rPr lang="en-US" smtClean="0"/>
              <a:t>Contoh: var nama: string;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TIPE ARRAY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Adalah tipe terstruktur yg mempunyai komponen dlm jml yg tetap dan setiap komponen mempunyai tipe yang sama.</a:t>
            </a:r>
          </a:p>
          <a:p>
            <a:endParaRPr lang="en-US" smtClean="0"/>
          </a:p>
          <a:p>
            <a:r>
              <a:rPr lang="en-US" smtClean="0"/>
              <a:t>Ada 2 jenis: Array berdimensi satu dan array berdimensi dua</a:t>
            </a:r>
          </a:p>
          <a:p>
            <a:pPr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 DIMENSI SATU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smtClean="0"/>
              <a:t>Sintaks :</a:t>
            </a:r>
            <a:endParaRPr lang="en-US" sz="2400" b="1" i="1" smtClean="0"/>
          </a:p>
          <a:p>
            <a:pPr>
              <a:buFontTx/>
              <a:buNone/>
            </a:pPr>
            <a:r>
              <a:rPr lang="en-US" sz="2400" b="1" i="1" smtClean="0"/>
              <a:t>type</a:t>
            </a:r>
            <a:r>
              <a:rPr lang="en-US" sz="2400" i="1" smtClean="0"/>
              <a:t> pengenaltipe = </a:t>
            </a:r>
            <a:r>
              <a:rPr lang="en-US" sz="2400" b="1" i="1" smtClean="0"/>
              <a:t>array</a:t>
            </a:r>
            <a:r>
              <a:rPr lang="en-US" sz="2400" i="1" smtClean="0"/>
              <a:t>[tipe_index] </a:t>
            </a:r>
            <a:r>
              <a:rPr lang="en-US" sz="2400" b="1" i="1" smtClean="0"/>
              <a:t>of </a:t>
            </a:r>
            <a:r>
              <a:rPr lang="en-US" sz="2400" i="1" smtClean="0"/>
              <a:t>tipe_data</a:t>
            </a:r>
            <a:endParaRPr lang="en-US" sz="2400" smtClean="0"/>
          </a:p>
          <a:p>
            <a:pPr>
              <a:buFontTx/>
              <a:buNone/>
            </a:pPr>
            <a:r>
              <a:rPr lang="en-US" sz="2400" smtClean="0"/>
              <a:t>Var namavar:pengenaltipe;</a:t>
            </a:r>
          </a:p>
          <a:p>
            <a:pPr>
              <a:buFontTx/>
              <a:buNone/>
            </a:pPr>
            <a:r>
              <a:rPr lang="en-US" sz="2400" smtClean="0"/>
              <a:t>Keterangan :</a:t>
            </a:r>
          </a:p>
          <a:p>
            <a:pPr>
              <a:buFontTx/>
              <a:buNone/>
            </a:pPr>
            <a:r>
              <a:rPr lang="en-US" sz="2400" smtClean="0"/>
              <a:t>	Pengenal	adalah nama tipe data</a:t>
            </a:r>
          </a:p>
          <a:p>
            <a:pPr>
              <a:buFontTx/>
              <a:buNone/>
            </a:pPr>
            <a:r>
              <a:rPr lang="en-US" sz="2400" smtClean="0"/>
              <a:t>	Tipe_index adalah tipe data untuk nomor index serta menentukan banyaknya</a:t>
            </a:r>
          </a:p>
          <a:p>
            <a:pPr>
              <a:buFontTx/>
              <a:buNone/>
            </a:pPr>
            <a:r>
              <a:rPr lang="en-US" sz="2400" smtClean="0"/>
              <a:t>    </a:t>
            </a:r>
            <a:r>
              <a:rPr lang="nb-NO" sz="2400" smtClean="0"/>
              <a:t>Komponen larik tersebut. Tipe adalah tipe data komponen</a:t>
            </a:r>
            <a:endParaRPr lang="en-US" sz="2400" smtClean="0"/>
          </a:p>
          <a:p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Contoh:</a:t>
            </a:r>
          </a:p>
          <a:p>
            <a:pPr>
              <a:buFontTx/>
              <a:buNone/>
            </a:pPr>
            <a:r>
              <a:rPr lang="en-US" smtClean="0"/>
              <a:t>	type larik=array [1..100] of real;</a:t>
            </a:r>
          </a:p>
          <a:p>
            <a:pPr>
              <a:buFontTx/>
              <a:buNone/>
            </a:pPr>
            <a:r>
              <a:rPr lang="en-US" smtClean="0"/>
              <a:t>	var nilai: larik;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 DIMENSI DUA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Adalah array yang berupa tabel, shg posisi data berada pada baris dan kolom</a:t>
            </a:r>
          </a:p>
          <a:p>
            <a:r>
              <a:rPr lang="en-US" smtClean="0"/>
              <a:t>Syntax:</a:t>
            </a:r>
          </a:p>
          <a:p>
            <a:pPr>
              <a:buFontTx/>
              <a:buNone/>
            </a:pPr>
            <a:r>
              <a:rPr lang="en-US" smtClean="0"/>
              <a:t> </a:t>
            </a:r>
            <a:r>
              <a:rPr lang="en-US" sz="2400" i="1" smtClean="0"/>
              <a:t>type namatipe= ARRAY [1..baris, 1..kolom] of tipe data</a:t>
            </a:r>
          </a:p>
          <a:p>
            <a:pPr>
              <a:buFontTx/>
              <a:buNone/>
            </a:pPr>
            <a:r>
              <a:rPr lang="en-US" sz="2400" i="1" smtClean="0"/>
              <a:t>Contoh:</a:t>
            </a:r>
          </a:p>
          <a:p>
            <a:pPr>
              <a:buFontTx/>
              <a:buNone/>
            </a:pPr>
            <a:r>
              <a:rPr lang="en-US" sz="2400" i="1" smtClean="0"/>
              <a:t>Type matrix= ARRAY [1..5, 1..7] of integer;</a:t>
            </a:r>
          </a:p>
          <a:p>
            <a:pPr>
              <a:buFontTx/>
              <a:buNone/>
            </a:pPr>
            <a:r>
              <a:rPr lang="en-US" sz="2400" i="1" smtClean="0"/>
              <a:t> var A,B, C: matrix;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TIPE RECORD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nb-NO" sz="1800" smtClean="0"/>
              <a:t>Sama dengan larik hanya saja pada rekaman setiap elemen bisa mempunyai tipe data yang berbedasatu sama lain.</a:t>
            </a:r>
            <a:endParaRPr lang="en-US" sz="1800" smtClean="0"/>
          </a:p>
          <a:p>
            <a:pPr>
              <a:lnSpc>
                <a:spcPct val="80000"/>
              </a:lnSpc>
            </a:pPr>
            <a:r>
              <a:rPr lang="en-US" sz="1800" smtClean="0"/>
              <a:t>Sintaks:</a:t>
            </a:r>
            <a:endParaRPr lang="en-US" sz="1800" b="1" i="1" smtClean="0"/>
          </a:p>
          <a:p>
            <a:pPr>
              <a:lnSpc>
                <a:spcPct val="80000"/>
              </a:lnSpc>
            </a:pPr>
            <a:r>
              <a:rPr lang="en-US" sz="1800" b="1" i="1" smtClean="0"/>
              <a:t>Type </a:t>
            </a:r>
            <a:r>
              <a:rPr lang="en-US" sz="1800" i="1" smtClean="0"/>
              <a:t> pengenal =  </a:t>
            </a:r>
            <a:r>
              <a:rPr lang="en-US" sz="1800" b="1" i="1" smtClean="0"/>
              <a:t>record</a:t>
            </a:r>
            <a:r>
              <a:rPr lang="en-US" sz="1800" i="1" smtClean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smtClean="0"/>
              <a:t>         Field1 : tipe1;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smtClean="0"/>
              <a:t>        Field2 : tipe2;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smtClean="0"/>
              <a:t>        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smtClean="0"/>
              <a:t>       Fieldn : tipen;</a:t>
            </a:r>
            <a:endParaRPr lang="en-US" sz="1800" b="1" i="1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i="1" smtClean="0"/>
              <a:t>End;</a:t>
            </a:r>
            <a:endParaRPr lang="en-US" sz="18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/>
              <a:t>Keterangan :</a:t>
            </a:r>
          </a:p>
          <a:p>
            <a:pPr>
              <a:lnSpc>
                <a:spcPct val="80000"/>
              </a:lnSpc>
            </a:pPr>
            <a:r>
              <a:rPr lang="en-US" sz="1800" smtClean="0"/>
              <a:t>pengenal adalah pengenal yg menunjukkan tipe data yg akan Dideklarasikan</a:t>
            </a:r>
          </a:p>
          <a:p>
            <a:pPr>
              <a:lnSpc>
                <a:spcPct val="80000"/>
              </a:lnSpc>
            </a:pPr>
            <a:r>
              <a:rPr lang="en-US" sz="1800" smtClean="0"/>
              <a:t>field1,fieldn adalah nama variabel yang akan digunakan</a:t>
            </a:r>
          </a:p>
          <a:p>
            <a:pPr>
              <a:lnSpc>
                <a:spcPct val="80000"/>
              </a:lnSpc>
            </a:pPr>
            <a:r>
              <a:rPr lang="en-US" sz="1800" smtClean="0"/>
              <a:t>tipe1,tipen   adalah sembarang tipe data yg telah dideklarasikan sebelumnya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28625" y="1295400"/>
            <a:ext cx="8715375" cy="4724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AutoNum type="arabicPeriod"/>
              <a:tabLst>
                <a:tab pos="5881688" algn="l"/>
                <a:tab pos="64547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Ujian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Akhir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 Semester (UAS)	:	</a:t>
            </a:r>
            <a:r>
              <a:rPr lang="en-US" sz="3200" b="1" dirty="0" smtClean="0">
                <a:latin typeface="Tempus Sans ITC" pitchFamily="82" charset="0"/>
              </a:rPr>
              <a:t>30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%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AutoNum type="arabicPeriod"/>
              <a:tabLst>
                <a:tab pos="5881688" algn="l"/>
                <a:tab pos="6454775" algn="l"/>
              </a:tabLst>
              <a:defRPr/>
            </a:pPr>
            <a:r>
              <a:rPr lang="en-US" sz="3200" b="1" dirty="0" err="1" smtClean="0">
                <a:latin typeface="Tempus Sans ITC" pitchFamily="82" charset="0"/>
              </a:rPr>
              <a:t>Ujian</a:t>
            </a:r>
            <a:r>
              <a:rPr lang="en-US" sz="3200" b="1" dirty="0" smtClean="0">
                <a:latin typeface="Tempus Sans ITC" pitchFamily="82" charset="0"/>
              </a:rPr>
              <a:t> Tengah Semester (UTS)	:	40%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AutoNum type="arabicPeriod"/>
              <a:tabLst>
                <a:tab pos="5881688" algn="l"/>
                <a:tab pos="64547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Tugas</a:t>
            </a:r>
            <a:r>
              <a:rPr lang="en-US" sz="3200" b="1" dirty="0">
                <a:latin typeface="Tempus Sans ITC" pitchFamily="82" charset="0"/>
              </a:rPr>
              <a:t> </a:t>
            </a:r>
            <a:r>
              <a:rPr lang="en-US" sz="3200" b="1" dirty="0" err="1" smtClean="0">
                <a:latin typeface="Tempus Sans ITC" pitchFamily="82" charset="0"/>
              </a:rPr>
              <a:t>Mandiri</a:t>
            </a:r>
            <a:r>
              <a:rPr lang="en-US" sz="3200" b="1" dirty="0" smtClean="0">
                <a:latin typeface="Tempus Sans ITC" pitchFamily="82" charset="0"/>
              </a:rPr>
              <a:t>	:	</a:t>
            </a:r>
            <a:r>
              <a:rPr lang="id-ID" sz="3200" b="1" dirty="0" smtClean="0">
                <a:latin typeface="Tempus Sans ITC" pitchFamily="82" charset="0"/>
              </a:rPr>
              <a:t>15</a:t>
            </a:r>
            <a:r>
              <a:rPr lang="en-US" sz="3200" b="1" dirty="0" smtClean="0">
                <a:latin typeface="Tempus Sans ITC" pitchFamily="82" charset="0"/>
              </a:rPr>
              <a:t>%</a:t>
            </a:r>
            <a:endParaRPr kumimoji="0" lang="en-US" sz="32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empus Sans ITC" pitchFamily="8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AutoNum type="arabicPeriod"/>
              <a:tabLst>
                <a:tab pos="5918200" algn="l"/>
                <a:tab pos="6464300" algn="l"/>
              </a:tabLst>
              <a:defRPr/>
            </a:pPr>
            <a:r>
              <a:rPr lang="en-US" sz="3200" b="1" dirty="0" err="1" smtClean="0">
                <a:latin typeface="Tempus Sans ITC" pitchFamily="82" charset="0"/>
              </a:rPr>
              <a:t>Keaktifan</a:t>
            </a:r>
            <a:r>
              <a:rPr lang="en-US" sz="3200" b="1" dirty="0" smtClean="0">
                <a:latin typeface="Tempus Sans ITC" pitchFamily="82" charset="0"/>
              </a:rPr>
              <a:t> </a:t>
            </a:r>
            <a:r>
              <a:rPr lang="id-ID" sz="3200" b="1" dirty="0" smtClean="0">
                <a:latin typeface="Tempus Sans ITC" pitchFamily="82" charset="0"/>
              </a:rPr>
              <a:t>di kelas	:	</a:t>
            </a:r>
            <a:r>
              <a:rPr lang="en-US" sz="3200" b="1" dirty="0" smtClean="0">
                <a:latin typeface="Tempus Sans ITC" pitchFamily="82" charset="0"/>
              </a:rPr>
              <a:t>10</a:t>
            </a:r>
            <a:r>
              <a:rPr lang="id-ID" sz="3200" b="1" dirty="0" smtClean="0">
                <a:latin typeface="Tempus Sans ITC" pitchFamily="82" charset="0"/>
              </a:rPr>
              <a:t>%		</a:t>
            </a:r>
          </a:p>
          <a:p>
            <a:pPr marL="514350" lvl="0" indent="-514350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buAutoNum type="arabicPeriod"/>
              <a:tabLst>
                <a:tab pos="5918200" algn="l"/>
                <a:tab pos="6464300" algn="l"/>
              </a:tabLst>
              <a:defRPr/>
            </a:pPr>
            <a:r>
              <a:rPr lang="en-US" sz="3200" b="1" dirty="0" err="1" smtClean="0">
                <a:latin typeface="Tempus Sans ITC" pitchFamily="82" charset="0"/>
              </a:rPr>
              <a:t>Kehadiran</a:t>
            </a:r>
            <a:r>
              <a:rPr lang="id-ID" sz="3200" b="1" dirty="0" smtClean="0">
                <a:latin typeface="Tempus Sans ITC" pitchFamily="82" charset="0"/>
              </a:rPr>
              <a:t>	:	</a:t>
            </a:r>
            <a:r>
              <a:rPr lang="en-US" sz="3200" b="1" dirty="0" smtClean="0">
                <a:latin typeface="Tempus Sans ITC" pitchFamily="82" charset="0"/>
              </a:rPr>
              <a:t>5</a:t>
            </a:r>
            <a:r>
              <a:rPr lang="id-ID" sz="3200" b="1" dirty="0" smtClean="0">
                <a:latin typeface="Tempus Sans ITC" pitchFamily="82" charset="0"/>
              </a:rPr>
              <a:t>%</a:t>
            </a:r>
            <a:endParaRPr lang="en-US" sz="3200" b="1" dirty="0" smtClean="0">
              <a:latin typeface="Tempus Sans ITC" pitchFamily="82" charset="0"/>
            </a:endParaRPr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Penilaian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RECORD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CONTOH:</a:t>
            </a:r>
          </a:p>
          <a:p>
            <a:pPr>
              <a:buFontTx/>
              <a:buNone/>
            </a:pPr>
            <a:r>
              <a:rPr lang="en-US" smtClean="0"/>
              <a:t>Type rekam= RECORD</a:t>
            </a:r>
          </a:p>
          <a:p>
            <a:pPr>
              <a:buFontTx/>
              <a:buNone/>
            </a:pPr>
            <a:r>
              <a:rPr lang="en-US" smtClean="0"/>
              <a:t>		nim: string[10];nama:string[20];</a:t>
            </a:r>
          </a:p>
          <a:p>
            <a:pPr>
              <a:buFontTx/>
              <a:buNone/>
            </a:pPr>
            <a:r>
              <a:rPr lang="en-US" smtClean="0"/>
              <a:t>		ip:real;</a:t>
            </a:r>
          </a:p>
          <a:p>
            <a:pPr>
              <a:buFontTx/>
              <a:buNone/>
            </a:pPr>
            <a:r>
              <a:rPr lang="en-US" smtClean="0"/>
              <a:t>End;</a:t>
            </a:r>
          </a:p>
          <a:p>
            <a:pPr>
              <a:buFontTx/>
              <a:buNone/>
            </a:pPr>
            <a:r>
              <a:rPr lang="en-US" smtClean="0"/>
              <a:t>	larikrek= ARRAY [1..100] of rekam;</a:t>
            </a:r>
          </a:p>
          <a:p>
            <a:pPr>
              <a:buFontTx/>
              <a:buNone/>
            </a:pPr>
            <a:r>
              <a:rPr lang="en-US" smtClean="0"/>
              <a:t>Var: mhs:larikrek;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RECORD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Kebanyakan pemakain record berupa larik, yaitu untuk pemakaian dalam jumlah besar.</a:t>
            </a:r>
          </a:p>
          <a:p>
            <a:r>
              <a:rPr lang="en-US" smtClean="0"/>
              <a:t>Pada pendeklarasian record memungkinkan suatu variabel mempunyai banyak tipe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TIPE DATA HIMPUNAN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Adalah kumpulan obyek yg mempunyai tipe data yg sama dan urutan penulisannya tdk diperhatikan. Perbedaan dng larik pd himpunan selalu dioperasikan secara keseluruhan sebagai satu kesatuan.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Sintaks :</a:t>
            </a:r>
            <a:endParaRPr lang="en-US" sz="2400" b="1" i="1" smtClean="0"/>
          </a:p>
          <a:p>
            <a:pPr>
              <a:lnSpc>
                <a:spcPct val="90000"/>
              </a:lnSpc>
            </a:pPr>
            <a:r>
              <a:rPr lang="en-US" sz="2400" b="1" i="1" smtClean="0"/>
              <a:t>type</a:t>
            </a:r>
            <a:r>
              <a:rPr lang="en-US" sz="2400" i="1" smtClean="0"/>
              <a:t>  pengenal = </a:t>
            </a:r>
            <a:r>
              <a:rPr lang="en-US" sz="2400" b="1" i="1" smtClean="0"/>
              <a:t>set of </a:t>
            </a:r>
            <a:r>
              <a:rPr lang="en-US" sz="2400" i="1" smtClean="0"/>
              <a:t>tipe_data ;</a:t>
            </a: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400" smtClean="0"/>
              <a:t>Keterangan :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pengenal	adalah nama perubah/pengenal yg akan dinyatakan sbg tipe himp</a:t>
            </a:r>
          </a:p>
          <a:p>
            <a:pPr>
              <a:lnSpc>
                <a:spcPct val="90000"/>
              </a:lnSpc>
            </a:pPr>
            <a:r>
              <a:rPr lang="it-IT" sz="2400" smtClean="0"/>
              <a:t>tipe_data	adalah tipe data dari anggota himpunan , harus bertipe ordinal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TIPE DATA FILE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File adalah kumpulan dari record.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File digunakan agar data yg telah terkumpul dpt disimpan kedlm disk shg pemeliharaan data menjadi lebih mudah. 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Pemeliharaan data terdiri dari tambah data, lihat data, koreksi data, hapus data, dan cetak data.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Program Pascal menyediakan 3 jenis file :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file bertipe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file teks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file tak bertipe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pada</a:t>
            </a:r>
            <a:r>
              <a:rPr lang="en-US" dirty="0" smtClean="0"/>
              <a:t> Python</a:t>
            </a:r>
            <a:endParaRPr lang="id-ID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3154362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Python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mengenal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dua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tipe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data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bilangan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Bilan</a:t>
            </a:r>
            <a:r>
              <a:rPr lang="sv-SE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gan bulat (integer) dan </a:t>
            </a:r>
          </a:p>
          <a:p>
            <a:r>
              <a:rPr lang="sv-SE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Bilangan pecahan </a:t>
            </a:r>
            <a:r>
              <a:rPr lang="sv-SE" sz="4000" smtClean="0">
                <a:latin typeface="Tahoma" pitchFamily="34" charset="0"/>
                <a:ea typeface="Tahoma" pitchFamily="34" charset="0"/>
                <a:cs typeface="Tahoma" pitchFamily="34" charset="0"/>
              </a:rPr>
              <a:t>(float</a:t>
            </a:r>
            <a:r>
              <a:rPr lang="sv-SE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).</a:t>
            </a:r>
            <a:endParaRPr lang="en-US" sz="4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id-ID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1. </a:t>
            </a:r>
            <a:r>
              <a:rPr lang="en-US" dirty="0" err="1" smtClean="0"/>
              <a:t>Bilangan</a:t>
            </a:r>
            <a:endParaRPr lang="id-ID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81000" y="1143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pengolah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.</a:t>
            </a:r>
            <a:endParaRPr lang="id-ID" dirty="0" smtClean="0"/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2. Operator</a:t>
            </a:r>
            <a:endParaRPr lang="id-ID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81000" y="1143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3352800"/>
            <a:ext cx="8715375" cy="4978024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Operator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aritmatika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 +, - , *, /, %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Operator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perbandingan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 &gt;= , &lt;= , != , &gt; , &lt; , ==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Operator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penugasan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 *= , /= , %= , +=, -=</a:t>
            </a:r>
            <a:endParaRPr lang="en-US" sz="2400" i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762000" y="2514600"/>
            <a:ext cx="94488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Operator </a:t>
            </a:r>
            <a:r>
              <a:rPr lang="en-US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Python </a:t>
            </a:r>
            <a:r>
              <a:rPr lang="en-US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dibagi</a:t>
            </a: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menjadi</a:t>
            </a: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3 </a:t>
            </a:r>
            <a:r>
              <a:rPr lang="en-US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bagian</a:t>
            </a: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yaitu</a:t>
            </a: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  <a:endParaRPr kumimoji="0" lang="id-ID" sz="2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Pembulatan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pecahan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() </a:t>
            </a:r>
            <a:r>
              <a:rPr lang="en-US" dirty="0" err="1" smtClean="0"/>
              <a:t>dan</a:t>
            </a:r>
            <a:r>
              <a:rPr lang="en-US" dirty="0" smtClean="0"/>
              <a:t> round(). </a:t>
            </a:r>
          </a:p>
          <a:p>
            <a:endParaRPr lang="en-US" dirty="0" smtClean="0"/>
          </a:p>
          <a:p>
            <a:r>
              <a:rPr lang="en-US" dirty="0" err="1" smtClean="0"/>
              <a:t>Perbedaannya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() </a:t>
            </a:r>
            <a:r>
              <a:rPr lang="en-US" dirty="0" err="1" smtClean="0"/>
              <a:t>membulatkan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endParaRPr lang="en-US" dirty="0" smtClean="0"/>
          </a:p>
          <a:p>
            <a:r>
              <a:rPr lang="en-US" dirty="0" err="1" smtClean="0"/>
              <a:t>sedangkan</a:t>
            </a:r>
            <a:r>
              <a:rPr lang="en-US" dirty="0" smtClean="0"/>
              <a:t> round() </a:t>
            </a:r>
            <a:r>
              <a:rPr lang="en-US" dirty="0" err="1" smtClean="0"/>
              <a:t>membulatkan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pecahan</a:t>
            </a:r>
            <a:r>
              <a:rPr lang="en-US" dirty="0" smtClean="0"/>
              <a:t> (</a:t>
            </a:r>
            <a:r>
              <a:rPr lang="en-US" dirty="0" err="1" smtClean="0"/>
              <a:t>desimal</a:t>
            </a:r>
            <a:r>
              <a:rPr lang="en-US" dirty="0" smtClean="0"/>
              <a:t>)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0,5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sebaliknya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membulatkan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.</a:t>
            </a:r>
            <a:endParaRPr lang="id-ID" dirty="0" smtClean="0"/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3. </a:t>
            </a:r>
            <a:r>
              <a:rPr lang="en-US" dirty="0" err="1" smtClean="0"/>
              <a:t>Pembulatan</a:t>
            </a:r>
            <a:endParaRPr lang="id-ID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81000" y="1143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 smtClean="0"/>
              <a:t>&gt; &gt; &gt; n=17.5</a:t>
            </a:r>
          </a:p>
          <a:p>
            <a:pPr>
              <a:buNone/>
            </a:pPr>
            <a:r>
              <a:rPr lang="en-US" dirty="0" smtClean="0"/>
              <a:t>&gt; &gt; &gt; </a:t>
            </a:r>
            <a:r>
              <a:rPr lang="en-US" dirty="0" err="1" smtClean="0"/>
              <a:t>int</a:t>
            </a:r>
            <a:r>
              <a:rPr lang="en-US" dirty="0" smtClean="0"/>
              <a:t>(n)</a:t>
            </a:r>
          </a:p>
          <a:p>
            <a:pPr>
              <a:buNone/>
            </a:pPr>
            <a:r>
              <a:rPr lang="en-US" dirty="0" smtClean="0"/>
              <a:t>17</a:t>
            </a:r>
          </a:p>
          <a:p>
            <a:pPr>
              <a:buNone/>
            </a:pPr>
            <a:r>
              <a:rPr lang="en-US" dirty="0" smtClean="0"/>
              <a:t>&gt; &gt; &gt; round(n)</a:t>
            </a:r>
          </a:p>
          <a:p>
            <a:pPr>
              <a:buNone/>
            </a:pPr>
            <a:r>
              <a:rPr lang="en-US" dirty="0" smtClean="0"/>
              <a:t>18.0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&gt; &gt; &gt; n=17.49</a:t>
            </a:r>
          </a:p>
          <a:p>
            <a:pPr>
              <a:buNone/>
            </a:pPr>
            <a:r>
              <a:rPr lang="en-US" dirty="0" smtClean="0"/>
              <a:t>&gt; &gt; &gt; </a:t>
            </a:r>
            <a:r>
              <a:rPr lang="en-US" dirty="0" err="1" smtClean="0"/>
              <a:t>int</a:t>
            </a:r>
            <a:r>
              <a:rPr lang="en-US" dirty="0" smtClean="0"/>
              <a:t>(n)</a:t>
            </a:r>
          </a:p>
          <a:p>
            <a:pPr>
              <a:buNone/>
            </a:pPr>
            <a:r>
              <a:rPr lang="en-US" dirty="0" smtClean="0"/>
              <a:t>17</a:t>
            </a:r>
          </a:p>
          <a:p>
            <a:pPr>
              <a:buNone/>
            </a:pPr>
            <a:r>
              <a:rPr lang="en-US" dirty="0" smtClean="0"/>
              <a:t>&gt; &gt; &gt; round(n)</a:t>
            </a:r>
          </a:p>
          <a:p>
            <a:pPr>
              <a:buNone/>
            </a:pPr>
            <a:r>
              <a:rPr lang="en-US" dirty="0" smtClean="0"/>
              <a:t>17.0</a:t>
            </a:r>
            <a:endParaRPr lang="id-ID" dirty="0" smtClean="0"/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3. </a:t>
            </a:r>
            <a:r>
              <a:rPr lang="en-US" dirty="0" err="1" smtClean="0"/>
              <a:t>Pembulatan</a:t>
            </a:r>
            <a:endParaRPr lang="id-ID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81000" y="1143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String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yang </a:t>
            </a:r>
            <a:r>
              <a:rPr lang="en-US" dirty="0" err="1" smtClean="0"/>
              <a:t>diawali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diakhir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kutip</a:t>
            </a:r>
            <a:r>
              <a:rPr lang="en-US" dirty="0" smtClean="0"/>
              <a:t>,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kutip</a:t>
            </a:r>
            <a:r>
              <a:rPr lang="en-US" dirty="0" smtClean="0"/>
              <a:t> </a:t>
            </a:r>
            <a:r>
              <a:rPr lang="en-US" dirty="0" err="1" smtClean="0"/>
              <a:t>ganda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tunggal</a:t>
            </a:r>
            <a:r>
              <a:rPr lang="en-US" dirty="0" smtClean="0"/>
              <a:t>. </a:t>
            </a:r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, Python </a:t>
            </a:r>
            <a:r>
              <a:rPr lang="sv-SE" dirty="0" smtClean="0"/>
              <a:t>juga dapat menangani string dengan berbagai cara. String da</a:t>
            </a:r>
            <a:r>
              <a:rPr lang="en-US" dirty="0" smtClean="0"/>
              <a:t>pat </a:t>
            </a:r>
            <a:r>
              <a:rPr lang="en-US" dirty="0" err="1" smtClean="0"/>
              <a:t>diapit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kutip</a:t>
            </a:r>
            <a:r>
              <a:rPr lang="en-US" dirty="0" smtClean="0"/>
              <a:t> </a:t>
            </a:r>
            <a:r>
              <a:rPr lang="en-US" dirty="0" err="1" smtClean="0"/>
              <a:t>tunggal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kutip</a:t>
            </a:r>
            <a:r>
              <a:rPr lang="en-US" dirty="0" smtClean="0"/>
              <a:t> </a:t>
            </a:r>
            <a:r>
              <a:rPr lang="en-US" dirty="0" err="1" smtClean="0"/>
              <a:t>ganda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 smtClean="0"/>
              <a:t>&gt; &gt; &gt; ‘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‘</a:t>
            </a:r>
          </a:p>
          <a:p>
            <a:pPr>
              <a:buFont typeface="Wingdings"/>
              <a:buChar char="Ø"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&gt; &gt; &gt; "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 “</a:t>
            </a:r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4. String</a:t>
            </a:r>
            <a:endParaRPr lang="id-ID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81000" y="1143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28625" y="1295400"/>
            <a:ext cx="8715375" cy="4724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AutoNum type="arabicPeriod"/>
              <a:tabLst>
                <a:tab pos="5881688" algn="l"/>
                <a:tab pos="64547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Ujian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Akhir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 Semester (UAS)	:	</a:t>
            </a:r>
            <a:r>
              <a:rPr kumimoji="0" lang="id-ID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25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%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AutoNum type="arabicPeriod"/>
              <a:tabLst>
                <a:tab pos="5881688" algn="l"/>
                <a:tab pos="6454775" algn="l"/>
              </a:tabLst>
              <a:defRPr/>
            </a:pPr>
            <a:r>
              <a:rPr lang="en-US" sz="3200" b="1" dirty="0" err="1" smtClean="0">
                <a:latin typeface="Tempus Sans ITC" pitchFamily="82" charset="0"/>
              </a:rPr>
              <a:t>Ujian</a:t>
            </a:r>
            <a:r>
              <a:rPr lang="en-US" sz="3200" b="1" dirty="0" smtClean="0">
                <a:latin typeface="Tempus Sans ITC" pitchFamily="82" charset="0"/>
              </a:rPr>
              <a:t> Tengah Semester (UTS)	:	</a:t>
            </a:r>
            <a:r>
              <a:rPr lang="id-ID" sz="3200" b="1" dirty="0" smtClean="0">
                <a:latin typeface="Tempus Sans ITC" pitchFamily="82" charset="0"/>
              </a:rPr>
              <a:t>25</a:t>
            </a:r>
            <a:r>
              <a:rPr lang="en-US" sz="3200" b="1" dirty="0" smtClean="0">
                <a:latin typeface="Tempus Sans ITC" pitchFamily="82" charset="0"/>
              </a:rPr>
              <a:t>%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AutoNum type="arabicPeriod"/>
              <a:tabLst>
                <a:tab pos="5881688" algn="l"/>
                <a:tab pos="64547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Tugas</a:t>
            </a:r>
            <a:r>
              <a:rPr lang="en-US" sz="3200" b="1" dirty="0">
                <a:latin typeface="Tempus Sans ITC" pitchFamily="82" charset="0"/>
              </a:rPr>
              <a:t> </a:t>
            </a:r>
            <a:r>
              <a:rPr lang="en-US" sz="3200" b="1" dirty="0" err="1" smtClean="0">
                <a:latin typeface="Tempus Sans ITC" pitchFamily="82" charset="0"/>
              </a:rPr>
              <a:t>Mandiri</a:t>
            </a:r>
            <a:r>
              <a:rPr lang="en-US" sz="3200" b="1" dirty="0" smtClean="0">
                <a:latin typeface="Tempus Sans ITC" pitchFamily="82" charset="0"/>
              </a:rPr>
              <a:t>	:	</a:t>
            </a:r>
            <a:r>
              <a:rPr lang="id-ID" sz="3200" b="1" dirty="0" smtClean="0">
                <a:latin typeface="Tempus Sans ITC" pitchFamily="82" charset="0"/>
              </a:rPr>
              <a:t>15</a:t>
            </a:r>
            <a:r>
              <a:rPr lang="en-US" sz="3200" b="1" dirty="0" smtClean="0">
                <a:latin typeface="Tempus Sans ITC" pitchFamily="82" charset="0"/>
              </a:rPr>
              <a:t>%</a:t>
            </a:r>
            <a:endParaRPr kumimoji="0" lang="en-US" sz="32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empus Sans ITC" pitchFamily="8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AutoNum type="arabicPeriod"/>
              <a:tabLst>
                <a:tab pos="5918200" algn="l"/>
                <a:tab pos="6464300" algn="l"/>
              </a:tabLst>
              <a:defRPr/>
            </a:pPr>
            <a:r>
              <a:rPr lang="en-US" sz="3200" b="1" dirty="0" err="1" smtClean="0">
                <a:latin typeface="Tempus Sans ITC" pitchFamily="82" charset="0"/>
              </a:rPr>
              <a:t>Keaktifan</a:t>
            </a:r>
            <a:r>
              <a:rPr lang="en-US" sz="3200" b="1" dirty="0" smtClean="0">
                <a:latin typeface="Tempus Sans ITC" pitchFamily="82" charset="0"/>
              </a:rPr>
              <a:t> </a:t>
            </a:r>
            <a:r>
              <a:rPr lang="id-ID" sz="3200" b="1" dirty="0" smtClean="0">
                <a:latin typeface="Tempus Sans ITC" pitchFamily="82" charset="0"/>
              </a:rPr>
              <a:t>di kelas	:	15%		</a:t>
            </a:r>
          </a:p>
          <a:p>
            <a:pPr marL="514350" lvl="0" indent="-514350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buAutoNum type="arabicPeriod"/>
              <a:tabLst>
                <a:tab pos="5918200" algn="l"/>
                <a:tab pos="6464300" algn="l"/>
              </a:tabLst>
              <a:defRPr/>
            </a:pPr>
            <a:r>
              <a:rPr lang="en-US" sz="3200" b="1" dirty="0" err="1" smtClean="0">
                <a:latin typeface="Tempus Sans ITC" pitchFamily="82" charset="0"/>
              </a:rPr>
              <a:t>Kehadiran</a:t>
            </a:r>
            <a:r>
              <a:rPr lang="id-ID" sz="3200" b="1" dirty="0" smtClean="0">
                <a:latin typeface="Tempus Sans ITC" pitchFamily="82" charset="0"/>
              </a:rPr>
              <a:t>	:	20%</a:t>
            </a:r>
            <a:endParaRPr lang="en-US" sz="3200" b="1" dirty="0" smtClean="0">
              <a:latin typeface="Tempus Sans ITC" pitchFamily="82" charset="0"/>
            </a:endParaRPr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Penilaian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String </a:t>
            </a:r>
            <a:r>
              <a:rPr lang="en-US" sz="3200" b="1" dirty="0" err="1" smtClean="0"/>
              <a:t>Menjadi</a:t>
            </a:r>
            <a:r>
              <a:rPr lang="en-US" sz="3200" b="1" dirty="0" smtClean="0"/>
              <a:t> Integer - </a:t>
            </a:r>
            <a:r>
              <a:rPr lang="en-US" sz="3200" b="1" dirty="0" err="1" smtClean="0"/>
              <a:t>int</a:t>
            </a:r>
            <a:r>
              <a:rPr lang="en-US" sz="3200" b="1" dirty="0" smtClean="0"/>
              <a:t>()</a:t>
            </a:r>
          </a:p>
          <a:p>
            <a:pPr>
              <a:buNone/>
            </a:pPr>
            <a:r>
              <a:rPr lang="en-US" dirty="0" err="1" smtClean="0"/>
              <a:t>Kebalikan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(), </a:t>
            </a:r>
            <a:r>
              <a:rPr lang="en-US" dirty="0" err="1" smtClean="0"/>
              <a:t>int</a:t>
            </a:r>
            <a:r>
              <a:rPr lang="en-US" dirty="0" smtClean="0"/>
              <a:t>()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string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integer.</a:t>
            </a:r>
          </a:p>
          <a:p>
            <a:pPr>
              <a:buNone/>
            </a:pPr>
            <a:r>
              <a:rPr lang="en-US" dirty="0" smtClean="0"/>
              <a:t>&gt; &gt; &gt; </a:t>
            </a:r>
            <a:r>
              <a:rPr lang="en-US" dirty="0" err="1" smtClean="0"/>
              <a:t>int</a:t>
            </a:r>
            <a:r>
              <a:rPr lang="en-US" dirty="0" smtClean="0"/>
              <a:t>("9")</a:t>
            </a:r>
          </a:p>
          <a:p>
            <a:pPr>
              <a:buNone/>
            </a:pPr>
            <a:r>
              <a:rPr lang="en-US" dirty="0" smtClean="0"/>
              <a:t>9</a:t>
            </a:r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4. String</a:t>
            </a:r>
            <a:endParaRPr lang="id-ID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81000" y="1143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String </a:t>
            </a:r>
            <a:r>
              <a:rPr lang="en-US" sz="3200" b="1" dirty="0" err="1" smtClean="0"/>
              <a:t>Menjadi</a:t>
            </a:r>
            <a:r>
              <a:rPr lang="en-US" sz="3200" b="1" dirty="0" smtClean="0"/>
              <a:t> Float - float()</a:t>
            </a:r>
          </a:p>
          <a:p>
            <a:pPr>
              <a:buNone/>
            </a:pPr>
            <a:r>
              <a:rPr lang="en-US" dirty="0" smtClean="0"/>
              <a:t>float() </a:t>
            </a:r>
            <a:r>
              <a:rPr lang="en-US" dirty="0" err="1" smtClean="0"/>
              <a:t>mirip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()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,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bertipe</a:t>
            </a:r>
            <a:r>
              <a:rPr lang="en-US" dirty="0" smtClean="0"/>
              <a:t> </a:t>
            </a:r>
            <a:r>
              <a:rPr lang="en-US" dirty="0" err="1" smtClean="0"/>
              <a:t>foat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&gt; &gt; &gt; float("8.9")</a:t>
            </a:r>
          </a:p>
          <a:p>
            <a:pPr>
              <a:buNone/>
            </a:pPr>
            <a:r>
              <a:rPr lang="en-US" dirty="0" smtClean="0"/>
              <a:t>8.9</a:t>
            </a:r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4. String</a:t>
            </a:r>
            <a:endParaRPr lang="id-ID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81000" y="1143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813" y="2143125"/>
            <a:ext cx="7467600" cy="1571625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id-ID" sz="4800" dirty="0" smtClean="0">
                <a:solidFill>
                  <a:schemeClr val="tx1"/>
                </a:solidFill>
              </a:rPr>
              <a:t>SEKIAN</a:t>
            </a:r>
            <a:br>
              <a:rPr lang="id-ID" sz="4800" dirty="0" smtClean="0">
                <a:solidFill>
                  <a:schemeClr val="tx1"/>
                </a:solidFill>
              </a:rPr>
            </a:br>
            <a:r>
              <a:rPr lang="id-ID" sz="4800" dirty="0" smtClean="0">
                <a:solidFill>
                  <a:schemeClr val="tx1"/>
                </a:solidFill>
              </a:rPr>
              <a:t>TERIMA KASIH</a:t>
            </a:r>
            <a:endParaRPr lang="id-ID" sz="4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10807</TotalTime>
  <Words>2521</Words>
  <Application>Microsoft Office PowerPoint</Application>
  <PresentationFormat>On-screen Show (4:3)</PresentationFormat>
  <Paragraphs>509</Paragraphs>
  <Slides>92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5" baseType="lpstr">
      <vt:lpstr>Concourse</vt:lpstr>
      <vt:lpstr>Office Theme</vt:lpstr>
      <vt:lpstr>VISIO</vt:lpstr>
      <vt:lpstr>Algoritma dan Struktur data</vt:lpstr>
      <vt:lpstr>Ketua Kelompok R1 (A):  Nama :    No. HP :   </vt:lpstr>
      <vt:lpstr>Ketua Kelompok R1 (B):  Nama :    HP      :     </vt:lpstr>
      <vt:lpstr>Ketua Kelompok R1 (C):  Nama :   No. HP :    </vt:lpstr>
      <vt:lpstr>Ketua Kelompok R2(EA) :  Nama :   No. HP :  </vt:lpstr>
      <vt:lpstr>Ketua Kelompok R2 (EB) :  Nama :    No. HP :   </vt:lpstr>
      <vt:lpstr>Slide 7</vt:lpstr>
      <vt:lpstr>Slide 8</vt:lpstr>
      <vt:lpstr>Slide 9</vt:lpstr>
      <vt:lpstr>Slide 10</vt:lpstr>
      <vt:lpstr>Slide 11</vt:lpstr>
      <vt:lpstr>Prosedur Ujian Susulan</vt:lpstr>
      <vt:lpstr>VISI Prodi. Teknik Informatika</vt:lpstr>
      <vt:lpstr>MISI Prodi. Teknik Informatika</vt:lpstr>
      <vt:lpstr>Teknik Informatika</vt:lpstr>
      <vt:lpstr>Apa itu Informatika ?</vt:lpstr>
      <vt:lpstr>Apa Itu Teknik Informatika?</vt:lpstr>
      <vt:lpstr>Nilai Lebih Teknik Informatika?</vt:lpstr>
      <vt:lpstr>Bidang-bidang Informatika</vt:lpstr>
      <vt:lpstr>Bidang-bidang Informatika</vt:lpstr>
      <vt:lpstr>Bidang-bidang Informatika</vt:lpstr>
      <vt:lpstr>Bidang-bidang Informatika</vt:lpstr>
      <vt:lpstr>Bidang-bidang Informatika</vt:lpstr>
      <vt:lpstr>Bidang-bidang Informatika</vt:lpstr>
      <vt:lpstr>Bidang-bidang Informatika</vt:lpstr>
      <vt:lpstr>Bidang-bidang Informatika</vt:lpstr>
      <vt:lpstr>Profesi Lulusan Informatika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Gambaran Apa Itu Algoritma ?</vt:lpstr>
      <vt:lpstr>Slide 40</vt:lpstr>
      <vt:lpstr>Slide 41</vt:lpstr>
      <vt:lpstr>Apa itu Algoritma?</vt:lpstr>
      <vt:lpstr>Sejarah Algoritma</vt:lpstr>
      <vt:lpstr>Slide 44</vt:lpstr>
      <vt:lpstr>Pengertian Algoritma</vt:lpstr>
      <vt:lpstr>Struktur Algoritma berurutan</vt:lpstr>
      <vt:lpstr>Contoh struktur algoritma berurutan</vt:lpstr>
      <vt:lpstr>Penulisan Flowchart (1)</vt:lpstr>
      <vt:lpstr>Struktur Algoritma Percabangan </vt:lpstr>
      <vt:lpstr>Latihan soal 1 : menonton_film</vt:lpstr>
      <vt:lpstr>jawaban algoritma:  menonton_film</vt:lpstr>
      <vt:lpstr>jawaban flowchart:  menonton_film</vt:lpstr>
      <vt:lpstr>Struktur Algoritma Perulangan</vt:lpstr>
      <vt:lpstr>Struktur Perulangan</vt:lpstr>
      <vt:lpstr>Apa itu Pemrograman?</vt:lpstr>
      <vt:lpstr>Slide 56</vt:lpstr>
      <vt:lpstr>Belajar Memprogram dan Belajar Bahasa Pemrograman</vt:lpstr>
      <vt:lpstr>Sejarah pemrograman</vt:lpstr>
      <vt:lpstr>Bahasa Pemrograman dapat digolongkan menjadi dua kelompok:</vt:lpstr>
      <vt:lpstr>Slide 60</vt:lpstr>
      <vt:lpstr>STRUKTUR DATA</vt:lpstr>
      <vt:lpstr>Slide 62</vt:lpstr>
      <vt:lpstr>Slide 63</vt:lpstr>
      <vt:lpstr>Contoh Ketidaksesuaian antara basis data dan sistem informasi atau aplikasi</vt:lpstr>
      <vt:lpstr>Apa itu struktur data?</vt:lpstr>
      <vt:lpstr>Struktur Data …..</vt:lpstr>
      <vt:lpstr>Mengapa harus ada struktur data?</vt:lpstr>
      <vt:lpstr>Apa yang dipelajari???</vt:lpstr>
      <vt:lpstr>Apa yang dipelajari???</vt:lpstr>
      <vt:lpstr>Tipe Data UMUM </vt:lpstr>
      <vt:lpstr>TIPE DATA SEDERHANA</vt:lpstr>
      <vt:lpstr>TIPE BILANGAN REAL</vt:lpstr>
      <vt:lpstr>TIPE DATA SEDERHANA</vt:lpstr>
      <vt:lpstr>TIPE STRING</vt:lpstr>
      <vt:lpstr>TIPE ARRAY</vt:lpstr>
      <vt:lpstr>ARRAY DIMENSI SATU</vt:lpstr>
      <vt:lpstr>ARRAY</vt:lpstr>
      <vt:lpstr>ARRAY DIMENSI DUA</vt:lpstr>
      <vt:lpstr>TIPE RECORD</vt:lpstr>
      <vt:lpstr>RECORD</vt:lpstr>
      <vt:lpstr>RECORD</vt:lpstr>
      <vt:lpstr>TIPE DATA HIMPUNAN</vt:lpstr>
      <vt:lpstr>TIPE DATA FILE</vt:lpstr>
      <vt:lpstr>Tipe data pada Python</vt:lpstr>
      <vt:lpstr>1. Bilangan</vt:lpstr>
      <vt:lpstr>2. Operator</vt:lpstr>
      <vt:lpstr>3. Pembulatan</vt:lpstr>
      <vt:lpstr>3. Pembulatan</vt:lpstr>
      <vt:lpstr>4. String</vt:lpstr>
      <vt:lpstr>4. String</vt:lpstr>
      <vt:lpstr>4. String</vt:lpstr>
      <vt:lpstr>SEKIAN TERIMA KASIH</vt:lpstr>
    </vt:vector>
  </TitlesOfParts>
  <Company>SMK Bina Nusantara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Analisa dan  Perancangan Sistem</dc:title>
  <dc:creator>Kusumodestoni</dc:creator>
  <cp:lastModifiedBy>Toni</cp:lastModifiedBy>
  <cp:revision>494</cp:revision>
  <dcterms:created xsi:type="dcterms:W3CDTF">2012-03-03T13:10:17Z</dcterms:created>
  <dcterms:modified xsi:type="dcterms:W3CDTF">2024-03-04T14:07:53Z</dcterms:modified>
</cp:coreProperties>
</file>