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3"/>
  </p:notesMasterIdLst>
  <p:handoutMasterIdLst>
    <p:handoutMasterId r:id="rId24"/>
  </p:handoutMasterIdLst>
  <p:sldIdLst>
    <p:sldId id="706" r:id="rId2"/>
    <p:sldId id="710" r:id="rId3"/>
    <p:sldId id="831" r:id="rId4"/>
    <p:sldId id="832" r:id="rId5"/>
    <p:sldId id="833" r:id="rId6"/>
    <p:sldId id="857" r:id="rId7"/>
    <p:sldId id="858" r:id="rId8"/>
    <p:sldId id="834" r:id="rId9"/>
    <p:sldId id="835" r:id="rId10"/>
    <p:sldId id="836" r:id="rId11"/>
    <p:sldId id="880" r:id="rId12"/>
    <p:sldId id="711" r:id="rId13"/>
    <p:sldId id="838" r:id="rId14"/>
    <p:sldId id="839" r:id="rId15"/>
    <p:sldId id="841" r:id="rId16"/>
    <p:sldId id="842" r:id="rId17"/>
    <p:sldId id="883" r:id="rId18"/>
    <p:sldId id="882" r:id="rId19"/>
    <p:sldId id="887" r:id="rId20"/>
    <p:sldId id="885" r:id="rId21"/>
    <p:sldId id="300" r:id="rId22"/>
  </p:sldIdLst>
  <p:sldSz cx="9144000" cy="6858000" type="screen4x3"/>
  <p:notesSz cx="6858000" cy="111474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 horzBarState="maximized">
    <p:restoredLeft sz="18838" autoAdjust="0"/>
    <p:restoredTop sz="92821" autoAdjust="0"/>
  </p:normalViewPr>
  <p:slideViewPr>
    <p:cSldViewPr>
      <p:cViewPr varScale="1">
        <p:scale>
          <a:sx n="85" d="100"/>
          <a:sy n="85" d="100"/>
        </p:scale>
        <p:origin x="-1157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572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5572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04969-FDDD-4152-871B-F2DF189E0D11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588625"/>
            <a:ext cx="2971800" cy="55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10588625"/>
            <a:ext cx="2971800" cy="55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42321-563A-4ADA-98EB-7EEA467F48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573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5573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E2DA2-67C4-43B5-9373-BD7CF0DD7BD7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2938" y="836613"/>
            <a:ext cx="5572125" cy="4179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5295027"/>
            <a:ext cx="5486400" cy="5016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588119"/>
            <a:ext cx="2971800" cy="5573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10588119"/>
            <a:ext cx="2971800" cy="5573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8722D-D5A2-44F4-AF9E-2581DACE40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200" y="1117976"/>
            <a:ext cx="8715375" cy="6197224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514350" lvl="0" indent="-514350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endParaRPr lang="en-US" sz="5400" b="1" dirty="0" smtClean="0">
              <a:latin typeface="Tempus Sans ITC" pitchFamily="82" charset="0"/>
            </a:endParaRPr>
          </a:p>
          <a:p>
            <a:pPr marL="514350" lvl="0" indent="-514350" algn="ctr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lang="en-US" sz="5400" b="1" dirty="0" err="1" smtClean="0">
                <a:latin typeface="Tempus Sans ITC" pitchFamily="82" charset="0"/>
              </a:rPr>
              <a:t>Memahami</a:t>
            </a:r>
            <a:r>
              <a:rPr lang="en-US" sz="5400" b="1" dirty="0" smtClean="0">
                <a:latin typeface="Tempus Sans ITC" pitchFamily="82" charset="0"/>
              </a:rPr>
              <a:t> </a:t>
            </a:r>
            <a:r>
              <a:rPr lang="en-US" sz="5400" b="1" dirty="0" err="1" smtClean="0">
                <a:latin typeface="Tempus Sans ITC" pitchFamily="82" charset="0"/>
              </a:rPr>
              <a:t>tentang</a:t>
            </a:r>
            <a:r>
              <a:rPr lang="en-US" sz="5400" b="1" dirty="0" smtClean="0">
                <a:latin typeface="Tempus Sans ITC" pitchFamily="82" charset="0"/>
              </a:rPr>
              <a:t> </a:t>
            </a:r>
          </a:p>
          <a:p>
            <a:pPr marL="514350" lvl="0" indent="-514350" algn="ctr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lang="en-US" sz="5400" b="1" dirty="0" smtClean="0">
                <a:latin typeface="Tempus Sans ITC" pitchFamily="82" charset="0"/>
              </a:rPr>
              <a:t>List</a:t>
            </a:r>
          </a:p>
          <a:p>
            <a:pPr marL="514350" lvl="0" indent="-514350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endParaRPr lang="en-US" sz="1050" b="1" dirty="0" smtClean="0">
              <a:latin typeface="Tempus Sans ITC" pitchFamily="82" charset="0"/>
            </a:endParaRPr>
          </a:p>
          <a:p>
            <a:pPr marL="514350" marR="0" lvl="0" indent="-514350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	</a:t>
            </a:r>
            <a:endParaRPr lang="en-US" sz="4000" b="1" baseline="0" dirty="0" smtClean="0">
              <a:latin typeface="Tempus Sans ITC" pitchFamily="82" charset="0"/>
            </a:endParaRPr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228600" y="228600"/>
            <a:ext cx="83820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Pertemuan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Ke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sz="40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2</a:t>
            </a:r>
            <a:endParaRPr kumimoji="0" lang="id-ID" sz="4000" b="1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 txBox="1">
            <a:spLocks/>
          </p:cNvSpPr>
          <p:nvPr/>
        </p:nvSpPr>
        <p:spPr>
          <a:xfrm>
            <a:off x="228600" y="228600"/>
            <a:ext cx="83820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Latihan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1</a:t>
            </a:r>
            <a:endParaRPr kumimoji="0" lang="id-ID" sz="4000" b="1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505200"/>
            <a:ext cx="10197643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5"/>
          <p:cNvSpPr txBox="1">
            <a:spLocks/>
          </p:cNvSpPr>
          <p:nvPr/>
        </p:nvSpPr>
        <p:spPr>
          <a:xfrm>
            <a:off x="304800" y="1066800"/>
            <a:ext cx="8610600" cy="23622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Buatlah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program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2800" b="1" i="0" u="none" strike="noStrike" kern="1200" cap="none" spc="0" normalizeH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seperti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2800" b="1" i="0" u="none" strike="noStrike" kern="1200" cap="none" spc="0" normalizeH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tampilan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2800" b="1" i="0" u="none" strike="noStrike" kern="1200" cap="none" spc="0" normalizeH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2800" b="1" i="0" u="none" strike="noStrike" kern="1200" cap="none" spc="0" normalizeH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bawah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2800" b="1" i="0" u="none" strike="noStrike" kern="1200" cap="none" spc="0" normalizeH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ini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2800" b="1" i="0" u="none" strike="noStrike" kern="1200" cap="none" spc="0" normalizeH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dengan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2800" b="1" i="0" u="none" strike="noStrike" kern="1200" cap="none" spc="0" normalizeH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menggunakan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list </a:t>
            </a:r>
            <a:r>
              <a:rPr kumimoji="0" lang="en-US" sz="2800" b="1" i="0" u="none" strike="noStrike" kern="1200" cap="none" spc="0" normalizeH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variabel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:</a:t>
            </a:r>
          </a:p>
          <a:p>
            <a:pPr lvl="0">
              <a:spcBef>
                <a:spcPct val="0"/>
              </a:spcBef>
              <a:defRPr/>
            </a:pPr>
            <a:r>
              <a:rPr lang="en-US" sz="28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a = ["UNISNU", 2016, "Program </a:t>
            </a:r>
            <a:r>
              <a:rPr lang="en-US" sz="2800" b="1" dirty="0" err="1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Studi</a:t>
            </a:r>
            <a:r>
              <a:rPr lang="en-US" sz="28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", "</a:t>
            </a:r>
            <a:r>
              <a:rPr lang="en-US" sz="2800" b="1" dirty="0" err="1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Jepara</a:t>
            </a:r>
            <a:r>
              <a:rPr lang="en-US" sz="28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"]</a:t>
            </a:r>
          </a:p>
          <a:p>
            <a:pPr marL="623888" lvl="0" indent="-623888">
              <a:spcBef>
                <a:spcPct val="0"/>
              </a:spcBef>
              <a:defRPr/>
            </a:pPr>
            <a:r>
              <a:rPr lang="en-US" sz="28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b = ["</a:t>
            </a:r>
            <a:r>
              <a:rPr lang="en-US" sz="2800" b="1" dirty="0" err="1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Sains</a:t>
            </a:r>
            <a:r>
              <a:rPr lang="en-US" sz="28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sz="2800" b="1" dirty="0" err="1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dan</a:t>
            </a:r>
            <a:r>
              <a:rPr lang="en-US" sz="28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sz="2800" b="1" dirty="0" err="1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Teknologi</a:t>
            </a:r>
            <a:r>
              <a:rPr lang="en-US" sz="28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", "</a:t>
            </a:r>
            <a:r>
              <a:rPr lang="en-US" sz="2800" b="1" dirty="0" err="1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Teknik</a:t>
            </a:r>
            <a:r>
              <a:rPr lang="en-US" sz="28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sz="2800" b="1" dirty="0" err="1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Informatika</a:t>
            </a:r>
            <a:r>
              <a:rPr lang="en-US" sz="28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", "</a:t>
            </a:r>
            <a:r>
              <a:rPr lang="en-US" sz="2800" b="1" dirty="0" err="1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Fakultas</a:t>
            </a:r>
            <a:r>
              <a:rPr lang="en-US" sz="28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", "</a:t>
            </a:r>
            <a:r>
              <a:rPr lang="en-US" sz="2800" b="1" dirty="0" err="1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Tahun</a:t>
            </a:r>
            <a:r>
              <a:rPr lang="en-US" sz="28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"]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Metode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append (</a:t>
            </a:r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Penambahan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Metode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insert (</a:t>
            </a:r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Penyisipan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Metode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del (</a:t>
            </a:r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Penghapusan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>
                <a:solidFill>
                  <a:schemeClr val="tx1"/>
                </a:solidFill>
              </a:rPr>
              <a:t>Metode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Dasar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pada</a:t>
            </a:r>
            <a:r>
              <a:rPr lang="en-US" dirty="0" smtClean="0">
                <a:solidFill>
                  <a:schemeClr val="tx1"/>
                </a:solidFill>
              </a:rPr>
              <a:t> LIST</a:t>
            </a:r>
            <a:endParaRPr lang="id-ID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err="1" smtClean="0"/>
              <a:t>Rumus</a:t>
            </a:r>
            <a:r>
              <a:rPr lang="en-US" dirty="0" smtClean="0"/>
              <a:t> :</a:t>
            </a:r>
          </a:p>
          <a:p>
            <a:pPr eaLnBrk="1" hangingPunct="1">
              <a:buNone/>
            </a:pPr>
            <a:r>
              <a:rPr lang="en-US" dirty="0" smtClean="0">
                <a:solidFill>
                  <a:srgbClr val="C00000"/>
                </a:solidFill>
              </a:rPr>
              <a:t>	</a:t>
            </a:r>
            <a:r>
              <a:rPr lang="en-US" dirty="0" err="1" smtClean="0">
                <a:solidFill>
                  <a:srgbClr val="C00000"/>
                </a:solidFill>
              </a:rPr>
              <a:t>VariabelList.Append</a:t>
            </a:r>
            <a:r>
              <a:rPr lang="en-US" dirty="0" smtClean="0">
                <a:solidFill>
                  <a:srgbClr val="C00000"/>
                </a:solidFill>
              </a:rPr>
              <a:t> ( )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Append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menambahkan</a:t>
            </a:r>
            <a:endParaRPr lang="en-US" dirty="0" smtClean="0"/>
          </a:p>
          <a:p>
            <a:pPr eaLnBrk="1" hangingPunct="1"/>
            <a:r>
              <a:rPr lang="en-US" dirty="0" smtClean="0"/>
              <a:t>Insert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menyisipkan</a:t>
            </a:r>
            <a:endParaRPr lang="id-ID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 a = []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en-US" dirty="0" err="1" smtClean="0"/>
              <a:t>a.append</a:t>
            </a:r>
            <a:r>
              <a:rPr lang="en-US" dirty="0" smtClean="0"/>
              <a:t> ("UNISNU")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a.append</a:t>
            </a:r>
            <a:r>
              <a:rPr lang="en-US" dirty="0" smtClean="0"/>
              <a:t> (2016)</a:t>
            </a:r>
            <a:endParaRPr lang="id-ID" dirty="0" smtClean="0"/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LIST - </a:t>
            </a:r>
            <a:r>
              <a:rPr lang="en-US" dirty="0" err="1" smtClean="0">
                <a:solidFill>
                  <a:schemeClr val="tx1"/>
                </a:solidFill>
              </a:rPr>
              <a:t>Penambahan</a:t>
            </a:r>
            <a:endParaRPr lang="id-ID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1"/>
                </a:solidFill>
              </a:rPr>
              <a:t>Contoh</a:t>
            </a:r>
            <a:r>
              <a:rPr lang="en-US" dirty="0" smtClean="0">
                <a:solidFill>
                  <a:schemeClr val="tx1"/>
                </a:solidFill>
              </a:rPr>
              <a:t> APPEND</a:t>
            </a:r>
            <a:endParaRPr lang="id-ID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962400"/>
            <a:ext cx="7379898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095375"/>
            <a:ext cx="81534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1"/>
                </a:solidFill>
              </a:rPr>
              <a:t>Latihan</a:t>
            </a:r>
            <a:endParaRPr lang="id-ID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864726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1"/>
                </a:solidFill>
              </a:rPr>
              <a:t>Latihan</a:t>
            </a:r>
            <a:endParaRPr lang="id-ID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19200"/>
            <a:ext cx="8458200" cy="2874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838200"/>
            <a:ext cx="770904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1"/>
                </a:solidFill>
              </a:rPr>
              <a:t>Contoh</a:t>
            </a:r>
            <a:r>
              <a:rPr lang="en-US" dirty="0" smtClean="0">
                <a:solidFill>
                  <a:schemeClr val="tx1"/>
                </a:solidFill>
              </a:rPr>
              <a:t> APPEND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Inputan</a:t>
            </a:r>
            <a:endParaRPr lang="id-ID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4992511"/>
            <a:ext cx="8382000" cy="2017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066800"/>
            <a:ext cx="9078926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 txBox="1">
            <a:spLocks/>
          </p:cNvSpPr>
          <p:nvPr/>
        </p:nvSpPr>
        <p:spPr>
          <a:xfrm>
            <a:off x="228600" y="228600"/>
            <a:ext cx="83820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Latihan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1</a:t>
            </a:r>
            <a:endParaRPr kumimoji="0" lang="id-ID" sz="4000" b="1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5"/>
          <p:cNvSpPr txBox="1">
            <a:spLocks/>
          </p:cNvSpPr>
          <p:nvPr/>
        </p:nvSpPr>
        <p:spPr>
          <a:xfrm>
            <a:off x="304800" y="1066800"/>
            <a:ext cx="8610600" cy="23622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Buatlah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program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inputan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list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2800" b="1" i="0" u="none" strike="noStrike" kern="1200" cap="none" spc="0" normalizeH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dengan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2800" b="1" i="0" u="none" strike="noStrike" kern="1200" cap="none" spc="0" normalizeH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isian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2800" b="1" i="0" u="none" strike="noStrike" kern="1200" cap="none" spc="0" normalizeH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inputannya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2800" b="1" i="0" u="none" strike="noStrike" kern="1200" cap="none" spc="0" normalizeH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adalah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: </a:t>
            </a:r>
            <a:r>
              <a:rPr kumimoji="0" lang="en-US" sz="2800" b="1" i="0" u="none" strike="noStrike" kern="1200" cap="none" spc="0" normalizeH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nama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, </a:t>
            </a:r>
            <a:r>
              <a:rPr kumimoji="0" lang="en-US" sz="2800" b="1" i="0" u="none" strike="noStrike" kern="1200" cap="none" spc="0" normalizeH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alamat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, </a:t>
            </a:r>
            <a:r>
              <a:rPr kumimoji="0" lang="en-US" sz="2800" b="1" i="0" u="none" strike="noStrike" kern="1200" cap="none" spc="0" normalizeH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tempat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2800" b="1" i="0" u="none" strike="noStrike" kern="1200" cap="none" spc="0" normalizeH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lahir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, </a:t>
            </a:r>
            <a:r>
              <a:rPr kumimoji="0" lang="en-US" sz="2800" b="1" i="0" u="none" strike="noStrike" kern="1200" cap="none" spc="0" normalizeH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tanggal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2800" b="1" i="0" u="none" strike="noStrike" kern="1200" cap="none" spc="0" normalizeH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lahir</a:t>
            </a:r>
            <a:endParaRPr lang="en-US" sz="2800" b="1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200400"/>
            <a:ext cx="8237799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 txBox="1">
            <a:spLocks/>
          </p:cNvSpPr>
          <p:nvPr/>
        </p:nvSpPr>
        <p:spPr>
          <a:xfrm>
            <a:off x="228600" y="228600"/>
            <a:ext cx="83820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Latihan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2</a:t>
            </a:r>
            <a:endParaRPr kumimoji="0" lang="id-ID" sz="4000" b="1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5"/>
          <p:cNvSpPr txBox="1">
            <a:spLocks/>
          </p:cNvSpPr>
          <p:nvPr/>
        </p:nvSpPr>
        <p:spPr>
          <a:xfrm>
            <a:off x="304800" y="1066800"/>
            <a:ext cx="8610600" cy="23622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Buatlah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program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inputan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list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2800" b="1" i="0" u="none" strike="noStrike" kern="1200" cap="none" spc="0" normalizeH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dengan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2800" b="1" i="0" u="none" strike="noStrike" kern="1200" cap="none" spc="0" normalizeH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isian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2800" b="1" i="0" u="none" strike="noStrike" kern="1200" cap="none" spc="0" normalizeH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inputannya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2800" b="1" i="0" u="none" strike="noStrike" kern="1200" cap="none" spc="0" normalizeH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adalah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err="1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Biodata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: </a:t>
            </a:r>
            <a:r>
              <a:rPr kumimoji="0" lang="en-US" sz="2800" b="1" i="0" u="none" strike="noStrike" kern="1200" cap="none" spc="0" normalizeH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nama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, </a:t>
            </a:r>
            <a:r>
              <a:rPr kumimoji="0" lang="en-US" sz="2800" b="1" i="0" u="none" strike="noStrike" kern="1200" cap="none" spc="0" normalizeH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alamat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, </a:t>
            </a:r>
            <a:r>
              <a:rPr kumimoji="0" lang="en-US" sz="2800" b="1" i="0" u="none" strike="noStrike" kern="1200" cap="none" spc="0" normalizeH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tempat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2800" b="1" i="0" u="none" strike="noStrike" kern="1200" cap="none" spc="0" normalizeH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lahir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, </a:t>
            </a:r>
            <a:r>
              <a:rPr kumimoji="0" lang="en-US" sz="2800" b="1" i="0" u="none" strike="noStrike" kern="1200" cap="none" spc="0" normalizeH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tanggal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2800" b="1" i="0" u="none" strike="noStrike" kern="1200" cap="none" spc="0" normalizeH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lahir</a:t>
            </a:r>
            <a:endParaRPr kumimoji="0" lang="en-US" sz="2800" b="1" i="0" u="none" strike="noStrike" kern="1200" cap="none" spc="0" normalizeH="0" noProof="0" dirty="0" smtClean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err="1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Kuliah</a:t>
            </a:r>
            <a:r>
              <a:rPr lang="en-US" sz="28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: </a:t>
            </a:r>
            <a:r>
              <a:rPr lang="en-US" sz="2800" b="1" dirty="0" err="1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nama</a:t>
            </a:r>
            <a:r>
              <a:rPr lang="en-US" sz="28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program </a:t>
            </a:r>
            <a:r>
              <a:rPr lang="en-US" sz="2800" b="1" dirty="0" err="1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studi</a:t>
            </a:r>
            <a:r>
              <a:rPr lang="en-US" sz="28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, </a:t>
            </a:r>
            <a:r>
              <a:rPr lang="en-US" sz="2800" b="1" dirty="0" err="1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semster</a:t>
            </a:r>
            <a:r>
              <a:rPr lang="en-US" sz="28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, </a:t>
            </a:r>
            <a:r>
              <a:rPr lang="en-US" sz="2800" b="1" dirty="0" err="1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nama</a:t>
            </a:r>
            <a:r>
              <a:rPr lang="en-US" sz="28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sz="2800" b="1" dirty="0" err="1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perguruan</a:t>
            </a:r>
            <a:r>
              <a:rPr lang="en-US" sz="28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sz="2800" b="1" dirty="0" err="1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tinggi</a:t>
            </a:r>
            <a:endParaRPr lang="en-US" sz="2800" b="1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1295400"/>
            <a:ext cx="8715375" cy="5206624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List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adalah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struktur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data yang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menyimpan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koleksi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data /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kumpulan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data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secara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terurut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</a:p>
          <a:p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anda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dapat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menyimpan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sequence /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rangkaian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item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menggunakan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list. </a:t>
            </a:r>
          </a:p>
          <a:p>
            <a:endParaRPr lang="en-US" sz="3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nn-NO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List merupakan sekumpulan data dengan Tipe data apa saja yang di tulis di dalam sebuah tanda </a:t>
            </a:r>
            <a:r>
              <a:rPr lang="nn-NO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kurung </a:t>
            </a: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siku</a:t>
            </a: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[ ] yang </a:t>
            </a: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tiap</a:t>
            </a: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anggota</a:t>
            </a: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elemen</a:t>
            </a: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</a:t>
            </a: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pisahkan</a:t>
            </a: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tanda</a:t>
            </a: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koma</a:t>
            </a:r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 , ).</a:t>
            </a:r>
            <a:endParaRPr lang="en-US" sz="3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228600" y="228600"/>
            <a:ext cx="83820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Pengertian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List</a:t>
            </a:r>
            <a:endParaRPr kumimoji="0" lang="id-ID" sz="4000" b="1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762000"/>
            <a:ext cx="8007844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813" y="2143125"/>
            <a:ext cx="7467600" cy="1571625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id-ID" sz="4800" dirty="0" smtClean="0"/>
              <a:t>SEKIAN</a:t>
            </a:r>
            <a:br>
              <a:rPr lang="id-ID" sz="4800" dirty="0" smtClean="0"/>
            </a:br>
            <a:r>
              <a:rPr lang="id-ID" sz="4800" dirty="0" smtClean="0"/>
              <a:t>TERIMA KASIH</a:t>
            </a:r>
            <a:endParaRPr lang="id-ID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1066800"/>
            <a:ext cx="8715375" cy="5206624"/>
          </a:xfrm>
          <a:prstGeom prst="rect">
            <a:avLst/>
          </a:prstGeom>
        </p:spPr>
        <p:txBody>
          <a:bodyPr vert="horz" lIns="182880" tIns="91440">
            <a:normAutofit lnSpcReduction="10000"/>
          </a:bodyPr>
          <a:lstStyle/>
          <a:p>
            <a:r>
              <a:rPr lang="en-US" sz="3200" dirty="0" smtClean="0"/>
              <a:t>List </a:t>
            </a:r>
            <a:r>
              <a:rPr lang="en-US" sz="3200" dirty="0" err="1" smtClean="0"/>
              <a:t>sering</a:t>
            </a:r>
            <a:r>
              <a:rPr lang="en-US" sz="3200" dirty="0" smtClean="0"/>
              <a:t> </a:t>
            </a:r>
            <a:r>
              <a:rPr lang="en-US" sz="3200" dirty="0" err="1" smtClean="0"/>
              <a:t>disebut</a:t>
            </a:r>
            <a:r>
              <a:rPr lang="en-US" sz="3200" dirty="0" smtClean="0"/>
              <a:t> </a:t>
            </a:r>
            <a:r>
              <a:rPr lang="en-US" sz="3200" dirty="0" err="1" smtClean="0"/>
              <a:t>sebagai</a:t>
            </a:r>
            <a:r>
              <a:rPr lang="en-US" sz="3200" dirty="0" smtClean="0"/>
              <a:t> array </a:t>
            </a:r>
            <a:r>
              <a:rPr lang="en-US" sz="3200" dirty="0" err="1" smtClean="0"/>
              <a:t>atau</a:t>
            </a:r>
            <a:r>
              <a:rPr lang="en-US" sz="3200" dirty="0" smtClean="0"/>
              <a:t> </a:t>
            </a:r>
            <a:r>
              <a:rPr lang="en-US" sz="3200" dirty="0" err="1" smtClean="0"/>
              <a:t>larik</a:t>
            </a:r>
            <a:r>
              <a:rPr lang="en-US" sz="3200" dirty="0" smtClean="0"/>
              <a:t> (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bahasa</a:t>
            </a:r>
            <a:r>
              <a:rPr lang="en-US" sz="3200" dirty="0" smtClean="0"/>
              <a:t> Indonesia) </a:t>
            </a:r>
            <a:r>
              <a:rPr lang="en-US" sz="3200" dirty="0" err="1" smtClean="0"/>
              <a:t>adalah</a:t>
            </a:r>
            <a:r>
              <a:rPr lang="en-US" sz="3200" dirty="0" smtClean="0"/>
              <a:t> </a:t>
            </a:r>
            <a:r>
              <a:rPr lang="en-US" sz="3200" dirty="0" err="1" smtClean="0"/>
              <a:t>kumpulan</a:t>
            </a:r>
            <a:r>
              <a:rPr lang="en-US" sz="3200" dirty="0" smtClean="0"/>
              <a:t> data yang </a:t>
            </a:r>
            <a:r>
              <a:rPr lang="en-US" sz="3200" dirty="0" err="1" smtClean="0"/>
              <a:t>tipe</a:t>
            </a:r>
            <a:r>
              <a:rPr lang="en-US" sz="3200" dirty="0" smtClean="0"/>
              <a:t> </a:t>
            </a:r>
            <a:r>
              <a:rPr lang="en-US" sz="3200" dirty="0" err="1" smtClean="0"/>
              <a:t>datanya</a:t>
            </a:r>
            <a:r>
              <a:rPr lang="en-US" sz="3200" dirty="0" smtClean="0"/>
              <a:t> </a:t>
            </a:r>
            <a:r>
              <a:rPr lang="en-US" sz="3200" dirty="0" err="1" smtClean="0"/>
              <a:t>sama</a:t>
            </a:r>
            <a:r>
              <a:rPr lang="en-US" sz="3200" dirty="0" smtClean="0"/>
              <a:t> </a:t>
            </a:r>
            <a:r>
              <a:rPr lang="en-US" sz="3200" dirty="0" err="1" smtClean="0"/>
              <a:t>atau</a:t>
            </a:r>
            <a:r>
              <a:rPr lang="en-US" sz="3200" dirty="0" smtClean="0"/>
              <a:t> </a:t>
            </a:r>
            <a:r>
              <a:rPr lang="en-US" sz="3200" dirty="0" err="1" smtClean="0"/>
              <a:t>berbeda</a:t>
            </a:r>
            <a:r>
              <a:rPr lang="en-US" sz="3200" dirty="0" smtClean="0"/>
              <a:t>, </a:t>
            </a:r>
            <a:r>
              <a:rPr lang="en-US" sz="3200" dirty="0" err="1" smtClean="0"/>
              <a:t>dimana</a:t>
            </a:r>
            <a:r>
              <a:rPr lang="en-US" sz="3200" dirty="0" smtClean="0"/>
              <a:t> </a:t>
            </a:r>
            <a:r>
              <a:rPr lang="en-US" sz="3200" dirty="0" err="1" smtClean="0"/>
              <a:t>setiap</a:t>
            </a:r>
            <a:r>
              <a:rPr lang="en-US" sz="3200" dirty="0" smtClean="0"/>
              <a:t> data </a:t>
            </a:r>
            <a:r>
              <a:rPr lang="en-US" sz="3200" dirty="0" err="1" smtClean="0"/>
              <a:t>memiliki</a:t>
            </a:r>
            <a:r>
              <a:rPr lang="en-US" sz="3200" dirty="0" smtClean="0"/>
              <a:t> </a:t>
            </a:r>
            <a:r>
              <a:rPr lang="en-US" sz="3200" dirty="0" err="1" smtClean="0"/>
              <a:t>nomor</a:t>
            </a:r>
            <a:r>
              <a:rPr lang="en-US" sz="3200" dirty="0" smtClean="0"/>
              <a:t> index yang </a:t>
            </a:r>
            <a:r>
              <a:rPr lang="en-US" sz="3200" dirty="0" err="1" smtClean="0"/>
              <a:t>dimulai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0.</a:t>
            </a:r>
          </a:p>
          <a:p>
            <a:endParaRPr lang="en-US" sz="3200" b="1" dirty="0" smtClean="0">
              <a:latin typeface="Tempus Sans ITC" pitchFamily="82" charset="0"/>
            </a:endParaRPr>
          </a:p>
          <a:p>
            <a:r>
              <a:rPr lang="en-US" sz="3200" b="1" dirty="0" err="1" smtClean="0">
                <a:latin typeface="Tempus Sans ITC" pitchFamily="82" charset="0"/>
              </a:rPr>
              <a:t>Rumus</a:t>
            </a:r>
            <a:r>
              <a:rPr lang="en-US" sz="3200" b="1" dirty="0" smtClean="0">
                <a:latin typeface="Tempus Sans ITC" pitchFamily="82" charset="0"/>
              </a:rPr>
              <a:t> :  </a:t>
            </a:r>
            <a:r>
              <a:rPr lang="en-US" sz="3200" b="1" dirty="0" err="1" smtClean="0">
                <a:latin typeface="Tempus Sans ITC" pitchFamily="82" charset="0"/>
              </a:rPr>
              <a:t>variabel</a:t>
            </a:r>
            <a:r>
              <a:rPr lang="en-US" sz="3200" b="1" dirty="0" smtClean="0">
                <a:latin typeface="Tempus Sans ITC" pitchFamily="82" charset="0"/>
              </a:rPr>
              <a:t> = [ ]</a:t>
            </a:r>
          </a:p>
          <a:p>
            <a:endParaRPr lang="en-US" sz="3200" b="1" dirty="0" smtClean="0">
              <a:latin typeface="Tempus Sans ITC" pitchFamily="82" charset="0"/>
            </a:endParaRPr>
          </a:p>
          <a:p>
            <a:r>
              <a:rPr lang="en-US" sz="3200" b="1" dirty="0" err="1" smtClean="0">
                <a:latin typeface="Tempus Sans ITC" pitchFamily="82" charset="0"/>
              </a:rPr>
              <a:t>Contoh</a:t>
            </a:r>
            <a:r>
              <a:rPr lang="en-US" sz="3200" b="1" dirty="0" smtClean="0">
                <a:latin typeface="Tempus Sans ITC" pitchFamily="82" charset="0"/>
              </a:rPr>
              <a:t> List :</a:t>
            </a:r>
          </a:p>
          <a:p>
            <a:r>
              <a:rPr lang="da-DK" sz="2600" dirty="0" smtClean="0"/>
              <a:t>list1 = [1, 2, 3, 4, 5 ];</a:t>
            </a:r>
          </a:p>
          <a:p>
            <a:r>
              <a:rPr lang="en-US" sz="2600" dirty="0" smtClean="0"/>
              <a:t>list2 = ["a", "b", "c", "d"];</a:t>
            </a:r>
          </a:p>
          <a:p>
            <a:r>
              <a:rPr lang="en-US" sz="2600" dirty="0" smtClean="0"/>
              <a:t>list3 = [‘</a:t>
            </a:r>
            <a:r>
              <a:rPr lang="en-US" sz="2600" dirty="0" err="1" smtClean="0"/>
              <a:t>agung</a:t>
            </a:r>
            <a:r>
              <a:rPr lang="en-US" sz="2600" dirty="0" smtClean="0"/>
              <a:t>', ‘</a:t>
            </a:r>
            <a:r>
              <a:rPr lang="en-US" sz="2600" dirty="0" err="1" smtClean="0"/>
              <a:t>dedi</a:t>
            </a:r>
            <a:r>
              <a:rPr lang="en-US" sz="2600" dirty="0" smtClean="0"/>
              <a:t>', 1998, 2016];</a:t>
            </a:r>
          </a:p>
          <a:p>
            <a:endParaRPr lang="en-US" sz="2600" b="1" dirty="0" smtClean="0">
              <a:latin typeface="Tempus Sans ITC" pitchFamily="82" charset="0"/>
            </a:endParaRPr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228600" y="0"/>
            <a:ext cx="83820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Pengertian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List</a:t>
            </a:r>
            <a:endParaRPr kumimoji="0" lang="id-ID" sz="4000" b="1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7620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 txBox="1">
            <a:spLocks/>
          </p:cNvSpPr>
          <p:nvPr/>
        </p:nvSpPr>
        <p:spPr>
          <a:xfrm>
            <a:off x="228600" y="228600"/>
            <a:ext cx="83820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Contoh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List 1</a:t>
            </a:r>
            <a:endParaRPr kumimoji="0" lang="id-ID" sz="4000" b="1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267200"/>
            <a:ext cx="8534400" cy="2269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371600"/>
            <a:ext cx="834971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 txBox="1">
            <a:spLocks/>
          </p:cNvSpPr>
          <p:nvPr/>
        </p:nvSpPr>
        <p:spPr>
          <a:xfrm>
            <a:off x="228600" y="228600"/>
            <a:ext cx="83820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Contoh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List 1 </a:t>
            </a: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lanjutan</a:t>
            </a:r>
            <a:endParaRPr kumimoji="0" lang="id-ID" sz="4000" b="1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4710143"/>
            <a:ext cx="5181600" cy="2147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066801"/>
            <a:ext cx="7010400" cy="3667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733800"/>
            <a:ext cx="750985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04800"/>
            <a:ext cx="822960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301348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199" y="3276600"/>
            <a:ext cx="8374151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 txBox="1">
            <a:spLocks/>
          </p:cNvSpPr>
          <p:nvPr/>
        </p:nvSpPr>
        <p:spPr>
          <a:xfrm>
            <a:off x="228600" y="228600"/>
            <a:ext cx="83820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Contoh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List 2</a:t>
            </a:r>
            <a:endParaRPr kumimoji="0" lang="id-ID" sz="4000" b="1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4191000"/>
            <a:ext cx="648652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295400"/>
            <a:ext cx="851535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 txBox="1">
            <a:spLocks/>
          </p:cNvSpPr>
          <p:nvPr/>
        </p:nvSpPr>
        <p:spPr>
          <a:xfrm>
            <a:off x="228600" y="228600"/>
            <a:ext cx="83820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Contoh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List 2 </a:t>
            </a: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lanjutan</a:t>
            </a:r>
            <a:endParaRPr kumimoji="0" lang="id-ID" sz="4000" b="1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962400"/>
            <a:ext cx="672465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066799"/>
            <a:ext cx="9220200" cy="3722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11846</TotalTime>
  <Words>293</Words>
  <Application>Microsoft Office PowerPoint</Application>
  <PresentationFormat>On-screen Show (4:3)</PresentationFormat>
  <Paragraphs>54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Concourse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Metode Dasar pada LIST</vt:lpstr>
      <vt:lpstr>LIST - Penambahan</vt:lpstr>
      <vt:lpstr>Contoh APPEND</vt:lpstr>
      <vt:lpstr>Latihan</vt:lpstr>
      <vt:lpstr>Latihan</vt:lpstr>
      <vt:lpstr>Slide 16</vt:lpstr>
      <vt:lpstr>Contoh APPEND dengan Inputan</vt:lpstr>
      <vt:lpstr>Slide 18</vt:lpstr>
      <vt:lpstr>Slide 19</vt:lpstr>
      <vt:lpstr>Slide 20</vt:lpstr>
      <vt:lpstr>SEKIAN TERIMA KASIH</vt:lpstr>
    </vt:vector>
  </TitlesOfParts>
  <Company>SMK Bina Nusantara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Analisa dan  Perancangan Sistem</dc:title>
  <dc:creator>Kusumodestoni</dc:creator>
  <cp:lastModifiedBy>Toni</cp:lastModifiedBy>
  <cp:revision>430</cp:revision>
  <dcterms:created xsi:type="dcterms:W3CDTF">2012-03-03T13:10:17Z</dcterms:created>
  <dcterms:modified xsi:type="dcterms:W3CDTF">2023-03-05T09:21:39Z</dcterms:modified>
</cp:coreProperties>
</file>