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8"/>
  </p:notesMasterIdLst>
  <p:handoutMasterIdLst>
    <p:handoutMasterId r:id="rId19"/>
  </p:handoutMasterIdLst>
  <p:sldIdLst>
    <p:sldId id="929" r:id="rId2"/>
    <p:sldId id="914" r:id="rId3"/>
    <p:sldId id="915" r:id="rId4"/>
    <p:sldId id="916" r:id="rId5"/>
    <p:sldId id="930" r:id="rId6"/>
    <p:sldId id="931" r:id="rId7"/>
    <p:sldId id="932" r:id="rId8"/>
    <p:sldId id="933" r:id="rId9"/>
    <p:sldId id="934" r:id="rId10"/>
    <p:sldId id="936" r:id="rId11"/>
    <p:sldId id="904" r:id="rId12"/>
    <p:sldId id="937" r:id="rId13"/>
    <p:sldId id="938" r:id="rId14"/>
    <p:sldId id="939" r:id="rId15"/>
    <p:sldId id="940" r:id="rId16"/>
    <p:sldId id="300" r:id="rId17"/>
  </p:sldIdLst>
  <p:sldSz cx="9144000" cy="6858000" type="screen4x3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24948" autoAdjust="0"/>
    <p:restoredTop sz="92821" autoAdjust="0"/>
  </p:normalViewPr>
  <p:slideViewPr>
    <p:cSldViewPr>
      <p:cViewPr varScale="1">
        <p:scale>
          <a:sx n="53" d="100"/>
          <a:sy n="53" d="100"/>
        </p:scale>
        <p:origin x="-58" y="-9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7739" cy="46929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092" y="1"/>
            <a:ext cx="3077739" cy="46929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404969-FDDD-4152-871B-F2DF189E0D11}" type="datetimeFigureOut">
              <a:rPr lang="en-US" smtClean="0"/>
              <a:pPr/>
              <a:t>3/23/2023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17849"/>
            <a:ext cx="3077739" cy="4692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092" y="8917849"/>
            <a:ext cx="3077739" cy="4692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42321-563A-4ADA-98EB-7EEA467F48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6942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6942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CE2DA2-67C4-43B5-9373-BD7CF0DD7BD7}" type="datetimeFigureOut">
              <a:rPr lang="en-US" smtClean="0"/>
              <a:pPr/>
              <a:t>3/23/2023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4913" y="704850"/>
            <a:ext cx="4692650" cy="35194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2"/>
            <a:ext cx="3077739" cy="46942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917422"/>
            <a:ext cx="3077739" cy="46942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58722D-D5A2-44F4-AF9E-2581DACE407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2694B26-9805-4C22-BBD0-CF8F6D3BC2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2694B26-9805-4C22-BBD0-CF8F6D3BC2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2694B26-9805-4C22-BBD0-CF8F6D3BC2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2694B26-9805-4C22-BBD0-CF8F6D3BC2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2694B26-9805-4C22-BBD0-CF8F6D3BC2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2694B26-9805-4C22-BBD0-CF8F6D3BC2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2694B26-9805-4C22-BBD0-CF8F6D3BC2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2694B26-9805-4C22-BBD0-CF8F6D3BC2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2694B26-9805-4C22-BBD0-CF8F6D3BC2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2694B26-9805-4C22-BBD0-CF8F6D3BC2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2694B26-9805-4C22-BBD0-CF8F6D3BC2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2694B26-9805-4C22-BBD0-CF8F6D3BC24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6200" y="1117976"/>
            <a:ext cx="8715375" cy="6197224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marL="514350" lvl="0" indent="-514350">
              <a:lnSpc>
                <a:spcPct val="150000"/>
              </a:lnSpc>
              <a:spcBef>
                <a:spcPts val="250"/>
              </a:spcBef>
              <a:buClr>
                <a:schemeClr val="accent1"/>
              </a:buClr>
              <a:buSzPct val="80000"/>
              <a:tabLst>
                <a:tab pos="4967288" algn="l"/>
                <a:tab pos="5432425" algn="l"/>
              </a:tabLst>
              <a:defRPr/>
            </a:pPr>
            <a:endParaRPr lang="en-US" sz="5400" b="1" dirty="0" smtClean="0">
              <a:latin typeface="Tempus Sans ITC" pitchFamily="82" charset="0"/>
            </a:endParaRPr>
          </a:p>
          <a:p>
            <a:pPr marL="514350" lvl="0" indent="-514350" algn="ctr">
              <a:lnSpc>
                <a:spcPct val="150000"/>
              </a:lnSpc>
              <a:spcBef>
                <a:spcPts val="250"/>
              </a:spcBef>
              <a:buClr>
                <a:schemeClr val="accent1"/>
              </a:buClr>
              <a:buSzPct val="80000"/>
              <a:tabLst>
                <a:tab pos="4967288" algn="l"/>
                <a:tab pos="5432425" algn="l"/>
              </a:tabLst>
              <a:defRPr/>
            </a:pPr>
            <a:r>
              <a:rPr lang="en-US" sz="5400" b="1" dirty="0" err="1" smtClean="0">
                <a:latin typeface="Tempus Sans ITC" pitchFamily="82" charset="0"/>
              </a:rPr>
              <a:t>Memahami</a:t>
            </a:r>
            <a:r>
              <a:rPr lang="en-US" sz="5400" b="1" dirty="0" smtClean="0">
                <a:latin typeface="Tempus Sans ITC" pitchFamily="82" charset="0"/>
              </a:rPr>
              <a:t> </a:t>
            </a:r>
            <a:r>
              <a:rPr lang="en-US" sz="5400" b="1" dirty="0" err="1" smtClean="0">
                <a:latin typeface="Tempus Sans ITC" pitchFamily="82" charset="0"/>
              </a:rPr>
              <a:t>tentang</a:t>
            </a:r>
            <a:r>
              <a:rPr lang="en-US" sz="5400" b="1" dirty="0" smtClean="0">
                <a:latin typeface="Tempus Sans ITC" pitchFamily="82" charset="0"/>
              </a:rPr>
              <a:t> </a:t>
            </a:r>
          </a:p>
          <a:p>
            <a:pPr marL="514350" lvl="0" indent="-514350" algn="ctr">
              <a:lnSpc>
                <a:spcPct val="150000"/>
              </a:lnSpc>
              <a:spcBef>
                <a:spcPts val="250"/>
              </a:spcBef>
              <a:buClr>
                <a:schemeClr val="accent1"/>
              </a:buClr>
              <a:buSzPct val="80000"/>
              <a:tabLst>
                <a:tab pos="4967288" algn="l"/>
                <a:tab pos="5432425" algn="l"/>
              </a:tabLst>
              <a:defRPr/>
            </a:pPr>
            <a:r>
              <a:rPr lang="en-US" sz="5400" b="1" dirty="0" err="1" smtClean="0">
                <a:latin typeface="Tempus Sans ITC" pitchFamily="82" charset="0"/>
              </a:rPr>
              <a:t>Methode</a:t>
            </a:r>
            <a:r>
              <a:rPr lang="en-US" sz="5400" b="1" dirty="0" smtClean="0">
                <a:latin typeface="Tempus Sans ITC" pitchFamily="82" charset="0"/>
              </a:rPr>
              <a:t> Lain </a:t>
            </a:r>
            <a:r>
              <a:rPr lang="en-US" sz="5400" b="1" dirty="0" err="1" smtClean="0">
                <a:latin typeface="Tempus Sans ITC" pitchFamily="82" charset="0"/>
              </a:rPr>
              <a:t>Pada</a:t>
            </a:r>
            <a:r>
              <a:rPr lang="en-US" sz="5400" b="1" dirty="0" smtClean="0">
                <a:latin typeface="Tempus Sans ITC" pitchFamily="82" charset="0"/>
              </a:rPr>
              <a:t> LIST</a:t>
            </a:r>
          </a:p>
          <a:p>
            <a:pPr marL="514350" lvl="0" indent="-514350">
              <a:lnSpc>
                <a:spcPct val="150000"/>
              </a:lnSpc>
              <a:spcBef>
                <a:spcPts val="250"/>
              </a:spcBef>
              <a:buClr>
                <a:schemeClr val="accent1"/>
              </a:buClr>
              <a:buSzPct val="80000"/>
              <a:tabLst>
                <a:tab pos="4967288" algn="l"/>
                <a:tab pos="5432425" algn="l"/>
              </a:tabLst>
              <a:defRPr/>
            </a:pPr>
            <a:endParaRPr lang="en-US" sz="1050" b="1" dirty="0" smtClean="0">
              <a:latin typeface="Tempus Sans ITC" pitchFamily="82" charset="0"/>
            </a:endParaRPr>
          </a:p>
          <a:p>
            <a:pPr marL="514350" marR="0" lvl="0" indent="-514350" defTabSz="914400" rtl="0" eaLnBrk="1" fontAlgn="auto" latinLnBrk="0" hangingPunct="1">
              <a:lnSpc>
                <a:spcPct val="15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tabLst>
                <a:tab pos="4967288" algn="l"/>
                <a:tab pos="5432425" algn="l"/>
              </a:tabLst>
              <a:defRPr/>
            </a:pP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empus Sans ITC" pitchFamily="82" charset="0"/>
              </a:rPr>
              <a:t>	</a:t>
            </a:r>
            <a:endParaRPr lang="en-US" sz="4000" b="1" baseline="0" dirty="0" smtClean="0">
              <a:latin typeface="Tempus Sans ITC" pitchFamily="82" charset="0"/>
            </a:endParaRPr>
          </a:p>
        </p:txBody>
      </p:sp>
      <p:sp>
        <p:nvSpPr>
          <p:cNvPr id="5" name="Title 5"/>
          <p:cNvSpPr txBox="1">
            <a:spLocks/>
          </p:cNvSpPr>
          <p:nvPr/>
        </p:nvSpPr>
        <p:spPr>
          <a:xfrm>
            <a:off x="228600" y="228600"/>
            <a:ext cx="8382000" cy="762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err="1" smtClean="0">
                <a:ln>
                  <a:noFill/>
                </a:ln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Pertemuan</a:t>
            </a: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kumimoji="0" lang="en-US" sz="4000" b="1" i="0" u="none" strike="noStrike" kern="1200" cap="none" spc="0" normalizeH="0" baseline="0" noProof="0" dirty="0" err="1" smtClean="0">
                <a:ln>
                  <a:noFill/>
                </a:ln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Ke</a:t>
            </a: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lang="en-US" sz="4000" b="1" dirty="0" smtClean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4</a:t>
            </a:r>
            <a:endParaRPr kumimoji="0" lang="id-ID" sz="4000" b="1" i="0" u="none" strike="noStrike" kern="1200" cap="none" spc="0" normalizeH="0" baseline="0" noProof="0" dirty="0">
              <a:ln>
                <a:noFill/>
              </a:ln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04800" y="990600"/>
            <a:ext cx="838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2296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err="1" smtClean="0">
                <a:solidFill>
                  <a:schemeClr val="tx1"/>
                </a:solidFill>
              </a:rPr>
              <a:t>Contoh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Metode</a:t>
            </a:r>
            <a:r>
              <a:rPr lang="en-US" dirty="0" smtClean="0">
                <a:solidFill>
                  <a:schemeClr val="tx1"/>
                </a:solidFill>
              </a:rPr>
              <a:t> Index</a:t>
            </a:r>
            <a:endParaRPr lang="id-ID" dirty="0" smtClean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04800" y="990600"/>
            <a:ext cx="838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657600"/>
            <a:ext cx="8610600" cy="1713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1219200"/>
            <a:ext cx="8828576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676400"/>
            <a:ext cx="89154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229600" cy="11430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3200" dirty="0" err="1" smtClean="0">
                <a:solidFill>
                  <a:schemeClr val="tx1"/>
                </a:solidFill>
              </a:rPr>
              <a:t>Latihan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Metode</a:t>
            </a:r>
            <a:r>
              <a:rPr lang="en-US" sz="3200" dirty="0" smtClean="0">
                <a:solidFill>
                  <a:schemeClr val="tx1"/>
                </a:solidFill>
              </a:rPr>
              <a:t> Index </a:t>
            </a:r>
            <a:r>
              <a:rPr lang="en-US" sz="3200" dirty="0" err="1" smtClean="0">
                <a:solidFill>
                  <a:schemeClr val="tx1"/>
                </a:solidFill>
              </a:rPr>
              <a:t>dengan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inputan</a:t>
            </a:r>
            <a:endParaRPr lang="id-ID" sz="3200" dirty="0" smtClean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04800" y="990600"/>
            <a:ext cx="838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Metode</a:t>
            </a:r>
            <a:r>
              <a:rPr lang="en-US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POP </a:t>
            </a:r>
            <a:r>
              <a:rPr lang="en-US" dirty="0" err="1" smtClean="0"/>
              <a:t>adalah</a:t>
            </a:r>
            <a:r>
              <a:rPr lang="en-US" dirty="0" smtClean="0"/>
              <a:t>  </a:t>
            </a:r>
            <a:r>
              <a:rPr lang="en-US" dirty="0" err="1" smtClean="0"/>
              <a:t>metode</a:t>
            </a:r>
            <a:r>
              <a:rPr lang="en-US" dirty="0" smtClean="0"/>
              <a:t> yang </a:t>
            </a:r>
            <a:r>
              <a:rPr lang="en-US" dirty="0" err="1" smtClean="0"/>
              <a:t>Menghapus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(</a:t>
            </a:r>
            <a:r>
              <a:rPr lang="en-US" dirty="0" err="1" smtClean="0"/>
              <a:t>objek</a:t>
            </a:r>
            <a:r>
              <a:rPr lang="en-US" dirty="0" smtClean="0"/>
              <a:t>) </a:t>
            </a:r>
            <a:r>
              <a:rPr lang="en-US" dirty="0" err="1" smtClean="0"/>
              <a:t>dari</a:t>
            </a:r>
            <a:r>
              <a:rPr lang="en-US" dirty="0" smtClean="0"/>
              <a:t> List </a:t>
            </a:r>
            <a:r>
              <a:rPr lang="en-US" dirty="0" err="1" smtClean="0"/>
              <a:t>lalu</a:t>
            </a:r>
            <a:r>
              <a:rPr lang="en-US" dirty="0" smtClean="0"/>
              <a:t> </a:t>
            </a:r>
            <a:r>
              <a:rPr lang="en-US" dirty="0" err="1" smtClean="0"/>
              <a:t>mengembalikannya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List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 smtClean="0"/>
              <a:t>penghapusan</a:t>
            </a:r>
            <a:r>
              <a:rPr lang="en-US" dirty="0" smtClean="0"/>
              <a:t>.</a:t>
            </a:r>
          </a:p>
          <a:p>
            <a:endParaRPr lang="en-US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Rumus</a:t>
            </a:r>
            <a:r>
              <a:rPr lang="en-US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:</a:t>
            </a:r>
          </a:p>
          <a:p>
            <a:pPr>
              <a:buNone/>
            </a:pPr>
            <a:r>
              <a:rPr lang="en-US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sz="4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list.pop(</a:t>
            </a:r>
            <a:r>
              <a:rPr lang="en-US" sz="42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obj</a:t>
            </a:r>
            <a:r>
              <a:rPr lang="en-US" sz="4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=list[-1])</a:t>
            </a:r>
          </a:p>
          <a:p>
            <a:pPr>
              <a:buNone/>
            </a:pPr>
            <a:endParaRPr lang="en-US" sz="3600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r>
              <a:rPr lang="en-US" sz="3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sz="28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Keterangan</a:t>
            </a:r>
            <a:r>
              <a:rPr lang="en-US" sz="2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:</a:t>
            </a:r>
            <a:endParaRPr lang="en-US" sz="3600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r>
              <a:rPr lang="en-US" sz="3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b="1" dirty="0" err="1" smtClean="0"/>
              <a:t>obj</a:t>
            </a:r>
            <a:r>
              <a:rPr lang="en-US" b="1" dirty="0" smtClean="0"/>
              <a:t> </a:t>
            </a:r>
            <a:r>
              <a:rPr lang="en-US" b="1" dirty="0" err="1" smtClean="0"/>
              <a:t>ialah</a:t>
            </a:r>
            <a:r>
              <a:rPr lang="en-US" b="1" dirty="0" smtClean="0"/>
              <a:t> parameter </a:t>
            </a:r>
            <a:r>
              <a:rPr lang="en-US" b="1" dirty="0" err="1" smtClean="0"/>
              <a:t>dimana</a:t>
            </a:r>
            <a:r>
              <a:rPr lang="en-US" b="1" dirty="0" smtClean="0"/>
              <a:t> </a:t>
            </a:r>
            <a:r>
              <a:rPr lang="en-US" b="1" dirty="0" err="1" smtClean="0"/>
              <a:t>defaultnya</a:t>
            </a:r>
            <a:r>
              <a:rPr lang="en-US" b="1" dirty="0" smtClean="0"/>
              <a:t> </a:t>
            </a:r>
            <a:r>
              <a:rPr lang="en-US" b="1" dirty="0" err="1" smtClean="0"/>
              <a:t>ia</a:t>
            </a:r>
            <a:r>
              <a:rPr lang="en-US" b="1" dirty="0" smtClean="0"/>
              <a:t> </a:t>
            </a:r>
            <a:r>
              <a:rPr lang="en-US" b="1" dirty="0" err="1" smtClean="0"/>
              <a:t>merujuk</a:t>
            </a:r>
            <a:r>
              <a:rPr lang="en-US" b="1" dirty="0" smtClean="0"/>
              <a:t> </a:t>
            </a:r>
            <a:r>
              <a:rPr lang="en-US" b="1" dirty="0" err="1" smtClean="0"/>
              <a:t>pada</a:t>
            </a:r>
            <a:r>
              <a:rPr lang="en-US" b="1" dirty="0" smtClean="0"/>
              <a:t> list yang paling </a:t>
            </a:r>
            <a:r>
              <a:rPr lang="en-US" b="1" dirty="0" err="1" smtClean="0"/>
              <a:t>kanan</a:t>
            </a:r>
            <a:r>
              <a:rPr lang="en-US" b="1" dirty="0" smtClean="0"/>
              <a:t>, </a:t>
            </a:r>
            <a:r>
              <a:rPr lang="en-US" b="1" dirty="0" err="1" smtClean="0"/>
              <a:t>bersifat</a:t>
            </a:r>
            <a:r>
              <a:rPr lang="en-US" b="1" dirty="0" smtClean="0"/>
              <a:t> </a:t>
            </a:r>
            <a:r>
              <a:rPr lang="en-US" b="1" dirty="0" err="1" smtClean="0"/>
              <a:t>opsional</a:t>
            </a:r>
            <a:r>
              <a:rPr lang="en-US" b="1" dirty="0" smtClean="0"/>
              <a:t>.</a:t>
            </a:r>
          </a:p>
        </p:txBody>
      </p:sp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2296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err="1" smtClean="0">
                <a:solidFill>
                  <a:schemeClr val="tx1"/>
                </a:solidFill>
              </a:rPr>
              <a:t>Metode</a:t>
            </a:r>
            <a:r>
              <a:rPr lang="en-US" dirty="0" smtClean="0">
                <a:solidFill>
                  <a:schemeClr val="tx1"/>
                </a:solidFill>
              </a:rPr>
              <a:t> POP</a:t>
            </a:r>
            <a:endParaRPr lang="id-ID" dirty="0" smtClean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04800" y="990600"/>
            <a:ext cx="838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2296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err="1" smtClean="0">
                <a:solidFill>
                  <a:schemeClr val="tx1"/>
                </a:solidFill>
              </a:rPr>
              <a:t>Contoh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Metode</a:t>
            </a:r>
            <a:r>
              <a:rPr lang="en-US" dirty="0" smtClean="0">
                <a:solidFill>
                  <a:schemeClr val="tx1"/>
                </a:solidFill>
              </a:rPr>
              <a:t> POP</a:t>
            </a:r>
            <a:endParaRPr lang="id-ID" dirty="0" smtClean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04800" y="990600"/>
            <a:ext cx="838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4495800"/>
            <a:ext cx="8077200" cy="2015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9773" y="1371600"/>
            <a:ext cx="8655627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Metode</a:t>
            </a:r>
            <a:r>
              <a:rPr lang="en-US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REVERSE </a:t>
            </a:r>
            <a:r>
              <a:rPr lang="en-US" dirty="0" err="1" smtClean="0"/>
              <a:t>adalah</a:t>
            </a:r>
            <a:r>
              <a:rPr lang="en-US" dirty="0" smtClean="0"/>
              <a:t>  </a:t>
            </a:r>
            <a:r>
              <a:rPr lang="it-IT" dirty="0" smtClean="0"/>
              <a:t>membalikkan objek List di tempat.</a:t>
            </a:r>
            <a:endParaRPr lang="en-US" dirty="0" smtClean="0"/>
          </a:p>
          <a:p>
            <a:endParaRPr lang="en-US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Rumus</a:t>
            </a:r>
            <a:r>
              <a:rPr lang="en-US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:</a:t>
            </a:r>
          </a:p>
          <a:p>
            <a:pPr>
              <a:buNone/>
            </a:pPr>
            <a:r>
              <a:rPr lang="en-US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sz="48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list.reverse</a:t>
            </a:r>
            <a:r>
              <a:rPr lang="en-US" sz="4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()</a:t>
            </a:r>
            <a:endParaRPr lang="en-US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endParaRPr lang="en-US" sz="3600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r>
              <a:rPr lang="en-US" sz="3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endParaRPr lang="en-US" b="1" dirty="0" smtClean="0"/>
          </a:p>
        </p:txBody>
      </p:sp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2296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err="1" smtClean="0">
                <a:solidFill>
                  <a:schemeClr val="tx1"/>
                </a:solidFill>
              </a:rPr>
              <a:t>Metode</a:t>
            </a:r>
            <a:r>
              <a:rPr lang="en-US" dirty="0" smtClean="0">
                <a:solidFill>
                  <a:schemeClr val="tx1"/>
                </a:solidFill>
              </a:rPr>
              <a:t> REVERSE</a:t>
            </a:r>
            <a:endParaRPr lang="id-ID" dirty="0" smtClean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04800" y="990600"/>
            <a:ext cx="838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2296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err="1" smtClean="0">
                <a:solidFill>
                  <a:schemeClr val="tx1"/>
                </a:solidFill>
              </a:rPr>
              <a:t>Contoh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Metode</a:t>
            </a:r>
            <a:r>
              <a:rPr lang="en-US" dirty="0" smtClean="0">
                <a:solidFill>
                  <a:schemeClr val="tx1"/>
                </a:solidFill>
              </a:rPr>
              <a:t> REVERSE</a:t>
            </a:r>
            <a:endParaRPr lang="id-ID" dirty="0" smtClean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04800" y="990600"/>
            <a:ext cx="838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4191000"/>
            <a:ext cx="87503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371600"/>
            <a:ext cx="8768566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813" y="2143125"/>
            <a:ext cx="7467600" cy="1571625"/>
          </a:xfrm>
        </p:spPr>
        <p:txBody>
          <a:bodyPr>
            <a:no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id-ID" sz="4800" dirty="0" smtClean="0"/>
              <a:t>SEKIAN</a:t>
            </a:r>
            <a:br>
              <a:rPr lang="id-ID" sz="4800" dirty="0" smtClean="0"/>
            </a:br>
            <a:r>
              <a:rPr lang="id-ID" sz="4800" dirty="0" smtClean="0"/>
              <a:t>TERIMA KASIH</a:t>
            </a:r>
            <a:endParaRPr lang="id-ID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err="1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Metode</a:t>
            </a:r>
            <a:r>
              <a:rPr lang="en-US" b="1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append</a:t>
            </a:r>
          </a:p>
          <a:p>
            <a:r>
              <a:rPr lang="en-US" b="1" dirty="0" err="1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Metode</a:t>
            </a:r>
            <a:r>
              <a:rPr lang="en-US" b="1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insert</a:t>
            </a:r>
          </a:p>
          <a:p>
            <a:r>
              <a:rPr lang="en-US" b="1" dirty="0" err="1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Metode</a:t>
            </a:r>
            <a:r>
              <a:rPr lang="en-US" b="1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del</a:t>
            </a:r>
          </a:p>
          <a:p>
            <a:endParaRPr lang="en-US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Metode</a:t>
            </a:r>
            <a:r>
              <a:rPr lang="en-US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count</a:t>
            </a:r>
          </a:p>
          <a:p>
            <a:r>
              <a:rPr lang="en-US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Metode</a:t>
            </a:r>
            <a:r>
              <a:rPr lang="en-US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extend</a:t>
            </a:r>
          </a:p>
          <a:p>
            <a:r>
              <a:rPr lang="en-US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Metode</a:t>
            </a:r>
            <a:r>
              <a:rPr lang="en-US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index</a:t>
            </a:r>
          </a:p>
          <a:p>
            <a:r>
              <a:rPr lang="en-US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Metode</a:t>
            </a:r>
            <a:r>
              <a:rPr lang="en-US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pop</a:t>
            </a:r>
          </a:p>
          <a:p>
            <a:r>
              <a:rPr lang="en-US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Metode</a:t>
            </a:r>
            <a:r>
              <a:rPr lang="en-US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remove</a:t>
            </a:r>
          </a:p>
          <a:p>
            <a:r>
              <a:rPr lang="en-US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Metode</a:t>
            </a:r>
            <a:r>
              <a:rPr lang="en-US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reverse</a:t>
            </a:r>
          </a:p>
        </p:txBody>
      </p:sp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2296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err="1" smtClean="0">
                <a:solidFill>
                  <a:schemeClr val="tx1"/>
                </a:solidFill>
              </a:rPr>
              <a:t>Metode</a:t>
            </a:r>
            <a:r>
              <a:rPr lang="en-US" dirty="0" smtClean="0">
                <a:solidFill>
                  <a:schemeClr val="tx1"/>
                </a:solidFill>
              </a:rPr>
              <a:t> lain </a:t>
            </a:r>
            <a:r>
              <a:rPr lang="en-US" dirty="0" err="1" smtClean="0">
                <a:solidFill>
                  <a:schemeClr val="tx1"/>
                </a:solidFill>
              </a:rPr>
              <a:t>pada</a:t>
            </a:r>
            <a:r>
              <a:rPr lang="en-US" dirty="0" smtClean="0">
                <a:solidFill>
                  <a:schemeClr val="tx1"/>
                </a:solidFill>
              </a:rPr>
              <a:t> LIST</a:t>
            </a:r>
            <a:endParaRPr lang="id-ID" dirty="0" smtClean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04800" y="990600"/>
            <a:ext cx="838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Count </a:t>
            </a:r>
            <a:r>
              <a:rPr lang="en-US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adalah</a:t>
            </a:r>
            <a:r>
              <a:rPr lang="en-US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</a:t>
            </a:r>
            <a:r>
              <a:rPr lang="en-US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metode</a:t>
            </a:r>
            <a:r>
              <a:rPr lang="en-US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yang </a:t>
            </a:r>
            <a:r>
              <a:rPr lang="en-US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mengembalikan</a:t>
            </a:r>
            <a:r>
              <a:rPr lang="en-US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nilai</a:t>
            </a:r>
            <a:r>
              <a:rPr lang="en-US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hitungan</a:t>
            </a:r>
            <a:r>
              <a:rPr lang="en-US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berapa</a:t>
            </a:r>
            <a:r>
              <a:rPr lang="en-US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kali </a:t>
            </a:r>
            <a:r>
              <a:rPr lang="en-US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objek</a:t>
            </a:r>
            <a:r>
              <a:rPr lang="en-US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terdaftar</a:t>
            </a:r>
            <a:r>
              <a:rPr lang="en-US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di</a:t>
            </a:r>
            <a:r>
              <a:rPr lang="en-US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dalam</a:t>
            </a:r>
            <a:r>
              <a:rPr lang="en-US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List.</a:t>
            </a:r>
          </a:p>
          <a:p>
            <a:endParaRPr lang="en-US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Rumus</a:t>
            </a:r>
            <a:r>
              <a:rPr lang="en-US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:</a:t>
            </a:r>
          </a:p>
          <a:p>
            <a:pPr>
              <a:buNone/>
            </a:pPr>
            <a:r>
              <a:rPr lang="en-US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sz="36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list.count</a:t>
            </a:r>
            <a:r>
              <a:rPr lang="en-US" sz="3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lang="en-US" sz="36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obj</a:t>
            </a:r>
            <a:r>
              <a:rPr lang="en-US" sz="3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)</a:t>
            </a:r>
          </a:p>
          <a:p>
            <a:pPr>
              <a:buNone/>
            </a:pPr>
            <a:endParaRPr lang="en-US" sz="3600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r>
              <a:rPr lang="en-US" sz="3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sz="28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Keterangan</a:t>
            </a:r>
            <a:r>
              <a:rPr lang="en-US" sz="2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:</a:t>
            </a:r>
            <a:endParaRPr lang="en-US" sz="3600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r>
              <a:rPr lang="en-US" sz="3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sv-SE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obj merupakan parameter dimana ini adalah objek yang akan dihitung dalam List</a:t>
            </a:r>
            <a:endParaRPr lang="en-US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endParaRPr lang="en-US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2296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err="1" smtClean="0">
                <a:solidFill>
                  <a:schemeClr val="tx1"/>
                </a:solidFill>
              </a:rPr>
              <a:t>Metode</a:t>
            </a:r>
            <a:r>
              <a:rPr lang="en-US" dirty="0" smtClean="0">
                <a:solidFill>
                  <a:schemeClr val="tx1"/>
                </a:solidFill>
              </a:rPr>
              <a:t> Count</a:t>
            </a:r>
            <a:endParaRPr lang="id-ID" dirty="0" smtClean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04800" y="990600"/>
            <a:ext cx="838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2296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err="1" smtClean="0">
                <a:solidFill>
                  <a:schemeClr val="tx1"/>
                </a:solidFill>
              </a:rPr>
              <a:t>Contoh</a:t>
            </a:r>
            <a:r>
              <a:rPr lang="en-US" dirty="0" smtClean="0">
                <a:solidFill>
                  <a:schemeClr val="tx1"/>
                </a:solidFill>
              </a:rPr>
              <a:t> Count</a:t>
            </a:r>
            <a:endParaRPr lang="id-ID" dirty="0" smtClean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04800" y="990600"/>
            <a:ext cx="838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191000"/>
            <a:ext cx="90551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228725"/>
            <a:ext cx="8505825" cy="273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Extend </a:t>
            </a:r>
            <a:r>
              <a:rPr lang="en-US" dirty="0" err="1" smtClean="0"/>
              <a:t>adalah</a:t>
            </a:r>
            <a:r>
              <a:rPr lang="en-US" dirty="0" smtClean="0"/>
              <a:t>  </a:t>
            </a:r>
            <a:r>
              <a:rPr lang="en-US" dirty="0" err="1" smtClean="0"/>
              <a:t>metode</a:t>
            </a:r>
            <a:r>
              <a:rPr lang="en-US" dirty="0" smtClean="0"/>
              <a:t> yang </a:t>
            </a:r>
            <a:r>
              <a:rPr lang="en-US" dirty="0" err="1" smtClean="0"/>
              <a:t>Menambahkan</a:t>
            </a:r>
            <a:r>
              <a:rPr lang="en-US" dirty="0" smtClean="0"/>
              <a:t> </a:t>
            </a:r>
            <a:r>
              <a:rPr lang="en-US" dirty="0" err="1" smtClean="0"/>
              <a:t>urutan</a:t>
            </a:r>
            <a:r>
              <a:rPr lang="en-US" dirty="0" smtClean="0"/>
              <a:t> (sequence) </a:t>
            </a:r>
            <a:r>
              <a:rPr lang="en-US" dirty="0" err="1" smtClean="0"/>
              <a:t>elemen</a:t>
            </a:r>
            <a:r>
              <a:rPr lang="en-US" dirty="0" smtClean="0"/>
              <a:t> (</a:t>
            </a:r>
            <a:r>
              <a:rPr lang="en-US" dirty="0" err="1" smtClean="0"/>
              <a:t>isi</a:t>
            </a:r>
            <a:r>
              <a:rPr lang="en-US" dirty="0" smtClean="0"/>
              <a:t>)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List.</a:t>
            </a:r>
            <a:endParaRPr lang="en-US" dirty="0" err="1" smtClean="0"/>
          </a:p>
          <a:p>
            <a:endParaRPr lang="en-US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Rumus</a:t>
            </a:r>
            <a:r>
              <a:rPr lang="en-US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:</a:t>
            </a:r>
          </a:p>
          <a:p>
            <a:pPr>
              <a:buNone/>
            </a:pPr>
            <a:r>
              <a:rPr lang="en-US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sz="36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list.extend</a:t>
            </a:r>
            <a:r>
              <a:rPr lang="en-US" sz="3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lang="en-US" sz="36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seq</a:t>
            </a:r>
            <a:r>
              <a:rPr lang="en-US" sz="3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)</a:t>
            </a:r>
            <a:endParaRPr lang="en-US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endParaRPr lang="en-US" sz="3600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r>
              <a:rPr lang="en-US" sz="3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sz="28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Keterangan</a:t>
            </a:r>
            <a:r>
              <a:rPr lang="en-US" sz="2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:</a:t>
            </a:r>
            <a:endParaRPr lang="en-US" sz="3600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r>
              <a:rPr lang="en-US" sz="3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b="1" dirty="0" err="1" smtClean="0"/>
              <a:t>seq</a:t>
            </a:r>
            <a:r>
              <a:rPr lang="en-US" b="1" dirty="0" smtClean="0"/>
              <a:t> </a:t>
            </a:r>
            <a:r>
              <a:rPr lang="en-US" b="1" dirty="0" err="1" smtClean="0"/>
              <a:t>ialah</a:t>
            </a:r>
            <a:r>
              <a:rPr lang="en-US" b="1" dirty="0" smtClean="0"/>
              <a:t> parameter yang </a:t>
            </a:r>
            <a:r>
              <a:rPr lang="en-US" b="1" dirty="0" err="1" smtClean="0"/>
              <a:t>isinya</a:t>
            </a:r>
            <a:r>
              <a:rPr lang="en-US" b="1" dirty="0" smtClean="0"/>
              <a:t> </a:t>
            </a:r>
            <a:r>
              <a:rPr lang="en-US" b="1" dirty="0" err="1" smtClean="0"/>
              <a:t>merupakan</a:t>
            </a:r>
            <a:r>
              <a:rPr lang="en-US" b="1" dirty="0" smtClean="0"/>
              <a:t> </a:t>
            </a:r>
            <a:r>
              <a:rPr lang="en-US" b="1" dirty="0" err="1" smtClean="0"/>
              <a:t>elemen</a:t>
            </a:r>
            <a:r>
              <a:rPr lang="en-US" b="1" dirty="0" smtClean="0"/>
              <a:t> List.</a:t>
            </a:r>
            <a:endParaRPr lang="en-US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endParaRPr lang="en-US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2296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err="1" smtClean="0">
                <a:solidFill>
                  <a:schemeClr val="tx1"/>
                </a:solidFill>
              </a:rPr>
              <a:t>Metode</a:t>
            </a:r>
            <a:r>
              <a:rPr lang="en-US" dirty="0" smtClean="0">
                <a:solidFill>
                  <a:schemeClr val="tx1"/>
                </a:solidFill>
              </a:rPr>
              <a:t> Extend</a:t>
            </a:r>
            <a:endParaRPr lang="id-ID" dirty="0" smtClean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04800" y="990600"/>
            <a:ext cx="838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2296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err="1" smtClean="0">
                <a:solidFill>
                  <a:schemeClr val="tx1"/>
                </a:solidFill>
              </a:rPr>
              <a:t>Contoh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Metode</a:t>
            </a:r>
            <a:r>
              <a:rPr lang="en-US" dirty="0" smtClean="0">
                <a:solidFill>
                  <a:schemeClr val="tx1"/>
                </a:solidFill>
              </a:rPr>
              <a:t> Extend</a:t>
            </a:r>
            <a:endParaRPr lang="id-ID" dirty="0" smtClean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04800" y="990600"/>
            <a:ext cx="838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4267200"/>
            <a:ext cx="8568906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1371600"/>
            <a:ext cx="8773886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229600" cy="11430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3200" dirty="0" err="1" smtClean="0">
                <a:solidFill>
                  <a:schemeClr val="tx1"/>
                </a:solidFill>
              </a:rPr>
              <a:t>Contoh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Metode</a:t>
            </a:r>
            <a:r>
              <a:rPr lang="en-US" sz="3200" dirty="0" smtClean="0">
                <a:solidFill>
                  <a:schemeClr val="tx1"/>
                </a:solidFill>
              </a:rPr>
              <a:t> Extend </a:t>
            </a:r>
            <a:r>
              <a:rPr lang="en-US" sz="3200" dirty="0" err="1" smtClean="0">
                <a:solidFill>
                  <a:schemeClr val="tx1"/>
                </a:solidFill>
              </a:rPr>
              <a:t>Kembangkan</a:t>
            </a:r>
            <a:endParaRPr lang="id-ID" sz="3200" dirty="0" smtClean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04800" y="990600"/>
            <a:ext cx="838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0945" y="1219200"/>
            <a:ext cx="8853055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3276600"/>
            <a:ext cx="8675874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229600" cy="11430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3200" dirty="0" err="1" smtClean="0">
                <a:solidFill>
                  <a:schemeClr val="tx1"/>
                </a:solidFill>
              </a:rPr>
              <a:t>Latihan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Metode</a:t>
            </a:r>
            <a:r>
              <a:rPr lang="en-US" sz="3200" dirty="0" smtClean="0">
                <a:solidFill>
                  <a:schemeClr val="tx1"/>
                </a:solidFill>
              </a:rPr>
              <a:t> Extend </a:t>
            </a:r>
            <a:r>
              <a:rPr lang="en-US" sz="3200" dirty="0" err="1" smtClean="0">
                <a:solidFill>
                  <a:schemeClr val="tx1"/>
                </a:solidFill>
              </a:rPr>
              <a:t>dengan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Inputan</a:t>
            </a:r>
            <a:endParaRPr lang="id-ID" sz="3200" dirty="0" smtClean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04800" y="990600"/>
            <a:ext cx="838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371600"/>
            <a:ext cx="8722179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799" y="3124200"/>
            <a:ext cx="8479971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Metode</a:t>
            </a:r>
            <a:r>
              <a:rPr lang="en-US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Index </a:t>
            </a:r>
            <a:r>
              <a:rPr lang="en-US" dirty="0" err="1" smtClean="0"/>
              <a:t>adalah</a:t>
            </a:r>
            <a:r>
              <a:rPr lang="en-US" dirty="0" smtClean="0"/>
              <a:t>  </a:t>
            </a:r>
            <a:r>
              <a:rPr lang="en-US" dirty="0" err="1" smtClean="0"/>
              <a:t>metode</a:t>
            </a:r>
            <a:r>
              <a:rPr lang="en-US" dirty="0" smtClean="0"/>
              <a:t> yang </a:t>
            </a:r>
            <a:r>
              <a:rPr lang="en-US" dirty="0" err="1" smtClean="0"/>
              <a:t>Mengembalikan</a:t>
            </a:r>
            <a:r>
              <a:rPr lang="en-US" dirty="0" smtClean="0"/>
              <a:t> </a:t>
            </a:r>
            <a:r>
              <a:rPr lang="en-US" dirty="0" err="1" smtClean="0"/>
              <a:t>posisi</a:t>
            </a:r>
            <a:r>
              <a:rPr lang="en-US" dirty="0" smtClean="0"/>
              <a:t> index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List.</a:t>
            </a:r>
          </a:p>
          <a:p>
            <a:endParaRPr lang="en-US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Rumus</a:t>
            </a:r>
            <a:r>
              <a:rPr lang="en-US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:</a:t>
            </a:r>
          </a:p>
          <a:p>
            <a:pPr>
              <a:buNone/>
            </a:pPr>
            <a:r>
              <a:rPr lang="en-US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sz="43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list.index</a:t>
            </a:r>
            <a:r>
              <a:rPr lang="en-US" sz="43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lang="en-US" sz="43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obj</a:t>
            </a:r>
            <a:r>
              <a:rPr lang="en-US" sz="43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)</a:t>
            </a:r>
            <a:endParaRPr lang="en-US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endParaRPr lang="en-US" sz="3600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r>
              <a:rPr lang="en-US" sz="3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sz="28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Keterangan</a:t>
            </a:r>
            <a:r>
              <a:rPr lang="en-US" sz="2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:</a:t>
            </a:r>
            <a:endParaRPr lang="en-US" sz="3600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r>
              <a:rPr lang="en-US" sz="3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b="1" dirty="0" err="1" smtClean="0"/>
              <a:t>obj</a:t>
            </a:r>
            <a:r>
              <a:rPr lang="en-US" b="1" dirty="0" smtClean="0"/>
              <a:t> </a:t>
            </a:r>
            <a:r>
              <a:rPr lang="en-US" b="1" dirty="0" err="1" smtClean="0"/>
              <a:t>ialah</a:t>
            </a:r>
            <a:r>
              <a:rPr lang="en-US" b="1" dirty="0" smtClean="0"/>
              <a:t> parameter yang </a:t>
            </a:r>
            <a:r>
              <a:rPr lang="en-US" b="1" dirty="0" err="1" smtClean="0"/>
              <a:t>merupakan</a:t>
            </a:r>
            <a:r>
              <a:rPr lang="en-US" b="1" dirty="0" smtClean="0"/>
              <a:t> </a:t>
            </a:r>
            <a:r>
              <a:rPr lang="en-US" b="1" dirty="0" err="1" smtClean="0"/>
              <a:t>objek</a:t>
            </a:r>
            <a:r>
              <a:rPr lang="en-US" b="1" dirty="0" smtClean="0"/>
              <a:t> (string, </a:t>
            </a:r>
            <a:r>
              <a:rPr lang="en-US" b="1" dirty="0" err="1" smtClean="0"/>
              <a:t>angka</a:t>
            </a:r>
            <a:r>
              <a:rPr lang="en-US" b="1" dirty="0" smtClean="0"/>
              <a:t> </a:t>
            </a:r>
            <a:r>
              <a:rPr lang="en-US" b="1" dirty="0" err="1" smtClean="0"/>
              <a:t>dll</a:t>
            </a:r>
            <a:r>
              <a:rPr lang="en-US" b="1" dirty="0" smtClean="0"/>
              <a:t>) yang </a:t>
            </a:r>
            <a:r>
              <a:rPr lang="en-US" b="1" dirty="0" err="1" smtClean="0"/>
              <a:t>akan</a:t>
            </a:r>
            <a:r>
              <a:rPr lang="en-US" b="1" dirty="0" smtClean="0"/>
              <a:t> </a:t>
            </a:r>
            <a:r>
              <a:rPr lang="en-US" b="1" dirty="0" err="1" smtClean="0"/>
              <a:t>di</a:t>
            </a:r>
            <a:r>
              <a:rPr lang="en-US" b="1" dirty="0" smtClean="0"/>
              <a:t> </a:t>
            </a:r>
            <a:r>
              <a:rPr lang="en-US" b="1" dirty="0" err="1" smtClean="0"/>
              <a:t>cari</a:t>
            </a:r>
            <a:r>
              <a:rPr lang="en-US" b="1" dirty="0" smtClean="0"/>
              <a:t> </a:t>
            </a:r>
            <a:r>
              <a:rPr lang="en-US" b="1" dirty="0" err="1" smtClean="0"/>
              <a:t>indeks</a:t>
            </a:r>
            <a:r>
              <a:rPr lang="en-US" b="1" dirty="0" smtClean="0"/>
              <a:t> </a:t>
            </a:r>
            <a:r>
              <a:rPr lang="en-US" b="1" dirty="0" err="1" smtClean="0"/>
              <a:t>nya</a:t>
            </a:r>
            <a:r>
              <a:rPr lang="en-US" b="1" dirty="0" smtClean="0"/>
              <a:t> </a:t>
            </a:r>
            <a:r>
              <a:rPr lang="en-US" b="1" dirty="0" err="1" smtClean="0"/>
              <a:t>dalam</a:t>
            </a:r>
            <a:endParaRPr lang="en-US" b="1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b="1" dirty="0" err="1" smtClean="0"/>
              <a:t>sebuah</a:t>
            </a:r>
            <a:r>
              <a:rPr lang="en-US" b="1" dirty="0" smtClean="0"/>
              <a:t> List.</a:t>
            </a:r>
          </a:p>
        </p:txBody>
      </p:sp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2296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err="1" smtClean="0">
                <a:solidFill>
                  <a:schemeClr val="tx1"/>
                </a:solidFill>
              </a:rPr>
              <a:t>Metode</a:t>
            </a:r>
            <a:r>
              <a:rPr lang="en-US" dirty="0" smtClean="0">
                <a:solidFill>
                  <a:schemeClr val="tx1"/>
                </a:solidFill>
              </a:rPr>
              <a:t> Index</a:t>
            </a:r>
            <a:endParaRPr lang="id-ID" dirty="0" smtClean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04800" y="990600"/>
            <a:ext cx="838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13680</TotalTime>
  <Words>155</Words>
  <Application>Microsoft Office PowerPoint</Application>
  <PresentationFormat>On-screen Show (4:3)</PresentationFormat>
  <Paragraphs>66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Concourse</vt:lpstr>
      <vt:lpstr>Slide 1</vt:lpstr>
      <vt:lpstr>Metode lain pada LIST</vt:lpstr>
      <vt:lpstr>Metode Count</vt:lpstr>
      <vt:lpstr>Contoh Count</vt:lpstr>
      <vt:lpstr>Metode Extend</vt:lpstr>
      <vt:lpstr>Contoh Metode Extend</vt:lpstr>
      <vt:lpstr>Contoh Metode Extend Kembangkan</vt:lpstr>
      <vt:lpstr>Latihan Metode Extend dengan Inputan</vt:lpstr>
      <vt:lpstr>Metode Index</vt:lpstr>
      <vt:lpstr>Contoh Metode Index</vt:lpstr>
      <vt:lpstr>Latihan Metode Index dengan inputan</vt:lpstr>
      <vt:lpstr>Metode POP</vt:lpstr>
      <vt:lpstr>Contoh Metode POP</vt:lpstr>
      <vt:lpstr>Metode REVERSE</vt:lpstr>
      <vt:lpstr>Contoh Metode REVERSE</vt:lpstr>
      <vt:lpstr>SEKIAN TERIMA KASIH</vt:lpstr>
    </vt:vector>
  </TitlesOfParts>
  <Company>SMK Bina Nusantara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Analisa dan  Perancangan Sistem</dc:title>
  <dc:creator>Kusumodestoni</dc:creator>
  <cp:lastModifiedBy>Toni</cp:lastModifiedBy>
  <cp:revision>445</cp:revision>
  <dcterms:created xsi:type="dcterms:W3CDTF">2012-03-03T13:10:17Z</dcterms:created>
  <dcterms:modified xsi:type="dcterms:W3CDTF">2023-03-23T13:26:29Z</dcterms:modified>
</cp:coreProperties>
</file>