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p:scale>
          <a:sx n="54" d="100"/>
          <a:sy n="54" d="100"/>
        </p:scale>
        <p:origin x="-1830" y="-3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4CDEF03-E3E2-40A3-ACE4-11B89152BF4D}" type="datetimeFigureOut">
              <a:rPr lang="id-ID" smtClean="0"/>
              <a:pPr/>
              <a:t>31/05/2023</a:t>
            </a:fld>
            <a:endParaRPr lang="id-ID"/>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id-ID"/>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6DE71F3-D65D-43E1-B017-B760A1E26CB8}"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CDEF03-E3E2-40A3-ACE4-11B89152BF4D}" type="datetimeFigureOut">
              <a:rPr lang="id-ID" smtClean="0"/>
              <a:pPr/>
              <a:t>31/05/2023</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6DE71F3-D65D-43E1-B017-B760A1E26CB8}"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CDEF03-E3E2-40A3-ACE4-11B89152BF4D}" type="datetimeFigureOut">
              <a:rPr lang="id-ID" smtClean="0"/>
              <a:pPr/>
              <a:t>31/05/2023</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6DE71F3-D65D-43E1-B017-B760A1E26CB8}"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CDEF03-E3E2-40A3-ACE4-11B89152BF4D}" type="datetimeFigureOut">
              <a:rPr lang="id-ID" smtClean="0"/>
              <a:pPr/>
              <a:t>31/05/2023</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6DE71F3-D65D-43E1-B017-B760A1E26CB8}" type="slidenum">
              <a:rPr lang="id-ID" smtClean="0"/>
              <a:pPr/>
              <a:t>‹#›</a:t>
            </a:fld>
            <a:endParaRPr lang="id-ID"/>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4CDEF03-E3E2-40A3-ACE4-11B89152BF4D}" type="datetimeFigureOut">
              <a:rPr lang="id-ID" smtClean="0"/>
              <a:pPr/>
              <a:t>31/05/2023</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6DE71F3-D65D-43E1-B017-B760A1E26CB8}" type="slidenum">
              <a:rPr lang="id-ID" smtClean="0"/>
              <a:pPr/>
              <a:t>‹#›</a:t>
            </a:fld>
            <a:endParaRPr lang="id-ID"/>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CDEF03-E3E2-40A3-ACE4-11B89152BF4D}" type="datetimeFigureOut">
              <a:rPr lang="id-ID" smtClean="0"/>
              <a:pPr/>
              <a:t>31/05/2023</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E6DE71F3-D65D-43E1-B017-B760A1E26CB8}" type="slidenum">
              <a:rPr lang="id-ID" smtClean="0"/>
              <a:pPr/>
              <a:t>‹#›</a:t>
            </a:fld>
            <a:endParaRPr lang="id-ID"/>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4CDEF03-E3E2-40A3-ACE4-11B89152BF4D}" type="datetimeFigureOut">
              <a:rPr lang="id-ID" smtClean="0"/>
              <a:pPr/>
              <a:t>31/05/2023</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E6DE71F3-D65D-43E1-B017-B760A1E26CB8}"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4CDEF03-E3E2-40A3-ACE4-11B89152BF4D}" type="datetimeFigureOut">
              <a:rPr lang="id-ID" smtClean="0"/>
              <a:pPr/>
              <a:t>31/05/2023</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E6DE71F3-D65D-43E1-B017-B760A1E26CB8}" type="slidenum">
              <a:rPr lang="id-ID" smtClean="0"/>
              <a:pPr/>
              <a:t>‹#›</a:t>
            </a:fld>
            <a:endParaRPr lang="id-ID"/>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4CDEF03-E3E2-40A3-ACE4-11B89152BF4D}" type="datetimeFigureOut">
              <a:rPr lang="id-ID" smtClean="0"/>
              <a:pPr/>
              <a:t>31/05/2023</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E6DE71F3-D65D-43E1-B017-B760A1E26CB8}"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4CDEF03-E3E2-40A3-ACE4-11B89152BF4D}" type="datetimeFigureOut">
              <a:rPr lang="id-ID" smtClean="0"/>
              <a:pPr/>
              <a:t>31/05/2023</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E6DE71F3-D65D-43E1-B017-B760A1E26CB8}"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4CDEF03-E3E2-40A3-ACE4-11B89152BF4D}" type="datetimeFigureOut">
              <a:rPr lang="id-ID" smtClean="0"/>
              <a:pPr/>
              <a:t>31/05/2023</a:t>
            </a:fld>
            <a:endParaRPr lang="id-ID"/>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id-ID"/>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6DE71F3-D65D-43E1-B017-B760A1E26CB8}" type="slidenum">
              <a:rPr lang="id-ID" smtClean="0"/>
              <a:pPr/>
              <a:t>‹#›</a:t>
            </a:fld>
            <a:endParaRPr lang="id-ID"/>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4CDEF03-E3E2-40A3-ACE4-11B89152BF4D}" type="datetimeFigureOut">
              <a:rPr lang="id-ID" smtClean="0"/>
              <a:pPr/>
              <a:t>31/05/2023</a:t>
            </a:fld>
            <a:endParaRPr lang="id-ID"/>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id-ID"/>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6DE71F3-D65D-43E1-B017-B760A1E26CB8}"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Listening activities</a:t>
            </a:r>
            <a:endParaRPr lang="id-ID" dirty="0"/>
          </a:p>
        </p:txBody>
      </p:sp>
      <p:sp>
        <p:nvSpPr>
          <p:cNvPr id="3" name="Subtitle 2"/>
          <p:cNvSpPr>
            <a:spLocks noGrp="1"/>
          </p:cNvSpPr>
          <p:nvPr>
            <p:ph type="subTitle" idx="1"/>
          </p:nvPr>
        </p:nvSpPr>
        <p:spPr/>
        <p:txBody>
          <a:bodyPr/>
          <a:lstStyle/>
          <a:p>
            <a:endParaRPr lang="id-I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457200" y="1481138"/>
          <a:ext cx="8229600" cy="37084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id-ID" dirty="0" smtClean="0"/>
                        <a:t>American-English</a:t>
                      </a:r>
                      <a:endParaRPr lang="id-ID" dirty="0"/>
                    </a:p>
                  </a:txBody>
                  <a:tcPr/>
                </a:tc>
                <a:tc>
                  <a:txBody>
                    <a:bodyPr/>
                    <a:lstStyle/>
                    <a:p>
                      <a:r>
                        <a:rPr lang="id-ID" dirty="0" smtClean="0"/>
                        <a:t>British-English</a:t>
                      </a:r>
                      <a:endParaRPr lang="id-ID" dirty="0"/>
                    </a:p>
                  </a:txBody>
                  <a:tcPr/>
                </a:tc>
              </a:tr>
              <a:tr h="370840">
                <a:tc>
                  <a:txBody>
                    <a:bodyPr/>
                    <a:lstStyle/>
                    <a:p>
                      <a:r>
                        <a:rPr lang="id-ID" dirty="0" smtClean="0"/>
                        <a:t>-am (program)</a:t>
                      </a:r>
                      <a:endParaRPr lang="id-ID" dirty="0"/>
                    </a:p>
                  </a:txBody>
                  <a:tcPr/>
                </a:tc>
                <a:tc>
                  <a:txBody>
                    <a:bodyPr/>
                    <a:lstStyle/>
                    <a:p>
                      <a:r>
                        <a:rPr lang="id-ID" dirty="0" smtClean="0"/>
                        <a:t>-amme (programme)</a:t>
                      </a:r>
                      <a:endParaRPr lang="id-ID" dirty="0"/>
                    </a:p>
                  </a:txBody>
                  <a:tcPr/>
                </a:tc>
              </a:tr>
              <a:tr h="370840">
                <a:tc>
                  <a:txBody>
                    <a:bodyPr/>
                    <a:lstStyle/>
                    <a:p>
                      <a:r>
                        <a:rPr lang="id-ID" dirty="0" smtClean="0"/>
                        <a:t>-k (check, bank)</a:t>
                      </a:r>
                      <a:endParaRPr lang="id-ID" dirty="0"/>
                    </a:p>
                  </a:txBody>
                  <a:tcPr/>
                </a:tc>
                <a:tc>
                  <a:txBody>
                    <a:bodyPr/>
                    <a:lstStyle/>
                    <a:p>
                      <a:r>
                        <a:rPr lang="id-ID" dirty="0" smtClean="0"/>
                        <a:t>-que (cheque, banque)</a:t>
                      </a:r>
                      <a:endParaRPr lang="id-ID" dirty="0"/>
                    </a:p>
                  </a:txBody>
                  <a:tcPr/>
                </a:tc>
              </a:tr>
              <a:tr h="370840">
                <a:tc>
                  <a:txBody>
                    <a:bodyPr/>
                    <a:lstStyle/>
                    <a:p>
                      <a:r>
                        <a:rPr lang="id-ID" dirty="0" smtClean="0"/>
                        <a:t>-er (center, theater)</a:t>
                      </a:r>
                      <a:endParaRPr lang="id-ID" dirty="0"/>
                    </a:p>
                  </a:txBody>
                  <a:tcPr/>
                </a:tc>
                <a:tc>
                  <a:txBody>
                    <a:bodyPr/>
                    <a:lstStyle/>
                    <a:p>
                      <a:r>
                        <a:rPr lang="id-ID" dirty="0" smtClean="0"/>
                        <a:t>-re (centre, theatre)</a:t>
                      </a:r>
                      <a:endParaRPr lang="id-ID" dirty="0"/>
                    </a:p>
                  </a:txBody>
                  <a:tcPr/>
                </a:tc>
              </a:tr>
              <a:tr h="370840">
                <a:tc>
                  <a:txBody>
                    <a:bodyPr/>
                    <a:lstStyle/>
                    <a:p>
                      <a:r>
                        <a:rPr lang="id-ID" dirty="0" smtClean="0"/>
                        <a:t>-ize</a:t>
                      </a:r>
                      <a:r>
                        <a:rPr lang="id-ID" baseline="0" dirty="0" smtClean="0"/>
                        <a:t> (apologize, organize)</a:t>
                      </a:r>
                      <a:endParaRPr lang="id-ID" dirty="0"/>
                    </a:p>
                  </a:txBody>
                  <a:tcPr/>
                </a:tc>
                <a:tc>
                  <a:txBody>
                    <a:bodyPr/>
                    <a:lstStyle/>
                    <a:p>
                      <a:r>
                        <a:rPr lang="id-ID" dirty="0" smtClean="0"/>
                        <a:t>-ise  (apologise, organise)</a:t>
                      </a:r>
                      <a:endParaRPr lang="id-ID" dirty="0"/>
                    </a:p>
                  </a:txBody>
                  <a:tcPr/>
                </a:tc>
              </a:tr>
              <a:tr h="370840">
                <a:tc>
                  <a:txBody>
                    <a:bodyPr/>
                    <a:lstStyle/>
                    <a:p>
                      <a:r>
                        <a:rPr lang="id-ID" dirty="0" smtClean="0"/>
                        <a:t>-or (color, honor, favor)</a:t>
                      </a:r>
                      <a:endParaRPr lang="id-ID" dirty="0"/>
                    </a:p>
                  </a:txBody>
                  <a:tcPr/>
                </a:tc>
                <a:tc>
                  <a:txBody>
                    <a:bodyPr/>
                    <a:lstStyle/>
                    <a:p>
                      <a:r>
                        <a:rPr lang="id-ID" dirty="0" smtClean="0"/>
                        <a:t>-our</a:t>
                      </a:r>
                      <a:r>
                        <a:rPr lang="id-ID" baseline="0" dirty="0" smtClean="0"/>
                        <a:t> (colour, honour, favour)</a:t>
                      </a:r>
                      <a:endParaRPr lang="id-ID" dirty="0"/>
                    </a:p>
                  </a:txBody>
                  <a:tcPr/>
                </a:tc>
              </a:tr>
              <a:tr h="370840">
                <a:tc>
                  <a:txBody>
                    <a:bodyPr/>
                    <a:lstStyle/>
                    <a:p>
                      <a:r>
                        <a:rPr lang="id-ID" dirty="0" smtClean="0"/>
                        <a:t>-og (dialog, catalog)</a:t>
                      </a:r>
                      <a:endParaRPr lang="id-ID" dirty="0"/>
                    </a:p>
                  </a:txBody>
                  <a:tcPr/>
                </a:tc>
                <a:tc>
                  <a:txBody>
                    <a:bodyPr/>
                    <a:lstStyle/>
                    <a:p>
                      <a:r>
                        <a:rPr lang="id-ID" dirty="0" smtClean="0"/>
                        <a:t>-ogue (dialogue, catalogue)</a:t>
                      </a:r>
                      <a:endParaRPr lang="id-ID" dirty="0"/>
                    </a:p>
                  </a:txBody>
                  <a:tcPr/>
                </a:tc>
              </a:tr>
              <a:tr h="370840">
                <a:tc>
                  <a:txBody>
                    <a:bodyPr/>
                    <a:lstStyle/>
                    <a:p>
                      <a:r>
                        <a:rPr lang="id-ID" dirty="0" smtClean="0"/>
                        <a:t>-yze (analyze, paralyze)</a:t>
                      </a:r>
                      <a:endParaRPr lang="id-ID" dirty="0"/>
                    </a:p>
                  </a:txBody>
                  <a:tcPr/>
                </a:tc>
                <a:tc>
                  <a:txBody>
                    <a:bodyPr/>
                    <a:lstStyle/>
                    <a:p>
                      <a:r>
                        <a:rPr lang="id-ID" dirty="0" smtClean="0"/>
                        <a:t>-yse (analyse, paralyse)</a:t>
                      </a:r>
                      <a:endParaRPr lang="id-ID" dirty="0"/>
                    </a:p>
                  </a:txBody>
                  <a:tcPr/>
                </a:tc>
              </a:tr>
              <a:tr h="370840">
                <a:tc>
                  <a:txBody>
                    <a:bodyPr/>
                    <a:lstStyle/>
                    <a:p>
                      <a:endParaRPr lang="id-ID"/>
                    </a:p>
                  </a:txBody>
                  <a:tcPr/>
                </a:tc>
                <a:tc>
                  <a:txBody>
                    <a:bodyPr/>
                    <a:lstStyle/>
                    <a:p>
                      <a:endParaRPr lang="id-ID"/>
                    </a:p>
                  </a:txBody>
                  <a:tcPr/>
                </a:tc>
              </a:tr>
              <a:tr h="370840">
                <a:tc>
                  <a:txBody>
                    <a:bodyPr/>
                    <a:lstStyle/>
                    <a:p>
                      <a:endParaRPr lang="id-ID"/>
                    </a:p>
                  </a:txBody>
                  <a:tcPr/>
                </a:tc>
                <a:tc>
                  <a:txBody>
                    <a:bodyPr/>
                    <a:lstStyle/>
                    <a:p>
                      <a:endParaRPr lang="id-ID"/>
                    </a:p>
                  </a:txBody>
                  <a:tcPr/>
                </a:tc>
              </a:tr>
            </a:tbl>
          </a:graphicData>
        </a:graphic>
      </p:graphicFrame>
      <p:sp>
        <p:nvSpPr>
          <p:cNvPr id="2" name="Title 1"/>
          <p:cNvSpPr>
            <a:spLocks noGrp="1"/>
          </p:cNvSpPr>
          <p:nvPr>
            <p:ph type="title"/>
          </p:nvPr>
        </p:nvSpPr>
        <p:spPr/>
        <p:txBody>
          <a:bodyPr/>
          <a:lstStyle/>
          <a:p>
            <a:r>
              <a:rPr lang="id-ID" dirty="0" smtClean="0"/>
              <a:t>Suffixes </a:t>
            </a: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40792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id-ID" dirty="0" smtClean="0"/>
                        <a:t>American English</a:t>
                      </a:r>
                      <a:endParaRPr lang="id-ID" dirty="0"/>
                    </a:p>
                  </a:txBody>
                  <a:tcPr/>
                </a:tc>
                <a:tc>
                  <a:txBody>
                    <a:bodyPr/>
                    <a:lstStyle/>
                    <a:p>
                      <a:r>
                        <a:rPr lang="id-ID" dirty="0" smtClean="0"/>
                        <a:t>British English</a:t>
                      </a:r>
                      <a:endParaRPr lang="id-ID" dirty="0"/>
                    </a:p>
                  </a:txBody>
                  <a:tcPr/>
                </a:tc>
              </a:tr>
              <a:tr h="370840">
                <a:tc>
                  <a:txBody>
                    <a:bodyPr/>
                    <a:lstStyle/>
                    <a:p>
                      <a:r>
                        <a:rPr lang="id-ID" dirty="0" smtClean="0"/>
                        <a:t>appall</a:t>
                      </a:r>
                      <a:endParaRPr lang="id-ID" dirty="0"/>
                    </a:p>
                  </a:txBody>
                  <a:tcPr/>
                </a:tc>
                <a:tc>
                  <a:txBody>
                    <a:bodyPr/>
                    <a:lstStyle/>
                    <a:p>
                      <a:r>
                        <a:rPr lang="id-ID" dirty="0" smtClean="0"/>
                        <a:t>appal</a:t>
                      </a:r>
                      <a:endParaRPr lang="id-ID" dirty="0"/>
                    </a:p>
                  </a:txBody>
                  <a:tcPr/>
                </a:tc>
              </a:tr>
              <a:tr h="370840">
                <a:tc>
                  <a:txBody>
                    <a:bodyPr/>
                    <a:lstStyle/>
                    <a:p>
                      <a:r>
                        <a:rPr lang="id-ID" dirty="0" smtClean="0"/>
                        <a:t>enroll</a:t>
                      </a:r>
                      <a:endParaRPr lang="id-ID" dirty="0"/>
                    </a:p>
                  </a:txBody>
                  <a:tcPr/>
                </a:tc>
                <a:tc>
                  <a:txBody>
                    <a:bodyPr/>
                    <a:lstStyle/>
                    <a:p>
                      <a:r>
                        <a:rPr lang="id-ID" dirty="0" smtClean="0"/>
                        <a:t>enrol</a:t>
                      </a:r>
                      <a:endParaRPr lang="id-ID" dirty="0"/>
                    </a:p>
                  </a:txBody>
                  <a:tcPr/>
                </a:tc>
              </a:tr>
              <a:tr h="370840">
                <a:tc>
                  <a:txBody>
                    <a:bodyPr/>
                    <a:lstStyle/>
                    <a:p>
                      <a:r>
                        <a:rPr lang="id-ID" dirty="0" smtClean="0"/>
                        <a:t>Fulfill, fulfillment</a:t>
                      </a:r>
                      <a:endParaRPr lang="id-ID" dirty="0"/>
                    </a:p>
                  </a:txBody>
                  <a:tcPr/>
                </a:tc>
                <a:tc>
                  <a:txBody>
                    <a:bodyPr/>
                    <a:lstStyle/>
                    <a:p>
                      <a:r>
                        <a:rPr lang="id-ID" dirty="0" smtClean="0"/>
                        <a:t>Fulfil, fulfilment</a:t>
                      </a:r>
                      <a:endParaRPr lang="id-ID" dirty="0"/>
                    </a:p>
                  </a:txBody>
                  <a:tcPr/>
                </a:tc>
              </a:tr>
              <a:tr h="370840">
                <a:tc>
                  <a:txBody>
                    <a:bodyPr/>
                    <a:lstStyle/>
                    <a:p>
                      <a:r>
                        <a:rPr lang="id-ID" dirty="0" smtClean="0"/>
                        <a:t>skillful</a:t>
                      </a:r>
                      <a:endParaRPr lang="id-ID" dirty="0"/>
                    </a:p>
                  </a:txBody>
                  <a:tcPr/>
                </a:tc>
                <a:tc>
                  <a:txBody>
                    <a:bodyPr/>
                    <a:lstStyle/>
                    <a:p>
                      <a:r>
                        <a:rPr lang="id-ID" dirty="0" smtClean="0"/>
                        <a:t>skilful</a:t>
                      </a:r>
                      <a:endParaRPr lang="id-ID" dirty="0"/>
                    </a:p>
                  </a:txBody>
                  <a:tcPr/>
                </a:tc>
              </a:tr>
              <a:tr h="370840">
                <a:tc>
                  <a:txBody>
                    <a:bodyPr/>
                    <a:lstStyle/>
                    <a:p>
                      <a:r>
                        <a:rPr lang="id-ID" dirty="0" smtClean="0"/>
                        <a:t>willful</a:t>
                      </a:r>
                      <a:endParaRPr lang="id-ID" dirty="0"/>
                    </a:p>
                  </a:txBody>
                  <a:tcPr/>
                </a:tc>
                <a:tc>
                  <a:txBody>
                    <a:bodyPr/>
                    <a:lstStyle/>
                    <a:p>
                      <a:r>
                        <a:rPr lang="id-ID" dirty="0" smtClean="0"/>
                        <a:t>wilful</a:t>
                      </a:r>
                      <a:endParaRPr lang="id-ID" dirty="0"/>
                    </a:p>
                  </a:txBody>
                  <a:tcPr/>
                </a:tc>
              </a:tr>
              <a:tr h="370840">
                <a:tc>
                  <a:txBody>
                    <a:bodyPr/>
                    <a:lstStyle/>
                    <a:p>
                      <a:r>
                        <a:rPr lang="id-ID" dirty="0" smtClean="0"/>
                        <a:t>jewelry</a:t>
                      </a:r>
                      <a:endParaRPr lang="id-ID" dirty="0"/>
                    </a:p>
                  </a:txBody>
                  <a:tcPr/>
                </a:tc>
                <a:tc>
                  <a:txBody>
                    <a:bodyPr/>
                    <a:lstStyle/>
                    <a:p>
                      <a:r>
                        <a:rPr lang="id-ID" dirty="0" smtClean="0"/>
                        <a:t>jewellery</a:t>
                      </a:r>
                      <a:endParaRPr lang="id-ID" dirty="0"/>
                    </a:p>
                  </a:txBody>
                  <a:tcPr/>
                </a:tc>
              </a:tr>
              <a:tr h="370840">
                <a:tc>
                  <a:txBody>
                    <a:bodyPr/>
                    <a:lstStyle/>
                    <a:p>
                      <a:r>
                        <a:rPr lang="id-ID" dirty="0" smtClean="0"/>
                        <a:t>counselor</a:t>
                      </a:r>
                      <a:endParaRPr lang="id-ID" dirty="0"/>
                    </a:p>
                  </a:txBody>
                  <a:tcPr/>
                </a:tc>
                <a:tc>
                  <a:txBody>
                    <a:bodyPr/>
                    <a:lstStyle/>
                    <a:p>
                      <a:r>
                        <a:rPr lang="id-ID" dirty="0" smtClean="0"/>
                        <a:t>counsellor</a:t>
                      </a:r>
                      <a:endParaRPr lang="id-ID" dirty="0"/>
                    </a:p>
                  </a:txBody>
                  <a:tcPr/>
                </a:tc>
              </a:tr>
              <a:tr h="370840">
                <a:tc>
                  <a:txBody>
                    <a:bodyPr/>
                    <a:lstStyle/>
                    <a:p>
                      <a:r>
                        <a:rPr lang="id-ID" dirty="0" smtClean="0"/>
                        <a:t>modeling</a:t>
                      </a:r>
                      <a:endParaRPr lang="id-ID" dirty="0"/>
                    </a:p>
                  </a:txBody>
                  <a:tcPr/>
                </a:tc>
                <a:tc>
                  <a:txBody>
                    <a:bodyPr/>
                    <a:lstStyle/>
                    <a:p>
                      <a:r>
                        <a:rPr lang="id-ID" dirty="0" smtClean="0"/>
                        <a:t>modelling</a:t>
                      </a:r>
                      <a:endParaRPr lang="id-ID" dirty="0"/>
                    </a:p>
                  </a:txBody>
                  <a:tcPr/>
                </a:tc>
              </a:tr>
              <a:tr h="370840">
                <a:tc>
                  <a:txBody>
                    <a:bodyPr/>
                    <a:lstStyle/>
                    <a:p>
                      <a:r>
                        <a:rPr lang="id-ID" dirty="0" smtClean="0"/>
                        <a:t>traveler</a:t>
                      </a:r>
                      <a:endParaRPr lang="id-ID" dirty="0"/>
                    </a:p>
                  </a:txBody>
                  <a:tcPr/>
                </a:tc>
                <a:tc>
                  <a:txBody>
                    <a:bodyPr/>
                    <a:lstStyle/>
                    <a:p>
                      <a:r>
                        <a:rPr lang="id-ID" dirty="0" smtClean="0"/>
                        <a:t>traveller</a:t>
                      </a:r>
                      <a:endParaRPr lang="id-ID" dirty="0"/>
                    </a:p>
                  </a:txBody>
                  <a:tcPr/>
                </a:tc>
              </a:tr>
              <a:tr h="370840">
                <a:tc>
                  <a:txBody>
                    <a:bodyPr/>
                    <a:lstStyle/>
                    <a:p>
                      <a:endParaRPr lang="id-ID"/>
                    </a:p>
                  </a:txBody>
                  <a:tcPr/>
                </a:tc>
                <a:tc>
                  <a:txBody>
                    <a:bodyPr/>
                    <a:lstStyle/>
                    <a:p>
                      <a:endParaRPr lang="id-ID"/>
                    </a:p>
                  </a:txBody>
                  <a:tcPr/>
                </a:tc>
              </a:tr>
            </a:tbl>
          </a:graphicData>
        </a:graphic>
      </p:graphicFrame>
      <p:sp>
        <p:nvSpPr>
          <p:cNvPr id="2" name="Title 1"/>
          <p:cNvSpPr>
            <a:spLocks noGrp="1"/>
          </p:cNvSpPr>
          <p:nvPr>
            <p:ph type="title"/>
          </p:nvPr>
        </p:nvSpPr>
        <p:spPr/>
        <p:txBody>
          <a:bodyPr/>
          <a:lstStyle/>
          <a:p>
            <a:r>
              <a:rPr lang="id-ID" dirty="0" smtClean="0"/>
              <a:t>Double / Single Consonants</a:t>
            </a:r>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4500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id-ID" dirty="0" smtClean="0"/>
                        <a:t>American English</a:t>
                      </a:r>
                      <a:endParaRPr lang="id-ID" dirty="0"/>
                    </a:p>
                  </a:txBody>
                  <a:tcPr/>
                </a:tc>
                <a:tc>
                  <a:txBody>
                    <a:bodyPr/>
                    <a:lstStyle/>
                    <a:p>
                      <a:r>
                        <a:rPr lang="id-ID" dirty="0" smtClean="0"/>
                        <a:t>British English</a:t>
                      </a:r>
                      <a:endParaRPr lang="id-ID" dirty="0"/>
                    </a:p>
                  </a:txBody>
                  <a:tcPr/>
                </a:tc>
              </a:tr>
              <a:tr h="370840">
                <a:tc>
                  <a:txBody>
                    <a:bodyPr/>
                    <a:lstStyle/>
                    <a:p>
                      <a:r>
                        <a:rPr lang="id-ID" dirty="0" smtClean="0"/>
                        <a:t>gasoline</a:t>
                      </a:r>
                      <a:endParaRPr lang="id-ID" dirty="0"/>
                    </a:p>
                  </a:txBody>
                  <a:tcPr/>
                </a:tc>
                <a:tc>
                  <a:txBody>
                    <a:bodyPr/>
                    <a:lstStyle/>
                    <a:p>
                      <a:r>
                        <a:rPr lang="id-ID" dirty="0" smtClean="0"/>
                        <a:t>petrol</a:t>
                      </a:r>
                      <a:endParaRPr lang="id-ID" dirty="0"/>
                    </a:p>
                  </a:txBody>
                  <a:tcPr/>
                </a:tc>
              </a:tr>
              <a:tr h="370840">
                <a:tc>
                  <a:txBody>
                    <a:bodyPr/>
                    <a:lstStyle/>
                    <a:p>
                      <a:r>
                        <a:rPr lang="id-ID" dirty="0" smtClean="0"/>
                        <a:t>major</a:t>
                      </a:r>
                      <a:endParaRPr lang="id-ID" dirty="0"/>
                    </a:p>
                  </a:txBody>
                  <a:tcPr/>
                </a:tc>
                <a:tc>
                  <a:txBody>
                    <a:bodyPr/>
                    <a:lstStyle/>
                    <a:p>
                      <a:r>
                        <a:rPr lang="id-ID" dirty="0" smtClean="0"/>
                        <a:t>subject</a:t>
                      </a:r>
                      <a:endParaRPr lang="id-ID" dirty="0"/>
                    </a:p>
                  </a:txBody>
                  <a:tcPr/>
                </a:tc>
              </a:tr>
              <a:tr h="370840">
                <a:tc>
                  <a:txBody>
                    <a:bodyPr/>
                    <a:lstStyle/>
                    <a:p>
                      <a:r>
                        <a:rPr lang="id-ID" dirty="0" smtClean="0"/>
                        <a:t>truck</a:t>
                      </a:r>
                      <a:endParaRPr lang="id-ID" dirty="0"/>
                    </a:p>
                  </a:txBody>
                  <a:tcPr/>
                </a:tc>
                <a:tc>
                  <a:txBody>
                    <a:bodyPr/>
                    <a:lstStyle/>
                    <a:p>
                      <a:r>
                        <a:rPr lang="id-ID" dirty="0" smtClean="0"/>
                        <a:t>lorry</a:t>
                      </a:r>
                      <a:endParaRPr lang="id-ID" dirty="0"/>
                    </a:p>
                  </a:txBody>
                  <a:tcPr/>
                </a:tc>
              </a:tr>
              <a:tr h="370840">
                <a:tc>
                  <a:txBody>
                    <a:bodyPr/>
                    <a:lstStyle/>
                    <a:p>
                      <a:r>
                        <a:rPr lang="id-ID" dirty="0" smtClean="0"/>
                        <a:t>pants</a:t>
                      </a:r>
                      <a:endParaRPr lang="id-ID" dirty="0"/>
                    </a:p>
                  </a:txBody>
                  <a:tcPr/>
                </a:tc>
                <a:tc>
                  <a:txBody>
                    <a:bodyPr/>
                    <a:lstStyle/>
                    <a:p>
                      <a:r>
                        <a:rPr lang="id-ID" dirty="0" smtClean="0"/>
                        <a:t>trousers</a:t>
                      </a:r>
                      <a:endParaRPr lang="id-ID" dirty="0"/>
                    </a:p>
                  </a:txBody>
                  <a:tcPr/>
                </a:tc>
              </a:tr>
              <a:tr h="370840">
                <a:tc>
                  <a:txBody>
                    <a:bodyPr/>
                    <a:lstStyle/>
                    <a:p>
                      <a:r>
                        <a:rPr lang="id-ID" dirty="0" smtClean="0"/>
                        <a:t>Mail a letter</a:t>
                      </a:r>
                      <a:endParaRPr lang="id-ID" dirty="0"/>
                    </a:p>
                  </a:txBody>
                  <a:tcPr/>
                </a:tc>
                <a:tc>
                  <a:txBody>
                    <a:bodyPr/>
                    <a:lstStyle/>
                    <a:p>
                      <a:r>
                        <a:rPr lang="id-ID" dirty="0" smtClean="0"/>
                        <a:t>Post a letter</a:t>
                      </a:r>
                      <a:endParaRPr lang="id-ID" dirty="0"/>
                    </a:p>
                  </a:txBody>
                  <a:tcPr/>
                </a:tc>
              </a:tr>
              <a:tr h="370840">
                <a:tc>
                  <a:txBody>
                    <a:bodyPr/>
                    <a:lstStyle/>
                    <a:p>
                      <a:r>
                        <a:rPr lang="id-ID" dirty="0" smtClean="0"/>
                        <a:t>faculty</a:t>
                      </a:r>
                      <a:endParaRPr lang="id-ID" dirty="0"/>
                    </a:p>
                  </a:txBody>
                  <a:tcPr/>
                </a:tc>
                <a:tc>
                  <a:txBody>
                    <a:bodyPr/>
                    <a:lstStyle/>
                    <a:p>
                      <a:r>
                        <a:rPr lang="id-ID" dirty="0" smtClean="0"/>
                        <a:t>staff</a:t>
                      </a:r>
                      <a:endParaRPr lang="id-ID" dirty="0"/>
                    </a:p>
                  </a:txBody>
                  <a:tcPr/>
                </a:tc>
              </a:tr>
              <a:tr h="370840">
                <a:tc>
                  <a:txBody>
                    <a:bodyPr/>
                    <a:lstStyle/>
                    <a:p>
                      <a:r>
                        <a:rPr lang="id-ID" dirty="0" smtClean="0"/>
                        <a:t>trash</a:t>
                      </a:r>
                      <a:endParaRPr lang="id-ID" dirty="0"/>
                    </a:p>
                  </a:txBody>
                  <a:tcPr/>
                </a:tc>
                <a:tc>
                  <a:txBody>
                    <a:bodyPr/>
                    <a:lstStyle/>
                    <a:p>
                      <a:r>
                        <a:rPr lang="id-ID" dirty="0" smtClean="0"/>
                        <a:t>rubbish</a:t>
                      </a:r>
                      <a:endParaRPr lang="id-ID" dirty="0"/>
                    </a:p>
                  </a:txBody>
                  <a:tcPr/>
                </a:tc>
              </a:tr>
              <a:tr h="370840">
                <a:tc>
                  <a:txBody>
                    <a:bodyPr/>
                    <a:lstStyle/>
                    <a:p>
                      <a:r>
                        <a:rPr lang="id-ID" dirty="0" smtClean="0"/>
                        <a:t>store</a:t>
                      </a:r>
                      <a:endParaRPr lang="id-ID" dirty="0"/>
                    </a:p>
                  </a:txBody>
                  <a:tcPr/>
                </a:tc>
                <a:tc>
                  <a:txBody>
                    <a:bodyPr/>
                    <a:lstStyle/>
                    <a:p>
                      <a:r>
                        <a:rPr lang="id-ID" dirty="0" smtClean="0"/>
                        <a:t>shop</a:t>
                      </a:r>
                      <a:endParaRPr lang="id-ID" dirty="0"/>
                    </a:p>
                  </a:txBody>
                  <a:tcPr/>
                </a:tc>
              </a:tr>
              <a:tr h="370840">
                <a:tc>
                  <a:txBody>
                    <a:bodyPr/>
                    <a:lstStyle/>
                    <a:p>
                      <a:r>
                        <a:rPr lang="id-ID" dirty="0" smtClean="0"/>
                        <a:t>restroom</a:t>
                      </a:r>
                      <a:endParaRPr lang="id-ID" dirty="0"/>
                    </a:p>
                  </a:txBody>
                  <a:tcPr/>
                </a:tc>
                <a:tc>
                  <a:txBody>
                    <a:bodyPr/>
                    <a:lstStyle/>
                    <a:p>
                      <a:r>
                        <a:rPr lang="id-ID" dirty="0" smtClean="0"/>
                        <a:t>loo</a:t>
                      </a:r>
                      <a:endParaRPr lang="id-ID" dirty="0"/>
                    </a:p>
                  </a:txBody>
                  <a:tcPr/>
                </a:tc>
              </a:tr>
              <a:tr h="370840">
                <a:tc>
                  <a:txBody>
                    <a:bodyPr/>
                    <a:lstStyle/>
                    <a:p>
                      <a:r>
                        <a:rPr lang="id-ID" dirty="0" smtClean="0"/>
                        <a:t>flashlight</a:t>
                      </a:r>
                      <a:endParaRPr lang="id-ID" dirty="0"/>
                    </a:p>
                  </a:txBody>
                  <a:tcPr/>
                </a:tc>
                <a:tc>
                  <a:txBody>
                    <a:bodyPr/>
                    <a:lstStyle/>
                    <a:p>
                      <a:r>
                        <a:rPr lang="id-ID" dirty="0" smtClean="0"/>
                        <a:t>torch</a:t>
                      </a:r>
                      <a:endParaRPr lang="id-ID" dirty="0"/>
                    </a:p>
                  </a:txBody>
                  <a:tcPr/>
                </a:tc>
              </a:tr>
              <a:tr h="370840">
                <a:tc>
                  <a:txBody>
                    <a:bodyPr/>
                    <a:lstStyle/>
                    <a:p>
                      <a:r>
                        <a:rPr lang="id-ID" dirty="0" smtClean="0"/>
                        <a:t>vacation</a:t>
                      </a:r>
                      <a:endParaRPr lang="id-ID" dirty="0"/>
                    </a:p>
                  </a:txBody>
                  <a:tcPr/>
                </a:tc>
                <a:tc>
                  <a:txBody>
                    <a:bodyPr/>
                    <a:lstStyle/>
                    <a:p>
                      <a:r>
                        <a:rPr lang="id-ID" dirty="0" smtClean="0"/>
                        <a:t>holiday</a:t>
                      </a:r>
                      <a:endParaRPr lang="id-ID" dirty="0"/>
                    </a:p>
                  </a:txBody>
                  <a:tcPr/>
                </a:tc>
              </a:tr>
            </a:tbl>
          </a:graphicData>
        </a:graphic>
      </p:graphicFrame>
      <p:sp>
        <p:nvSpPr>
          <p:cNvPr id="2" name="Title 1"/>
          <p:cNvSpPr>
            <a:spLocks noGrp="1"/>
          </p:cNvSpPr>
          <p:nvPr>
            <p:ph type="title"/>
          </p:nvPr>
        </p:nvSpPr>
        <p:spPr/>
        <p:txBody>
          <a:bodyPr/>
          <a:lstStyle/>
          <a:p>
            <a:r>
              <a:rPr lang="id-ID" dirty="0" smtClean="0"/>
              <a:t>Word Usage</a:t>
            </a:r>
            <a:endParaRPr lang="id-ID"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id-ID" dirty="0" smtClean="0"/>
              <a:t>Listening for specific information.</a:t>
            </a:r>
          </a:p>
          <a:p>
            <a:pPr marL="514350" indent="-514350">
              <a:buAutoNum type="arabicPeriod"/>
            </a:pPr>
            <a:r>
              <a:rPr lang="id-ID" dirty="0" smtClean="0"/>
              <a:t>Listening for main ideas, supporting information, and details.</a:t>
            </a:r>
          </a:p>
          <a:p>
            <a:pPr marL="514350" indent="-514350">
              <a:buAutoNum type="arabicPeriod"/>
            </a:pPr>
            <a:r>
              <a:rPr lang="id-ID" dirty="0" smtClean="0"/>
              <a:t>Understanding the speaker’s opinion.</a:t>
            </a:r>
            <a:endParaRPr lang="id-ID" dirty="0"/>
          </a:p>
        </p:txBody>
      </p:sp>
      <p:sp>
        <p:nvSpPr>
          <p:cNvPr id="2" name="Title 1"/>
          <p:cNvSpPr>
            <a:spLocks noGrp="1"/>
          </p:cNvSpPr>
          <p:nvPr>
            <p:ph type="title"/>
          </p:nvPr>
        </p:nvSpPr>
        <p:spPr/>
        <p:txBody>
          <a:bodyPr>
            <a:normAutofit fontScale="90000"/>
          </a:bodyPr>
          <a:lstStyle/>
          <a:p>
            <a:r>
              <a:rPr lang="id-ID" dirty="0" smtClean="0"/>
              <a:t>The test measures how well you can manage the following skills:</a:t>
            </a:r>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b="1" dirty="0" smtClean="0"/>
              <a:t>Before you listen:</a:t>
            </a:r>
          </a:p>
          <a:p>
            <a:pPr>
              <a:buFontTx/>
              <a:buChar char="-"/>
            </a:pPr>
            <a:r>
              <a:rPr lang="id-ID" dirty="0" smtClean="0"/>
              <a:t>Read the instructions to know how many words you are allowed or required to write.</a:t>
            </a:r>
          </a:p>
          <a:p>
            <a:pPr>
              <a:buFontTx/>
              <a:buChar char="-"/>
            </a:pPr>
            <a:r>
              <a:rPr lang="id-ID" dirty="0" smtClean="0"/>
              <a:t>Read through the questions and notes on the question paper and decide what the topic is.</a:t>
            </a:r>
          </a:p>
          <a:p>
            <a:pPr>
              <a:buNone/>
            </a:pPr>
            <a:r>
              <a:rPr lang="id-ID" dirty="0" smtClean="0"/>
              <a:t>	who is talking?</a:t>
            </a:r>
          </a:p>
          <a:p>
            <a:pPr>
              <a:buNone/>
            </a:pPr>
            <a:r>
              <a:rPr lang="id-ID" dirty="0" smtClean="0"/>
              <a:t>	what are they talking about?</a:t>
            </a:r>
          </a:p>
          <a:p>
            <a:pPr>
              <a:buNone/>
            </a:pPr>
            <a:r>
              <a:rPr lang="id-ID" dirty="0" smtClean="0"/>
              <a:t>	how do they feel about it?</a:t>
            </a:r>
          </a:p>
        </p:txBody>
      </p:sp>
      <p:sp>
        <p:nvSpPr>
          <p:cNvPr id="2" name="Title 1"/>
          <p:cNvSpPr>
            <a:spLocks noGrp="1"/>
          </p:cNvSpPr>
          <p:nvPr>
            <p:ph type="title"/>
          </p:nvPr>
        </p:nvSpPr>
        <p:spPr/>
        <p:txBody>
          <a:bodyPr/>
          <a:lstStyle/>
          <a:p>
            <a:r>
              <a:rPr lang="id-ID" dirty="0" smtClean="0"/>
              <a:t>Listening modul types</a:t>
            </a:r>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FontTx/>
              <a:buChar char="-"/>
            </a:pPr>
            <a:r>
              <a:rPr lang="id-ID" dirty="0" smtClean="0"/>
              <a:t>Analyse the questions and prompts, and decide what type of information is required.</a:t>
            </a:r>
          </a:p>
          <a:p>
            <a:pPr>
              <a:buFontTx/>
              <a:buChar char="-"/>
            </a:pPr>
            <a:r>
              <a:rPr lang="id-ID" dirty="0" smtClean="0"/>
              <a:t>Consider the options in relation to the question.</a:t>
            </a:r>
          </a:p>
          <a:p>
            <a:pPr>
              <a:buFontTx/>
              <a:buChar char="-"/>
            </a:pPr>
            <a:r>
              <a:rPr lang="id-ID" dirty="0" smtClean="0"/>
              <a:t>Eliminate options.</a:t>
            </a:r>
          </a:p>
          <a:p>
            <a:pPr>
              <a:buFontTx/>
              <a:buChar char="-"/>
            </a:pPr>
            <a:r>
              <a:rPr lang="id-ID" dirty="0" smtClean="0"/>
              <a:t>Underline the key words.</a:t>
            </a:r>
          </a:p>
          <a:p>
            <a:pPr>
              <a:buFontTx/>
              <a:buChar char="-"/>
            </a:pPr>
            <a:r>
              <a:rPr lang="id-ID" dirty="0" smtClean="0"/>
              <a:t>Mouth the options in the box quietly to yourself.</a:t>
            </a:r>
          </a:p>
          <a:p>
            <a:pPr>
              <a:buFontTx/>
              <a:buChar char="-"/>
            </a:pPr>
            <a:r>
              <a:rPr lang="id-ID" dirty="0" smtClean="0"/>
              <a:t>Try to re-phrase the notes and questions in your own words.</a:t>
            </a:r>
          </a:p>
          <a:p>
            <a:pPr>
              <a:buFontTx/>
              <a:buChar char="-"/>
            </a:pPr>
            <a:r>
              <a:rPr lang="id-ID" dirty="0" smtClean="0"/>
              <a:t>Try to re-phrase the possible answers in your own words.</a:t>
            </a:r>
            <a:endParaRPr lang="id-ID" dirty="0"/>
          </a:p>
        </p:txBody>
      </p:sp>
      <p:sp>
        <p:nvSpPr>
          <p:cNvPr id="2" name="Title 1"/>
          <p:cNvSpPr>
            <a:spLocks noGrp="1"/>
          </p:cNvSpPr>
          <p:nvPr>
            <p:ph type="title"/>
          </p:nvPr>
        </p:nvSpPr>
        <p:spPr/>
        <p:txBody>
          <a:bodyPr/>
          <a:lstStyle/>
          <a:p>
            <a:endParaRPr lang="id-ID"/>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b="1" dirty="0" smtClean="0"/>
              <a:t>While you listen</a:t>
            </a:r>
            <a:r>
              <a:rPr lang="id-ID" dirty="0" smtClean="0"/>
              <a:t>:</a:t>
            </a:r>
          </a:p>
          <a:p>
            <a:pPr>
              <a:buFontTx/>
              <a:buChar char="-"/>
            </a:pPr>
            <a:r>
              <a:rPr lang="id-ID" dirty="0" smtClean="0"/>
              <a:t>Listen for any clue that the speakers are about to answer the questions.</a:t>
            </a:r>
          </a:p>
          <a:p>
            <a:pPr>
              <a:buFontTx/>
              <a:buChar char="-"/>
            </a:pPr>
            <a:r>
              <a:rPr lang="id-ID" dirty="0" smtClean="0"/>
              <a:t>If you miss answer, do not worry –keep listening.</a:t>
            </a:r>
          </a:p>
          <a:p>
            <a:pPr>
              <a:buNone/>
            </a:pPr>
            <a:endParaRPr lang="id-ID" dirty="0"/>
          </a:p>
        </p:txBody>
      </p:sp>
      <p:sp>
        <p:nvSpPr>
          <p:cNvPr id="2" name="Title 1"/>
          <p:cNvSpPr>
            <a:spLocks noGrp="1"/>
          </p:cNvSpPr>
          <p:nvPr>
            <p:ph type="title"/>
          </p:nvPr>
        </p:nvSpPr>
        <p:spPr/>
        <p:txBody>
          <a:bodyPr/>
          <a:lstStyle/>
          <a:p>
            <a:endParaRPr lang="id-I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b="1" dirty="0" smtClean="0"/>
              <a:t>After you listen:</a:t>
            </a:r>
          </a:p>
          <a:p>
            <a:pPr>
              <a:buFontTx/>
              <a:buChar char="-"/>
            </a:pPr>
            <a:r>
              <a:rPr lang="id-ID" dirty="0" smtClean="0"/>
              <a:t>Make sure you answer every question.</a:t>
            </a:r>
          </a:p>
          <a:p>
            <a:pPr>
              <a:buFontTx/>
              <a:buChar char="-"/>
            </a:pPr>
            <a:r>
              <a:rPr lang="id-ID" dirty="0" smtClean="0"/>
              <a:t>As you copy your answers, check that the words you have written make sense.</a:t>
            </a:r>
          </a:p>
        </p:txBody>
      </p:sp>
      <p:sp>
        <p:nvSpPr>
          <p:cNvPr id="2" name="Title 1"/>
          <p:cNvSpPr>
            <a:spLocks noGrp="1"/>
          </p:cNvSpPr>
          <p:nvPr>
            <p:ph type="title"/>
          </p:nvPr>
        </p:nvSpPr>
        <p:spPr/>
        <p:txBody>
          <a:bodyPr/>
          <a:lstStyle/>
          <a:p>
            <a:endParaRPr lang="id-I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id-ID" dirty="0" smtClean="0"/>
              <a:t>Knowing the possibilities makes it easier to hear what the speaker says.</a:t>
            </a:r>
            <a:endParaRPr lang="id-ID" dirty="0"/>
          </a:p>
        </p:txBody>
      </p:sp>
      <p:sp>
        <p:nvSpPr>
          <p:cNvPr id="2" name="Title 1"/>
          <p:cNvSpPr>
            <a:spLocks noGrp="1"/>
          </p:cNvSpPr>
          <p:nvPr>
            <p:ph type="title"/>
          </p:nvPr>
        </p:nvSpPr>
        <p:spPr/>
        <p:txBody>
          <a:bodyPr/>
          <a:lstStyle/>
          <a:p>
            <a:endParaRPr lang="id-I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id-ID" dirty="0" smtClean="0"/>
              <a:t>An interruption occurs when a listener in a conversation or lecture says something before speaker has finished making a point or observation.</a:t>
            </a:r>
          </a:p>
          <a:p>
            <a:pPr>
              <a:buFontTx/>
              <a:buChar char="-"/>
            </a:pPr>
            <a:r>
              <a:rPr lang="id-ID" dirty="0" smtClean="0"/>
              <a:t>‘Excuse me, but...........’</a:t>
            </a:r>
          </a:p>
          <a:p>
            <a:pPr>
              <a:buFontTx/>
              <a:buChar char="-"/>
            </a:pPr>
            <a:r>
              <a:rPr lang="id-ID" dirty="0" smtClean="0"/>
              <a:t>‘I’m sorry, but............’</a:t>
            </a:r>
          </a:p>
          <a:p>
            <a:pPr>
              <a:buFontTx/>
              <a:buChar char="-"/>
            </a:pPr>
            <a:r>
              <a:rPr lang="id-ID" dirty="0" smtClean="0"/>
              <a:t>‘I don’t want to be rude, but............’</a:t>
            </a:r>
          </a:p>
          <a:p>
            <a:pPr>
              <a:buFontTx/>
              <a:buChar char="-"/>
            </a:pPr>
            <a:r>
              <a:rPr lang="id-ID" dirty="0" smtClean="0"/>
              <a:t>‘Hold on........’</a:t>
            </a:r>
          </a:p>
          <a:p>
            <a:pPr>
              <a:buFontTx/>
              <a:buChar char="-"/>
            </a:pPr>
            <a:r>
              <a:rPr lang="id-ID" dirty="0" smtClean="0"/>
              <a:t>‘Hang on.........’</a:t>
            </a:r>
          </a:p>
          <a:p>
            <a:pPr>
              <a:buFontTx/>
              <a:buChar char="-"/>
            </a:pPr>
            <a:r>
              <a:rPr lang="id-ID" dirty="0" smtClean="0"/>
              <a:t>‘Can I interrupt?’</a:t>
            </a:r>
          </a:p>
          <a:p>
            <a:pPr>
              <a:buFontTx/>
              <a:buChar char="-"/>
            </a:pPr>
            <a:r>
              <a:rPr lang="id-ID" dirty="0" smtClean="0"/>
              <a:t>‘Can I just say that...........’</a:t>
            </a:r>
          </a:p>
          <a:p>
            <a:pPr>
              <a:buFontTx/>
              <a:buChar char="-"/>
            </a:pPr>
            <a:endParaRPr lang="id-ID" dirty="0"/>
          </a:p>
        </p:txBody>
      </p:sp>
      <p:sp>
        <p:nvSpPr>
          <p:cNvPr id="2" name="Title 1"/>
          <p:cNvSpPr>
            <a:spLocks noGrp="1"/>
          </p:cNvSpPr>
          <p:nvPr>
            <p:ph type="title"/>
          </p:nvPr>
        </p:nvSpPr>
        <p:spPr/>
        <p:txBody>
          <a:bodyPr/>
          <a:lstStyle/>
          <a:p>
            <a:r>
              <a:rPr lang="id-ID" dirty="0" smtClean="0"/>
              <a:t>Interruptions </a:t>
            </a: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smtClean="0"/>
              <a:t>The student progresses from short conversations through longer conversations to mini talks,</a:t>
            </a:r>
          </a:p>
          <a:p>
            <a:r>
              <a:rPr lang="id-ID" dirty="0" smtClean="0"/>
              <a:t>Gaining experience in listening to simulations of the to</a:t>
            </a:r>
            <a:r>
              <a:rPr lang="en-US" dirty="0" err="1" smtClean="0"/>
              <a:t>eic</a:t>
            </a:r>
            <a:r>
              <a:rPr lang="id-ID" dirty="0" smtClean="0"/>
              <a:t> examination,</a:t>
            </a:r>
          </a:p>
          <a:p>
            <a:r>
              <a:rPr lang="id-ID" dirty="0" smtClean="0"/>
              <a:t>Extensive practice consists of watching a daytime drama on television,</a:t>
            </a:r>
          </a:p>
          <a:p>
            <a:r>
              <a:rPr lang="id-ID" dirty="0" smtClean="0"/>
              <a:t>Listening to a local radio program</a:t>
            </a:r>
          </a:p>
          <a:p>
            <a:endParaRPr lang="id-ID" dirty="0"/>
          </a:p>
        </p:txBody>
      </p:sp>
      <p:sp>
        <p:nvSpPr>
          <p:cNvPr id="2" name="Title 1"/>
          <p:cNvSpPr>
            <a:spLocks noGrp="1"/>
          </p:cNvSpPr>
          <p:nvPr>
            <p:ph type="title"/>
          </p:nvPr>
        </p:nvSpPr>
        <p:spPr/>
        <p:txBody>
          <a:bodyPr>
            <a:normAutofit fontScale="90000"/>
          </a:bodyPr>
          <a:lstStyle/>
          <a:p>
            <a:r>
              <a:rPr lang="id-ID" dirty="0" smtClean="0"/>
              <a:t>How to make a progress in listening?</a:t>
            </a:r>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id-ID" dirty="0" smtClean="0"/>
              <a:t>Anyone, even a lecturer, can misspeak (speak incorrectly), often by using the wrong word. When people misspeak, they interrupt themselves and then restate their ideas correctly.</a:t>
            </a:r>
          </a:p>
          <a:p>
            <a:pPr>
              <a:buFontTx/>
              <a:buChar char="-"/>
            </a:pPr>
            <a:r>
              <a:rPr lang="id-ID" dirty="0" smtClean="0"/>
              <a:t>‘Actually...’</a:t>
            </a:r>
          </a:p>
          <a:p>
            <a:pPr>
              <a:buFontTx/>
              <a:buChar char="-"/>
            </a:pPr>
            <a:r>
              <a:rPr lang="id-ID" dirty="0" smtClean="0"/>
              <a:t>‘Hang on.....’</a:t>
            </a:r>
          </a:p>
          <a:p>
            <a:pPr>
              <a:buFontTx/>
              <a:buChar char="-"/>
            </a:pPr>
            <a:r>
              <a:rPr lang="id-ID" dirty="0" smtClean="0"/>
              <a:t>‘Hold on........’</a:t>
            </a:r>
          </a:p>
          <a:p>
            <a:pPr>
              <a:buFontTx/>
              <a:buChar char="-"/>
            </a:pPr>
            <a:r>
              <a:rPr lang="id-ID" dirty="0" smtClean="0"/>
              <a:t>‘That’s not exactly right.’</a:t>
            </a:r>
          </a:p>
          <a:p>
            <a:pPr>
              <a:buFontTx/>
              <a:buChar char="-"/>
            </a:pPr>
            <a:r>
              <a:rPr lang="id-ID" dirty="0" smtClean="0"/>
              <a:t>‘That’s not really true.’</a:t>
            </a:r>
          </a:p>
          <a:p>
            <a:pPr>
              <a:buFontTx/>
              <a:buChar char="-"/>
            </a:pPr>
            <a:r>
              <a:rPr lang="id-ID" dirty="0" smtClean="0"/>
              <a:t>‘Let me rephrase that.’</a:t>
            </a:r>
          </a:p>
          <a:p>
            <a:pPr>
              <a:buFontTx/>
              <a:buChar char="-"/>
            </a:pPr>
            <a:r>
              <a:rPr lang="id-ID" dirty="0" smtClean="0"/>
              <a:t>‘Let me start again/start over.’</a:t>
            </a:r>
            <a:endParaRPr lang="id-ID" dirty="0"/>
          </a:p>
        </p:txBody>
      </p:sp>
      <p:sp>
        <p:nvSpPr>
          <p:cNvPr id="2" name="Title 1"/>
          <p:cNvSpPr>
            <a:spLocks noGrp="1"/>
          </p:cNvSpPr>
          <p:nvPr>
            <p:ph type="title"/>
          </p:nvPr>
        </p:nvSpPr>
        <p:spPr/>
        <p:txBody>
          <a:bodyPr/>
          <a:lstStyle/>
          <a:p>
            <a:r>
              <a:rPr lang="id-ID" dirty="0" smtClean="0"/>
              <a:t>Self-Correction</a:t>
            </a: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smtClean="0"/>
              <a:t>Listen to radio and television newscasts and weather reports, television documentaries, lectures on educational television stations, and free lectures sponsored by clubs and universities.</a:t>
            </a:r>
          </a:p>
          <a:p>
            <a:r>
              <a:rPr lang="id-ID" dirty="0" smtClean="0"/>
              <a:t>Attend movies in English.</a:t>
            </a:r>
          </a:p>
          <a:p>
            <a:r>
              <a:rPr lang="id-ID" dirty="0" smtClean="0"/>
              <a:t>Try to make friends with speakers of American English and participate in conversation.</a:t>
            </a:r>
            <a:endParaRPr lang="id-ID" dirty="0"/>
          </a:p>
        </p:txBody>
      </p:sp>
      <p:sp>
        <p:nvSpPr>
          <p:cNvPr id="2" name="Title 1"/>
          <p:cNvSpPr>
            <a:spLocks noGrp="1"/>
          </p:cNvSpPr>
          <p:nvPr>
            <p:ph type="title"/>
          </p:nvPr>
        </p:nvSpPr>
        <p:spPr/>
        <p:txBody>
          <a:bodyPr/>
          <a:lstStyle/>
          <a:p>
            <a:r>
              <a:rPr lang="id-ID" dirty="0" smtClean="0"/>
              <a:t>To prepare for listening</a:t>
            </a: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b="1" dirty="0" smtClean="0"/>
              <a:t>Learn to relax</a:t>
            </a:r>
            <a:r>
              <a:rPr lang="id-ID" dirty="0" smtClean="0"/>
              <a:t>. If you start to panic in the examination room, close your eyes and say “no” in your mind. Tell yourself, “I will not panic. I am prepared.” Then take several slow, deep breaths, letting your shoulders drop in a relaxed manner as you exhale.</a:t>
            </a:r>
          </a:p>
        </p:txBody>
      </p:sp>
      <p:sp>
        <p:nvSpPr>
          <p:cNvPr id="2" name="Title 1"/>
          <p:cNvSpPr>
            <a:spLocks noGrp="1"/>
          </p:cNvSpPr>
          <p:nvPr>
            <p:ph type="title"/>
          </p:nvPr>
        </p:nvSpPr>
        <p:spPr/>
        <p:txBody>
          <a:bodyPr/>
          <a:lstStyle/>
          <a:p>
            <a:r>
              <a:rPr lang="id-ID" dirty="0" smtClean="0"/>
              <a:t>A good start</a:t>
            </a: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id-ID" b="1" dirty="0" smtClean="0"/>
              <a:t>Concentrate on the questions</a:t>
            </a:r>
            <a:r>
              <a:rPr lang="id-ID" dirty="0" smtClean="0"/>
              <a:t>. Do not talk. Concentrate your attention. Do not look at anything in the test room except the answers that correspond to the question you are working on. Do not think about your situation, the test in general, your score, or your future. If you do, force yourself to return to the question. If you do not understand a problem and you do not have a good answer, do your best. Then, stop thinking about it. Be ready for the next problem.</a:t>
            </a:r>
          </a:p>
          <a:p>
            <a:endParaRPr lang="id-ID" dirty="0"/>
          </a:p>
        </p:txBody>
      </p:sp>
      <p:sp>
        <p:nvSpPr>
          <p:cNvPr id="2" name="Title 1"/>
          <p:cNvSpPr>
            <a:spLocks noGrp="1"/>
          </p:cNvSpPr>
          <p:nvPr>
            <p:ph type="title"/>
          </p:nvPr>
        </p:nvSpPr>
        <p:spPr/>
        <p:txBody>
          <a:bodyPr/>
          <a:lstStyle/>
          <a:p>
            <a:endParaRPr lang="id-I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b="1" dirty="0" smtClean="0"/>
              <a:t>Do not cheat.</a:t>
            </a:r>
            <a:r>
              <a:rPr lang="id-ID" dirty="0" smtClean="0"/>
              <a:t> In spite of opportunity, knowledge that others are doing it, desire to help a friend, or fear that you will not make a good score, do not cheat. On the TO</a:t>
            </a:r>
            <a:r>
              <a:rPr lang="en-US" dirty="0" smtClean="0"/>
              <a:t>EIC</a:t>
            </a:r>
            <a:r>
              <a:rPr lang="id-ID" dirty="0" smtClean="0"/>
              <a:t>, cheating is a very serious matter. If you are discovered, your test will not be scored. Legal action may be taken by Educational Testing Service (ETS).</a:t>
            </a:r>
            <a:endParaRPr lang="id-ID" b="1" dirty="0"/>
          </a:p>
        </p:txBody>
      </p:sp>
      <p:sp>
        <p:nvSpPr>
          <p:cNvPr id="2" name="Title 1"/>
          <p:cNvSpPr>
            <a:spLocks noGrp="1"/>
          </p:cNvSpPr>
          <p:nvPr>
            <p:ph type="title"/>
          </p:nvPr>
        </p:nvSpPr>
        <p:spPr/>
        <p:txBody>
          <a:bodyPr/>
          <a:lstStyle/>
          <a:p>
            <a:endParaRPr lang="id-I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id-ID" dirty="0" smtClean="0"/>
              <a:t>Your attitude will influence your success on the TOEFL examination. You must develop patterns of </a:t>
            </a:r>
            <a:r>
              <a:rPr lang="id-ID" b="1" dirty="0" smtClean="0"/>
              <a:t>positive thinking</a:t>
            </a:r>
            <a:r>
              <a:rPr lang="id-ID" dirty="0" smtClean="0"/>
              <a:t>. To help in developing a positive attitude, memorize the following sentences and bring them to mind after each study session. Bring them to mind when you begin to have negative thoughts.</a:t>
            </a:r>
          </a:p>
          <a:p>
            <a:endParaRPr lang="id-ID" dirty="0"/>
          </a:p>
          <a:p>
            <a:r>
              <a:rPr lang="id-ID" dirty="0" smtClean="0"/>
              <a:t>I know more today than I did yesterday</a:t>
            </a:r>
          </a:p>
          <a:p>
            <a:r>
              <a:rPr lang="id-ID" dirty="0" smtClean="0"/>
              <a:t>I am preparing.</a:t>
            </a:r>
          </a:p>
          <a:p>
            <a:r>
              <a:rPr lang="id-ID" dirty="0" smtClean="0"/>
              <a:t>I will succeed.</a:t>
            </a:r>
          </a:p>
          <a:p>
            <a:endParaRPr lang="id-ID" dirty="0"/>
          </a:p>
          <a:p>
            <a:endParaRPr lang="id-ID" dirty="0"/>
          </a:p>
        </p:txBody>
      </p:sp>
      <p:sp>
        <p:nvSpPr>
          <p:cNvPr id="2" name="Title 1"/>
          <p:cNvSpPr>
            <a:spLocks noGrp="1"/>
          </p:cNvSpPr>
          <p:nvPr>
            <p:ph type="title"/>
          </p:nvPr>
        </p:nvSpPr>
        <p:spPr/>
        <p:txBody>
          <a:bodyPr/>
          <a:lstStyle/>
          <a:p>
            <a:r>
              <a:rPr lang="id-ID" dirty="0" smtClean="0"/>
              <a:t>Advice for success</a:t>
            </a:r>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smtClean="0"/>
              <a:t>Remember, some tension is normal and good. Accept it. But </a:t>
            </a:r>
            <a:r>
              <a:rPr lang="id-ID" b="1" dirty="0" smtClean="0"/>
              <a:t>don’t panic or worry</a:t>
            </a:r>
            <a:r>
              <a:rPr lang="id-ID" dirty="0" smtClean="0"/>
              <a:t>. Panic will cause loss of concentration and poor performance. Avoid people who panic and worry. Don’t listen to them. </a:t>
            </a:r>
            <a:r>
              <a:rPr lang="id-ID" smtClean="0"/>
              <a:t>They will encourage negative thoughts.</a:t>
            </a:r>
            <a:endParaRPr lang="id-ID" dirty="0"/>
          </a:p>
        </p:txBody>
      </p:sp>
      <p:sp>
        <p:nvSpPr>
          <p:cNvPr id="2" name="Title 1"/>
          <p:cNvSpPr>
            <a:spLocks noGrp="1"/>
          </p:cNvSpPr>
          <p:nvPr>
            <p:ph type="title"/>
          </p:nvPr>
        </p:nvSpPr>
        <p:spPr/>
        <p:txBody>
          <a:bodyPr/>
          <a:lstStyle/>
          <a:p>
            <a:endParaRPr lang="id-I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smtClean="0"/>
              <a:t>The main difference between British and American English are in spelling and word usage.</a:t>
            </a:r>
            <a:endParaRPr lang="id-ID" dirty="0"/>
          </a:p>
        </p:txBody>
      </p:sp>
      <p:sp>
        <p:nvSpPr>
          <p:cNvPr id="2" name="Title 1"/>
          <p:cNvSpPr>
            <a:spLocks noGrp="1"/>
          </p:cNvSpPr>
          <p:nvPr>
            <p:ph type="title"/>
          </p:nvPr>
        </p:nvSpPr>
        <p:spPr/>
        <p:txBody>
          <a:bodyPr>
            <a:normAutofit fontScale="90000"/>
          </a:bodyPr>
          <a:lstStyle/>
          <a:p>
            <a:r>
              <a:rPr lang="id-ID" dirty="0" smtClean="0"/>
              <a:t>Language used </a:t>
            </a:r>
            <a:r>
              <a:rPr lang="en-US" dirty="0" smtClean="0"/>
              <a:t>commonly </a:t>
            </a:r>
            <a:r>
              <a:rPr lang="id-ID" dirty="0" smtClean="0"/>
              <a:t>on the </a:t>
            </a:r>
            <a:r>
              <a:rPr lang="en-US" dirty="0" smtClean="0"/>
              <a:t>English Test </a:t>
            </a:r>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228</TotalTime>
  <Words>985</Words>
  <Application>Microsoft Office PowerPoint</Application>
  <PresentationFormat>On-screen Show (4:3)</PresentationFormat>
  <Paragraphs>129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Listening activities</vt:lpstr>
      <vt:lpstr>How to make a progress in listening?</vt:lpstr>
      <vt:lpstr>To prepare for listening</vt:lpstr>
      <vt:lpstr>A good start</vt:lpstr>
      <vt:lpstr>PowerPoint Presentation</vt:lpstr>
      <vt:lpstr>PowerPoint Presentation</vt:lpstr>
      <vt:lpstr>Advice for success</vt:lpstr>
      <vt:lpstr>PowerPoint Presentation</vt:lpstr>
      <vt:lpstr>Language used commonly on the English Test </vt:lpstr>
      <vt:lpstr>Suffixes </vt:lpstr>
      <vt:lpstr>Double / Single Consonants</vt:lpstr>
      <vt:lpstr>Word Usage</vt:lpstr>
      <vt:lpstr>The test measures how well you can manage the following skills:</vt:lpstr>
      <vt:lpstr>Listening modul types</vt:lpstr>
      <vt:lpstr>PowerPoint Presentation</vt:lpstr>
      <vt:lpstr>PowerPoint Presentation</vt:lpstr>
      <vt:lpstr>PowerPoint Presentation</vt:lpstr>
      <vt:lpstr>PowerPoint Presentation</vt:lpstr>
      <vt:lpstr>Interruptions </vt:lpstr>
      <vt:lpstr>Self-Correction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Listening activities</dc:title>
  <dc:creator>Notebook</dc:creator>
  <cp:lastModifiedBy>lenovo</cp:lastModifiedBy>
  <cp:revision>29</cp:revision>
  <dcterms:created xsi:type="dcterms:W3CDTF">2015-08-17T21:55:09Z</dcterms:created>
  <dcterms:modified xsi:type="dcterms:W3CDTF">2023-05-31T02:19:07Z</dcterms:modified>
</cp:coreProperties>
</file>