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15462B1-D0C2-4EBB-876D-D94DCA79A03A}"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62B1-D0C2-4EBB-876D-D94DCA79A03A}"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62B1-D0C2-4EBB-876D-D94DCA79A03A}"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62B1-D0C2-4EBB-876D-D94DCA79A03A}"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E20A4C-67EE-4EBA-8A70-C7F6705786D5}"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62B1-D0C2-4EBB-876D-D94DCA79A03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E20A4C-67EE-4EBA-8A70-C7F6705786D5}"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62B1-D0C2-4EBB-876D-D94DCA79A03A}"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E20A4C-67EE-4EBA-8A70-C7F6705786D5}"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462B1-D0C2-4EBB-876D-D94DCA79A03A}"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E20A4C-67EE-4EBA-8A70-C7F6705786D5}"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462B1-D0C2-4EBB-876D-D94DCA79A03A}"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20A4C-67EE-4EBA-8A70-C7F6705786D5}"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462B1-D0C2-4EBB-876D-D94DCA79A0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20A4C-67EE-4EBA-8A70-C7F6705786D5}"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62B1-D0C2-4EBB-876D-D94DCA79A0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20A4C-67EE-4EBA-8A70-C7F6705786D5}"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62B1-D0C2-4EBB-876D-D94DCA79A0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89E20A4C-67EE-4EBA-8A70-C7F6705786D5}" type="datetimeFigureOut">
              <a:rPr lang="en-US" smtClean="0"/>
              <a:t>11/16/2020</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D15462B1-D0C2-4EBB-876D-D94DCA79A0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smtClean="0"/>
              <a:t>Strategy to Answer </a:t>
            </a:r>
            <a:r>
              <a:rPr lang="en-US" sz="4400" dirty="0" smtClean="0"/>
              <a:t>Reading Comprehension in Reading </a:t>
            </a:r>
            <a:r>
              <a:rPr lang="en-US" sz="4400" dirty="0" smtClean="0"/>
              <a:t>Test in </a:t>
            </a:r>
            <a:r>
              <a:rPr lang="en-US" sz="4400" dirty="0" smtClean="0"/>
              <a:t>TOEFL (2)</a:t>
            </a:r>
            <a:endParaRPr lang="en-US" sz="4400" dirty="0"/>
          </a:p>
        </p:txBody>
      </p:sp>
      <p:sp>
        <p:nvSpPr>
          <p:cNvPr id="3" name="Subtitle 2"/>
          <p:cNvSpPr>
            <a:spLocks noGrp="1"/>
          </p:cNvSpPr>
          <p:nvPr>
            <p:ph type="subTitle" idx="1"/>
          </p:nvPr>
        </p:nvSpPr>
        <p:spPr/>
        <p:txBody>
          <a:bodyPr/>
          <a:lstStyle/>
          <a:p>
            <a:r>
              <a:rPr lang="en-US" dirty="0" smtClean="0"/>
              <a:t>By </a:t>
            </a:r>
            <a:r>
              <a:rPr lang="en-US" dirty="0" err="1" smtClean="0"/>
              <a:t>Aliva</a:t>
            </a:r>
            <a:r>
              <a:rPr lang="en-US" dirty="0" smtClean="0"/>
              <a:t> </a:t>
            </a:r>
            <a:r>
              <a:rPr lang="en-US" dirty="0" err="1" smtClean="0"/>
              <a:t>Rosdiana</a:t>
            </a:r>
            <a:endParaRPr lang="en-US" dirty="0"/>
          </a:p>
        </p:txBody>
      </p:sp>
    </p:spTree>
    <p:extLst>
      <p:ext uri="{BB962C8B-B14F-4D97-AF65-F5344CB8AC3E}">
        <p14:creationId xmlns:p14="http://schemas.microsoft.com/office/powerpoint/2010/main" val="1700125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r>
              <a:rPr lang="en-US" dirty="0" smtClean="0"/>
              <a:t>The majority of the reading selection will be factual reading from science, history, linguistics, and other areas.</a:t>
            </a:r>
          </a:p>
          <a:p>
            <a:pPr marL="457200" indent="-457200"/>
            <a:r>
              <a:rPr lang="en-US" dirty="0" smtClean="0"/>
              <a:t>Before you read anything, look at the questions.</a:t>
            </a:r>
          </a:p>
          <a:p>
            <a:pPr marL="457200" indent="-457200"/>
            <a:r>
              <a:rPr lang="en-US" dirty="0" smtClean="0"/>
              <a:t>Do not spend time looking at all of the answer choices.</a:t>
            </a:r>
          </a:p>
          <a:p>
            <a:pPr marL="457200" indent="-457200"/>
            <a:r>
              <a:rPr lang="en-US" dirty="0" smtClean="0"/>
              <a:t>Skim the reading.</a:t>
            </a:r>
          </a:p>
          <a:p>
            <a:pPr marL="0" indent="0">
              <a:buNone/>
            </a:pPr>
            <a:endParaRPr lang="en-US" dirty="0" smtClean="0"/>
          </a:p>
        </p:txBody>
      </p:sp>
      <p:sp>
        <p:nvSpPr>
          <p:cNvPr id="2" name="Title 1"/>
          <p:cNvSpPr>
            <a:spLocks noGrp="1"/>
          </p:cNvSpPr>
          <p:nvPr>
            <p:ph type="title"/>
          </p:nvPr>
        </p:nvSpPr>
        <p:spPr/>
        <p:txBody>
          <a:bodyPr/>
          <a:lstStyle/>
          <a:p>
            <a:r>
              <a:rPr lang="en-US" dirty="0" smtClean="0"/>
              <a:t>TIPS:</a:t>
            </a:r>
            <a:endParaRPr lang="en-US" dirty="0"/>
          </a:p>
        </p:txBody>
      </p:sp>
    </p:spTree>
    <p:extLst>
      <p:ext uri="{BB962C8B-B14F-4D97-AF65-F5344CB8AC3E}">
        <p14:creationId xmlns:p14="http://schemas.microsoft.com/office/powerpoint/2010/main" val="1627510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553200"/>
          </a:xfrm>
        </p:spPr>
        <p:txBody>
          <a:bodyPr>
            <a:normAutofit/>
          </a:bodyPr>
          <a:lstStyle/>
          <a:p>
            <a:pPr marL="0" indent="0">
              <a:buNone/>
            </a:pPr>
            <a:r>
              <a:rPr lang="en-US" dirty="0" smtClean="0"/>
              <a:t>Athens and Sparta were the two most advanced Greek cities of the </a:t>
            </a:r>
            <a:r>
              <a:rPr lang="en-US" dirty="0" err="1" smtClean="0"/>
              <a:t>Helenic</a:t>
            </a:r>
            <a:r>
              <a:rPr lang="en-US" dirty="0" smtClean="0"/>
              <a:t> period (750-338 B.C.). both had a city-state type of government, and both took slaves from the people they conquered. However, the differences outweigh the similarities in these two ancient civilizations. Sparta was hostile, warlike (constantly fighting the neighboring cities), and military, while Athens catered more towards the democratic and cultural way of life. The latter city left its mark in the fields of art, literature, philosophy, and science, while the former passed on its totalitarianism and superior military traditions. The present system of a well-rounded education followed in the United States is based on the ancient Athenian idea. The Spartan system, on the other hand, was concerned only with military education</a:t>
            </a:r>
            <a:endParaRPr lang="en-US" dirty="0"/>
          </a:p>
        </p:txBody>
      </p:sp>
    </p:spTree>
    <p:extLst>
      <p:ext uri="{BB962C8B-B14F-4D97-AF65-F5344CB8AC3E}">
        <p14:creationId xmlns:p14="http://schemas.microsoft.com/office/powerpoint/2010/main" val="4021732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dirty="0" smtClean="0"/>
              <a:t>Which of the following is </a:t>
            </a:r>
            <a:r>
              <a:rPr lang="en-US" i="1" dirty="0" smtClean="0"/>
              <a:t>not </a:t>
            </a:r>
            <a:r>
              <a:rPr lang="en-US" dirty="0" smtClean="0"/>
              <a:t>true? </a:t>
            </a:r>
          </a:p>
          <a:p>
            <a:pPr marL="514350" indent="-514350">
              <a:buAutoNum type="alphaUcParenBoth"/>
            </a:pPr>
            <a:r>
              <a:rPr lang="en-US" dirty="0" smtClean="0"/>
              <a:t>Both cities </a:t>
            </a:r>
            <a:r>
              <a:rPr lang="en-US" dirty="0"/>
              <a:t>had city-state types of government</a:t>
            </a:r>
            <a:r>
              <a:rPr lang="en-US" dirty="0" smtClean="0"/>
              <a:t>.</a:t>
            </a:r>
          </a:p>
          <a:p>
            <a:pPr marL="514350" indent="-514350">
              <a:buAutoNum type="alphaUcParenBoth"/>
            </a:pPr>
            <a:r>
              <a:rPr lang="en-US" dirty="0" smtClean="0"/>
              <a:t>Both cities took slaves</a:t>
            </a:r>
          </a:p>
          <a:p>
            <a:pPr marL="514350" indent="-514350">
              <a:buAutoNum type="alphaUcParenBoth"/>
            </a:pPr>
            <a:r>
              <a:rPr lang="en-US" dirty="0" smtClean="0"/>
              <a:t>Both cities were advanced, but in different areas.</a:t>
            </a:r>
          </a:p>
          <a:p>
            <a:pPr marL="514350" indent="-514350">
              <a:buAutoNum type="alphaUcParenBoth"/>
            </a:pPr>
            <a:r>
              <a:rPr lang="en-US" b="1" dirty="0" smtClean="0"/>
              <a:t>Both cities developed a well-rounded education.</a:t>
            </a:r>
          </a:p>
          <a:p>
            <a:pPr marL="0" indent="0">
              <a:buNone/>
            </a:pP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64371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2. Which </a:t>
            </a:r>
            <a:r>
              <a:rPr lang="en-US" dirty="0"/>
              <a:t>of the following was </a:t>
            </a:r>
            <a:r>
              <a:rPr lang="en-US" i="1" dirty="0"/>
              <a:t>not </a:t>
            </a:r>
            <a:r>
              <a:rPr lang="en-US" dirty="0"/>
              <a:t>mentioned as part of Athens’ cultural heritage</a:t>
            </a:r>
            <a:r>
              <a:rPr lang="en-US" dirty="0" smtClean="0"/>
              <a:t>?</a:t>
            </a:r>
          </a:p>
          <a:p>
            <a:pPr marL="514350" indent="-514350">
              <a:buAutoNum type="alphaUcParenBoth"/>
            </a:pPr>
            <a:r>
              <a:rPr lang="en-US" b="1" dirty="0" smtClean="0"/>
              <a:t>Totalitarianism</a:t>
            </a:r>
          </a:p>
          <a:p>
            <a:pPr marL="514350" indent="-514350">
              <a:buAutoNum type="alphaUcParenBoth"/>
            </a:pPr>
            <a:r>
              <a:rPr lang="en-US" dirty="0" smtClean="0"/>
              <a:t>Well-rounded education</a:t>
            </a:r>
          </a:p>
          <a:p>
            <a:pPr marL="514350" indent="-514350">
              <a:buAutoNum type="alphaUcParenBoth"/>
            </a:pPr>
            <a:r>
              <a:rPr lang="en-US" dirty="0" smtClean="0"/>
              <a:t>Art</a:t>
            </a:r>
          </a:p>
          <a:p>
            <a:pPr marL="514350" indent="-514350">
              <a:buAutoNum type="alphaUcParenBoth"/>
            </a:pPr>
            <a:r>
              <a:rPr lang="en-US" dirty="0"/>
              <a:t>P</a:t>
            </a:r>
            <a:r>
              <a:rPr lang="en-US" dirty="0" smtClean="0"/>
              <a:t>hilosophy</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8844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3. Which </a:t>
            </a:r>
            <a:r>
              <a:rPr lang="en-US" dirty="0"/>
              <a:t>of the following was borrowed from Athens by the United States</a:t>
            </a:r>
            <a:r>
              <a:rPr lang="en-US" dirty="0" smtClean="0"/>
              <a:t>?</a:t>
            </a:r>
          </a:p>
          <a:p>
            <a:pPr marL="514350" indent="-514350">
              <a:buAutoNum type="alphaUcParenBoth"/>
            </a:pPr>
            <a:r>
              <a:rPr lang="en-US" b="1" dirty="0" smtClean="0"/>
              <a:t>well-rounded education</a:t>
            </a:r>
          </a:p>
          <a:p>
            <a:pPr marL="514350" indent="-514350">
              <a:buAutoNum type="alphaUcParenBoth"/>
            </a:pPr>
            <a:r>
              <a:rPr lang="en-US" dirty="0" smtClean="0"/>
              <a:t>Military might</a:t>
            </a:r>
          </a:p>
          <a:p>
            <a:pPr marL="514350" indent="-514350">
              <a:buAutoNum type="alphaUcParenBoth"/>
            </a:pPr>
            <a:r>
              <a:rPr lang="en-US" dirty="0" smtClean="0"/>
              <a:t>Totalitarianism</a:t>
            </a:r>
            <a:endParaRPr lang="en-US" dirty="0" smtClean="0"/>
          </a:p>
          <a:p>
            <a:pPr marL="514350" indent="-514350">
              <a:buAutoNum type="alphaUcParenBoth"/>
            </a:pPr>
            <a:r>
              <a:rPr lang="en-US" dirty="0" smtClean="0"/>
              <a:t>Slavery </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3091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4. It </a:t>
            </a:r>
            <a:r>
              <a:rPr lang="en-US" dirty="0"/>
              <a:t>can be inferred from this reading </a:t>
            </a:r>
            <a:r>
              <a:rPr lang="en-US" dirty="0" smtClean="0"/>
              <a:t>that…</a:t>
            </a:r>
          </a:p>
          <a:p>
            <a:pPr marL="514350" indent="-514350">
              <a:buAutoNum type="alphaUcParenBoth"/>
            </a:pPr>
            <a:r>
              <a:rPr lang="en-US" dirty="0" smtClean="0"/>
              <a:t>Athens and Sparta were friendly with each other.</a:t>
            </a:r>
          </a:p>
          <a:p>
            <a:pPr marL="514350" indent="-514350">
              <a:buAutoNum type="alphaUcParenBoth"/>
            </a:pPr>
            <a:r>
              <a:rPr lang="en-US" dirty="0" smtClean="0"/>
              <a:t>Athens was attacked by other warlike nations.</a:t>
            </a:r>
          </a:p>
          <a:p>
            <a:pPr marL="514350" indent="-514350">
              <a:buAutoNum type="alphaUcParenBoth"/>
            </a:pPr>
            <a:r>
              <a:rPr lang="en-US" dirty="0" smtClean="0"/>
              <a:t>Athens never fought other people</a:t>
            </a:r>
          </a:p>
          <a:p>
            <a:pPr marL="514350" indent="-514350">
              <a:buAutoNum type="alphaUcParenBoth"/>
            </a:pPr>
            <a:r>
              <a:rPr lang="en-US" b="1" dirty="0" smtClean="0"/>
              <a:t>The cultural aspects of Athenian culture made a great impression on the world</a:t>
            </a:r>
            <a:endParaRPr lang="en-US" b="1" dirty="0"/>
          </a:p>
          <a:p>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92245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259</TotalTime>
  <Words>334</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Hardcover</vt:lpstr>
      <vt:lpstr>Strategy to Answer Reading Comprehension in Reading Test in TOEFL (2)</vt:lpstr>
      <vt:lpstr>TIPS: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to Answer Reading Test in TOEFL</dc:title>
  <dc:creator>MAUNG</dc:creator>
  <cp:lastModifiedBy>MAUNG</cp:lastModifiedBy>
  <cp:revision>14</cp:revision>
  <dcterms:created xsi:type="dcterms:W3CDTF">2020-11-08T15:53:51Z</dcterms:created>
  <dcterms:modified xsi:type="dcterms:W3CDTF">2020-11-15T22:23:49Z</dcterms:modified>
</cp:coreProperties>
</file>