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44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0" dirty="0">
                <a:latin typeface="Tahoma"/>
                <a:cs typeface="Tahoma"/>
              </a:rPr>
              <a:t>‹#›</a:t>
            </a:fld>
            <a:r>
              <a:rPr spc="-50" dirty="0">
                <a:latin typeface="Tahoma"/>
                <a:cs typeface="Tahoma"/>
              </a:rPr>
              <a:t>/16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0" dirty="0">
                <a:latin typeface="Tahoma"/>
                <a:cs typeface="Tahoma"/>
              </a:rPr>
              <a:t>‹#›</a:t>
            </a:fld>
            <a:r>
              <a:rPr spc="-50" dirty="0">
                <a:latin typeface="Tahoma"/>
                <a:cs typeface="Tahoma"/>
              </a:rPr>
              <a:t>/16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0" dirty="0">
                <a:latin typeface="Tahoma"/>
                <a:cs typeface="Tahoma"/>
              </a:rPr>
              <a:t>‹#›</a:t>
            </a:fld>
            <a:r>
              <a:rPr spc="-50" dirty="0">
                <a:latin typeface="Tahoma"/>
                <a:cs typeface="Tahoma"/>
              </a:rPr>
              <a:t>/16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0" dirty="0">
                <a:latin typeface="Tahoma"/>
                <a:cs typeface="Tahoma"/>
              </a:rPr>
              <a:t>‹#›</a:t>
            </a:fld>
            <a:r>
              <a:rPr spc="-50" dirty="0">
                <a:latin typeface="Tahoma"/>
                <a:cs typeface="Tahoma"/>
              </a:rPr>
              <a:t>/16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0" dirty="0">
                <a:latin typeface="Tahoma"/>
                <a:cs typeface="Tahoma"/>
              </a:rPr>
              <a:t>‹#›</a:t>
            </a:fld>
            <a:r>
              <a:rPr spc="-50" dirty="0">
                <a:latin typeface="Tahoma"/>
                <a:cs typeface="Tahoma"/>
              </a:rPr>
              <a:t>/16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4074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3678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3678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3043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3678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4313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3678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304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3043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3678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6853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304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091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442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043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11353" y="3344944"/>
            <a:ext cx="963294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9900" y="3344944"/>
            <a:ext cx="29781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0" dirty="0">
                <a:latin typeface="Tahoma"/>
                <a:cs typeface="Tahoma"/>
              </a:rPr>
              <a:t>‹#›</a:t>
            </a:fld>
            <a:r>
              <a:rPr spc="-50" dirty="0">
                <a:latin typeface="Tahoma"/>
                <a:cs typeface="Tahoma"/>
              </a:rPr>
              <a:t>/16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1.jpg"/><Relationship Id="rId4" Type="http://schemas.openxmlformats.org/officeDocument/2006/relationships/slide" Target="slide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2.jpg"/><Relationship Id="rId4" Type="http://schemas.openxmlformats.org/officeDocument/2006/relationships/slide" Target="slide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3.jpg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slide" Target="slide6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slide" Target="slide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slide" Target="slid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67878" y="86657"/>
            <a:ext cx="4413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Bilangan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riil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617855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08585">
              <a:lnSpc>
                <a:spcPts val="700"/>
              </a:lnSpc>
              <a:spcBef>
                <a:spcPts val="135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Jenis</a:t>
            </a:r>
            <a:r>
              <a:rPr sz="600" b="1" spc="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bilangan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Desimal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75"/>
              </a:lnSpc>
            </a:pPr>
            <a:r>
              <a:rPr sz="600" b="1" spc="-1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Sifat</a:t>
            </a:r>
            <a:r>
              <a:rPr sz="600" b="1" spc="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bilangan</a:t>
            </a:r>
            <a:r>
              <a:rPr sz="600" b="1" spc="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riil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410755"/>
            <a:ext cx="1180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Jenis-jenis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bilangan: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674912"/>
            <a:ext cx="114214" cy="1142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72668" y="66342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395" y="577009"/>
            <a:ext cx="3150870" cy="6356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25" dirty="0">
                <a:latin typeface="Tahoma"/>
                <a:cs typeface="Tahoma"/>
              </a:rPr>
              <a:t>Bilangan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asli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(</a:t>
            </a:r>
            <a:r>
              <a:rPr sz="1100" i="1" spc="-60" dirty="0">
                <a:latin typeface="Trebuchet MS"/>
                <a:cs typeface="Trebuchet MS"/>
              </a:rPr>
              <a:t>natural</a:t>
            </a:r>
            <a:r>
              <a:rPr sz="1100" i="1" spc="35" dirty="0">
                <a:latin typeface="Trebuchet MS"/>
                <a:cs typeface="Trebuchet MS"/>
              </a:rPr>
              <a:t> </a:t>
            </a:r>
            <a:r>
              <a:rPr sz="1100" i="1" spc="-45" dirty="0">
                <a:latin typeface="Trebuchet MS"/>
                <a:cs typeface="Trebuchet MS"/>
              </a:rPr>
              <a:t>numbers</a:t>
            </a:r>
            <a:r>
              <a:rPr sz="1100" spc="-45" dirty="0">
                <a:latin typeface="Tahoma"/>
                <a:cs typeface="Tahoma"/>
              </a:rPr>
              <a:t>):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1,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2,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3,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4,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5,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....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13199"/>
              </a:lnSpc>
              <a:spcBef>
                <a:spcPts val="160"/>
              </a:spcBef>
            </a:pPr>
            <a:r>
              <a:rPr sz="1100" spc="-25" dirty="0">
                <a:latin typeface="Tahoma"/>
                <a:cs typeface="Tahoma"/>
              </a:rPr>
              <a:t>Bilangan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bulat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(</a:t>
            </a:r>
            <a:r>
              <a:rPr sz="1100" i="1" spc="-50" dirty="0">
                <a:latin typeface="Trebuchet MS"/>
                <a:cs typeface="Trebuchet MS"/>
              </a:rPr>
              <a:t>integers</a:t>
            </a:r>
            <a:r>
              <a:rPr sz="1100" spc="-50" dirty="0">
                <a:latin typeface="Tahoma"/>
                <a:cs typeface="Tahoma"/>
              </a:rPr>
              <a:t>):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...,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-3,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-2,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-1,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0,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1,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2,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3,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....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Bilangan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rasional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atau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pecahan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(</a:t>
            </a:r>
            <a:r>
              <a:rPr sz="1100" i="1" spc="-60" dirty="0">
                <a:latin typeface="Trebuchet MS"/>
                <a:cs typeface="Trebuchet MS"/>
              </a:rPr>
              <a:t>rational</a:t>
            </a:r>
            <a:r>
              <a:rPr sz="1100" i="1" spc="35" dirty="0">
                <a:latin typeface="Trebuchet MS"/>
                <a:cs typeface="Trebuchet MS"/>
              </a:rPr>
              <a:t> </a:t>
            </a:r>
            <a:r>
              <a:rPr sz="1100" i="1" spc="-40" dirty="0">
                <a:latin typeface="Trebuchet MS"/>
                <a:cs typeface="Trebuchet MS"/>
              </a:rPr>
              <a:t>numbers</a:t>
            </a:r>
            <a:r>
              <a:rPr sz="1100" spc="-4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884945"/>
            <a:ext cx="114214" cy="11421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72668" y="87346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074734"/>
            <a:ext cx="114214" cy="11421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2668" y="106324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327" y="1367358"/>
            <a:ext cx="52590" cy="5259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01484" y="1283251"/>
            <a:ext cx="21812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Tahoma"/>
                <a:cs typeface="Tahoma"/>
              </a:rPr>
              <a:t>Rasio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(hasil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bagi)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2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bilangan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bulat,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yaitu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11334" y="1244447"/>
            <a:ext cx="217804" cy="302895"/>
          </a:xfrm>
          <a:custGeom>
            <a:avLst/>
            <a:gdLst/>
            <a:ahLst/>
            <a:cxnLst/>
            <a:rect l="l" t="t" r="r" b="b"/>
            <a:pathLst>
              <a:path w="217804" h="302894">
                <a:moveTo>
                  <a:pt x="217373" y="0"/>
                </a:moveTo>
                <a:lnTo>
                  <a:pt x="0" y="0"/>
                </a:lnTo>
                <a:lnTo>
                  <a:pt x="0" y="302780"/>
                </a:lnTo>
                <a:lnTo>
                  <a:pt x="217373" y="302780"/>
                </a:lnTo>
                <a:lnTo>
                  <a:pt x="217373" y="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11334" y="1244447"/>
            <a:ext cx="217804" cy="144145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930"/>
              </a:lnSpc>
            </a:pPr>
            <a:r>
              <a:rPr sz="1000" i="1" spc="80" dirty="0">
                <a:latin typeface="Calibri"/>
                <a:cs typeface="Calibri"/>
              </a:rPr>
              <a:t>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64484" y="1390853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>
                <a:moveTo>
                  <a:pt x="0" y="0"/>
                </a:moveTo>
                <a:lnTo>
                  <a:pt x="11108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11334" y="1393380"/>
            <a:ext cx="217804" cy="154305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115"/>
              </a:lnSpc>
            </a:pPr>
            <a:r>
              <a:rPr sz="1000" i="1" spc="80" dirty="0">
                <a:latin typeface="Calibri"/>
                <a:cs typeface="Calibri"/>
              </a:rPr>
              <a:t>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16008" y="1283251"/>
            <a:ext cx="7645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dengan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55" dirty="0">
                <a:latin typeface="Calibri"/>
                <a:cs typeface="Calibri"/>
              </a:rPr>
              <a:t>m,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26703" y="1559890"/>
            <a:ext cx="384175" cy="188595"/>
          </a:xfrm>
          <a:custGeom>
            <a:avLst/>
            <a:gdLst/>
            <a:ahLst/>
            <a:cxnLst/>
            <a:rect l="l" t="t" r="r" b="b"/>
            <a:pathLst>
              <a:path w="384175" h="188594">
                <a:moveTo>
                  <a:pt x="383819" y="0"/>
                </a:moveTo>
                <a:lnTo>
                  <a:pt x="0" y="0"/>
                </a:lnTo>
                <a:lnTo>
                  <a:pt x="0" y="188379"/>
                </a:lnTo>
                <a:lnTo>
                  <a:pt x="383819" y="188379"/>
                </a:lnTo>
                <a:lnTo>
                  <a:pt x="383819" y="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1484" y="1546484"/>
            <a:ext cx="18573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07514" algn="l"/>
              </a:tabLst>
            </a:pPr>
            <a:r>
              <a:rPr sz="1000" spc="-40" dirty="0">
                <a:latin typeface="Tahoma"/>
                <a:cs typeface="Tahoma"/>
              </a:rPr>
              <a:t>adalah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bilangan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bulat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dan</a:t>
            </a:r>
            <a:r>
              <a:rPr sz="1000" spc="335" dirty="0">
                <a:latin typeface="Tahoma"/>
                <a:cs typeface="Tahoma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60" dirty="0">
                <a:latin typeface="Calibri"/>
                <a:cs typeface="Calibri"/>
              </a:rPr>
              <a:t> </a:t>
            </a:r>
            <a:r>
              <a:rPr sz="1000" spc="-254" dirty="0">
                <a:latin typeface="Calibri"/>
                <a:cs typeface="Calibri"/>
              </a:rPr>
              <a:t>=</a:t>
            </a:r>
            <a:r>
              <a:rPr sz="1000" spc="-254" dirty="0">
                <a:latin typeface="Lucida Sans Unicode"/>
                <a:cs typeface="Lucida Sans Unicode"/>
              </a:rPr>
              <a:t>/	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327" y="1812683"/>
            <a:ext cx="52590" cy="52590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929373" y="183617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43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87488" y="183617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43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91273" y="1728589"/>
            <a:ext cx="9925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spc="60" baseline="31746" dirty="0">
                <a:latin typeface="Calibri"/>
                <a:cs typeface="Calibri"/>
              </a:rPr>
              <a:t>3</a:t>
            </a:r>
            <a:r>
              <a:rPr sz="1050" spc="-60" baseline="31746" dirty="0">
                <a:latin typeface="Calibri"/>
                <a:cs typeface="Calibri"/>
              </a:rPr>
              <a:t> 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35" dirty="0">
                <a:latin typeface="Tahoma"/>
                <a:cs typeface="Tahoma"/>
              </a:rPr>
              <a:t> </a:t>
            </a:r>
            <a:r>
              <a:rPr sz="1050" spc="60" baseline="31746" dirty="0">
                <a:latin typeface="Calibri"/>
                <a:cs typeface="Calibri"/>
              </a:rPr>
              <a:t>2</a:t>
            </a:r>
            <a:r>
              <a:rPr sz="1050" spc="-60" baseline="31746" dirty="0">
                <a:latin typeface="Calibri"/>
                <a:cs typeface="Calibri"/>
              </a:rPr>
              <a:t> 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35" dirty="0">
                <a:latin typeface="Tahoma"/>
                <a:cs typeface="Tahoma"/>
              </a:rPr>
              <a:t> </a:t>
            </a:r>
            <a:r>
              <a:rPr sz="1050" i="1" u="sng" spc="315" baseline="3174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sz="1050" u="sng" spc="60" baseline="3174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</a:t>
            </a:r>
            <a:r>
              <a:rPr sz="1050" spc="-60" baseline="31746" dirty="0">
                <a:latin typeface="Calibri"/>
                <a:cs typeface="Calibri"/>
              </a:rPr>
              <a:t> 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35" dirty="0">
                <a:latin typeface="Tahoma"/>
                <a:cs typeface="Tahoma"/>
              </a:rPr>
              <a:t> </a:t>
            </a:r>
            <a:r>
              <a:rPr sz="1050" u="sng" spc="-7" baseline="3174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sng" spc="-60" baseline="3174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sng" spc="60" baseline="3174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sz="1050" u="sng" baseline="3174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050" u="sng" spc="-7" baseline="3174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050" spc="-60" baseline="31746" dirty="0">
                <a:latin typeface="Calibri"/>
                <a:cs typeface="Calibri"/>
              </a:rPr>
              <a:t> 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....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4395" y="1804544"/>
            <a:ext cx="2221865" cy="3124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40"/>
              </a:spcBef>
              <a:tabLst>
                <a:tab pos="660400" algn="l"/>
                <a:tab pos="857885" algn="l"/>
              </a:tabLst>
            </a:pPr>
            <a:r>
              <a:rPr sz="700" spc="40" dirty="0">
                <a:latin typeface="Calibri"/>
                <a:cs typeface="Calibri"/>
              </a:rPr>
              <a:t>1   </a:t>
            </a:r>
            <a:r>
              <a:rPr sz="700" spc="95" dirty="0">
                <a:latin typeface="Calibri"/>
                <a:cs typeface="Calibri"/>
              </a:rPr>
              <a:t> </a:t>
            </a:r>
            <a:r>
              <a:rPr sz="700" spc="40" dirty="0">
                <a:latin typeface="Calibri"/>
                <a:cs typeface="Calibri"/>
              </a:rPr>
              <a:t>3	3	</a:t>
            </a:r>
            <a:r>
              <a:rPr sz="700" i="1" spc="125" dirty="0">
                <a:latin typeface="Arial"/>
                <a:cs typeface="Arial"/>
              </a:rPr>
              <a:t>−</a:t>
            </a:r>
            <a:r>
              <a:rPr sz="700" spc="125" dirty="0">
                <a:latin typeface="Calibri"/>
                <a:cs typeface="Calibri"/>
              </a:rPr>
              <a:t>5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100" spc="-25" dirty="0">
                <a:latin typeface="Tahoma"/>
                <a:cs typeface="Tahoma"/>
              </a:rPr>
              <a:t>Bilangan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irasional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(</a:t>
            </a:r>
            <a:r>
              <a:rPr sz="1100" i="1" spc="-60" dirty="0">
                <a:latin typeface="Trebuchet MS"/>
                <a:cs typeface="Trebuchet MS"/>
              </a:rPr>
              <a:t>irational</a:t>
            </a:r>
            <a:r>
              <a:rPr sz="1100" i="1" spc="25" dirty="0">
                <a:latin typeface="Trebuchet MS"/>
                <a:cs typeface="Trebuchet MS"/>
              </a:rPr>
              <a:t> </a:t>
            </a:r>
            <a:r>
              <a:rPr sz="1100" i="1" spc="-40" dirty="0">
                <a:latin typeface="Trebuchet MS"/>
                <a:cs typeface="Trebuchet MS"/>
              </a:rPr>
              <a:t>numbers</a:t>
            </a:r>
            <a:r>
              <a:rPr sz="1100" spc="-4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979380"/>
            <a:ext cx="114214" cy="11421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72668" y="196789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327" y="2219794"/>
            <a:ext cx="52590" cy="52590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914184" y="2149094"/>
            <a:ext cx="415290" cy="186690"/>
            <a:chOff x="914184" y="2149094"/>
            <a:chExt cx="415290" cy="186690"/>
          </a:xfrm>
        </p:grpSpPr>
        <p:sp>
          <p:nvSpPr>
            <p:cNvPr id="32" name="object 32"/>
            <p:cNvSpPr/>
            <p:nvPr/>
          </p:nvSpPr>
          <p:spPr>
            <a:xfrm>
              <a:off x="914184" y="2149094"/>
              <a:ext cx="410209" cy="163830"/>
            </a:xfrm>
            <a:custGeom>
              <a:avLst/>
              <a:gdLst/>
              <a:ahLst/>
              <a:cxnLst/>
              <a:rect l="l" t="t" r="r" b="b"/>
              <a:pathLst>
                <a:path w="410209" h="163830">
                  <a:moveTo>
                    <a:pt x="410159" y="0"/>
                  </a:moveTo>
                  <a:lnTo>
                    <a:pt x="0" y="0"/>
                  </a:lnTo>
                  <a:lnTo>
                    <a:pt x="0" y="163779"/>
                  </a:lnTo>
                  <a:lnTo>
                    <a:pt x="410159" y="163779"/>
                  </a:lnTo>
                  <a:lnTo>
                    <a:pt x="410159" y="0"/>
                  </a:lnTo>
                  <a:close/>
                </a:path>
              </a:pathLst>
            </a:custGeom>
            <a:solidFill>
              <a:srgbClr val="FFF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9619" y="2333117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65643" y="2333117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327" y="2385199"/>
            <a:ext cx="52590" cy="52590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1519580" y="233311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63384" y="2122138"/>
            <a:ext cx="1708785" cy="3562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200"/>
              </a:spcBef>
            </a:pPr>
            <a:r>
              <a:rPr sz="1000" spc="-25" dirty="0">
                <a:latin typeface="Tahoma"/>
                <a:cs typeface="Tahoma"/>
              </a:rPr>
              <a:t>Bukan</a:t>
            </a:r>
            <a:r>
              <a:rPr sz="1000" spc="3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rasio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2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bilangan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bulat.</a:t>
            </a:r>
            <a:endParaRPr sz="10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500" spc="30" baseline="44444" dirty="0">
                <a:latin typeface="Lucida Sans Unicode"/>
                <a:cs typeface="Lucida Sans Unicode"/>
              </a:rPr>
              <a:t>√</a:t>
            </a:r>
            <a:r>
              <a:rPr sz="1000" spc="-10" dirty="0">
                <a:latin typeface="Calibri"/>
                <a:cs typeface="Calibri"/>
              </a:rPr>
              <a:t>2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500" spc="30" baseline="44444" dirty="0">
                <a:latin typeface="Lucida Sans Unicode"/>
                <a:cs typeface="Lucida Sans Unicode"/>
              </a:rPr>
              <a:t>√</a:t>
            </a:r>
            <a:r>
              <a:rPr sz="1000" spc="-10" dirty="0">
                <a:latin typeface="Calibri"/>
                <a:cs typeface="Calibri"/>
              </a:rPr>
              <a:t>5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500" spc="-900" baseline="44444" dirty="0">
                <a:latin typeface="Lucida Sans Unicode"/>
                <a:cs typeface="Lucida Sans Unicode"/>
              </a:rPr>
              <a:t>√</a:t>
            </a:r>
            <a:r>
              <a:rPr sz="750" spc="127" baseline="50000" dirty="0">
                <a:latin typeface="Calibri"/>
                <a:cs typeface="Calibri"/>
              </a:rPr>
              <a:t>3</a:t>
            </a:r>
            <a:r>
              <a:rPr sz="750" baseline="50000" dirty="0">
                <a:latin typeface="Calibri"/>
                <a:cs typeface="Calibri"/>
              </a:rPr>
              <a:t> </a:t>
            </a:r>
            <a:r>
              <a:rPr sz="750" spc="75" baseline="50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4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50" dirty="0">
                <a:latin typeface="Calibri"/>
                <a:cs typeface="Calibri"/>
              </a:rPr>
              <a:t>π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e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....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2532973"/>
            <a:ext cx="114214" cy="114214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472668" y="252150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327" y="2752115"/>
            <a:ext cx="52590" cy="5259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327" y="2903956"/>
            <a:ext cx="52590" cy="52590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624395" y="2453779"/>
            <a:ext cx="2435860" cy="5435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25" dirty="0">
                <a:latin typeface="Tahoma"/>
                <a:cs typeface="Tahoma"/>
              </a:rPr>
              <a:t>Bilangan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riil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(</a:t>
            </a:r>
            <a:r>
              <a:rPr sz="1100" i="1" spc="-70" dirty="0">
                <a:latin typeface="Trebuchet MS"/>
                <a:cs typeface="Trebuchet MS"/>
              </a:rPr>
              <a:t>real</a:t>
            </a:r>
            <a:r>
              <a:rPr sz="1100" i="1" spc="25" dirty="0">
                <a:latin typeface="Trebuchet MS"/>
                <a:cs typeface="Trebuchet MS"/>
              </a:rPr>
              <a:t> </a:t>
            </a:r>
            <a:r>
              <a:rPr sz="1100" i="1" spc="-40" dirty="0">
                <a:latin typeface="Trebuchet MS"/>
                <a:cs typeface="Trebuchet MS"/>
              </a:rPr>
              <a:t>numbers</a:t>
            </a:r>
            <a:r>
              <a:rPr sz="1100" spc="-4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1000" spc="-20" dirty="0">
                <a:latin typeface="Tahoma"/>
                <a:cs typeface="Tahoma"/>
              </a:rPr>
              <a:t>Bilangan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rasional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bilangan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irasional.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Dasar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Kalkulus.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2/11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31451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38129" y="3344944"/>
            <a:ext cx="5753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0.1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Bilangan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riil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7899" y="86657"/>
            <a:ext cx="1081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Ketaksamaan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53467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Notasi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interval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Nilai</a:t>
            </a:r>
            <a:r>
              <a:rPr sz="600" b="1" spc="1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mutlak </a:t>
            </a: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Akar</a:t>
            </a:r>
            <a:r>
              <a:rPr sz="600" b="1" spc="15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kuadrat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994" y="402596"/>
            <a:ext cx="3499485" cy="265604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4/16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1467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8161" y="3344944"/>
            <a:ext cx="12160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0.2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Ketaksamaan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7899" y="86657"/>
            <a:ext cx="1081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Ketaksamaan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53467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Notasi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interval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Nilai</a:t>
            </a:r>
            <a:r>
              <a:rPr sz="600" b="1" spc="1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mutlak </a:t>
            </a: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Akar</a:t>
            </a:r>
            <a:r>
              <a:rPr sz="600" b="1" spc="15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kuadrat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4444" y="2623261"/>
            <a:ext cx="1828800" cy="2730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7294" y="473390"/>
            <a:ext cx="3550920" cy="250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9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315"/>
              </a:lnSpc>
            </a:pPr>
            <a:r>
              <a:rPr sz="1100" dirty="0">
                <a:latin typeface="Tahoma"/>
                <a:cs typeface="Tahoma"/>
              </a:rPr>
              <a:t>Di</a:t>
            </a:r>
            <a:r>
              <a:rPr sz="1100" spc="30" dirty="0">
                <a:latin typeface="Tahoma"/>
                <a:cs typeface="Tahoma"/>
              </a:rPr>
              <a:t>b</a:t>
            </a:r>
            <a:r>
              <a:rPr sz="1100" spc="-30" dirty="0">
                <a:latin typeface="Tahoma"/>
                <a:cs typeface="Tahoma"/>
              </a:rPr>
              <a:t>eri</a:t>
            </a:r>
            <a:r>
              <a:rPr sz="1100" spc="-75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-15" dirty="0">
                <a:latin typeface="Tahoma"/>
                <a:cs typeface="Tahoma"/>
              </a:rPr>
              <a:t>ta</a:t>
            </a:r>
            <a:r>
              <a:rPr sz="1100" spc="-25" dirty="0">
                <a:latin typeface="Tahoma"/>
                <a:cs typeface="Tahoma"/>
              </a:rPr>
              <a:t>k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-60" dirty="0">
                <a:latin typeface="Tahoma"/>
                <a:cs typeface="Tahoma"/>
              </a:rPr>
              <a:t>ama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5" dirty="0">
                <a:latin typeface="Calibri"/>
                <a:cs typeface="Calibri"/>
              </a:rPr>
              <a:t>5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9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</a:pPr>
            <a:r>
              <a:rPr sz="1100" spc="-40" dirty="0">
                <a:latin typeface="Tahoma"/>
                <a:cs typeface="Tahoma"/>
              </a:rPr>
              <a:t>Tentukanlah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himpunan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penyelesaiannya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grafik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himpunan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penyelesaiannya!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35" dirty="0">
                <a:latin typeface="Tahoma"/>
                <a:cs typeface="Tahoma"/>
              </a:rPr>
              <a:t>Perhatikan: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5" dirty="0">
                <a:latin typeface="Calibri"/>
                <a:cs typeface="Calibri"/>
              </a:rPr>
              <a:t>5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235" dirty="0">
                <a:latin typeface="Lucida Sans Unicode"/>
                <a:cs typeface="Lucida Sans Unicode"/>
              </a:rPr>
              <a:t>⇔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2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12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spc="-40" dirty="0">
                <a:latin typeface="Tahoma"/>
                <a:cs typeface="Tahoma"/>
              </a:rPr>
              <a:t>ketiga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60" dirty="0">
                <a:latin typeface="Tahoma"/>
                <a:cs typeface="Tahoma"/>
              </a:rPr>
              <a:t>uas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ditambah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3)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235" dirty="0">
                <a:latin typeface="Lucida Sans Unicode"/>
                <a:cs typeface="Lucida Sans Unicode"/>
              </a:rPr>
              <a:t>⇔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6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spc="-40" dirty="0">
                <a:latin typeface="Tahoma"/>
                <a:cs typeface="Tahoma"/>
              </a:rPr>
              <a:t>ketiga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60" dirty="0">
                <a:latin typeface="Tahoma"/>
                <a:cs typeface="Tahoma"/>
              </a:rPr>
              <a:t>uas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-55" dirty="0">
                <a:latin typeface="Tahoma"/>
                <a:cs typeface="Tahoma"/>
              </a:rPr>
              <a:t>k</a:t>
            </a:r>
            <a:r>
              <a:rPr sz="1100" spc="-15" dirty="0">
                <a:latin typeface="Tahoma"/>
                <a:cs typeface="Tahoma"/>
              </a:rPr>
              <a:t>ali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1/2)</a:t>
            </a:r>
            <a:endParaRPr sz="1100">
              <a:latin typeface="Tahoma"/>
              <a:cs typeface="Tahoma"/>
            </a:endParaRPr>
          </a:p>
          <a:p>
            <a:pPr marL="12700" marR="187960">
              <a:lnSpc>
                <a:spcPct val="102600"/>
              </a:lnSpc>
              <a:spcBef>
                <a:spcPts val="600"/>
              </a:spcBef>
            </a:pPr>
            <a:r>
              <a:rPr sz="1100" spc="-35" dirty="0">
                <a:latin typeface="Tahoma"/>
                <a:cs typeface="Tahoma"/>
              </a:rPr>
              <a:t>Himpunan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penyelesaian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dari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ketaksamaan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tersebut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adalah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6)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r>
              <a:rPr sz="1100" spc="-250" dirty="0">
                <a:latin typeface="SimSun"/>
                <a:cs typeface="SimSun"/>
              </a:rPr>
              <a:t> </a:t>
            </a:r>
            <a:r>
              <a:rPr sz="1100" spc="5" dirty="0">
                <a:latin typeface="Calibri"/>
                <a:cs typeface="Calibri"/>
              </a:rPr>
              <a:t>: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6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Tahoma"/>
                <a:cs typeface="Tahoma"/>
              </a:rPr>
              <a:t>dan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grafik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himpunan  </a:t>
            </a:r>
            <a:r>
              <a:rPr sz="1100" spc="-60" dirty="0">
                <a:latin typeface="Tahoma"/>
                <a:cs typeface="Tahoma"/>
              </a:rPr>
              <a:t>penyelesaiannya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sebagai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berikut.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ahoma"/>
              <a:cs typeface="Tahoma"/>
            </a:endParaRPr>
          </a:p>
          <a:p>
            <a:pPr marL="484505" algn="ctr">
              <a:lnSpc>
                <a:spcPct val="100000"/>
              </a:lnSpc>
              <a:spcBef>
                <a:spcPts val="5"/>
              </a:spcBef>
            </a:pP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5/16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1467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8161" y="3344944"/>
            <a:ext cx="12160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0.2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Ketaksamaan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7899" y="86657"/>
            <a:ext cx="1081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Ketaksamaan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53467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Notasi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interval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Nilai</a:t>
            </a:r>
            <a:r>
              <a:rPr sz="600" b="1" spc="1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mutlak </a:t>
            </a: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Akar</a:t>
            </a:r>
            <a:r>
              <a:rPr sz="600" b="1" spc="15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kuadrat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794" y="473390"/>
            <a:ext cx="3094355" cy="146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ts val="1435"/>
              </a:lnSpc>
              <a:spcBef>
                <a:spcPts val="9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  <a:p>
            <a:pPr marL="76200" marR="680720">
              <a:lnSpc>
                <a:spcPts val="1350"/>
              </a:lnSpc>
              <a:spcBef>
                <a:spcPts val="15"/>
              </a:spcBef>
            </a:pPr>
            <a:r>
              <a:rPr sz="1100" dirty="0">
                <a:latin typeface="Tahoma"/>
                <a:cs typeface="Tahoma"/>
              </a:rPr>
              <a:t>Di</a:t>
            </a:r>
            <a:r>
              <a:rPr sz="1100" spc="30" dirty="0">
                <a:latin typeface="Tahoma"/>
                <a:cs typeface="Tahoma"/>
              </a:rPr>
              <a:t>b</a:t>
            </a:r>
            <a:r>
              <a:rPr sz="1100" spc="-30" dirty="0">
                <a:latin typeface="Tahoma"/>
                <a:cs typeface="Tahoma"/>
              </a:rPr>
              <a:t>eri</a:t>
            </a:r>
            <a:r>
              <a:rPr sz="1100" spc="-75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-15" dirty="0">
                <a:latin typeface="Tahoma"/>
                <a:cs typeface="Tahoma"/>
              </a:rPr>
              <a:t>ta</a:t>
            </a:r>
            <a:r>
              <a:rPr sz="1100" spc="-25" dirty="0">
                <a:latin typeface="Tahoma"/>
                <a:cs typeface="Tahoma"/>
              </a:rPr>
              <a:t>k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-60" dirty="0">
                <a:latin typeface="Tahoma"/>
                <a:cs typeface="Tahoma"/>
              </a:rPr>
              <a:t>ama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2" baseline="27777" dirty="0">
                <a:latin typeface="Calibri"/>
                <a:cs typeface="Calibri"/>
              </a:rPr>
              <a:t>2</a:t>
            </a:r>
            <a:r>
              <a:rPr sz="1200" baseline="27777" dirty="0">
                <a:latin typeface="Calibri"/>
                <a:cs typeface="Calibri"/>
              </a:rPr>
              <a:t> </a:t>
            </a:r>
            <a:r>
              <a:rPr sz="1200" spc="-104" baseline="27777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5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6</a:t>
            </a:r>
            <a:r>
              <a:rPr sz="1100" spc="-35" dirty="0">
                <a:latin typeface="Tahoma"/>
                <a:cs typeface="Tahoma"/>
              </a:rPr>
              <a:t>.  </a:t>
            </a:r>
            <a:r>
              <a:rPr sz="1100" spc="-40" dirty="0">
                <a:latin typeface="Tahoma"/>
                <a:cs typeface="Tahoma"/>
              </a:rPr>
              <a:t>Tentukanlah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himpunan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penyelesaiannya!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</a:pPr>
            <a:r>
              <a:rPr sz="1100" spc="-35" dirty="0">
                <a:latin typeface="Tahoma"/>
                <a:cs typeface="Tahoma"/>
              </a:rPr>
              <a:t>Perhatikan:</a:t>
            </a:r>
            <a:endParaRPr sz="11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2" baseline="27777" dirty="0">
                <a:latin typeface="Calibri"/>
                <a:cs typeface="Calibri"/>
              </a:rPr>
              <a:t>2 </a:t>
            </a:r>
            <a:r>
              <a:rPr sz="1200" spc="-104" baseline="27777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Calibri"/>
                <a:cs typeface="Calibri"/>
              </a:rPr>
              <a:t>5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6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sz="1100" spc="-235" dirty="0">
                <a:latin typeface="Lucida Sans Unicode"/>
                <a:cs typeface="Lucida Sans Unicode"/>
              </a:rPr>
              <a:t>⇔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1)(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35" dirty="0">
                <a:latin typeface="Calibri"/>
                <a:cs typeface="Calibri"/>
              </a:rPr>
              <a:t>6)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0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dirty="0">
                <a:latin typeface="Tahoma"/>
                <a:cs typeface="Tahoma"/>
              </a:rPr>
              <a:t>p</a:t>
            </a:r>
            <a:r>
              <a:rPr sz="1100" spc="-40" dirty="0">
                <a:latin typeface="Tahoma"/>
                <a:cs typeface="Tahoma"/>
              </a:rPr>
              <a:t>emfakt</a:t>
            </a:r>
            <a:r>
              <a:rPr sz="1100" spc="-80" dirty="0">
                <a:latin typeface="Tahoma"/>
                <a:cs typeface="Tahoma"/>
              </a:rPr>
              <a:t>o</a:t>
            </a:r>
            <a:r>
              <a:rPr sz="1100" spc="-35" dirty="0">
                <a:latin typeface="Tahoma"/>
                <a:cs typeface="Tahoma"/>
              </a:rPr>
              <a:t>ran)</a:t>
            </a:r>
            <a:endParaRPr sz="11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630"/>
              </a:spcBef>
            </a:pPr>
            <a:r>
              <a:rPr sz="1100" spc="-20" dirty="0">
                <a:latin typeface="Tahoma"/>
                <a:cs typeface="Tahoma"/>
              </a:rPr>
              <a:t>Laku</a:t>
            </a:r>
            <a:r>
              <a:rPr sz="1100" spc="-50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uji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tanda.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Keti</a:t>
            </a:r>
            <a:r>
              <a:rPr sz="1100" spc="-30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0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2" baseline="27777" dirty="0">
                <a:latin typeface="Calibri"/>
                <a:cs typeface="Calibri"/>
              </a:rPr>
              <a:t>2</a:t>
            </a:r>
            <a:r>
              <a:rPr sz="1200" baseline="27777" dirty="0">
                <a:latin typeface="Calibri"/>
                <a:cs typeface="Calibri"/>
              </a:rPr>
              <a:t> </a:t>
            </a:r>
            <a:r>
              <a:rPr sz="1200" spc="-104" baseline="27777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Calibri"/>
                <a:cs typeface="Calibri"/>
              </a:rPr>
              <a:t>5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6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0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4444" y="1934959"/>
            <a:ext cx="1828800" cy="4635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7294" y="2533648"/>
            <a:ext cx="3624579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Jadi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himpunan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penyelesaian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dari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ketaksamaan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tersebut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adalah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85" dirty="0">
                <a:latin typeface="Calibri"/>
                <a:cs typeface="Calibri"/>
              </a:rPr>
              <a:t>(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6)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r>
              <a:rPr sz="1100" spc="-250" dirty="0">
                <a:latin typeface="SimSun"/>
                <a:cs typeface="SimSun"/>
              </a:rPr>
              <a:t> </a:t>
            </a:r>
            <a:r>
              <a:rPr sz="1100" spc="5" dirty="0">
                <a:latin typeface="Calibri"/>
                <a:cs typeface="Calibri"/>
              </a:rPr>
              <a:t>: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6</a:t>
            </a:r>
            <a:r>
              <a:rPr sz="1100" spc="180" dirty="0">
                <a:latin typeface="Lucida Sans Unicode"/>
                <a:cs typeface="Lucida Sans Unicode"/>
              </a:rPr>
              <a:t>}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-50" dirty="0">
                <a:latin typeface="Tahoma"/>
                <a:cs typeface="Tahoma"/>
              </a:rPr>
              <a:t>6/16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32344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8161" y="3344944"/>
            <a:ext cx="12160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0.2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Ketaksamaan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7899" y="86657"/>
            <a:ext cx="1081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Ketaksamaan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53467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Notasi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interval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Nilai</a:t>
            </a:r>
            <a:r>
              <a:rPr sz="600" b="1" spc="1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mutlak </a:t>
            </a: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Akar</a:t>
            </a:r>
            <a:r>
              <a:rPr sz="600" b="1" spc="15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kuadrat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427837"/>
            <a:ext cx="1001394" cy="17272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20" dirty="0">
                <a:latin typeface="Tahoma"/>
                <a:cs typeface="Tahoma"/>
              </a:rPr>
              <a:t>Latihan </a:t>
            </a:r>
            <a:r>
              <a:rPr sz="1100" spc="-10" dirty="0">
                <a:latin typeface="Tahoma"/>
                <a:cs typeface="Tahoma"/>
              </a:rPr>
              <a:t>Mandiri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7855" y="410755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826741"/>
            <a:ext cx="114214" cy="11421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2668" y="815256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95" y="772616"/>
            <a:ext cx="2564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Di</a:t>
            </a:r>
            <a:r>
              <a:rPr sz="1100" spc="30" dirty="0">
                <a:latin typeface="Tahoma"/>
                <a:cs typeface="Tahoma"/>
              </a:rPr>
              <a:t>b</a:t>
            </a:r>
            <a:r>
              <a:rPr sz="1100" spc="-30" dirty="0">
                <a:latin typeface="Tahoma"/>
                <a:cs typeface="Tahoma"/>
              </a:rPr>
              <a:t>eri</a:t>
            </a:r>
            <a:r>
              <a:rPr sz="1100" spc="-75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ketaksamaan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5" dirty="0">
                <a:latin typeface="Calibri"/>
                <a:cs typeface="Calibri"/>
              </a:rPr>
              <a:t>5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" dirty="0">
                <a:latin typeface="Calibri"/>
                <a:cs typeface="Calibri"/>
              </a:rPr>
              <a:t>2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9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95" y="944701"/>
            <a:ext cx="2354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Tentukanlah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himpunan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penyelesaiannya!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208846"/>
            <a:ext cx="114214" cy="11421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2668" y="119737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8995" y="1154733"/>
            <a:ext cx="2275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Di</a:t>
            </a:r>
            <a:r>
              <a:rPr sz="1100" spc="30" dirty="0">
                <a:latin typeface="Tahoma"/>
                <a:cs typeface="Tahoma"/>
              </a:rPr>
              <a:t>b</a:t>
            </a:r>
            <a:r>
              <a:rPr sz="1100" spc="-30" dirty="0">
                <a:latin typeface="Tahoma"/>
                <a:cs typeface="Tahoma"/>
              </a:rPr>
              <a:t>eri</a:t>
            </a:r>
            <a:r>
              <a:rPr sz="1100" spc="-75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ketaksamaan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Calibri"/>
                <a:cs typeface="Calibri"/>
              </a:rPr>
              <a:t>8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2" baseline="27777" dirty="0">
                <a:latin typeface="Calibri"/>
                <a:cs typeface="Calibri"/>
              </a:rPr>
              <a:t>4</a:t>
            </a:r>
            <a:r>
              <a:rPr sz="1200" baseline="27777" dirty="0">
                <a:latin typeface="Calibri"/>
                <a:cs typeface="Calibri"/>
              </a:rPr>
              <a:t> </a:t>
            </a:r>
            <a:r>
              <a:rPr sz="1200" spc="-104" baseline="27777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97" baseline="27777" dirty="0">
                <a:latin typeface="Calibri"/>
                <a:cs typeface="Calibri"/>
              </a:rPr>
              <a:t>2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395" y="1326805"/>
            <a:ext cx="2354580" cy="358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15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Tentukanlah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himpunan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penyelesaiannya!</a:t>
            </a:r>
            <a:endParaRPr sz="1100">
              <a:latin typeface="Tahoma"/>
              <a:cs typeface="Tahoma"/>
            </a:endParaRPr>
          </a:p>
          <a:p>
            <a:pPr marL="1416685">
              <a:lnSpc>
                <a:spcPts val="1315"/>
              </a:lnSpc>
            </a:pP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sz="1100" i="1" u="sng" spc="1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641484"/>
            <a:ext cx="114214" cy="11421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72668" y="162999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3521" y="1682405"/>
            <a:ext cx="343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4395" y="1587359"/>
            <a:ext cx="21247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57375" algn="l"/>
              </a:tabLst>
            </a:pPr>
            <a:r>
              <a:rPr sz="1100" dirty="0">
                <a:latin typeface="Tahoma"/>
                <a:cs typeface="Tahoma"/>
              </a:rPr>
              <a:t>Di</a:t>
            </a:r>
            <a:r>
              <a:rPr sz="1100" spc="30" dirty="0">
                <a:latin typeface="Tahoma"/>
                <a:cs typeface="Tahoma"/>
              </a:rPr>
              <a:t>b</a:t>
            </a:r>
            <a:r>
              <a:rPr sz="1100" spc="-30" dirty="0">
                <a:latin typeface="Tahoma"/>
                <a:cs typeface="Tahoma"/>
              </a:rPr>
              <a:t>eri</a:t>
            </a:r>
            <a:r>
              <a:rPr sz="1100" spc="-75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ketaksamaan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395" y="1802814"/>
            <a:ext cx="2354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Tentukanlah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himpunan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penyelesaiannya!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-50" dirty="0">
                <a:latin typeface="Tahoma"/>
                <a:cs typeface="Tahoma"/>
              </a:rPr>
              <a:t>7/16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332344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98161" y="3344944"/>
            <a:ext cx="12160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0.2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Ketaksamaan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7899" y="86657"/>
            <a:ext cx="1081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Ketaksamaan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53467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Notasi</a:t>
            </a:r>
            <a:r>
              <a:rPr sz="600" b="1" spc="4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interval </a:t>
            </a:r>
            <a:r>
              <a:rPr sz="600" b="1" spc="-2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Nilai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mutlak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Akar</a:t>
            </a:r>
            <a:r>
              <a:rPr sz="600" b="1" spc="15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kuadrat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427837"/>
            <a:ext cx="785495" cy="17272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dirty="0">
                <a:latin typeface="Tahoma"/>
                <a:cs typeface="Tahoma"/>
              </a:rPr>
              <a:t>Nilai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mutlak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8275" y="410755"/>
            <a:ext cx="2823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(</a:t>
            </a:r>
            <a:r>
              <a:rPr sz="1100" i="1" spc="-55" dirty="0">
                <a:latin typeface="Trebuchet MS"/>
                <a:cs typeface="Trebuchet MS"/>
              </a:rPr>
              <a:t>absolute</a:t>
            </a:r>
            <a:r>
              <a:rPr sz="1100" i="1" spc="20" dirty="0">
                <a:latin typeface="Trebuchet MS"/>
                <a:cs typeface="Trebuchet MS"/>
              </a:rPr>
              <a:t> </a:t>
            </a:r>
            <a:r>
              <a:rPr sz="1100" i="1" spc="-45" dirty="0">
                <a:latin typeface="Trebuchet MS"/>
                <a:cs typeface="Trebuchet MS"/>
              </a:rPr>
              <a:t>value</a:t>
            </a:r>
            <a:r>
              <a:rPr sz="1100" spc="-45" dirty="0">
                <a:latin typeface="Tahoma"/>
                <a:cs typeface="Tahoma"/>
              </a:rPr>
              <a:t>)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dari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riil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didefinisikan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582839"/>
            <a:ext cx="485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Tahoma"/>
                <a:cs typeface="Tahoma"/>
              </a:rPr>
              <a:t>sebagai: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9463" y="968310"/>
            <a:ext cx="52133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650" spc="644" baseline="78282" dirty="0">
                <a:latin typeface="Verdana"/>
                <a:cs typeface="Verdana"/>
              </a:rPr>
              <a:t> </a:t>
            </a:r>
            <a:endParaRPr sz="1650" baseline="78282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2914" y="882051"/>
            <a:ext cx="918844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90"/>
              </a:spcBef>
              <a:tabLst>
                <a:tab pos="325755" algn="l"/>
              </a:tabLst>
            </a:pPr>
            <a:r>
              <a:rPr sz="1100" i="1" spc="145" dirty="0">
                <a:latin typeface="Calibri"/>
                <a:cs typeface="Calibri"/>
              </a:rPr>
              <a:t>x	</a:t>
            </a:r>
            <a:r>
              <a:rPr sz="1100" spc="-10" dirty="0">
                <a:latin typeface="Tahoma"/>
                <a:cs typeface="Tahoma"/>
              </a:rPr>
              <a:t>ji</a:t>
            </a:r>
            <a:r>
              <a:rPr sz="1100" spc="-45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≥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latin typeface="Lucida Sans Unicode"/>
                <a:cs typeface="Lucida Sans Unicode"/>
              </a:rPr>
              <a:t>−</a:t>
            </a:r>
            <a:r>
              <a:rPr sz="1100" i="1" spc="55" dirty="0">
                <a:latin typeface="Calibri"/>
                <a:cs typeface="Calibri"/>
              </a:rPr>
              <a:t>x  </a:t>
            </a:r>
            <a:r>
              <a:rPr sz="1100" i="1" spc="100" dirty="0">
                <a:latin typeface="Calibri"/>
                <a:cs typeface="Calibri"/>
              </a:rPr>
              <a:t> </a:t>
            </a:r>
            <a:r>
              <a:rPr sz="1100" spc="-30" dirty="0">
                <a:latin typeface="Tahoma"/>
                <a:cs typeface="Tahoma"/>
              </a:rPr>
              <a:t>jika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4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4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577477"/>
            <a:ext cx="2715895" cy="584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9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315"/>
              </a:lnSpc>
            </a:pPr>
            <a:r>
              <a:rPr sz="1100" spc="-70" dirty="0">
                <a:latin typeface="Lucida Sans Unicode"/>
                <a:cs typeface="Lucida Sans Unicode"/>
              </a:rPr>
              <a:t>|</a:t>
            </a:r>
            <a:r>
              <a:rPr sz="1100" spc="-70" dirty="0">
                <a:latin typeface="Tahoma"/>
                <a:cs typeface="Tahoma"/>
              </a:rPr>
              <a:t>3,14</a:t>
            </a:r>
            <a:r>
              <a:rPr sz="1100" spc="-70" dirty="0">
                <a:latin typeface="Lucida Sans Unicode"/>
                <a:cs typeface="Lucida Sans Unicode"/>
              </a:rPr>
              <a:t>|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3,14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karena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3,14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≥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Calibri"/>
                <a:cs typeface="Calibri"/>
              </a:rPr>
              <a:t>0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65" dirty="0">
                <a:latin typeface="Lucida Sans Unicode"/>
                <a:cs typeface="Lucida Sans Unicode"/>
              </a:rPr>
              <a:t>|</a:t>
            </a:r>
            <a:r>
              <a:rPr sz="1100" spc="-65" dirty="0">
                <a:latin typeface="Tahoma"/>
                <a:cs typeface="Tahoma"/>
              </a:rPr>
              <a:t>-3,14</a:t>
            </a:r>
            <a:r>
              <a:rPr sz="1100" spc="-65" dirty="0">
                <a:latin typeface="Lucida Sans Unicode"/>
                <a:cs typeface="Lucida Sans Unicode"/>
              </a:rPr>
              <a:t>|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-(-3,14)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3,14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karena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-3,14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0</a:t>
            </a:r>
            <a:r>
              <a:rPr sz="1100" spc="-25" dirty="0">
                <a:latin typeface="Tahoma"/>
                <a:cs typeface="Tahoma"/>
              </a:rPr>
              <a:t>.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-50" dirty="0">
                <a:latin typeface="Tahoma"/>
                <a:cs typeface="Tahoma"/>
              </a:rPr>
              <a:t>8/16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32344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98161" y="3344944"/>
            <a:ext cx="12160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0.2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Ketaksamaan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7899" y="86657"/>
            <a:ext cx="1081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Ketaksamaan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53467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Notasi</a:t>
            </a:r>
            <a:r>
              <a:rPr sz="600" b="1" spc="4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interval </a:t>
            </a:r>
            <a:r>
              <a:rPr sz="600" b="1" spc="-2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Nilai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mutlak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Akar</a:t>
            </a:r>
            <a:r>
              <a:rPr sz="600" b="1" spc="15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kuadrat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410755"/>
            <a:ext cx="10617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Sifat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nilai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mutlak.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674912"/>
            <a:ext cx="114214" cy="1142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72668" y="66342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395" y="620787"/>
            <a:ext cx="791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y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75" dirty="0">
                <a:latin typeface="Calibri"/>
                <a:cs typeface="Calibri"/>
              </a:rPr>
              <a:t>y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961044"/>
            <a:ext cx="114214" cy="11421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72668" y="94957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95" y="872298"/>
            <a:ext cx="22732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Verdana"/>
                <a:cs typeface="Verdana"/>
              </a:rPr>
              <a:t>.</a:t>
            </a:r>
            <a:r>
              <a:rPr sz="1100" spc="38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395" y="955419"/>
            <a:ext cx="22732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Verdana"/>
                <a:cs typeface="Verdana"/>
              </a:rPr>
              <a:t>.</a:t>
            </a:r>
            <a:r>
              <a:rPr sz="1100" spc="38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4793" y="906931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9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761" y="813205"/>
            <a:ext cx="521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3060" algn="l"/>
              </a:tabLst>
            </a:pPr>
            <a:r>
              <a:rPr sz="1100" i="1" u="sng" spc="1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1100" i="1" spc="145" dirty="0">
                <a:latin typeface="Calibri"/>
                <a:cs typeface="Calibri"/>
              </a:rPr>
              <a:t>	</a:t>
            </a:r>
            <a:r>
              <a:rPr sz="1100" u="sng" spc="-11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i="1" u="sng" spc="1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1100" u="sng" spc="-11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898" y="1001965"/>
            <a:ext cx="515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3060" algn="l"/>
              </a:tabLst>
            </a:pPr>
            <a:r>
              <a:rPr sz="1100" i="1" spc="40" dirty="0">
                <a:latin typeface="Calibri"/>
                <a:cs typeface="Calibri"/>
              </a:rPr>
              <a:t>y	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75" dirty="0">
                <a:latin typeface="Calibri"/>
                <a:cs typeface="Calibri"/>
              </a:rPr>
              <a:t>y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277451"/>
            <a:ext cx="114214" cy="11421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72668" y="1265966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95614" y="1240396"/>
            <a:ext cx="1303020" cy="199390"/>
          </a:xfrm>
          <a:custGeom>
            <a:avLst/>
            <a:gdLst/>
            <a:ahLst/>
            <a:cxnLst/>
            <a:rect l="l" t="t" r="r" b="b"/>
            <a:pathLst>
              <a:path w="1303020" h="199390">
                <a:moveTo>
                  <a:pt x="1302423" y="0"/>
                </a:moveTo>
                <a:lnTo>
                  <a:pt x="0" y="0"/>
                </a:lnTo>
                <a:lnTo>
                  <a:pt x="0" y="199072"/>
                </a:lnTo>
                <a:lnTo>
                  <a:pt x="1302423" y="199072"/>
                </a:lnTo>
                <a:lnTo>
                  <a:pt x="1302423" y="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4395" y="1223326"/>
            <a:ext cx="25400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y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75" dirty="0">
                <a:latin typeface="Calibri"/>
                <a:cs typeface="Calibri"/>
              </a:rPr>
              <a:t>y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ketaksamaan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se</a:t>
            </a:r>
            <a:r>
              <a:rPr sz="1100" spc="-25" dirty="0">
                <a:latin typeface="Tahoma"/>
                <a:cs typeface="Tahoma"/>
              </a:rPr>
              <a:t>gitiga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487484"/>
            <a:ext cx="114214" cy="11421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72668" y="147599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4395" y="1433358"/>
            <a:ext cx="1207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75" dirty="0">
                <a:latin typeface="Calibri"/>
                <a:cs typeface="Calibri"/>
              </a:rPr>
              <a:t>y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≥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75" dirty="0">
                <a:latin typeface="Calibri"/>
                <a:cs typeface="Calibri"/>
              </a:rPr>
              <a:t>y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5165" y="1895144"/>
            <a:ext cx="403225" cy="170815"/>
          </a:xfrm>
          <a:custGeom>
            <a:avLst/>
            <a:gdLst/>
            <a:ahLst/>
            <a:cxnLst/>
            <a:rect l="l" t="t" r="r" b="b"/>
            <a:pathLst>
              <a:path w="403225" h="170814">
                <a:moveTo>
                  <a:pt x="403148" y="0"/>
                </a:moveTo>
                <a:lnTo>
                  <a:pt x="0" y="0"/>
                </a:lnTo>
                <a:lnTo>
                  <a:pt x="0" y="170611"/>
                </a:lnTo>
                <a:lnTo>
                  <a:pt x="403148" y="170611"/>
                </a:lnTo>
                <a:lnTo>
                  <a:pt x="403148" y="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306" y="1871140"/>
            <a:ext cx="1095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Jika</a:t>
            </a:r>
            <a:r>
              <a:rPr sz="1100" spc="290" dirty="0">
                <a:latin typeface="Tahoma"/>
                <a:cs typeface="Tahoma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4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&gt;</a:t>
            </a:r>
            <a:r>
              <a:rPr sz="1100" i="1" spc="4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0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maka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2135285"/>
            <a:ext cx="114214" cy="11421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72668" y="212381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4395" y="2037395"/>
            <a:ext cx="278511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1100" i="1" spc="-25" dirty="0">
                <a:latin typeface="Calibri"/>
                <a:cs typeface="Calibri"/>
              </a:rPr>
              <a:t>x</a:t>
            </a: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30" dirty="0">
                <a:latin typeface="Tahoma"/>
                <a:cs typeface="Tahoma"/>
              </a:rPr>
              <a:t>jika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hanya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jika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−</a:t>
            </a:r>
            <a:r>
              <a:rPr sz="1100" i="1" spc="-10" dirty="0">
                <a:latin typeface="Calibri"/>
                <a:cs typeface="Calibri"/>
              </a:rPr>
              <a:t>a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45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-15" dirty="0">
                <a:latin typeface="Calibri"/>
                <a:cs typeface="Calibri"/>
              </a:rPr>
              <a:t>a</a:t>
            </a:r>
            <a:r>
              <a:rPr sz="1100" spc="-1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1100" i="1" spc="-25" dirty="0">
                <a:latin typeface="Calibri"/>
                <a:cs typeface="Calibri"/>
              </a:rPr>
              <a:t>x</a:t>
            </a: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&gt;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30" dirty="0">
                <a:latin typeface="Tahoma"/>
                <a:cs typeface="Tahoma"/>
              </a:rPr>
              <a:t>jika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hanya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jika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−</a:t>
            </a:r>
            <a:r>
              <a:rPr sz="1100" i="1" spc="-10" dirty="0">
                <a:latin typeface="Calibri"/>
                <a:cs typeface="Calibri"/>
              </a:rPr>
              <a:t>a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atau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&gt;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-15" dirty="0">
                <a:latin typeface="Calibri"/>
                <a:cs typeface="Calibri"/>
              </a:rPr>
              <a:t>a</a:t>
            </a:r>
            <a:r>
              <a:rPr sz="1100" spc="-1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2345318"/>
            <a:ext cx="114214" cy="11421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472668" y="2333846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-50" dirty="0">
                <a:latin typeface="Tahoma"/>
                <a:cs typeface="Tahoma"/>
              </a:rPr>
              <a:t>9/16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332344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98161" y="3344944"/>
            <a:ext cx="12160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0.2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Ketaksamaan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7899" y="86657"/>
            <a:ext cx="1081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Ketaksamaan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53467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Notasi</a:t>
            </a:r>
            <a:r>
              <a:rPr sz="600" b="1" spc="4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interval </a:t>
            </a:r>
            <a:r>
              <a:rPr sz="600" b="1" spc="-2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Nilai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mutlak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Akar</a:t>
            </a:r>
            <a:r>
              <a:rPr sz="600" b="1" spc="15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kuadrat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473390"/>
            <a:ext cx="3340735" cy="1325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9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315"/>
              </a:lnSpc>
            </a:pPr>
            <a:r>
              <a:rPr sz="1100" spc="5" dirty="0">
                <a:latin typeface="Tahoma"/>
                <a:cs typeface="Tahoma"/>
              </a:rPr>
              <a:t>Bukti</a:t>
            </a:r>
            <a:r>
              <a:rPr sz="1100" spc="-25" dirty="0">
                <a:latin typeface="Tahoma"/>
                <a:cs typeface="Tahoma"/>
              </a:rPr>
              <a:t>k</a:t>
            </a:r>
            <a:r>
              <a:rPr sz="1100" spc="-40" dirty="0">
                <a:latin typeface="Tahoma"/>
                <a:cs typeface="Tahoma"/>
              </a:rPr>
              <a:t>anlah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spc="-30" dirty="0">
                <a:latin typeface="Tahoma"/>
                <a:cs typeface="Tahoma"/>
              </a:rPr>
              <a:t>Perhatikan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a</a:t>
            </a:r>
            <a:r>
              <a:rPr sz="1100" spc="-5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spc="-10" dirty="0">
                <a:latin typeface="Calibri"/>
                <a:cs typeface="Calibri"/>
              </a:rPr>
              <a:t>(</a:t>
            </a:r>
            <a:r>
              <a:rPr sz="1100" spc="-10" dirty="0">
                <a:latin typeface="Lucida Sans Unicode"/>
                <a:cs typeface="Lucida Sans Unicode"/>
              </a:rPr>
              <a:t>−</a:t>
            </a:r>
            <a:r>
              <a:rPr sz="1100" spc="-10" dirty="0">
                <a:latin typeface="Calibri"/>
                <a:cs typeface="Calibri"/>
              </a:rPr>
              <a:t>1)</a:t>
            </a:r>
            <a:r>
              <a:rPr sz="1100" i="1" spc="-10" dirty="0">
                <a:latin typeface="Calibri"/>
                <a:cs typeface="Calibri"/>
              </a:rPr>
              <a:t>.a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Calibri"/>
                <a:cs typeface="Calibri"/>
              </a:rPr>
              <a:t>1</a:t>
            </a:r>
            <a:r>
              <a:rPr sz="1100" spc="-55" dirty="0">
                <a:latin typeface="Lucida Sans Unicode"/>
                <a:cs typeface="Lucida Sans Unicode"/>
              </a:rPr>
              <a:t>|</a:t>
            </a:r>
            <a:r>
              <a:rPr sz="1100" i="1" spc="-55" dirty="0">
                <a:latin typeface="Calibri"/>
                <a:cs typeface="Calibri"/>
              </a:rPr>
              <a:t>.</a:t>
            </a:r>
            <a:r>
              <a:rPr sz="1100" spc="-55" dirty="0">
                <a:latin typeface="Lucida Sans Unicode"/>
                <a:cs typeface="Lucida Sans Unicode"/>
              </a:rPr>
              <a:t>|</a:t>
            </a:r>
            <a:r>
              <a:rPr sz="1100" i="1" spc="-55" dirty="0">
                <a:latin typeface="Calibri"/>
                <a:cs typeface="Calibri"/>
              </a:rPr>
              <a:t>a</a:t>
            </a:r>
            <a:r>
              <a:rPr sz="1100" spc="-55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40" dirty="0">
                <a:latin typeface="Calibri"/>
                <a:cs typeface="Calibri"/>
              </a:rPr>
              <a:t>1</a:t>
            </a:r>
            <a:r>
              <a:rPr sz="1100" i="1" spc="-40" dirty="0">
                <a:latin typeface="Calibri"/>
                <a:cs typeface="Calibri"/>
              </a:rPr>
              <a:t>.</a:t>
            </a:r>
            <a:r>
              <a:rPr sz="1100" spc="-40" dirty="0">
                <a:latin typeface="Lucida Sans Unicode"/>
                <a:cs typeface="Lucida Sans Unicode"/>
              </a:rPr>
              <a:t>|</a:t>
            </a:r>
            <a:r>
              <a:rPr sz="1100" i="1" spc="-40" dirty="0">
                <a:latin typeface="Calibri"/>
                <a:cs typeface="Calibri"/>
              </a:rPr>
              <a:t>a</a:t>
            </a:r>
            <a:r>
              <a:rPr sz="1100" spc="-4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|</a:t>
            </a:r>
            <a:r>
              <a:rPr sz="1100" i="1" spc="-60" dirty="0">
                <a:latin typeface="Calibri"/>
                <a:cs typeface="Calibri"/>
              </a:rPr>
              <a:t>a</a:t>
            </a:r>
            <a:r>
              <a:rPr sz="1100" spc="-60" dirty="0">
                <a:latin typeface="Lucida Sans Unicode"/>
                <a:cs typeface="Lucida Sans Unicode"/>
              </a:rPr>
              <a:t>|</a:t>
            </a:r>
            <a:r>
              <a:rPr sz="1100" spc="-60" dirty="0">
                <a:latin typeface="Tahoma"/>
                <a:cs typeface="Tahoma"/>
              </a:rPr>
              <a:t>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ts val="1435"/>
              </a:lnSpc>
              <a:spcBef>
                <a:spcPts val="83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315"/>
              </a:lnSpc>
            </a:pPr>
            <a:r>
              <a:rPr sz="1100" spc="5" dirty="0">
                <a:latin typeface="Tahoma"/>
                <a:cs typeface="Tahoma"/>
              </a:rPr>
              <a:t>Bukti</a:t>
            </a:r>
            <a:r>
              <a:rPr sz="1100" spc="-25" dirty="0">
                <a:latin typeface="Tahoma"/>
                <a:cs typeface="Tahoma"/>
              </a:rPr>
              <a:t>k</a:t>
            </a:r>
            <a:r>
              <a:rPr sz="1100" spc="-40" dirty="0">
                <a:latin typeface="Tahoma"/>
                <a:cs typeface="Tahoma"/>
              </a:rPr>
              <a:t>anlah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spc="-35" dirty="0">
                <a:latin typeface="Tahoma"/>
                <a:cs typeface="Tahoma"/>
              </a:rPr>
              <a:t>Perhatikan: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337" y="1918524"/>
            <a:ext cx="4044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7861" y="1874746"/>
            <a:ext cx="885190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295" dirty="0">
                <a:latin typeface="Calibri"/>
                <a:cs typeface="Calibri"/>
              </a:rPr>
              <a:t>=   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30" dirty="0">
                <a:latin typeface="Lucida Sans Unicode"/>
                <a:cs typeface="Lucida Sans Unicode"/>
              </a:rPr>
              <a:t>≤  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295" dirty="0">
                <a:latin typeface="Calibri"/>
                <a:cs typeface="Calibri"/>
              </a:rPr>
              <a:t>=   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5992" y="2128556"/>
            <a:ext cx="135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(ketaksamaan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segitiga)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306" y="2649841"/>
            <a:ext cx="15360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Jadi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-50" dirty="0">
                <a:latin typeface="Tahoma"/>
                <a:cs typeface="Tahoma"/>
              </a:rPr>
              <a:t>10/16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32344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98161" y="3344944"/>
            <a:ext cx="12160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0.2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Ketaksamaan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7899" y="86657"/>
            <a:ext cx="1081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Ketaksamaan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53467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Notasi</a:t>
            </a:r>
            <a:r>
              <a:rPr sz="600" b="1" spc="4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interval </a:t>
            </a:r>
            <a:r>
              <a:rPr sz="600" b="1" spc="-2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Nilai</a:t>
            </a:r>
            <a:r>
              <a:rPr sz="600" b="1" spc="1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mutlak </a:t>
            </a: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Akar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kuadrat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64472" y="741133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28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6494" y="410755"/>
            <a:ext cx="2835910" cy="151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Hubungan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nilai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mutlak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akar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kuadrat.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ahoma"/>
              <a:cs typeface="Tahoma"/>
            </a:endParaRPr>
          </a:p>
          <a:p>
            <a:pPr marL="1268730">
              <a:lnSpc>
                <a:spcPts val="350"/>
              </a:lnSpc>
            </a:pP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1100" i="1" spc="-25" dirty="0">
                <a:latin typeface="Calibri"/>
                <a:cs typeface="Calibri"/>
              </a:rPr>
              <a:t>x</a:t>
            </a: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1100" spc="409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 </a:t>
            </a:r>
            <a:r>
              <a:rPr sz="1100" i="1" spc="180" dirty="0">
                <a:latin typeface="Calibri"/>
                <a:cs typeface="Calibri"/>
              </a:rPr>
              <a:t> </a:t>
            </a:r>
            <a:r>
              <a:rPr sz="1100" spc="-50" dirty="0">
                <a:latin typeface="Tahoma"/>
                <a:cs typeface="Tahoma"/>
              </a:rPr>
              <a:t>dan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1100" i="1" spc="-25" dirty="0">
                <a:latin typeface="Calibri"/>
                <a:cs typeface="Calibri"/>
              </a:rPr>
              <a:t>x</a:t>
            </a: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650" spc="89" baseline="50505" dirty="0">
                <a:latin typeface="Lucida Sans Unicode"/>
                <a:cs typeface="Lucida Sans Unicode"/>
              </a:rPr>
              <a:t>√</a:t>
            </a:r>
            <a:r>
              <a:rPr sz="1100" i="1" spc="60" dirty="0">
                <a:latin typeface="Calibri"/>
                <a:cs typeface="Calibri"/>
              </a:rPr>
              <a:t>x</a:t>
            </a:r>
            <a:r>
              <a:rPr sz="1200" spc="89" baseline="20833" dirty="0">
                <a:latin typeface="Calibri"/>
                <a:cs typeface="Calibri"/>
              </a:rPr>
              <a:t>2</a:t>
            </a:r>
            <a:r>
              <a:rPr sz="1100" i="1" spc="6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424940">
              <a:lnSpc>
                <a:spcPts val="459"/>
              </a:lnSpc>
              <a:tabLst>
                <a:tab pos="1748789" algn="l"/>
              </a:tabLst>
            </a:pPr>
            <a:r>
              <a:rPr sz="800" spc="15" dirty="0">
                <a:latin typeface="Calibri"/>
                <a:cs typeface="Calibri"/>
              </a:rPr>
              <a:t>2	2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665"/>
              </a:spcBef>
            </a:pPr>
            <a:r>
              <a:rPr sz="1100" spc="-10" dirty="0">
                <a:latin typeface="Tahoma"/>
                <a:cs typeface="Tahoma"/>
              </a:rPr>
              <a:t>Sifat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nilai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mutlak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dalam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ketaksamaan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kuadrat:</a:t>
            </a:r>
            <a:endParaRPr sz="1100">
              <a:latin typeface="Tahoma"/>
              <a:cs typeface="Tahoma"/>
            </a:endParaRPr>
          </a:p>
          <a:p>
            <a:pPr marR="264160" algn="r">
              <a:lnSpc>
                <a:spcPts val="555"/>
              </a:lnSpc>
              <a:spcBef>
                <a:spcPts val="980"/>
              </a:spcBef>
              <a:tabLst>
                <a:tab pos="317500" algn="l"/>
              </a:tabLst>
            </a:pPr>
            <a:r>
              <a:rPr sz="800" spc="15" dirty="0">
                <a:latin typeface="Calibri"/>
                <a:cs typeface="Calibri"/>
              </a:rPr>
              <a:t>2	2</a:t>
            </a:r>
            <a:endParaRPr sz="800">
              <a:latin typeface="Calibri"/>
              <a:cs typeface="Calibri"/>
            </a:endParaRPr>
          </a:p>
          <a:p>
            <a:pPr marL="1406525">
              <a:lnSpc>
                <a:spcPts val="915"/>
              </a:lnSpc>
            </a:pP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75" dirty="0">
                <a:latin typeface="Calibri"/>
                <a:cs typeface="Calibri"/>
              </a:rPr>
              <a:t>y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235" dirty="0">
                <a:latin typeface="Lucida Sans Unicode"/>
                <a:cs typeface="Lucida Sans Unicode"/>
              </a:rPr>
              <a:t>⇔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dirty="0">
                <a:latin typeface="Calibri"/>
                <a:cs typeface="Calibri"/>
              </a:rPr>
              <a:t>  </a:t>
            </a:r>
            <a:r>
              <a:rPr sz="1100" i="1" spc="3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15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625"/>
              </a:spcBef>
            </a:pPr>
            <a:r>
              <a:rPr sz="1200" spc="-55" dirty="0">
                <a:solidFill>
                  <a:srgbClr val="3333B2"/>
                </a:solidFill>
                <a:latin typeface="Trebuchet MS"/>
                <a:cs typeface="Trebuchet MS"/>
              </a:rPr>
              <a:t>Catatan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993096"/>
            <a:ext cx="114214" cy="11421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2668" y="198161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095" y="1956054"/>
            <a:ext cx="829944" cy="17272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i="1" spc="-45" dirty="0">
                <a:latin typeface="Trebuchet MS"/>
                <a:cs typeface="Trebuchet MS"/>
              </a:rPr>
              <a:t>Akar</a:t>
            </a:r>
            <a:r>
              <a:rPr sz="1100" i="1" spc="-5" dirty="0">
                <a:latin typeface="Trebuchet MS"/>
                <a:cs typeface="Trebuchet MS"/>
              </a:rPr>
              <a:t> </a:t>
            </a:r>
            <a:r>
              <a:rPr sz="1100" i="1" spc="-60" dirty="0">
                <a:latin typeface="Trebuchet MS"/>
                <a:cs typeface="Trebuchet MS"/>
              </a:rPr>
              <a:t>kuadrat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0611" y="1938971"/>
            <a:ext cx="322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90" dirty="0">
                <a:latin typeface="Trebuchet MS"/>
                <a:cs typeface="Trebuchet MS"/>
              </a:rPr>
              <a:t>dari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1465" y="1938971"/>
            <a:ext cx="2496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65" dirty="0">
                <a:latin typeface="Trebuchet MS"/>
                <a:cs typeface="Trebuchet MS"/>
              </a:rPr>
              <a:t>bilangan</a:t>
            </a:r>
            <a:r>
              <a:rPr sz="1100" i="1" u="sng" spc="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i="1" spc="-85" dirty="0">
                <a:latin typeface="Trebuchet MS"/>
                <a:cs typeface="Trebuchet MS"/>
              </a:rPr>
              <a:t>riil</a:t>
            </a:r>
            <a:r>
              <a:rPr sz="1100" i="1" spc="35" dirty="0">
                <a:latin typeface="Trebuchet MS"/>
                <a:cs typeface="Trebuchet MS"/>
              </a:rPr>
              <a:t> </a:t>
            </a:r>
            <a:r>
              <a:rPr sz="1100" i="1" spc="-65" dirty="0">
                <a:latin typeface="Trebuchet MS"/>
                <a:cs typeface="Trebuchet MS"/>
              </a:rPr>
              <a:t>positif</a:t>
            </a:r>
            <a:r>
              <a:rPr sz="1100" i="1" spc="40" dirty="0">
                <a:latin typeface="Trebuchet MS"/>
                <a:cs typeface="Trebuchet MS"/>
              </a:rPr>
              <a:t> </a:t>
            </a:r>
            <a:r>
              <a:rPr sz="1100" i="1" spc="-65" dirty="0">
                <a:latin typeface="Trebuchet MS"/>
                <a:cs typeface="Trebuchet MS"/>
              </a:rPr>
              <a:t>adalah</a:t>
            </a:r>
            <a:r>
              <a:rPr sz="1100" i="1" spc="35" dirty="0">
                <a:latin typeface="Trebuchet MS"/>
                <a:cs typeface="Trebuchet MS"/>
              </a:rPr>
              <a:t> </a:t>
            </a:r>
            <a:r>
              <a:rPr sz="1100" i="1" spc="-55" dirty="0">
                <a:latin typeface="Trebuchet MS"/>
                <a:cs typeface="Trebuchet MS"/>
              </a:rPr>
              <a:t>bilangan</a:t>
            </a:r>
            <a:r>
              <a:rPr sz="1100" i="1" spc="35" dirty="0">
                <a:latin typeface="Trebuchet MS"/>
                <a:cs typeface="Trebuchet MS"/>
              </a:rPr>
              <a:t> </a:t>
            </a:r>
            <a:r>
              <a:rPr sz="1100" i="1" spc="-70" dirty="0">
                <a:latin typeface="Trebuchet MS"/>
                <a:cs typeface="Trebuchet MS"/>
              </a:rPr>
              <a:t>positif.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4205" y="1996438"/>
            <a:ext cx="651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35940" algn="l"/>
              </a:tabLst>
            </a:pPr>
            <a:r>
              <a:rPr sz="1100" spc="20" dirty="0">
                <a:latin typeface="Lucida Sans Unicode"/>
                <a:cs typeface="Lucida Sans Unicode"/>
              </a:rPr>
              <a:t>√	</a:t>
            </a:r>
            <a:r>
              <a:rPr sz="1100" spc="-450" dirty="0">
                <a:latin typeface="Lucida Sans Unicode"/>
                <a:cs typeface="Lucida Sans Unicode"/>
              </a:rPr>
              <a:t>√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395" y="2111056"/>
            <a:ext cx="1995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97280" algn="l"/>
                <a:tab pos="1621155" algn="l"/>
              </a:tabLst>
            </a:pPr>
            <a:r>
              <a:rPr sz="1100" i="1" spc="-40" dirty="0">
                <a:latin typeface="Trebuchet MS"/>
                <a:cs typeface="Trebuchet MS"/>
              </a:rPr>
              <a:t>Sebagai</a:t>
            </a:r>
            <a:r>
              <a:rPr sz="1100" i="1" spc="35" dirty="0">
                <a:latin typeface="Trebuchet MS"/>
                <a:cs typeface="Trebuchet MS"/>
              </a:rPr>
              <a:t> </a:t>
            </a:r>
            <a:r>
              <a:rPr sz="1100" i="1" spc="-55" dirty="0">
                <a:latin typeface="Trebuchet MS"/>
                <a:cs typeface="Trebuchet MS"/>
              </a:rPr>
              <a:t>contoh,	</a:t>
            </a:r>
            <a:r>
              <a:rPr sz="1100" spc="-15" dirty="0">
                <a:latin typeface="Calibri"/>
                <a:cs typeface="Calibri"/>
              </a:rPr>
              <a:t>4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60" dirty="0">
                <a:latin typeface="Calibri"/>
                <a:cs typeface="Calibri"/>
              </a:rPr>
              <a:t>2</a:t>
            </a:r>
            <a:r>
              <a:rPr sz="1100" i="1" spc="-60" dirty="0">
                <a:latin typeface="Trebuchet MS"/>
                <a:cs typeface="Trebuchet MS"/>
              </a:rPr>
              <a:t>,	</a:t>
            </a:r>
            <a:r>
              <a:rPr sz="1100" spc="-15" dirty="0">
                <a:latin typeface="Calibri"/>
                <a:cs typeface="Calibri"/>
              </a:rPr>
              <a:t>9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60" dirty="0">
                <a:latin typeface="Calibri"/>
                <a:cs typeface="Calibri"/>
              </a:rPr>
              <a:t>3</a:t>
            </a:r>
            <a:r>
              <a:rPr sz="1100" i="1" spc="-6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2375201"/>
            <a:ext cx="114214" cy="11421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72668" y="236372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23466" y="2346960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28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8995" y="2321088"/>
            <a:ext cx="1504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Trebuchet MS"/>
                <a:cs typeface="Trebuchet MS"/>
              </a:rPr>
              <a:t>Secara</a:t>
            </a:r>
            <a:r>
              <a:rPr sz="1100" i="1" spc="25" dirty="0">
                <a:latin typeface="Trebuchet MS"/>
                <a:cs typeface="Trebuchet MS"/>
              </a:rPr>
              <a:t> </a:t>
            </a:r>
            <a:r>
              <a:rPr sz="1100" i="1" spc="-60" dirty="0">
                <a:latin typeface="Trebuchet MS"/>
                <a:cs typeface="Trebuchet MS"/>
              </a:rPr>
              <a:t>umum,</a:t>
            </a:r>
            <a:r>
              <a:rPr sz="1100" i="1" spc="30" dirty="0">
                <a:latin typeface="Trebuchet MS"/>
                <a:cs typeface="Trebuchet MS"/>
              </a:rPr>
              <a:t> </a:t>
            </a:r>
            <a:r>
              <a:rPr sz="1650" spc="89" baseline="47979" dirty="0">
                <a:latin typeface="Lucida Sans Unicode"/>
                <a:cs typeface="Lucida Sans Unicode"/>
              </a:rPr>
              <a:t>√</a:t>
            </a:r>
            <a:r>
              <a:rPr sz="1100" i="1" spc="60" dirty="0">
                <a:latin typeface="Calibri"/>
                <a:cs typeface="Calibri"/>
              </a:rPr>
              <a:t>x</a:t>
            </a:r>
            <a:r>
              <a:rPr sz="1200" spc="89" baseline="20833" dirty="0">
                <a:latin typeface="Calibri"/>
                <a:cs typeface="Calibri"/>
              </a:rPr>
              <a:t>2</a:t>
            </a:r>
            <a:r>
              <a:rPr sz="1200" spc="254" baseline="20833" dirty="0">
                <a:latin typeface="Calibri"/>
                <a:cs typeface="Calibri"/>
              </a:rPr>
              <a:t> </a:t>
            </a:r>
            <a:r>
              <a:rPr sz="1100" u="sng" spc="14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/</a:t>
            </a:r>
            <a:r>
              <a:rPr sz="1100" u="sng" spc="1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=</a:t>
            </a:r>
            <a:r>
              <a:rPr sz="1100" u="sng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i="1" u="sng" spc="-1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1100" i="1" u="sng" spc="-1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7547" y="249045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94218" y="2378556"/>
            <a:ext cx="808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80720" algn="l"/>
              </a:tabLst>
            </a:pPr>
            <a:r>
              <a:rPr sz="1650" spc="284" baseline="2525" dirty="0">
                <a:latin typeface="Verdana"/>
                <a:cs typeface="Verdana"/>
              </a:rPr>
              <a:t>√	</a:t>
            </a:r>
            <a:r>
              <a:rPr sz="1100" spc="20" dirty="0">
                <a:latin typeface="Lucida Sans Unicode"/>
                <a:cs typeface="Lucida Sans Unicode"/>
              </a:rPr>
              <a:t>√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90533" y="2527020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4395" y="2493161"/>
            <a:ext cx="2248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20775" algn="l"/>
                <a:tab pos="1765935" algn="l"/>
              </a:tabLst>
            </a:pPr>
            <a:r>
              <a:rPr sz="1100" i="1" spc="-40" dirty="0">
                <a:latin typeface="Trebuchet MS"/>
                <a:cs typeface="Trebuchet MS"/>
              </a:rPr>
              <a:t>Sebagai</a:t>
            </a:r>
            <a:r>
              <a:rPr sz="1100" i="1" spc="35" dirty="0">
                <a:latin typeface="Trebuchet MS"/>
                <a:cs typeface="Trebuchet MS"/>
              </a:rPr>
              <a:t> </a:t>
            </a:r>
            <a:r>
              <a:rPr sz="1100" i="1" spc="-55" dirty="0">
                <a:latin typeface="Trebuchet MS"/>
                <a:cs typeface="Trebuchet MS"/>
              </a:rPr>
              <a:t>contoh,	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35" dirty="0">
                <a:latin typeface="Lucida Sans Unicode"/>
                <a:cs typeface="Lucida Sans Unicode"/>
              </a:rPr>
              <a:t>−</a:t>
            </a:r>
            <a:r>
              <a:rPr sz="1100" spc="35" dirty="0">
                <a:latin typeface="Calibri"/>
                <a:cs typeface="Calibri"/>
              </a:rPr>
              <a:t>2) 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	</a:t>
            </a:r>
            <a:r>
              <a:rPr sz="1100" spc="-15" dirty="0">
                <a:latin typeface="Calibri"/>
                <a:cs typeface="Calibri"/>
              </a:rPr>
              <a:t>4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39580" y="2493161"/>
            <a:ext cx="387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8750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/	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87487" y="2546107"/>
            <a:ext cx="151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60" dirty="0">
                <a:latin typeface="Verdana"/>
                <a:cs typeface="Verdana"/>
              </a:rPr>
              <a:t>√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38732" y="2694571"/>
            <a:ext cx="345440" cy="0"/>
          </a:xfrm>
          <a:custGeom>
            <a:avLst/>
            <a:gdLst/>
            <a:ahLst/>
            <a:cxnLst/>
            <a:rect l="l" t="t" r="r" b="b"/>
            <a:pathLst>
              <a:path w="345439">
                <a:moveTo>
                  <a:pt x="0" y="0"/>
                </a:moveTo>
                <a:lnTo>
                  <a:pt x="34489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8995" y="2665233"/>
            <a:ext cx="2015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39469" algn="l"/>
              </a:tabLst>
            </a:pPr>
            <a:r>
              <a:rPr sz="1100" i="1" spc="65" dirty="0">
                <a:latin typeface="Trebuchet MS"/>
                <a:cs typeface="Trebuchet MS"/>
              </a:rPr>
              <a:t>P</a:t>
            </a:r>
            <a:r>
              <a:rPr sz="1100" i="1" spc="-70" dirty="0">
                <a:latin typeface="Trebuchet MS"/>
                <a:cs typeface="Trebuchet MS"/>
              </a:rPr>
              <a:t>erhati</a:t>
            </a:r>
            <a:r>
              <a:rPr sz="1100" i="1" spc="-110" dirty="0">
                <a:latin typeface="Trebuchet MS"/>
                <a:cs typeface="Trebuchet MS"/>
              </a:rPr>
              <a:t>k</a:t>
            </a:r>
            <a:r>
              <a:rPr sz="1100" i="1" spc="-50" dirty="0">
                <a:latin typeface="Trebuchet MS"/>
                <a:cs typeface="Trebuchet MS"/>
              </a:rPr>
              <a:t>an</a:t>
            </a:r>
            <a:r>
              <a:rPr sz="1100" i="1" dirty="0">
                <a:latin typeface="Trebuchet MS"/>
                <a:cs typeface="Trebuchet MS"/>
              </a:rPr>
              <a:t>	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35" dirty="0">
                <a:latin typeface="Calibri"/>
                <a:cs typeface="Calibri"/>
              </a:rPr>
              <a:t>2)</a:t>
            </a:r>
            <a:r>
              <a:rPr sz="1200" spc="22" baseline="20833" dirty="0">
                <a:latin typeface="Calibri"/>
                <a:cs typeface="Calibri"/>
              </a:rPr>
              <a:t>2</a:t>
            </a:r>
            <a:r>
              <a:rPr sz="1200" baseline="20833" dirty="0">
                <a:latin typeface="Calibri"/>
                <a:cs typeface="Calibri"/>
              </a:rPr>
              <a:t> </a:t>
            </a:r>
            <a:r>
              <a:rPr sz="1200" spc="-15" baseline="20833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Calibri"/>
                <a:cs typeface="Calibri"/>
              </a:rPr>
              <a:t>2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2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-50" dirty="0">
                <a:latin typeface="Tahoma"/>
                <a:cs typeface="Tahoma"/>
              </a:rPr>
              <a:t>11/16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332344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98161" y="3344944"/>
            <a:ext cx="12160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0.2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Ketaksamaan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7899" y="86657"/>
            <a:ext cx="1081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Ketaksamaan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53467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Notasi</a:t>
            </a:r>
            <a:r>
              <a:rPr sz="600" b="1" spc="4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interval </a:t>
            </a:r>
            <a:r>
              <a:rPr sz="600" b="1" spc="-2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Nilai</a:t>
            </a:r>
            <a:r>
              <a:rPr sz="600" b="1" spc="1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mutlak </a:t>
            </a: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Akar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kuadrat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473390"/>
            <a:ext cx="2354580" cy="1042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9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ts val="1350"/>
              </a:lnSpc>
              <a:spcBef>
                <a:spcPts val="15"/>
              </a:spcBef>
            </a:pPr>
            <a:r>
              <a:rPr sz="1100" dirty="0">
                <a:latin typeface="Tahoma"/>
                <a:cs typeface="Tahoma"/>
              </a:rPr>
              <a:t>Di</a:t>
            </a:r>
            <a:r>
              <a:rPr sz="1100" spc="30" dirty="0">
                <a:latin typeface="Tahoma"/>
                <a:cs typeface="Tahoma"/>
              </a:rPr>
              <a:t>b</a:t>
            </a:r>
            <a:r>
              <a:rPr sz="1100" spc="-30" dirty="0">
                <a:latin typeface="Tahoma"/>
                <a:cs typeface="Tahoma"/>
              </a:rPr>
              <a:t>eri</a:t>
            </a:r>
            <a:r>
              <a:rPr sz="1100" spc="-75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-15" dirty="0">
                <a:latin typeface="Tahoma"/>
                <a:cs typeface="Tahoma"/>
              </a:rPr>
              <a:t>ta</a:t>
            </a:r>
            <a:r>
              <a:rPr sz="1100" spc="-25" dirty="0">
                <a:latin typeface="Tahoma"/>
                <a:cs typeface="Tahoma"/>
              </a:rPr>
              <a:t>k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-60" dirty="0">
                <a:latin typeface="Tahoma"/>
                <a:cs typeface="Tahoma"/>
              </a:rPr>
              <a:t>ama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20" dirty="0">
                <a:latin typeface="Calibri"/>
                <a:cs typeface="Calibri"/>
              </a:rPr>
              <a:t>2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Calibri"/>
                <a:cs typeface="Calibri"/>
              </a:rPr>
              <a:t>5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7</a:t>
            </a:r>
            <a:r>
              <a:rPr sz="1100" spc="-35" dirty="0">
                <a:latin typeface="Tahoma"/>
                <a:cs typeface="Tahoma"/>
              </a:rPr>
              <a:t>.  </a:t>
            </a:r>
            <a:r>
              <a:rPr sz="1100" spc="-40" dirty="0">
                <a:latin typeface="Tahoma"/>
                <a:cs typeface="Tahoma"/>
              </a:rPr>
              <a:t>Tentukanlah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himpunan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penyelesaiannya!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35" dirty="0">
                <a:latin typeface="Tahoma"/>
                <a:cs typeface="Tahoma"/>
              </a:rPr>
              <a:t>Perhatikan: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20" dirty="0">
                <a:latin typeface="Calibri"/>
                <a:cs typeface="Calibri"/>
              </a:rPr>
              <a:t>2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5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496135"/>
            <a:ext cx="1205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35" dirty="0">
                <a:latin typeface="Lucida Sans Unicode"/>
                <a:cs typeface="Lucida Sans Unicode"/>
              </a:rPr>
              <a:t>⇔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5" dirty="0">
                <a:latin typeface="Calibri"/>
                <a:cs typeface="Calibri"/>
              </a:rPr>
              <a:t>7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2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5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1871" y="1496135"/>
            <a:ext cx="2305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(sifat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ketaksamaan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nilai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mutlak,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Calibri"/>
                <a:cs typeface="Calibri"/>
              </a:rPr>
              <a:t>7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&gt;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spc="-1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668207"/>
            <a:ext cx="2660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07770" algn="l"/>
              </a:tabLst>
            </a:pPr>
            <a:r>
              <a:rPr sz="1100" spc="-235" dirty="0">
                <a:latin typeface="Lucida Sans Unicode"/>
                <a:cs typeface="Lucida Sans Unicode"/>
              </a:rPr>
              <a:t>⇔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−</a:t>
            </a:r>
            <a:r>
              <a:rPr sz="1100" spc="-20" dirty="0">
                <a:latin typeface="Calibri"/>
                <a:cs typeface="Calibri"/>
              </a:rPr>
              <a:t>2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60" dirty="0">
                <a:latin typeface="Calibri"/>
                <a:cs typeface="Calibri"/>
              </a:rPr>
              <a:t> </a:t>
            </a:r>
            <a:r>
              <a:rPr sz="1100" spc="60" dirty="0">
                <a:latin typeface="Calibri"/>
                <a:cs typeface="Calibri"/>
              </a:rPr>
              <a:t>2</a:t>
            </a:r>
            <a:r>
              <a:rPr sz="1100" i="1" spc="60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6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12	</a:t>
            </a:r>
            <a:r>
              <a:rPr sz="1100" spc="-35" dirty="0">
                <a:latin typeface="Tahoma"/>
                <a:cs typeface="Tahoma"/>
              </a:rPr>
              <a:t>(ketiga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ruas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ditambah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5)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5608" y="182305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894" y="1840292"/>
            <a:ext cx="2288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158240" algn="l"/>
              </a:tabLst>
            </a:pPr>
            <a:r>
              <a:rPr sz="1100" spc="-235" dirty="0">
                <a:latin typeface="Lucida Sans Unicode"/>
                <a:cs typeface="Lucida Sans Unicode"/>
              </a:rPr>
              <a:t>⇔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−</a:t>
            </a: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6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6	</a:t>
            </a:r>
            <a:r>
              <a:rPr sz="1100" spc="-40" dirty="0">
                <a:latin typeface="Tahoma"/>
                <a:cs typeface="Tahoma"/>
              </a:rPr>
              <a:t>ketiga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ruas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dikali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200" spc="22" baseline="-27777" dirty="0">
                <a:latin typeface="Calibri"/>
                <a:cs typeface="Calibri"/>
              </a:rPr>
              <a:t>2</a:t>
            </a:r>
            <a:endParaRPr sz="1200" baseline="-27777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3997" y="1728062"/>
            <a:ext cx="1296670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1229360" algn="l"/>
              </a:tabLst>
            </a:pPr>
            <a:r>
              <a:rPr sz="1100" spc="110" dirty="0">
                <a:latin typeface="Verdana"/>
                <a:cs typeface="Verdana"/>
              </a:rPr>
              <a:t> 	</a:t>
            </a:r>
            <a:r>
              <a:rPr sz="1100" spc="35" dirty="0">
                <a:latin typeface="Verdana"/>
                <a:cs typeface="Verdana"/>
              </a:rPr>
              <a:t> 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2088272"/>
            <a:ext cx="3624579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Jadi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himpunan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penyelesaian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dari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ketaksamaan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tersebut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adalah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85" dirty="0">
                <a:latin typeface="Calibri"/>
                <a:cs typeface="Calibri"/>
              </a:rPr>
              <a:t>(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6)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r>
              <a:rPr sz="1100" spc="-250" dirty="0">
                <a:latin typeface="SimSun"/>
                <a:cs typeface="SimSun"/>
              </a:rPr>
              <a:t> </a:t>
            </a:r>
            <a:r>
              <a:rPr sz="1100" spc="5" dirty="0">
                <a:latin typeface="Calibri"/>
                <a:cs typeface="Calibri"/>
              </a:rPr>
              <a:t>: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6</a:t>
            </a:r>
            <a:r>
              <a:rPr sz="1100" spc="180" dirty="0">
                <a:latin typeface="Lucida Sans Unicode"/>
                <a:cs typeface="Lucida Sans Unicode"/>
              </a:rPr>
              <a:t>}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-50" dirty="0">
                <a:latin typeface="Tahoma"/>
                <a:cs typeface="Tahoma"/>
              </a:rPr>
              <a:t>12/16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32344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8161" y="3344944"/>
            <a:ext cx="12160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0.2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Ketaksamaan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7899" y="86657"/>
            <a:ext cx="1081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Ketaksamaan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53467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Notasi</a:t>
            </a:r>
            <a:r>
              <a:rPr sz="600" b="1" spc="4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interval </a:t>
            </a:r>
            <a:r>
              <a:rPr sz="600" b="1" spc="-2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Nilai</a:t>
            </a:r>
            <a:r>
              <a:rPr sz="600" b="1" spc="1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mutlak </a:t>
            </a: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Akar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kuadrat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473390"/>
            <a:ext cx="2520315" cy="1042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9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ts val="1350"/>
              </a:lnSpc>
              <a:spcBef>
                <a:spcPts val="15"/>
              </a:spcBef>
            </a:pPr>
            <a:r>
              <a:rPr sz="1100" spc="-30" dirty="0">
                <a:latin typeface="Tahoma"/>
                <a:cs typeface="Tahoma"/>
              </a:rPr>
              <a:t>Diberikan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ketaksamaan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|</a:t>
            </a:r>
            <a:r>
              <a:rPr sz="1100" i="1" spc="1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Calibri"/>
                <a:cs typeface="Calibri"/>
              </a:rPr>
              <a:t>1</a:t>
            </a:r>
            <a:r>
              <a:rPr sz="1100" spc="-65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|</a:t>
            </a:r>
            <a:r>
              <a:rPr sz="1100" i="1" spc="1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Calibri"/>
                <a:cs typeface="Calibri"/>
              </a:rPr>
              <a:t>3</a:t>
            </a:r>
            <a:r>
              <a:rPr sz="1100" spc="-55" dirty="0">
                <a:latin typeface="Lucida Sans Unicode"/>
                <a:cs typeface="Lucida Sans Unicode"/>
              </a:rPr>
              <a:t>|</a:t>
            </a:r>
            <a:r>
              <a:rPr sz="1100" spc="-55" dirty="0">
                <a:latin typeface="Tahoma"/>
                <a:cs typeface="Tahoma"/>
              </a:rPr>
              <a:t>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Tentukanlah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himpunan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penyelesaiannya!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35" dirty="0">
                <a:latin typeface="Tahoma"/>
                <a:cs typeface="Tahoma"/>
              </a:rPr>
              <a:t>Perhatikan: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496135"/>
            <a:ext cx="13538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35" dirty="0">
                <a:latin typeface="Lucida Sans Unicode"/>
                <a:cs typeface="Lucida Sans Unicode"/>
              </a:rPr>
              <a:t>⇔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35" dirty="0">
                <a:latin typeface="Calibri"/>
                <a:cs typeface="Calibri"/>
              </a:rPr>
              <a:t>2(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35" dirty="0">
                <a:latin typeface="Calibri"/>
                <a:cs typeface="Calibri"/>
              </a:rPr>
              <a:t>3)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94" y="1668207"/>
            <a:ext cx="1495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35" dirty="0">
                <a:latin typeface="Lucida Sans Unicode"/>
                <a:cs typeface="Lucida Sans Unicode"/>
              </a:rPr>
              <a:t>⇔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35" dirty="0">
                <a:latin typeface="Calibri"/>
                <a:cs typeface="Calibri"/>
              </a:rPr>
              <a:t>1)</a:t>
            </a:r>
            <a:r>
              <a:rPr sz="1200" spc="22" baseline="27777" dirty="0">
                <a:latin typeface="Calibri"/>
                <a:cs typeface="Calibri"/>
              </a:rPr>
              <a:t>2</a:t>
            </a:r>
            <a:r>
              <a:rPr sz="1200" baseline="27777" dirty="0">
                <a:latin typeface="Calibri"/>
                <a:cs typeface="Calibri"/>
              </a:rPr>
              <a:t> </a:t>
            </a:r>
            <a:r>
              <a:rPr sz="1200" spc="-15" baseline="27777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4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35" dirty="0">
                <a:latin typeface="Calibri"/>
                <a:cs typeface="Calibri"/>
              </a:rPr>
              <a:t>3)</a:t>
            </a:r>
            <a:r>
              <a:rPr sz="1200" spc="22" baseline="27777" dirty="0">
                <a:latin typeface="Calibri"/>
                <a:cs typeface="Calibri"/>
              </a:rPr>
              <a:t>2</a:t>
            </a:r>
            <a:endParaRPr sz="1200" baseline="27777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0334" y="1496135"/>
            <a:ext cx="199517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(sifat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nilai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mutlak)</a:t>
            </a:r>
            <a:endParaRPr sz="1100">
              <a:latin typeface="Tahoma"/>
              <a:cs typeface="Tahoma"/>
            </a:endParaRPr>
          </a:p>
          <a:p>
            <a:pPr marL="109220">
              <a:lnSpc>
                <a:spcPct val="100000"/>
              </a:lnSpc>
              <a:spcBef>
                <a:spcPts val="35"/>
              </a:spcBef>
            </a:pPr>
            <a:r>
              <a:rPr sz="1100" spc="-20" dirty="0">
                <a:latin typeface="Tahoma"/>
                <a:cs typeface="Tahoma"/>
              </a:rPr>
              <a:t>(sifat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ketaksamaan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nilai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mutlak)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894" y="1840292"/>
            <a:ext cx="145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35" dirty="0">
                <a:latin typeface="Lucida Sans Unicode"/>
                <a:cs typeface="Lucida Sans Unicode"/>
              </a:rPr>
              <a:t>⇔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2" baseline="27777" dirty="0">
                <a:latin typeface="Calibri"/>
                <a:cs typeface="Calibri"/>
              </a:rPr>
              <a:t>2</a:t>
            </a:r>
            <a:r>
              <a:rPr sz="1200" baseline="27777" dirty="0">
                <a:latin typeface="Calibri"/>
                <a:cs typeface="Calibri"/>
              </a:rPr>
              <a:t> </a:t>
            </a:r>
            <a:r>
              <a:rPr sz="1200" spc="-104" baseline="27777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22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35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&gt;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2012364"/>
            <a:ext cx="14001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35" dirty="0">
                <a:latin typeface="Lucida Sans Unicode"/>
                <a:cs typeface="Lucida Sans Unicode"/>
              </a:rPr>
              <a:t>⇔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35" dirty="0">
                <a:latin typeface="Calibri"/>
                <a:cs typeface="Calibri"/>
              </a:rPr>
              <a:t>(3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Calibri"/>
                <a:cs typeface="Calibri"/>
              </a:rPr>
              <a:t>7)(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35" dirty="0">
                <a:latin typeface="Calibri"/>
                <a:cs typeface="Calibri"/>
              </a:rPr>
              <a:t>5)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&gt;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6511" y="2012364"/>
            <a:ext cx="8578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(</a:t>
            </a:r>
            <a:r>
              <a:rPr sz="1100" dirty="0">
                <a:latin typeface="Tahoma"/>
                <a:cs typeface="Tahoma"/>
              </a:rPr>
              <a:t>p</a:t>
            </a:r>
            <a:r>
              <a:rPr sz="1100" spc="-40" dirty="0">
                <a:latin typeface="Tahoma"/>
                <a:cs typeface="Tahoma"/>
              </a:rPr>
              <a:t>emfakt</a:t>
            </a:r>
            <a:r>
              <a:rPr sz="1100" spc="-80" dirty="0">
                <a:latin typeface="Tahoma"/>
                <a:cs typeface="Tahoma"/>
              </a:rPr>
              <a:t>o</a:t>
            </a:r>
            <a:r>
              <a:rPr sz="1100" spc="-35" dirty="0">
                <a:latin typeface="Tahoma"/>
                <a:cs typeface="Tahoma"/>
              </a:rPr>
              <a:t>ran)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2260357"/>
            <a:ext cx="36245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Jadi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himpunan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penyelesaian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dari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ketaksamaan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tersebut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adalah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3135" y="241520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3135" y="251753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294" y="2320199"/>
            <a:ext cx="614045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537210" algn="l"/>
              </a:tabLst>
            </a:pPr>
            <a:r>
              <a:rPr sz="1100" spc="110" dirty="0">
                <a:latin typeface="Verdana"/>
                <a:cs typeface="Verdana"/>
              </a:rPr>
              <a:t> 	 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0794" y="2432429"/>
            <a:ext cx="1027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67690" algn="l"/>
              </a:tabLst>
            </a:pPr>
            <a:r>
              <a:rPr sz="1100" spc="15" dirty="0">
                <a:latin typeface="Lucida Sans Unicode"/>
                <a:cs typeface="Lucida Sans Unicode"/>
              </a:rPr>
              <a:t>−∞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-150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35" dirty="0">
                <a:latin typeface="Calibri"/>
                <a:cs typeface="Calibri"/>
              </a:rPr>
              <a:t>(5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∞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1406" y="2320199"/>
            <a:ext cx="106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45" dirty="0">
                <a:latin typeface="Verdana"/>
                <a:cs typeface="Verdana"/>
              </a:rPr>
              <a:t> 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44622" y="241520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44622" y="251753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13583" y="2320199"/>
            <a:ext cx="106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12798" y="2432429"/>
            <a:ext cx="2327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24610" algn="l"/>
              </a:tabLst>
            </a:pP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   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r>
              <a:rPr sz="1100" spc="-250" dirty="0">
                <a:latin typeface="SimSun"/>
                <a:cs typeface="SimSun"/>
              </a:rPr>
              <a:t> </a:t>
            </a:r>
            <a:r>
              <a:rPr sz="1100" spc="5" dirty="0">
                <a:latin typeface="Calibri"/>
                <a:cs typeface="Calibri"/>
              </a:rPr>
              <a:t>: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-150" dirty="0">
                <a:latin typeface="Lucida Sans Unicode"/>
                <a:cs typeface="Lucida Sans Unicode"/>
              </a:rPr>
              <a:t>∪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r>
              <a:rPr sz="1100" spc="-250" dirty="0">
                <a:latin typeface="SimSun"/>
                <a:cs typeface="SimSun"/>
              </a:rPr>
              <a:t> </a:t>
            </a:r>
            <a:r>
              <a:rPr sz="1100" spc="5" dirty="0">
                <a:latin typeface="Calibri"/>
                <a:cs typeface="Calibri"/>
              </a:rPr>
              <a:t>: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&gt;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14813" y="2432429"/>
            <a:ext cx="302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" dirty="0">
                <a:latin typeface="Lucida Sans Unicode"/>
                <a:cs typeface="Lucida Sans Unicode"/>
              </a:rPr>
              <a:t>}</a:t>
            </a:r>
            <a:r>
              <a:rPr sz="1100" spc="75" dirty="0">
                <a:latin typeface="Tahoma"/>
                <a:cs typeface="Tahoma"/>
              </a:rPr>
              <a:t>.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-50" dirty="0">
                <a:latin typeface="Tahoma"/>
                <a:cs typeface="Tahoma"/>
              </a:rPr>
              <a:t>13/16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332344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98161" y="3344944"/>
            <a:ext cx="12160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0.2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Ketaksamaan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67878" y="86657"/>
            <a:ext cx="4413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Bilangan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riil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617855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08585">
              <a:lnSpc>
                <a:spcPts val="700"/>
              </a:lnSpc>
              <a:spcBef>
                <a:spcPts val="135"/>
              </a:spcBef>
            </a:pP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Jenis</a:t>
            </a:r>
            <a:r>
              <a:rPr sz="600" b="1" spc="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bilangan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Desimal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75"/>
              </a:lnSpc>
            </a:pPr>
            <a:r>
              <a:rPr sz="600" b="1" spc="-1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Sifat</a:t>
            </a:r>
            <a:r>
              <a:rPr sz="600" b="1" spc="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bilangan</a:t>
            </a:r>
            <a:r>
              <a:rPr sz="600" b="1" spc="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riil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410755"/>
            <a:ext cx="3658870" cy="859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Himpunan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asli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{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4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5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}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5080" indent="-635">
              <a:lnSpc>
                <a:spcPct val="102600"/>
              </a:lnSpc>
            </a:pPr>
            <a:r>
              <a:rPr sz="1100" spc="-35" dirty="0">
                <a:latin typeface="Tahoma"/>
                <a:cs typeface="Tahoma"/>
              </a:rPr>
              <a:t>Himpunan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bulat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Z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5" dirty="0">
                <a:latin typeface="Lucida Sans Unicode"/>
                <a:cs typeface="Lucida Sans Unicode"/>
              </a:rPr>
              <a:t>{</a:t>
            </a:r>
            <a:r>
              <a:rPr sz="1100" i="1" spc="105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−</a:t>
            </a:r>
            <a:r>
              <a:rPr sz="1100" spc="-5" dirty="0">
                <a:latin typeface="Calibri"/>
                <a:cs typeface="Calibri"/>
              </a:rPr>
              <a:t>3</a:t>
            </a: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−</a:t>
            </a:r>
            <a:r>
              <a:rPr sz="1100" spc="-5" dirty="0">
                <a:latin typeface="Calibri"/>
                <a:cs typeface="Calibri"/>
              </a:rPr>
              <a:t>2</a:t>
            </a: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−</a:t>
            </a:r>
            <a:r>
              <a:rPr sz="1100" spc="-5" dirty="0">
                <a:latin typeface="Calibri"/>
                <a:cs typeface="Calibri"/>
              </a:rPr>
              <a:t>1</a:t>
            </a: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0</a:t>
            </a:r>
            <a:r>
              <a:rPr sz="1100" i="1" spc="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1</a:t>
            </a:r>
            <a:r>
              <a:rPr sz="1100" i="1" spc="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2</a:t>
            </a:r>
            <a:r>
              <a:rPr sz="1100" i="1" spc="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3</a:t>
            </a:r>
            <a:r>
              <a:rPr sz="1100" i="1" spc="5" dirty="0">
                <a:latin typeface="Calibri"/>
                <a:cs typeface="Calibri"/>
              </a:rPr>
              <a:t>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75" dirty="0">
                <a:latin typeface="Lucida Sans Unicode"/>
                <a:cs typeface="Lucida Sans Unicode"/>
              </a:rPr>
              <a:t>}</a:t>
            </a:r>
            <a:r>
              <a:rPr sz="1100" spc="75" dirty="0">
                <a:latin typeface="Tahoma"/>
                <a:cs typeface="Tahoma"/>
              </a:rPr>
              <a:t>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Perhatikan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⊂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Z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spc="5" dirty="0">
                <a:latin typeface="Times New Roman"/>
                <a:cs typeface="Times New Roman"/>
              </a:rPr>
              <a:t>Z</a:t>
            </a:r>
            <a:r>
              <a:rPr sz="1100" spc="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65" dirty="0">
                <a:latin typeface="Trebuchet MS"/>
                <a:cs typeface="Trebuchet MS"/>
              </a:rPr>
              <a:t>zahlen</a:t>
            </a:r>
            <a:r>
              <a:rPr sz="1100" i="1" spc="4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ahoma"/>
                <a:cs typeface="Tahoma"/>
              </a:rPr>
              <a:t>(bilangan,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Jerman)).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100" spc="-35" dirty="0">
                <a:latin typeface="Tahoma"/>
                <a:cs typeface="Tahoma"/>
              </a:rPr>
              <a:t>Himpunan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rasional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4774" y="1416912"/>
            <a:ext cx="279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latin typeface="Times New Roman"/>
                <a:cs typeface="Times New Roman"/>
              </a:rPr>
              <a:t>Q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4799" y="1300680"/>
            <a:ext cx="147320" cy="40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 marR="5080" indent="-19685">
              <a:lnSpc>
                <a:spcPct val="112599"/>
              </a:lnSpc>
              <a:spcBef>
                <a:spcPts val="100"/>
              </a:spcBef>
            </a:pPr>
            <a:r>
              <a:rPr sz="1100" i="1" u="sng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 </a:t>
            </a:r>
            <a:r>
              <a:rPr sz="1100" i="1" spc="25" dirty="0">
                <a:latin typeface="Calibri"/>
                <a:cs typeface="Calibri"/>
              </a:rPr>
              <a:t> </a:t>
            </a:r>
            <a:r>
              <a:rPr sz="1100" i="1" spc="85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7255" y="1263128"/>
            <a:ext cx="140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99210" algn="l"/>
              </a:tabLst>
            </a:pPr>
            <a:r>
              <a:rPr sz="1100" spc="320" dirty="0">
                <a:latin typeface="Trebuchet MS"/>
                <a:cs typeface="Trebuchet MS"/>
              </a:rPr>
              <a:t>,	,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0110" y="1416912"/>
            <a:ext cx="11836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" dirty="0">
                <a:latin typeface="Calibri"/>
                <a:cs typeface="Calibri"/>
              </a:rPr>
              <a:t>: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55" dirty="0">
                <a:latin typeface="Calibri"/>
                <a:cs typeface="Calibri"/>
              </a:rPr>
              <a:t>m,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85" dirty="0">
                <a:latin typeface="Calibri"/>
                <a:cs typeface="Calibri"/>
              </a:rPr>
              <a:t>n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Z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85" dirty="0">
                <a:latin typeface="Calibri"/>
                <a:cs typeface="Calibri"/>
              </a:rPr>
              <a:t>n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/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0</a:t>
            </a:r>
            <a:r>
              <a:rPr sz="1100" spc="-105" dirty="0">
                <a:latin typeface="Calibri"/>
                <a:cs typeface="Calibri"/>
              </a:rPr>
              <a:t>   </a:t>
            </a:r>
            <a:r>
              <a:rPr sz="1100" spc="-195" dirty="0">
                <a:latin typeface="Calibri"/>
                <a:cs typeface="Calibri"/>
              </a:rPr>
              <a:t> </a:t>
            </a:r>
            <a:r>
              <a:rPr sz="1100" i="1" spc="-85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894" y="1767686"/>
            <a:ext cx="3027045" cy="1163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Perhatikan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⊂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Z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⊂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Q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spc="5" dirty="0">
                <a:latin typeface="Times New Roman"/>
                <a:cs typeface="Times New Roman"/>
              </a:rPr>
              <a:t>Q</a:t>
            </a:r>
            <a:r>
              <a:rPr sz="1100" spc="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65" dirty="0">
                <a:latin typeface="Trebuchet MS"/>
                <a:cs typeface="Trebuchet MS"/>
              </a:rPr>
              <a:t>quotient</a:t>
            </a:r>
            <a:r>
              <a:rPr sz="1100" i="1" spc="105" dirty="0">
                <a:latin typeface="Trebuchet MS"/>
                <a:cs typeface="Trebuchet MS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hasil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bagi).</a:t>
            </a:r>
            <a:endParaRPr sz="1100">
              <a:latin typeface="Tahoma"/>
              <a:cs typeface="Tahoma"/>
            </a:endParaRPr>
          </a:p>
          <a:p>
            <a:pPr marL="38100" marR="983615">
              <a:lnSpc>
                <a:spcPct val="193200"/>
              </a:lnSpc>
            </a:pPr>
            <a:r>
              <a:rPr sz="1100" spc="-35" dirty="0">
                <a:latin typeface="Tahoma"/>
                <a:cs typeface="Tahoma"/>
              </a:rPr>
              <a:t>Himpunan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irasional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0" dirty="0">
                <a:latin typeface="Times New Roman"/>
                <a:cs typeface="Times New Roman"/>
              </a:rPr>
              <a:t>Q</a:t>
            </a:r>
            <a:r>
              <a:rPr sz="1650" spc="165" baseline="15151" dirty="0">
                <a:latin typeface="Calibri"/>
                <a:cs typeface="Calibri"/>
              </a:rPr>
              <a:t>¯</a:t>
            </a:r>
            <a:r>
              <a:rPr sz="1650" spc="-150" baseline="15151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.  Himpunan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riil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Q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650" dirty="0">
                <a:latin typeface="Times New Roman"/>
                <a:cs typeface="Times New Roman"/>
              </a:rPr>
              <a:t>Q</a:t>
            </a:r>
            <a:r>
              <a:rPr sz="1650" spc="120" baseline="15151" dirty="0">
                <a:latin typeface="Calibri"/>
                <a:cs typeface="Calibri"/>
              </a:rPr>
              <a:t>¯  </a:t>
            </a:r>
            <a:r>
              <a:rPr sz="1100" spc="-30" dirty="0">
                <a:latin typeface="Tahoma"/>
                <a:cs typeface="Tahoma"/>
              </a:rPr>
              <a:t>Perhatikan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⊂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Z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⊂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Q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⊂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</a:t>
            </a:r>
            <a:r>
              <a:rPr sz="1100" spc="1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3/11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1451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129" y="3344944"/>
            <a:ext cx="5753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0.1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Bilangan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riil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7899" y="86657"/>
            <a:ext cx="1081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Ketaksamaan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53467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Notasi</a:t>
            </a:r>
            <a:r>
              <a:rPr sz="600" b="1" spc="4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interval </a:t>
            </a:r>
            <a:r>
              <a:rPr sz="600" b="1" spc="-2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Nilai</a:t>
            </a:r>
            <a:r>
              <a:rPr sz="600" b="1" spc="1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mutlak </a:t>
            </a: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Akar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kuadrat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427837"/>
            <a:ext cx="1001394" cy="17272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20" dirty="0">
                <a:latin typeface="Tahoma"/>
                <a:cs typeface="Tahoma"/>
              </a:rPr>
              <a:t>Latihan </a:t>
            </a:r>
            <a:r>
              <a:rPr sz="1100" spc="-10" dirty="0">
                <a:latin typeface="Tahoma"/>
                <a:cs typeface="Tahoma"/>
              </a:rPr>
              <a:t>Mandiri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7855" y="410755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906167"/>
            <a:ext cx="114214" cy="11421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2668" y="894694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95" y="852054"/>
            <a:ext cx="136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Diberikan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ketaksamaan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5065" y="758328"/>
            <a:ext cx="43560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</a:t>
            </a:r>
            <a:r>
              <a:rPr sz="1100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i="1" u="sng" spc="1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2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+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21242" y="947088"/>
            <a:ext cx="343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3699" y="817408"/>
            <a:ext cx="5588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99109" algn="l"/>
              </a:tabLst>
            </a:pPr>
            <a:r>
              <a:rPr sz="1100" spc="-40" dirty="0">
                <a:latin typeface="Verdana"/>
                <a:cs typeface="Verdana"/>
              </a:rPr>
              <a:t>.	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3699" y="900543"/>
            <a:ext cx="5588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99109" algn="l"/>
              </a:tabLst>
            </a:pPr>
            <a:r>
              <a:rPr sz="1100" spc="-40" dirty="0">
                <a:latin typeface="Verdana"/>
                <a:cs typeface="Verdana"/>
              </a:rPr>
              <a:t>.	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5059" y="852054"/>
            <a:ext cx="279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95" dirty="0">
                <a:latin typeface="Calibri"/>
                <a:cs typeface="Calibri"/>
              </a:rPr>
              <a:t>&gt;</a:t>
            </a:r>
            <a:r>
              <a:rPr sz="1100" i="1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1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395" y="1092529"/>
            <a:ext cx="2354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Tentukanlah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himpunan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penyelesaiannya!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9135" y="1501009"/>
            <a:ext cx="114214" cy="11421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72668" y="1489524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4395" y="1446884"/>
            <a:ext cx="7137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" dirty="0">
                <a:latin typeface="Tahoma"/>
                <a:cs typeface="Tahoma"/>
              </a:rPr>
              <a:t>Bukti</a:t>
            </a:r>
            <a:r>
              <a:rPr sz="1100" spc="-25" dirty="0">
                <a:latin typeface="Tahoma"/>
                <a:cs typeface="Tahoma"/>
              </a:rPr>
              <a:t>k</a:t>
            </a:r>
            <a:r>
              <a:rPr sz="1100" spc="-40" dirty="0">
                <a:latin typeface="Tahoma"/>
                <a:cs typeface="Tahoma"/>
              </a:rPr>
              <a:t>anlah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9235" y="153922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20050" y="1541931"/>
            <a:ext cx="403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40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8684" y="1412251"/>
            <a:ext cx="52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6725" algn="l"/>
              </a:tabLst>
            </a:pPr>
            <a:r>
              <a:rPr sz="1100" spc="-40" dirty="0">
                <a:latin typeface="Verdana"/>
                <a:cs typeface="Verdana"/>
              </a:rPr>
              <a:t>.	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8684" y="1495385"/>
            <a:ext cx="52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6725" algn="l"/>
              </a:tabLst>
            </a:pPr>
            <a:r>
              <a:rPr sz="1100" spc="-40" dirty="0">
                <a:latin typeface="Verdana"/>
                <a:cs typeface="Verdana"/>
              </a:rPr>
              <a:t>.	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20050" y="1353158"/>
            <a:ext cx="1059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51510" algn="l"/>
              </a:tabLst>
            </a:pPr>
            <a:r>
              <a:rPr sz="1100" i="1" u="sng" spc="1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u="sng" spc="-11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i="1" u="sng" spc="1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1100" u="sng" spc="-11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u="sng" spc="-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u="sng" spc="2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+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21953" y="1541931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97786" y="1446884"/>
            <a:ext cx="635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83565" algn="l"/>
              </a:tabLst>
            </a:pPr>
            <a:r>
              <a:rPr sz="1100" spc="-30" dirty="0">
                <a:latin typeface="Lucida Sans Unicode"/>
                <a:cs typeface="Lucida Sans Unicode"/>
              </a:rPr>
              <a:t>≤	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pc="-50" dirty="0">
                <a:latin typeface="Tahoma"/>
                <a:cs typeface="Tahoma"/>
              </a:rPr>
              <a:t>14/16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332344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98161" y="3344944"/>
            <a:ext cx="12160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0.2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Ketaksamaan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67878" y="86657"/>
            <a:ext cx="4413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Bilangan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riil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617855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08585">
              <a:lnSpc>
                <a:spcPts val="700"/>
              </a:lnSpc>
              <a:spcBef>
                <a:spcPts val="135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Jenis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bilangan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Desimal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75"/>
              </a:lnSpc>
            </a:pPr>
            <a:r>
              <a:rPr sz="600" b="1" spc="-1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Sifat</a:t>
            </a:r>
            <a:r>
              <a:rPr sz="600" b="1" spc="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bilangan</a:t>
            </a:r>
            <a:r>
              <a:rPr sz="600" b="1" spc="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riil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427837"/>
            <a:ext cx="534035" cy="172720"/>
          </a:xfrm>
          <a:custGeom>
            <a:avLst/>
            <a:gdLst/>
            <a:ahLst/>
            <a:cxnLst/>
            <a:rect l="l" t="t" r="r" b="b"/>
            <a:pathLst>
              <a:path w="534035" h="172720">
                <a:moveTo>
                  <a:pt x="533501" y="0"/>
                </a:moveTo>
                <a:lnTo>
                  <a:pt x="0" y="0"/>
                </a:lnTo>
                <a:lnTo>
                  <a:pt x="0" y="172123"/>
                </a:lnTo>
                <a:lnTo>
                  <a:pt x="533501" y="172123"/>
                </a:lnTo>
                <a:lnTo>
                  <a:pt x="533501" y="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410755"/>
            <a:ext cx="3503295" cy="515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Desimal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penyajian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tanpa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menggunakan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pecahan.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20" dirty="0">
                <a:latin typeface="Tahoma"/>
                <a:cs typeface="Tahoma"/>
              </a:rPr>
              <a:t>Karakteristik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dengan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menggunakan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desimal: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978570"/>
            <a:ext cx="114214" cy="11421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2668" y="96709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95" y="924457"/>
            <a:ext cx="1016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Bilangan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0000FF"/>
                </a:solidFill>
                <a:latin typeface="Tahoma"/>
                <a:cs typeface="Tahoma"/>
              </a:rPr>
              <a:t>rasional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327" y="1211300"/>
            <a:ext cx="52590" cy="5259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01484" y="1127193"/>
            <a:ext cx="4432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Tahoma"/>
                <a:cs typeface="Tahoma"/>
              </a:rPr>
              <a:t>Desimal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4241" y="1140599"/>
            <a:ext cx="529590" cy="18859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90"/>
              </a:lnSpc>
            </a:pPr>
            <a:r>
              <a:rPr sz="1000" spc="-40" dirty="0">
                <a:latin typeface="Tahoma"/>
                <a:cs typeface="Tahoma"/>
              </a:rPr>
              <a:t>berulang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327" y="1393355"/>
            <a:ext cx="52590" cy="5259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355164" y="1349222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327" y="1545183"/>
            <a:ext cx="52590" cy="5259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2291905" y="150105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1697012"/>
            <a:ext cx="52590" cy="52590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2355164" y="1652879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53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4395" y="1309248"/>
            <a:ext cx="19056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>
              <a:lnSpc>
                <a:spcPts val="12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i="1" spc="110" dirty="0">
                <a:latin typeface="Calibri"/>
                <a:cs typeface="Calibri"/>
              </a:rPr>
              <a:t>/</a:t>
            </a:r>
            <a:r>
              <a:rPr sz="1000" spc="-10" dirty="0">
                <a:latin typeface="Calibri"/>
                <a:cs typeface="Calibri"/>
              </a:rPr>
              <a:t>2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50000000</a:t>
            </a:r>
            <a:r>
              <a:rPr sz="1000" i="1" spc="20" dirty="0">
                <a:latin typeface="Calibri"/>
                <a:cs typeface="Calibri"/>
              </a:rPr>
              <a:t>...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0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50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i="1" spc="110" dirty="0">
                <a:latin typeface="Calibri"/>
                <a:cs typeface="Calibri"/>
              </a:rPr>
              <a:t>/</a:t>
            </a:r>
            <a:r>
              <a:rPr sz="1000" spc="-10" dirty="0">
                <a:latin typeface="Calibri"/>
                <a:cs typeface="Calibri"/>
              </a:rPr>
              <a:t>9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11111111</a:t>
            </a:r>
            <a:r>
              <a:rPr sz="1000" i="1" spc="20" dirty="0">
                <a:latin typeface="Calibri"/>
                <a:cs typeface="Calibri"/>
              </a:rPr>
              <a:t>...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0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sz="1000" spc="-10" dirty="0">
                <a:latin typeface="Calibri"/>
                <a:cs typeface="Calibri"/>
              </a:rPr>
              <a:t>3</a:t>
            </a:r>
            <a:r>
              <a:rPr sz="1000" i="1" spc="110" dirty="0">
                <a:latin typeface="Calibri"/>
                <a:cs typeface="Calibri"/>
              </a:rPr>
              <a:t>/</a:t>
            </a:r>
            <a:r>
              <a:rPr sz="1000" spc="-10" dirty="0">
                <a:latin typeface="Calibri"/>
                <a:cs typeface="Calibri"/>
              </a:rPr>
              <a:t>11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27272727</a:t>
            </a:r>
            <a:r>
              <a:rPr sz="1000" i="1" spc="20" dirty="0">
                <a:latin typeface="Calibri"/>
                <a:cs typeface="Calibri"/>
              </a:rPr>
              <a:t>...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0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27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Bilangan</a:t>
            </a:r>
            <a:r>
              <a:rPr sz="11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irasional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844798"/>
            <a:ext cx="114214" cy="11421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72668" y="183331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2077516"/>
            <a:ext cx="52590" cy="5259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901484" y="1993422"/>
            <a:ext cx="4432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Tahoma"/>
                <a:cs typeface="Tahoma"/>
              </a:rPr>
              <a:t>Desimal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74241" y="2006828"/>
            <a:ext cx="740410" cy="18859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90"/>
              </a:lnSpc>
            </a:pPr>
            <a:r>
              <a:rPr sz="1000" spc="-35" dirty="0">
                <a:latin typeface="Tahoma"/>
                <a:cs typeface="Tahoma"/>
              </a:rPr>
              <a:t>tak-berulang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2267521"/>
            <a:ext cx="52590" cy="52590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1019619" y="2215438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63384" y="2183414"/>
            <a:ext cx="253428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1200"/>
              </a:lnSpc>
              <a:spcBef>
                <a:spcPts val="95"/>
              </a:spcBef>
            </a:pPr>
            <a:r>
              <a:rPr sz="1500" spc="30" baseline="44444" dirty="0">
                <a:latin typeface="Lucida Sans Unicode"/>
                <a:cs typeface="Lucida Sans Unicode"/>
              </a:rPr>
              <a:t>√</a:t>
            </a:r>
            <a:r>
              <a:rPr sz="1000" spc="-10" dirty="0">
                <a:latin typeface="Calibri"/>
                <a:cs typeface="Calibri"/>
              </a:rPr>
              <a:t>2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1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41421356237309504880168872421</a:t>
            </a:r>
            <a:r>
              <a:rPr sz="1000" i="1" spc="20" dirty="0">
                <a:latin typeface="Calibri"/>
                <a:cs typeface="Calibri"/>
              </a:rPr>
              <a:t>....</a:t>
            </a:r>
            <a:endParaRPr sz="1000">
              <a:latin typeface="Calibri"/>
              <a:cs typeface="Calibri"/>
            </a:endParaRPr>
          </a:p>
          <a:p>
            <a:pPr marL="50800">
              <a:lnSpc>
                <a:spcPts val="1195"/>
              </a:lnSpc>
            </a:pPr>
            <a:r>
              <a:rPr sz="1000" i="1" spc="15" dirty="0">
                <a:latin typeface="Calibri"/>
                <a:cs typeface="Calibri"/>
              </a:rPr>
              <a:t>π</a:t>
            </a:r>
            <a:r>
              <a:rPr sz="1000" i="1" spc="8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3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14159265358979323846264338328</a:t>
            </a:r>
            <a:r>
              <a:rPr sz="1000" i="1" spc="20" dirty="0">
                <a:latin typeface="Calibri"/>
                <a:cs typeface="Calibri"/>
              </a:rPr>
              <a:t>....</a:t>
            </a:r>
            <a:endParaRPr sz="1000">
              <a:latin typeface="Calibri"/>
              <a:cs typeface="Calibri"/>
            </a:endParaRPr>
          </a:p>
          <a:p>
            <a:pPr marL="50800">
              <a:lnSpc>
                <a:spcPts val="1200"/>
              </a:lnSpc>
            </a:pPr>
            <a:r>
              <a:rPr sz="1000" i="1" spc="-15" dirty="0">
                <a:latin typeface="Calibri"/>
                <a:cs typeface="Calibri"/>
              </a:rPr>
              <a:t>e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2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71828182845904523536028747135</a:t>
            </a:r>
            <a:r>
              <a:rPr sz="1000" i="1" spc="20" dirty="0">
                <a:latin typeface="Calibri"/>
                <a:cs typeface="Calibri"/>
              </a:rPr>
              <a:t>....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2419350"/>
            <a:ext cx="52590" cy="5259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327" y="2571178"/>
            <a:ext cx="52590" cy="52590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4/11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31451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38129" y="3344944"/>
            <a:ext cx="5753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0.1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Bilangan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riil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67878" y="86657"/>
            <a:ext cx="4413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Bilangan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riil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617855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08585">
              <a:lnSpc>
                <a:spcPts val="700"/>
              </a:lnSpc>
              <a:spcBef>
                <a:spcPts val="135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Jenis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bilangan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Desimal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75"/>
              </a:lnSpc>
            </a:pPr>
            <a:r>
              <a:rPr sz="600" b="1" spc="-1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Sifat</a:t>
            </a:r>
            <a:r>
              <a:rPr sz="600" b="1" spc="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bilangan</a:t>
            </a:r>
            <a:r>
              <a:rPr sz="600" b="1" spc="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riil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06306" y="698576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473390"/>
            <a:ext cx="3420110" cy="1806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9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ts val="1350"/>
              </a:lnSpc>
              <a:spcBef>
                <a:spcPts val="15"/>
              </a:spcBef>
            </a:pPr>
            <a:r>
              <a:rPr sz="1100" spc="-25" dirty="0">
                <a:latin typeface="Tahoma"/>
                <a:cs typeface="Tahoma"/>
              </a:rPr>
              <a:t>Tulislah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desimal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berulang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0,</a:t>
            </a:r>
            <a:r>
              <a:rPr sz="1100" spc="-35" dirty="0">
                <a:latin typeface="Calibri"/>
                <a:cs typeface="Calibri"/>
              </a:rPr>
              <a:t>1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0,11111...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dalam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pecahan!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ahoma"/>
              <a:cs typeface="Tahoma"/>
            </a:endParaRPr>
          </a:p>
          <a:p>
            <a:pPr marL="12700" marR="335280">
              <a:lnSpc>
                <a:spcPct val="102600"/>
              </a:lnSpc>
            </a:pPr>
            <a:r>
              <a:rPr sz="1100" spc="-5" dirty="0">
                <a:latin typeface="Tahoma"/>
                <a:cs typeface="Tahoma"/>
              </a:rPr>
              <a:t>Misal</a:t>
            </a:r>
            <a:r>
              <a:rPr sz="1100" spc="-40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45" dirty="0">
                <a:latin typeface="Tahoma"/>
                <a:cs typeface="Tahoma"/>
              </a:rPr>
              <a:t>0,11111...,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sehingga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Calibri"/>
                <a:cs typeface="Calibri"/>
              </a:rPr>
              <a:t>10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45" dirty="0">
                <a:latin typeface="Tahoma"/>
                <a:cs typeface="Tahoma"/>
              </a:rPr>
              <a:t>1,11111....  </a:t>
            </a:r>
            <a:r>
              <a:rPr sz="1100" spc="-30" dirty="0">
                <a:latin typeface="Tahoma"/>
                <a:cs typeface="Tahoma"/>
              </a:rPr>
              <a:t>Perhatikan</a:t>
            </a:r>
            <a:endParaRPr sz="1100">
              <a:latin typeface="Tahoma"/>
              <a:cs typeface="Tahoma"/>
            </a:endParaRPr>
          </a:p>
          <a:p>
            <a:pPr marR="2396490" algn="r">
              <a:lnSpc>
                <a:spcPct val="100000"/>
              </a:lnSpc>
              <a:spcBef>
                <a:spcPts val="635"/>
              </a:spcBef>
            </a:pPr>
            <a:r>
              <a:rPr sz="1100" spc="-15" dirty="0">
                <a:latin typeface="Calibri"/>
                <a:cs typeface="Calibri"/>
              </a:rPr>
              <a:t>10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0" dirty="0">
                <a:latin typeface="Tahoma"/>
                <a:cs typeface="Tahoma"/>
              </a:rPr>
              <a:t>1,11111...</a:t>
            </a:r>
            <a:endParaRPr sz="1100">
              <a:latin typeface="Tahoma"/>
              <a:cs typeface="Tahoma"/>
            </a:endParaRPr>
          </a:p>
          <a:p>
            <a:pPr marR="2396490" algn="r">
              <a:lnSpc>
                <a:spcPct val="100000"/>
              </a:lnSpc>
              <a:spcBef>
                <a:spcPts val="35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2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50" dirty="0">
                <a:latin typeface="Tahoma"/>
                <a:cs typeface="Tahoma"/>
              </a:rPr>
              <a:t>0,11111...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1167130" algn="l"/>
              </a:tabLst>
            </a:pPr>
            <a:r>
              <a:rPr sz="1100" spc="90" dirty="0">
                <a:latin typeface="Tahoma"/>
                <a:cs typeface="Tahoma"/>
              </a:rPr>
              <a:t>———————	</a:t>
            </a:r>
            <a:r>
              <a:rPr sz="1100" spc="-40" dirty="0">
                <a:latin typeface="Tahoma"/>
                <a:cs typeface="Tahoma"/>
              </a:rPr>
              <a:t>-</a:t>
            </a:r>
            <a:endParaRPr sz="1100">
              <a:latin typeface="Tahoma"/>
              <a:cs typeface="Tahoma"/>
            </a:endParaRPr>
          </a:p>
          <a:p>
            <a:pPr marL="89535">
              <a:lnSpc>
                <a:spcPct val="100000"/>
              </a:lnSpc>
              <a:spcBef>
                <a:spcPts val="30"/>
              </a:spcBef>
            </a:pPr>
            <a:r>
              <a:rPr sz="1100" spc="-15" dirty="0">
                <a:latin typeface="Calibri"/>
                <a:cs typeface="Calibri"/>
              </a:rPr>
              <a:t>9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2156" y="242136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latin typeface="Tahoma"/>
                <a:cs typeface="Tahoma"/>
              </a:rPr>
              <a:t>9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2156" y="2319044"/>
            <a:ext cx="13315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64285" algn="l"/>
              </a:tabLst>
            </a:pPr>
            <a:r>
              <a:rPr sz="8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sz="800" spc="-15" dirty="0">
                <a:latin typeface="Tahoma"/>
                <a:cs typeface="Tahoma"/>
              </a:rPr>
              <a:t>	</a:t>
            </a:r>
            <a:r>
              <a:rPr sz="8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4313" y="242136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latin typeface="Tahoma"/>
                <a:cs typeface="Tahoma"/>
              </a:rPr>
              <a:t>9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2336265"/>
            <a:ext cx="24593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38375" algn="l"/>
              </a:tabLst>
            </a:pPr>
            <a:r>
              <a:rPr sz="1100" spc="-25" dirty="0">
                <a:latin typeface="Tahoma"/>
                <a:cs typeface="Tahoma"/>
              </a:rPr>
              <a:t>Akibatnya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6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740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Jadi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0,11111...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	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5/11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1451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129" y="3344944"/>
            <a:ext cx="5753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0.1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Bilangan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riil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67878" y="86657"/>
            <a:ext cx="4413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Bilangan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riil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617855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08585">
              <a:lnSpc>
                <a:spcPts val="700"/>
              </a:lnSpc>
              <a:spcBef>
                <a:spcPts val="135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Jenis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bilangan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Desimal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75"/>
              </a:lnSpc>
            </a:pPr>
            <a:r>
              <a:rPr sz="600" b="1" spc="-1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Sifat</a:t>
            </a:r>
            <a:r>
              <a:rPr sz="600" b="1" spc="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bilangan</a:t>
            </a:r>
            <a:r>
              <a:rPr sz="600" b="1" spc="20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  <a:hlinkClick r:id="rId4" action="ppaction://hlinksldjump"/>
              </a:rPr>
              <a:t>riil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427837"/>
            <a:ext cx="1001394" cy="17272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20" dirty="0">
                <a:latin typeface="Tahoma"/>
                <a:cs typeface="Tahoma"/>
              </a:rPr>
              <a:t>Latihan </a:t>
            </a:r>
            <a:r>
              <a:rPr sz="1100" spc="-10" dirty="0">
                <a:latin typeface="Tahoma"/>
                <a:cs typeface="Tahoma"/>
              </a:rPr>
              <a:t>Mandiri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7855" y="410755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826741"/>
            <a:ext cx="114214" cy="11421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2668" y="815256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5191" y="815187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036774"/>
            <a:ext cx="114214" cy="11421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72668" y="1025288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35913" y="1025220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246806"/>
            <a:ext cx="114214" cy="11421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72668" y="123532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35913" y="1235252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78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456839"/>
            <a:ext cx="114214" cy="11421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72668" y="1445354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05191" y="1445285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53603" y="1445285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4395" y="728838"/>
            <a:ext cx="3622040" cy="103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9215" algn="just">
              <a:lnSpc>
                <a:spcPct val="125299"/>
              </a:lnSpc>
              <a:spcBef>
                <a:spcPts val="100"/>
              </a:spcBef>
            </a:pPr>
            <a:r>
              <a:rPr sz="1100" spc="-25" dirty="0">
                <a:latin typeface="Tahoma"/>
                <a:cs typeface="Tahoma"/>
              </a:rPr>
              <a:t>Tulislah </a:t>
            </a:r>
            <a:r>
              <a:rPr sz="1100" spc="-40" dirty="0">
                <a:latin typeface="Tahoma"/>
                <a:cs typeface="Tahoma"/>
              </a:rPr>
              <a:t>0,3</a:t>
            </a:r>
            <a:r>
              <a:rPr sz="1100" spc="-40" dirty="0">
                <a:latin typeface="Calibri"/>
                <a:cs typeface="Calibri"/>
              </a:rPr>
              <a:t>9 </a:t>
            </a:r>
            <a:r>
              <a:rPr sz="1100" spc="-45" dirty="0">
                <a:latin typeface="Tahoma"/>
                <a:cs typeface="Tahoma"/>
              </a:rPr>
              <a:t>dalam </a:t>
            </a:r>
            <a:r>
              <a:rPr sz="1100" spc="-40" dirty="0">
                <a:latin typeface="Tahoma"/>
                <a:cs typeface="Tahoma"/>
              </a:rPr>
              <a:t>bilangan </a:t>
            </a:r>
            <a:r>
              <a:rPr sz="1100" spc="-35" dirty="0">
                <a:latin typeface="Tahoma"/>
                <a:cs typeface="Tahoma"/>
              </a:rPr>
              <a:t>rasional!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Tulislah </a:t>
            </a:r>
            <a:r>
              <a:rPr sz="1100" spc="-30" dirty="0">
                <a:latin typeface="Tahoma"/>
                <a:cs typeface="Tahoma"/>
              </a:rPr>
              <a:t>3,</a:t>
            </a:r>
            <a:r>
              <a:rPr sz="1100" spc="-30" dirty="0">
                <a:latin typeface="Calibri"/>
                <a:cs typeface="Calibri"/>
              </a:rPr>
              <a:t>45 </a:t>
            </a:r>
            <a:r>
              <a:rPr sz="1100" spc="-45" dirty="0">
                <a:latin typeface="Tahoma"/>
                <a:cs typeface="Tahoma"/>
              </a:rPr>
              <a:t>dalam </a:t>
            </a:r>
            <a:r>
              <a:rPr sz="1100" spc="-40" dirty="0">
                <a:latin typeface="Tahoma"/>
                <a:cs typeface="Tahoma"/>
              </a:rPr>
              <a:t>bilangan </a:t>
            </a:r>
            <a:r>
              <a:rPr sz="1100" spc="-35" dirty="0">
                <a:latin typeface="Tahoma"/>
                <a:cs typeface="Tahoma"/>
              </a:rPr>
              <a:t>rasional!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Tulislah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0,</a:t>
            </a:r>
            <a:r>
              <a:rPr sz="1100" spc="-25" dirty="0">
                <a:latin typeface="Calibri"/>
                <a:cs typeface="Calibri"/>
              </a:rPr>
              <a:t>345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45" dirty="0">
                <a:latin typeface="Tahoma"/>
                <a:cs typeface="Tahoma"/>
              </a:rPr>
              <a:t>dalam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rasional!</a:t>
            </a:r>
            <a:endParaRPr sz="11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sz="1100" spc="-25" dirty="0">
                <a:latin typeface="Tahoma"/>
                <a:cs typeface="Tahoma"/>
              </a:rPr>
              <a:t>Tulislah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0,1</a:t>
            </a:r>
            <a:r>
              <a:rPr sz="1100" spc="-40" dirty="0">
                <a:latin typeface="Calibri"/>
                <a:cs typeface="Calibri"/>
              </a:rPr>
              <a:t>9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0" dirty="0">
                <a:latin typeface="Tahoma"/>
                <a:cs typeface="Tahoma"/>
              </a:rPr>
              <a:t>dan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0,2</a:t>
            </a:r>
            <a:r>
              <a:rPr sz="1100" spc="-40" dirty="0">
                <a:latin typeface="Calibri"/>
                <a:cs typeface="Calibri"/>
              </a:rPr>
              <a:t>0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45" dirty="0">
                <a:latin typeface="Tahoma"/>
                <a:cs typeface="Tahoma"/>
              </a:rPr>
              <a:t>dalam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rasional!</a:t>
            </a:r>
            <a:endParaRPr sz="11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Tahoma"/>
                <a:cs typeface="Tahoma"/>
              </a:rPr>
              <a:t>Ada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rasional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yang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mempunyai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desimal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yang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berbeda.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6/11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31451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38129" y="3344944"/>
            <a:ext cx="5753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0.1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Bilangan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riil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67878" y="86657"/>
            <a:ext cx="4413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Bilangan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riil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617855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08585">
              <a:lnSpc>
                <a:spcPts val="700"/>
              </a:lnSpc>
              <a:spcBef>
                <a:spcPts val="135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Jenis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bilangan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Desimal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75"/>
              </a:lnSpc>
            </a:pP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Sifat</a:t>
            </a:r>
            <a:r>
              <a:rPr sz="600" b="1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bilangan</a:t>
            </a:r>
            <a:r>
              <a:rPr sz="600" b="1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riil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427837"/>
            <a:ext cx="770255" cy="17272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10" dirty="0">
                <a:latin typeface="Tahoma"/>
                <a:cs typeface="Tahoma"/>
              </a:rPr>
              <a:t>Sifat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urutan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3354" y="410755"/>
            <a:ext cx="1811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Tahoma"/>
                <a:cs typeface="Tahoma"/>
              </a:rPr>
              <a:t>(</a:t>
            </a:r>
            <a:r>
              <a:rPr sz="1100" i="1" spc="-70" dirty="0">
                <a:latin typeface="Trebuchet MS"/>
                <a:cs typeface="Trebuchet MS"/>
              </a:rPr>
              <a:t>order</a:t>
            </a:r>
            <a:r>
              <a:rPr sz="1100" i="1" spc="25" dirty="0">
                <a:latin typeface="Trebuchet MS"/>
                <a:cs typeface="Trebuchet MS"/>
              </a:rPr>
              <a:t> </a:t>
            </a:r>
            <a:r>
              <a:rPr sz="1100" i="1" spc="-60" dirty="0">
                <a:latin typeface="Trebuchet MS"/>
                <a:cs typeface="Trebuchet MS"/>
              </a:rPr>
              <a:t>properties</a:t>
            </a:r>
            <a:r>
              <a:rPr sz="1100" spc="-60" dirty="0">
                <a:latin typeface="Tahoma"/>
                <a:cs typeface="Tahoma"/>
              </a:rPr>
              <a:t>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riil.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652942"/>
            <a:ext cx="3895725" cy="99758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95" dirty="0">
                <a:latin typeface="Calibri"/>
                <a:cs typeface="Calibri"/>
              </a:rPr>
              <a:t> </a:t>
            </a:r>
            <a:r>
              <a:rPr sz="1100" spc="-10" dirty="0">
                <a:latin typeface="Tahoma"/>
                <a:cs typeface="Tahoma"/>
              </a:rPr>
              <a:t>ji</a:t>
            </a:r>
            <a:r>
              <a:rPr sz="1100" spc="-45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han</a:t>
            </a:r>
            <a:r>
              <a:rPr sz="1100" spc="-80" dirty="0">
                <a:latin typeface="Tahoma"/>
                <a:cs typeface="Tahoma"/>
              </a:rPr>
              <a:t>y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3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positif.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spc="-25" dirty="0">
                <a:latin typeface="Tahoma"/>
                <a:cs typeface="Tahoma"/>
              </a:rPr>
              <a:t>Dalam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garis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riil,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6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60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155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berarti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30" dirty="0">
                <a:latin typeface="Tahoma"/>
                <a:cs typeface="Tahoma"/>
              </a:rPr>
              <a:t>terletak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sebelah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kiri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20" dirty="0">
                <a:latin typeface="Calibri"/>
                <a:cs typeface="Calibri"/>
              </a:rPr>
              <a:t>y</a:t>
            </a:r>
            <a:r>
              <a:rPr sz="1100" spc="2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95" dirty="0">
                <a:latin typeface="Calibri"/>
                <a:cs typeface="Calibri"/>
              </a:rPr>
              <a:t> </a:t>
            </a:r>
            <a:r>
              <a:rPr sz="1100" spc="-10" dirty="0">
                <a:latin typeface="Tahoma"/>
                <a:cs typeface="Tahoma"/>
              </a:rPr>
              <a:t>ji</a:t>
            </a:r>
            <a:r>
              <a:rPr sz="1100" spc="-45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han</a:t>
            </a:r>
            <a:r>
              <a:rPr sz="1100" spc="-80" dirty="0">
                <a:latin typeface="Tahoma"/>
                <a:cs typeface="Tahoma"/>
              </a:rPr>
              <a:t>y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3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positif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atau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nol.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7/11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1451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8129" y="3344944"/>
            <a:ext cx="5753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0.1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Bilangan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riil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18135"/>
            <a:chOff x="0" y="0"/>
            <a:chExt cx="4608195" cy="3181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4415" cy="318135"/>
            </a:xfrm>
            <a:custGeom>
              <a:avLst/>
              <a:gdLst/>
              <a:ahLst/>
              <a:cxnLst/>
              <a:rect l="l" t="t" r="r" b="b"/>
              <a:pathLst>
                <a:path w="2304415" h="318135">
                  <a:moveTo>
                    <a:pt x="2303995" y="0"/>
                  </a:moveTo>
                  <a:lnTo>
                    <a:pt x="0" y="0"/>
                  </a:lnTo>
                  <a:lnTo>
                    <a:pt x="0" y="317931"/>
                  </a:lnTo>
                  <a:lnTo>
                    <a:pt x="2303995" y="31793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03995" y="0"/>
              <a:ext cx="2304415" cy="318135"/>
            </a:xfrm>
            <a:custGeom>
              <a:avLst/>
              <a:gdLst/>
              <a:ahLst/>
              <a:cxnLst/>
              <a:rect l="l" t="t" r="r" b="b"/>
              <a:pathLst>
                <a:path w="2304415" h="318135">
                  <a:moveTo>
                    <a:pt x="2303995" y="0"/>
                  </a:moveTo>
                  <a:lnTo>
                    <a:pt x="0" y="0"/>
                  </a:lnTo>
                  <a:lnTo>
                    <a:pt x="0" y="317931"/>
                  </a:lnTo>
                  <a:lnTo>
                    <a:pt x="2303995" y="317931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399296" y="0"/>
            <a:ext cx="617855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08585">
              <a:lnSpc>
                <a:spcPts val="700"/>
              </a:lnSpc>
              <a:spcBef>
                <a:spcPts val="135"/>
              </a:spcBef>
            </a:pP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Jenis</a:t>
            </a:r>
            <a:r>
              <a:rPr sz="600" b="1" spc="50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  <a:hlinkClick r:id="rId2" action="ppaction://hlinksldjump"/>
              </a:rPr>
              <a:t>bilangan </a:t>
            </a:r>
            <a:r>
              <a:rPr sz="600" b="1" spc="-1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9898D8"/>
                </a:solidFill>
                <a:latin typeface="Arial"/>
                <a:cs typeface="Arial"/>
                <a:hlinkClick r:id="rId3" action="ppaction://hlinksldjump"/>
              </a:rPr>
              <a:t>Desimal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75"/>
              </a:lnSpc>
            </a:pP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Sifat</a:t>
            </a:r>
            <a:r>
              <a:rPr sz="600" b="1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bilangan</a:t>
            </a:r>
            <a:r>
              <a:rPr sz="600" b="1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riil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427837"/>
            <a:ext cx="770255" cy="172720"/>
          </a:xfrm>
          <a:custGeom>
            <a:avLst/>
            <a:gdLst/>
            <a:ahLst/>
            <a:cxnLst/>
            <a:rect l="l" t="t" r="r" b="b"/>
            <a:pathLst>
              <a:path w="770255" h="172720">
                <a:moveTo>
                  <a:pt x="769797" y="0"/>
                </a:moveTo>
                <a:lnTo>
                  <a:pt x="0" y="0"/>
                </a:lnTo>
                <a:lnTo>
                  <a:pt x="0" y="172123"/>
                </a:lnTo>
                <a:lnTo>
                  <a:pt x="769797" y="172123"/>
                </a:lnTo>
                <a:lnTo>
                  <a:pt x="769797" y="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9994" y="86657"/>
            <a:ext cx="1849120" cy="51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Bilangan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riil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Tahoma"/>
                <a:cs typeface="Tahoma"/>
              </a:rPr>
              <a:t>Sifat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urutan</a:t>
            </a:r>
            <a:r>
              <a:rPr sz="1100" spc="29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riil: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687612"/>
            <a:ext cx="114214" cy="11421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2668" y="67614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7095" y="650570"/>
            <a:ext cx="635000" cy="172720"/>
          </a:xfrm>
          <a:custGeom>
            <a:avLst/>
            <a:gdLst/>
            <a:ahLst/>
            <a:cxnLst/>
            <a:rect l="l" t="t" r="r" b="b"/>
            <a:pathLst>
              <a:path w="635000" h="172719">
                <a:moveTo>
                  <a:pt x="634720" y="0"/>
                </a:moveTo>
                <a:lnTo>
                  <a:pt x="0" y="0"/>
                </a:lnTo>
                <a:lnTo>
                  <a:pt x="0" y="172123"/>
                </a:lnTo>
                <a:lnTo>
                  <a:pt x="634720" y="172123"/>
                </a:lnTo>
                <a:lnTo>
                  <a:pt x="63472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2355" y="633500"/>
            <a:ext cx="29876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Trikotomi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Jika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spc="-50" dirty="0">
                <a:latin typeface="Tahoma"/>
                <a:cs typeface="Tahoma"/>
              </a:rPr>
              <a:t>dan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150" dirty="0">
                <a:latin typeface="Calibri"/>
                <a:cs typeface="Calibri"/>
              </a:rPr>
              <a:t> </a:t>
            </a:r>
            <a:r>
              <a:rPr sz="1100" spc="-45" dirty="0">
                <a:latin typeface="Tahoma"/>
                <a:cs typeface="Tahoma"/>
              </a:rPr>
              <a:t>adalah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bilangan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riil,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maka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7095" y="835342"/>
            <a:ext cx="699770" cy="199390"/>
          </a:xfrm>
          <a:custGeom>
            <a:avLst/>
            <a:gdLst/>
            <a:ahLst/>
            <a:cxnLst/>
            <a:rect l="l" t="t" r="r" b="b"/>
            <a:pathLst>
              <a:path w="699769" h="199390">
                <a:moveTo>
                  <a:pt x="699757" y="0"/>
                </a:moveTo>
                <a:lnTo>
                  <a:pt x="0" y="0"/>
                </a:lnTo>
                <a:lnTo>
                  <a:pt x="0" y="199072"/>
                </a:lnTo>
                <a:lnTo>
                  <a:pt x="699757" y="199072"/>
                </a:lnTo>
                <a:lnTo>
                  <a:pt x="699757" y="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2355" y="818272"/>
            <a:ext cx="2664460" cy="50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Tahoma"/>
                <a:cs typeface="Tahoma"/>
              </a:rPr>
              <a:t>hanya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satu</a:t>
            </a:r>
            <a:r>
              <a:rPr sz="1100" spc="30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dari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pernyataan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berikut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berlaku.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ahoma"/>
              <a:cs typeface="Tahoma"/>
            </a:endParaRPr>
          </a:p>
          <a:p>
            <a:pPr marL="908050">
              <a:lnSpc>
                <a:spcPct val="100000"/>
              </a:lnSpc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4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150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atau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4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145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atau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&gt;</a:t>
            </a:r>
            <a:r>
              <a:rPr sz="1100" i="1" spc="50" dirty="0">
                <a:latin typeface="Calibri"/>
                <a:cs typeface="Calibri"/>
              </a:rPr>
              <a:t> y.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494901"/>
            <a:ext cx="114214" cy="11421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72668" y="1483416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3226" y="1440775"/>
            <a:ext cx="2178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Jika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150" dirty="0">
                <a:latin typeface="Calibri"/>
                <a:cs typeface="Calibri"/>
              </a:rPr>
              <a:t> </a:t>
            </a:r>
            <a:r>
              <a:rPr sz="1100" spc="-50" dirty="0">
                <a:latin typeface="Tahoma"/>
                <a:cs typeface="Tahoma"/>
              </a:rPr>
              <a:t>dan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8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z</a:t>
            </a:r>
            <a:r>
              <a:rPr sz="1100" spc="40" dirty="0">
                <a:latin typeface="Tahoma"/>
                <a:cs typeface="Tahoma"/>
              </a:rPr>
              <a:t>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maka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z</a:t>
            </a:r>
            <a:r>
              <a:rPr sz="1100" spc="4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9135" y="1717633"/>
            <a:ext cx="114214" cy="11421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72668" y="170616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5817" y="1663520"/>
            <a:ext cx="2495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155" dirty="0">
                <a:latin typeface="Calibri"/>
                <a:cs typeface="Calibri"/>
              </a:rPr>
              <a:t> </a:t>
            </a:r>
            <a:r>
              <a:rPr sz="1100" spc="-30" dirty="0">
                <a:latin typeface="Tahoma"/>
                <a:cs typeface="Tahoma"/>
              </a:rPr>
              <a:t>jika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hanya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jika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70" dirty="0">
                <a:latin typeface="Calibri"/>
                <a:cs typeface="Calibri"/>
              </a:rPr>
              <a:t>z</a:t>
            </a:r>
            <a:r>
              <a:rPr sz="1100" i="1" spc="10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3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z</a:t>
            </a:r>
            <a:r>
              <a:rPr sz="1100" spc="4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05812" y="1457858"/>
          <a:ext cx="853440" cy="707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520"/>
                <a:gridCol w="217804"/>
              </a:tblGrid>
              <a:tr h="197427">
                <a:tc gridSpan="2">
                  <a:txBody>
                    <a:bodyPr/>
                    <a:lstStyle/>
                    <a:p>
                      <a:pPr marL="37465">
                        <a:lnSpc>
                          <a:spcPts val="1275"/>
                        </a:lnSpc>
                      </a:pPr>
                      <a:r>
                        <a:rPr sz="1100" spc="-20" dirty="0">
                          <a:latin typeface="Tahoma"/>
                          <a:cs typeface="Tahoma"/>
                        </a:rPr>
                        <a:t>Ketransitifan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9681">
                <a:tc gridSpan="2"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spc="-40" dirty="0">
                          <a:latin typeface="Tahoma"/>
                          <a:cs typeface="Tahoma"/>
                        </a:rPr>
                        <a:t>Penjumlahan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871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Perkalian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T w="53975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967315"/>
            <a:ext cx="114214" cy="11421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72668" y="195583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2988" y="2164961"/>
            <a:ext cx="91371" cy="9137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2988" y="2316802"/>
            <a:ext cx="91371" cy="9137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47306" y="2102350"/>
            <a:ext cx="3371850" cy="620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0370">
              <a:lnSpc>
                <a:spcPts val="1200"/>
              </a:lnSpc>
              <a:spcBef>
                <a:spcPts val="95"/>
              </a:spcBef>
            </a:pPr>
            <a:r>
              <a:rPr sz="900" b="1" spc="-7" baseline="462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900" b="1" spc="367" baseline="4629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000" spc="-20" dirty="0">
                <a:latin typeface="Tahoma"/>
                <a:cs typeface="Tahoma"/>
              </a:rPr>
              <a:t>Misalkan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65" dirty="0">
                <a:latin typeface="Calibri"/>
                <a:cs typeface="Calibri"/>
              </a:rPr>
              <a:t>z</a:t>
            </a:r>
            <a:r>
              <a:rPr sz="1000" i="1" spc="90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&gt;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0</a:t>
            </a:r>
            <a:r>
              <a:rPr sz="1000" spc="-20" dirty="0">
                <a:latin typeface="Tahoma"/>
                <a:cs typeface="Tahoma"/>
              </a:rPr>
              <a:t>.</a:t>
            </a:r>
            <a:r>
              <a:rPr sz="1000" spc="130" dirty="0">
                <a:latin typeface="Tahoma"/>
                <a:cs typeface="Tahoma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&lt;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40" dirty="0">
                <a:latin typeface="Calibri"/>
                <a:cs typeface="Calibri"/>
              </a:rPr>
              <a:t>y</a:t>
            </a:r>
            <a:r>
              <a:rPr sz="1000" i="1" spc="140" dirty="0">
                <a:latin typeface="Calibri"/>
                <a:cs typeface="Calibri"/>
              </a:rPr>
              <a:t> </a:t>
            </a:r>
            <a:r>
              <a:rPr sz="1000" spc="-25" dirty="0">
                <a:latin typeface="Tahoma"/>
                <a:cs typeface="Tahoma"/>
              </a:rPr>
              <a:t>jika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hanya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jika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xz</a:t>
            </a:r>
            <a:r>
              <a:rPr sz="1000" i="1" spc="90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&lt;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i="1" spc="40" dirty="0">
                <a:latin typeface="Calibri"/>
                <a:cs typeface="Calibri"/>
              </a:rPr>
              <a:t>y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i="1" spc="40" dirty="0">
                <a:latin typeface="Calibri"/>
                <a:cs typeface="Calibri"/>
              </a:rPr>
              <a:t>z</a:t>
            </a:r>
            <a:r>
              <a:rPr sz="1000" spc="4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420370">
              <a:lnSpc>
                <a:spcPts val="1200"/>
              </a:lnSpc>
            </a:pPr>
            <a:r>
              <a:rPr sz="900" b="1" spc="-7" baseline="462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900" b="1" spc="367" baseline="4629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000" spc="-20" dirty="0">
                <a:latin typeface="Tahoma"/>
                <a:cs typeface="Tahoma"/>
              </a:rPr>
              <a:t>Misalkan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65" dirty="0">
                <a:latin typeface="Calibri"/>
                <a:cs typeface="Calibri"/>
              </a:rPr>
              <a:t>z</a:t>
            </a:r>
            <a:r>
              <a:rPr sz="1000" i="1" spc="90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&lt;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0</a:t>
            </a:r>
            <a:r>
              <a:rPr sz="1000" spc="-20" dirty="0">
                <a:latin typeface="Tahoma"/>
                <a:cs typeface="Tahoma"/>
              </a:rPr>
              <a:t>.</a:t>
            </a:r>
            <a:r>
              <a:rPr sz="1000" spc="130" dirty="0">
                <a:latin typeface="Tahoma"/>
                <a:cs typeface="Tahoma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&lt;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40" dirty="0">
                <a:latin typeface="Calibri"/>
                <a:cs typeface="Calibri"/>
              </a:rPr>
              <a:t>y</a:t>
            </a:r>
            <a:r>
              <a:rPr sz="1000" i="1" spc="140" dirty="0">
                <a:latin typeface="Calibri"/>
                <a:cs typeface="Calibri"/>
              </a:rPr>
              <a:t> </a:t>
            </a:r>
            <a:r>
              <a:rPr sz="1000" spc="-25" dirty="0">
                <a:latin typeface="Tahoma"/>
                <a:cs typeface="Tahoma"/>
              </a:rPr>
              <a:t>jika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hanya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jika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180" dirty="0">
                <a:latin typeface="Calibri"/>
                <a:cs typeface="Calibri"/>
              </a:rPr>
              <a:t>xz</a:t>
            </a:r>
            <a:r>
              <a:rPr sz="1000" i="1" spc="90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&gt;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i="1" spc="40" dirty="0">
                <a:latin typeface="Calibri"/>
                <a:cs typeface="Calibri"/>
              </a:rPr>
              <a:t>y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i="1" spc="40" dirty="0">
                <a:latin typeface="Calibri"/>
                <a:cs typeface="Calibri"/>
              </a:rPr>
              <a:t>z</a:t>
            </a:r>
            <a:r>
              <a:rPr sz="1000" spc="4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spc="-55" dirty="0">
                <a:solidFill>
                  <a:srgbClr val="3333B2"/>
                </a:solidFill>
                <a:latin typeface="Trebuchet MS"/>
                <a:cs typeface="Trebuchet MS"/>
              </a:rPr>
              <a:t>Catatan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006" y="2717266"/>
            <a:ext cx="306705" cy="17272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i="1" spc="-20" dirty="0">
                <a:latin typeface="Trebuchet MS"/>
                <a:cs typeface="Trebuchet MS"/>
              </a:rPr>
              <a:t>Ada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9905" y="2700183"/>
            <a:ext cx="30981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60" dirty="0">
                <a:latin typeface="Trebuchet MS"/>
                <a:cs typeface="Trebuchet MS"/>
              </a:rPr>
              <a:t>perubahan</a:t>
            </a:r>
            <a:r>
              <a:rPr sz="1100" i="1" spc="25" dirty="0">
                <a:latin typeface="Trebuchet MS"/>
                <a:cs typeface="Trebuchet MS"/>
              </a:rPr>
              <a:t> </a:t>
            </a:r>
            <a:r>
              <a:rPr sz="1100" i="1" spc="-55" dirty="0">
                <a:latin typeface="Trebuchet MS"/>
                <a:cs typeface="Trebuchet MS"/>
              </a:rPr>
              <a:t>tanda</a:t>
            </a:r>
            <a:r>
              <a:rPr sz="1100" i="1" spc="30" dirty="0">
                <a:latin typeface="Trebuchet MS"/>
                <a:cs typeface="Trebuchet MS"/>
              </a:rPr>
              <a:t> </a:t>
            </a:r>
            <a:r>
              <a:rPr sz="1100" i="1" spc="-55" dirty="0">
                <a:latin typeface="Trebuchet MS"/>
                <a:cs typeface="Trebuchet MS"/>
              </a:rPr>
              <a:t>pertidaksamaan</a:t>
            </a:r>
            <a:r>
              <a:rPr sz="1100" i="1" spc="30" dirty="0">
                <a:latin typeface="Trebuchet MS"/>
                <a:cs typeface="Trebuchet MS"/>
              </a:rPr>
              <a:t> </a:t>
            </a:r>
            <a:r>
              <a:rPr sz="1100" i="1" spc="-55" dirty="0">
                <a:latin typeface="Trebuchet MS"/>
                <a:cs typeface="Trebuchet MS"/>
              </a:rPr>
              <a:t>pada</a:t>
            </a:r>
            <a:r>
              <a:rPr sz="1100" i="1" spc="30" dirty="0">
                <a:latin typeface="Trebuchet MS"/>
                <a:cs typeface="Trebuchet MS"/>
              </a:rPr>
              <a:t> </a:t>
            </a:r>
            <a:r>
              <a:rPr sz="1100" i="1" spc="-70" dirty="0">
                <a:latin typeface="Trebuchet MS"/>
                <a:cs typeface="Trebuchet MS"/>
              </a:rPr>
              <a:t>sifat</a:t>
            </a:r>
            <a:r>
              <a:rPr sz="1100" i="1" spc="30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Trebuchet MS"/>
                <a:cs typeface="Trebuchet MS"/>
              </a:rPr>
              <a:t>terakhir.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8/11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31451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(SCMA601002)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38129" y="3344944"/>
            <a:ext cx="5753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0.1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Bilangan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riil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7899" y="86657"/>
            <a:ext cx="1081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Ketaksamaan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53467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Notasi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interval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Nilai</a:t>
            </a:r>
            <a:r>
              <a:rPr sz="600" b="1" spc="1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mutlak </a:t>
            </a: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Akar</a:t>
            </a:r>
            <a:r>
              <a:rPr sz="600" b="1" spc="15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kuadrat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704240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7294" y="366977"/>
            <a:ext cx="337566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35" dirty="0">
                <a:latin typeface="Tahoma"/>
                <a:cs typeface="Tahoma"/>
              </a:rPr>
              <a:t>Ketaksamaan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70" dirty="0">
                <a:latin typeface="Trebuchet MS"/>
                <a:cs typeface="Trebuchet MS"/>
              </a:rPr>
              <a:t>inequali</a:t>
            </a:r>
            <a:r>
              <a:rPr sz="1100" i="1" spc="-95" dirty="0">
                <a:latin typeface="Trebuchet MS"/>
                <a:cs typeface="Trebuchet MS"/>
              </a:rPr>
              <a:t>t</a:t>
            </a:r>
            <a:r>
              <a:rPr sz="1100" i="1" spc="-40" dirty="0">
                <a:latin typeface="Trebuchet MS"/>
                <a:cs typeface="Trebuchet MS"/>
              </a:rPr>
              <a:t>y</a:t>
            </a:r>
            <a:r>
              <a:rPr sz="1100" i="1" spc="-220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55" dirty="0">
                <a:latin typeface="Tahoma"/>
                <a:cs typeface="Tahoma"/>
              </a:rPr>
              <a:t>merupakan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gabungan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ketaksamaan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50" dirty="0">
                <a:latin typeface="Tahoma"/>
                <a:cs typeface="Tahoma"/>
              </a:rPr>
              <a:t>dan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-70" dirty="0">
                <a:latin typeface="Calibri"/>
                <a:cs typeface="Calibri"/>
              </a:rPr>
              <a:t>b</a:t>
            </a:r>
            <a:r>
              <a:rPr sz="1100" spc="-7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914272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77413" y="882535"/>
            <a:ext cx="439420" cy="13779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05"/>
              </a:lnSpc>
            </a:pPr>
            <a:r>
              <a:rPr sz="1100" spc="-70" dirty="0">
                <a:latin typeface="Tahoma"/>
                <a:cs typeface="Tahoma"/>
              </a:rPr>
              <a:t>semua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95" y="830820"/>
            <a:ext cx="362712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  <a:tabLst>
                <a:tab pos="2937510" algn="l"/>
              </a:tabLst>
            </a:pPr>
            <a:r>
              <a:rPr sz="1100" spc="-50" dirty="0">
                <a:latin typeface="Tahoma"/>
                <a:cs typeface="Tahoma"/>
              </a:rPr>
              <a:t>mendeskripsikan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interval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buka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yang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berisi	</a:t>
            </a:r>
            <a:r>
              <a:rPr sz="1100" spc="-40" dirty="0">
                <a:latin typeface="Tahoma"/>
                <a:cs typeface="Tahoma"/>
              </a:rPr>
              <a:t>bilangan </a:t>
            </a:r>
            <a:r>
              <a:rPr sz="1100" spc="-5" dirty="0">
                <a:latin typeface="Tahoma"/>
                <a:cs typeface="Tahoma"/>
              </a:rPr>
              <a:t>riil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antara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50" dirty="0">
                <a:latin typeface="Tahoma"/>
                <a:cs typeface="Tahoma"/>
              </a:rPr>
              <a:t>dan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65" dirty="0">
                <a:latin typeface="Calibri"/>
                <a:cs typeface="Calibri"/>
              </a:rPr>
              <a:t>b</a:t>
            </a:r>
            <a:r>
              <a:rPr sz="1100" spc="-6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994" y="1381836"/>
            <a:ext cx="828675" cy="17272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45" dirty="0">
                <a:latin typeface="Tahoma"/>
                <a:cs typeface="Tahoma"/>
              </a:rPr>
              <a:t>Interval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buka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2083" y="1364766"/>
            <a:ext cx="2653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50" dirty="0">
                <a:latin typeface="Trebuchet MS"/>
                <a:cs typeface="Trebuchet MS"/>
              </a:rPr>
              <a:t>o</a:t>
            </a:r>
            <a:r>
              <a:rPr sz="1100" i="1" spc="-20" dirty="0">
                <a:latin typeface="Trebuchet MS"/>
                <a:cs typeface="Trebuchet MS"/>
              </a:rPr>
              <a:t>p</a:t>
            </a:r>
            <a:r>
              <a:rPr sz="1100" i="1" spc="-75" dirty="0">
                <a:latin typeface="Trebuchet MS"/>
                <a:cs typeface="Trebuchet MS"/>
              </a:rPr>
              <a:t>en</a:t>
            </a:r>
            <a:r>
              <a:rPr sz="1100" i="1" spc="30" dirty="0">
                <a:latin typeface="Trebuchet MS"/>
                <a:cs typeface="Trebuchet MS"/>
              </a:rPr>
              <a:t> </a:t>
            </a:r>
            <a:r>
              <a:rPr sz="1100" i="1" spc="-70" dirty="0">
                <a:latin typeface="Trebuchet MS"/>
                <a:cs typeface="Trebuchet MS"/>
              </a:rPr>
              <a:t>interval</a:t>
            </a:r>
            <a:r>
              <a:rPr sz="1100" i="1" spc="-229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5" dirty="0">
                <a:latin typeface="Calibri"/>
                <a:cs typeface="Calibri"/>
              </a:rPr>
              <a:t>a,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05" dirty="0">
                <a:latin typeface="Calibri"/>
                <a:cs typeface="Calibri"/>
              </a:rPr>
              <a:t>b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r>
              <a:rPr sz="1100" spc="-250" dirty="0">
                <a:latin typeface="SimSun"/>
                <a:cs typeface="SimSun"/>
              </a:rPr>
              <a:t> </a:t>
            </a:r>
            <a:r>
              <a:rPr sz="1100" spc="5" dirty="0">
                <a:latin typeface="Calibri"/>
                <a:cs typeface="Calibri"/>
              </a:rPr>
              <a:t>: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9994" y="2304516"/>
            <a:ext cx="2286000" cy="37338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59994" y="1751302"/>
            <a:ext cx="2734945" cy="967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435"/>
              </a:lnSpc>
              <a:spcBef>
                <a:spcPts val="9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ts val="1350"/>
              </a:lnSpc>
              <a:spcBef>
                <a:spcPts val="15"/>
              </a:spcBef>
            </a:pPr>
            <a:r>
              <a:rPr sz="1100" spc="-45" dirty="0">
                <a:latin typeface="Tahoma"/>
                <a:cs typeface="Tahoma"/>
              </a:rPr>
              <a:t>Interval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bu</a:t>
            </a:r>
            <a:r>
              <a:rPr sz="1100" spc="-65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6)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r>
              <a:rPr sz="1100" spc="-250" dirty="0">
                <a:latin typeface="SimSun"/>
                <a:cs typeface="SimSun"/>
              </a:rPr>
              <a:t> </a:t>
            </a:r>
            <a:r>
              <a:rPr sz="1100" spc="5" dirty="0">
                <a:latin typeface="Calibri"/>
                <a:cs typeface="Calibri"/>
              </a:rPr>
              <a:t>: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6</a:t>
            </a:r>
            <a:r>
              <a:rPr sz="1100" spc="180" dirty="0">
                <a:latin typeface="Lucida Sans Unicode"/>
                <a:cs typeface="Lucida Sans Unicode"/>
              </a:rPr>
              <a:t>}</a:t>
            </a:r>
            <a:r>
              <a:rPr sz="1100" spc="-35" dirty="0">
                <a:latin typeface="Tahoma"/>
                <a:cs typeface="Tahoma"/>
              </a:rPr>
              <a:t>.  </a:t>
            </a:r>
            <a:r>
              <a:rPr sz="1100" spc="-25" dirty="0">
                <a:latin typeface="Tahoma"/>
                <a:cs typeface="Tahoma"/>
              </a:rPr>
              <a:t>Grafik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interval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</a:t>
            </a:r>
            <a:r>
              <a:rPr sz="1100" spc="-55" dirty="0">
                <a:latin typeface="Tahoma"/>
                <a:cs typeface="Tahoma"/>
              </a:rPr>
              <a:t>u</a:t>
            </a:r>
            <a:r>
              <a:rPr sz="1100" spc="-50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6)</a:t>
            </a:r>
            <a:r>
              <a:rPr sz="1100" spc="-9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ahoma"/>
              <a:cs typeface="Tahoma"/>
            </a:endParaRPr>
          </a:p>
          <a:p>
            <a:pPr marR="287020" algn="r">
              <a:lnSpc>
                <a:spcPct val="100000"/>
              </a:lnSpc>
            </a:pP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3328243"/>
            <a:ext cx="193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2/16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1467" y="3328243"/>
            <a:ext cx="96329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8161" y="3328243"/>
            <a:ext cx="12160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0.2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Ketaksamaan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7899" y="86657"/>
            <a:ext cx="1081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Ketaksamaan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dan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318135"/>
          </a:xfrm>
          <a:custGeom>
            <a:avLst/>
            <a:gdLst/>
            <a:ahLst/>
            <a:cxnLst/>
            <a:rect l="l" t="t" r="r" b="b"/>
            <a:pathLst>
              <a:path w="2304415" h="318135">
                <a:moveTo>
                  <a:pt x="2303995" y="0"/>
                </a:moveTo>
                <a:lnTo>
                  <a:pt x="0" y="0"/>
                </a:lnTo>
                <a:lnTo>
                  <a:pt x="0" y="317931"/>
                </a:lnTo>
                <a:lnTo>
                  <a:pt x="2303995" y="31793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53467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Notasi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interval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Nilai</a:t>
            </a:r>
            <a:r>
              <a:rPr sz="600" b="1" spc="1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mutlak </a:t>
            </a: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Akar</a:t>
            </a:r>
            <a:r>
              <a:rPr sz="600" b="1" spc="15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kuadrat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704240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7294" y="366977"/>
            <a:ext cx="337566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35" dirty="0">
                <a:latin typeface="Tahoma"/>
                <a:cs typeface="Tahoma"/>
              </a:rPr>
              <a:t>Ketaksamaan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4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4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55" dirty="0">
                <a:latin typeface="Tahoma"/>
                <a:cs typeface="Tahoma"/>
              </a:rPr>
              <a:t>merupakan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gabungan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ketaksamaan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spc="-50" dirty="0">
                <a:latin typeface="Tahoma"/>
                <a:cs typeface="Tahoma"/>
              </a:rPr>
              <a:t>dan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45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-65" dirty="0">
                <a:latin typeface="Calibri"/>
                <a:cs typeface="Calibri"/>
              </a:rPr>
              <a:t>b</a:t>
            </a:r>
            <a:r>
              <a:rPr sz="1100" spc="-6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914272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118599" y="882535"/>
            <a:ext cx="439420" cy="13779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05"/>
              </a:lnSpc>
            </a:pPr>
            <a:r>
              <a:rPr sz="1100" spc="-70" dirty="0">
                <a:latin typeface="Tahoma"/>
                <a:cs typeface="Tahoma"/>
              </a:rPr>
              <a:t>semua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95" y="830820"/>
            <a:ext cx="347535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  <a:tabLst>
                <a:tab pos="2978785" algn="l"/>
              </a:tabLst>
            </a:pPr>
            <a:r>
              <a:rPr sz="1100" spc="-45" dirty="0">
                <a:latin typeface="Tahoma"/>
                <a:cs typeface="Tahoma"/>
              </a:rPr>
              <a:t>mendeskripsi</a:t>
            </a:r>
            <a:r>
              <a:rPr sz="1100" spc="-85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inter</a:t>
            </a:r>
            <a:r>
              <a:rPr sz="1100" spc="-35" dirty="0">
                <a:latin typeface="Tahoma"/>
                <a:cs typeface="Tahoma"/>
              </a:rPr>
              <a:t>val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tutup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y</a:t>
            </a:r>
            <a:r>
              <a:rPr sz="1100" spc="-60" dirty="0">
                <a:latin typeface="Tahoma"/>
                <a:cs typeface="Tahoma"/>
              </a:rPr>
              <a:t>ang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</a:t>
            </a:r>
            <a:r>
              <a:rPr sz="1100" spc="-40" dirty="0">
                <a:latin typeface="Tahoma"/>
                <a:cs typeface="Tahoma"/>
              </a:rPr>
              <a:t>erisi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35" dirty="0">
                <a:latin typeface="Tahoma"/>
                <a:cs typeface="Tahoma"/>
              </a:rPr>
              <a:t>bilangan  </a:t>
            </a:r>
            <a:r>
              <a:rPr sz="1100" dirty="0">
                <a:latin typeface="Tahoma"/>
                <a:cs typeface="Tahoma"/>
              </a:rPr>
              <a:t>riil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antara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spc="-50" dirty="0">
                <a:latin typeface="Tahoma"/>
                <a:cs typeface="Tahoma"/>
              </a:rPr>
              <a:t>dan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65" dirty="0">
                <a:latin typeface="Calibri"/>
                <a:cs typeface="Calibri"/>
              </a:rPr>
              <a:t>b</a:t>
            </a:r>
            <a:r>
              <a:rPr sz="1100" spc="-65" dirty="0">
                <a:latin typeface="Tahoma"/>
                <a:cs typeface="Tahoma"/>
              </a:rPr>
              <a:t>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serta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spc="-50" dirty="0">
                <a:latin typeface="Tahoma"/>
                <a:cs typeface="Tahoma"/>
              </a:rPr>
              <a:t>dan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65" dirty="0">
                <a:latin typeface="Calibri"/>
                <a:cs typeface="Calibri"/>
              </a:rPr>
              <a:t>b</a:t>
            </a:r>
            <a:r>
              <a:rPr sz="1100" spc="-6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994" y="1381836"/>
            <a:ext cx="869950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45" dirty="0">
                <a:latin typeface="Tahoma"/>
                <a:cs typeface="Tahoma"/>
              </a:rPr>
              <a:t>Interval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tutup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3065" y="1364766"/>
            <a:ext cx="26943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60" dirty="0">
                <a:latin typeface="Trebuchet MS"/>
                <a:cs typeface="Trebuchet MS"/>
              </a:rPr>
              <a:t>closed</a:t>
            </a:r>
            <a:r>
              <a:rPr sz="1100" i="1" spc="30" dirty="0">
                <a:latin typeface="Trebuchet MS"/>
                <a:cs typeface="Trebuchet MS"/>
              </a:rPr>
              <a:t> </a:t>
            </a:r>
            <a:r>
              <a:rPr sz="1100" i="1" spc="-70" dirty="0">
                <a:latin typeface="Trebuchet MS"/>
                <a:cs typeface="Trebuchet MS"/>
              </a:rPr>
              <a:t>interval</a:t>
            </a:r>
            <a:r>
              <a:rPr sz="1100" i="1" spc="-229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Calibri"/>
                <a:cs typeface="Calibri"/>
              </a:rPr>
              <a:t>[</a:t>
            </a:r>
            <a:r>
              <a:rPr sz="1100" i="1" spc="15" dirty="0">
                <a:latin typeface="Calibri"/>
                <a:cs typeface="Calibri"/>
              </a:rPr>
              <a:t>a,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100" spc="-40" dirty="0">
                <a:latin typeface="Calibri"/>
                <a:cs typeface="Calibri"/>
              </a:rPr>
              <a:t>]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r>
              <a:rPr sz="1100" spc="-250" dirty="0">
                <a:latin typeface="SimSun"/>
                <a:cs typeface="SimSun"/>
              </a:rPr>
              <a:t> </a:t>
            </a:r>
            <a:r>
              <a:rPr sz="1100" spc="5" dirty="0">
                <a:latin typeface="Calibri"/>
                <a:cs typeface="Calibri"/>
              </a:rPr>
              <a:t>: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9994" y="2304516"/>
            <a:ext cx="2301240" cy="37338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59994" y="1751302"/>
            <a:ext cx="2745740" cy="967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435"/>
              </a:lnSpc>
              <a:spcBef>
                <a:spcPts val="9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ts val="1350"/>
              </a:lnSpc>
              <a:spcBef>
                <a:spcPts val="15"/>
              </a:spcBef>
            </a:pPr>
            <a:r>
              <a:rPr sz="1100" spc="-45" dirty="0">
                <a:latin typeface="Tahoma"/>
                <a:cs typeface="Tahoma"/>
              </a:rPr>
              <a:t>Interval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tutup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Calibri"/>
                <a:cs typeface="Calibri"/>
              </a:rPr>
              <a:t>[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5]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r>
              <a:rPr sz="1100" spc="-250" dirty="0">
                <a:latin typeface="SimSun"/>
                <a:cs typeface="SimSun"/>
              </a:rPr>
              <a:t> </a:t>
            </a:r>
            <a:r>
              <a:rPr sz="1100" spc="5" dirty="0">
                <a:latin typeface="Calibri"/>
                <a:cs typeface="Calibri"/>
              </a:rPr>
              <a:t>: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5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r>
              <a:rPr sz="1100" spc="-35" dirty="0">
                <a:latin typeface="Tahoma"/>
                <a:cs typeface="Tahoma"/>
              </a:rPr>
              <a:t>.  </a:t>
            </a:r>
            <a:r>
              <a:rPr sz="1100" spc="-25" dirty="0">
                <a:latin typeface="Tahoma"/>
                <a:cs typeface="Tahoma"/>
              </a:rPr>
              <a:t>Grafik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interval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</a:t>
            </a:r>
            <a:r>
              <a:rPr sz="1100" spc="-55" dirty="0">
                <a:latin typeface="Tahoma"/>
                <a:cs typeface="Tahoma"/>
              </a:rPr>
              <a:t>u</a:t>
            </a:r>
            <a:r>
              <a:rPr sz="1100" spc="-50" dirty="0">
                <a:latin typeface="Tahoma"/>
                <a:cs typeface="Tahoma"/>
              </a:rPr>
              <a:t>k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Calibri"/>
                <a:cs typeface="Calibri"/>
              </a:rPr>
              <a:t>[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5]</a:t>
            </a:r>
            <a:r>
              <a:rPr sz="1100" spc="-9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ahoma"/>
              <a:cs typeface="Tahoma"/>
            </a:endParaRPr>
          </a:p>
          <a:p>
            <a:pPr marR="281940" algn="r">
              <a:lnSpc>
                <a:spcPct val="100000"/>
              </a:lnSpc>
            </a:pP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3/16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1467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98161" y="3344944"/>
            <a:ext cx="12160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0.2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Ketaksamaan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nilai</a:t>
            </a:r>
            <a:r>
              <a:rPr sz="6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mutlak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1901</Words>
  <Application>Microsoft Office PowerPoint</Application>
  <PresentationFormat>Custom</PresentationFormat>
  <Paragraphs>373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SimSun</vt:lpstr>
      <vt:lpstr>Arial</vt:lpstr>
      <vt:lpstr>Calibri</vt:lpstr>
      <vt:lpstr>Lucida Sans Unicode</vt:lpstr>
      <vt:lpstr>Tahoma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2023-09-13T00:57:45Z</dcterms:created>
  <dcterms:modified xsi:type="dcterms:W3CDTF">2023-09-13T01:00:09Z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2023-09-13T00:00:00Z</vt:filetime>
  </property>
</Properties>
</file>