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 autoAdjust="0"/>
    <p:restoredTop sz="94660"/>
  </p:normalViewPr>
  <p:slideViewPr>
    <p:cSldViewPr>
      <p:cViewPr varScale="1">
        <p:scale>
          <a:sx n="135" d="100"/>
          <a:sy n="135" d="100"/>
        </p:scale>
        <p:origin x="133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0" dirty="0">
                <a:latin typeface="Tahoma"/>
                <a:cs typeface="Tahoma"/>
              </a:rPr>
              <a:t>‹#›</a:t>
            </a:fld>
            <a:r>
              <a:rPr spc="-50" dirty="0">
                <a:latin typeface="Tahoma"/>
                <a:cs typeface="Tahoma"/>
              </a:rPr>
              <a:t>/16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0" dirty="0">
                <a:latin typeface="Tahoma"/>
                <a:cs typeface="Tahoma"/>
              </a:rPr>
              <a:t>‹#›</a:t>
            </a:fld>
            <a:r>
              <a:rPr spc="-50" dirty="0">
                <a:latin typeface="Tahoma"/>
                <a:cs typeface="Tahoma"/>
              </a:rPr>
              <a:t>/16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0" dirty="0">
                <a:latin typeface="Tahoma"/>
                <a:cs typeface="Tahoma"/>
              </a:rPr>
              <a:t>‹#›</a:t>
            </a:fld>
            <a:r>
              <a:rPr spc="-50" dirty="0">
                <a:latin typeface="Tahoma"/>
                <a:cs typeface="Tahoma"/>
              </a:rPr>
              <a:t>/16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0" dirty="0">
                <a:latin typeface="Tahoma"/>
                <a:cs typeface="Tahoma"/>
              </a:rPr>
              <a:t>‹#›</a:t>
            </a:fld>
            <a:r>
              <a:rPr spc="-50" dirty="0">
                <a:latin typeface="Tahoma"/>
                <a:cs typeface="Tahoma"/>
              </a:rPr>
              <a:t>/16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0" dirty="0">
                <a:latin typeface="Tahoma"/>
                <a:cs typeface="Tahoma"/>
              </a:rPr>
              <a:t>‹#›</a:t>
            </a:fld>
            <a:r>
              <a:rPr spc="-50" dirty="0">
                <a:latin typeface="Tahoma"/>
                <a:cs typeface="Tahoma"/>
              </a:rPr>
              <a:t>/16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4074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3678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3678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3043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3678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4313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3678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304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3043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3678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6853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304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091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442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043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11353" y="3344944"/>
            <a:ext cx="963294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Kalkulus</a:t>
            </a:r>
            <a:r>
              <a:rPr spc="15" dirty="0"/>
              <a:t> </a:t>
            </a:r>
            <a:r>
              <a:rPr spc="-5" dirty="0"/>
              <a:t>1</a:t>
            </a:r>
            <a:r>
              <a:rPr spc="15" dirty="0"/>
              <a:t> </a:t>
            </a:r>
            <a:r>
              <a:rPr spc="10" dirty="0"/>
              <a:t>(SCMA601002)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9900" y="3344944"/>
            <a:ext cx="29781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0" dirty="0">
                <a:latin typeface="Tahoma"/>
                <a:cs typeface="Tahoma"/>
              </a:rPr>
              <a:t>‹#›</a:t>
            </a:fld>
            <a:r>
              <a:rPr spc="-50" dirty="0">
                <a:latin typeface="Tahoma"/>
                <a:cs typeface="Tahoma"/>
              </a:rPr>
              <a:t>/16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9.jpg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2.jpg"/><Relationship Id="rId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9.xml"/><Relationship Id="rId7" Type="http://schemas.openxmlformats.org/officeDocument/2006/relationships/image" Target="../media/image1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3.jpg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4.jpg"/><Relationship Id="rId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50403" y="44251"/>
            <a:ext cx="9582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Sistem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koordinat</a:t>
            </a:r>
            <a:r>
              <a:rPr sz="600" b="1" spc="2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Kartesius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590550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Kuadran </a:t>
            </a: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P</a:t>
            </a:r>
            <a:r>
              <a:rPr sz="600" b="1" spc="-4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er</a:t>
            </a:r>
            <a:r>
              <a:rPr sz="600" b="1" spc="-6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s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amaan</a:t>
            </a:r>
            <a:r>
              <a:rPr sz="600" b="1" spc="4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g</a:t>
            </a:r>
            <a:r>
              <a:rPr sz="600" b="1" spc="-7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a</a:t>
            </a:r>
            <a:r>
              <a:rPr sz="600" b="1" spc="-4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ris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574" y="393979"/>
            <a:ext cx="1706880" cy="158495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978899" y="2229637"/>
            <a:ext cx="539115" cy="172720"/>
          </a:xfrm>
          <a:custGeom>
            <a:avLst/>
            <a:gdLst/>
            <a:ahLst/>
            <a:cxnLst/>
            <a:rect l="l" t="t" r="r" b="b"/>
            <a:pathLst>
              <a:path w="539114" h="172719">
                <a:moveTo>
                  <a:pt x="538886" y="0"/>
                </a:moveTo>
                <a:lnTo>
                  <a:pt x="0" y="0"/>
                </a:lnTo>
                <a:lnTo>
                  <a:pt x="0" y="172123"/>
                </a:lnTo>
                <a:lnTo>
                  <a:pt x="538886" y="172123"/>
                </a:lnTo>
                <a:lnTo>
                  <a:pt x="538886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2212554"/>
            <a:ext cx="358838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rebuchet MS"/>
                <a:cs typeface="Trebuchet MS"/>
              </a:rPr>
              <a:t>Bidang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koordinat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Kartesius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dibagi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menjadi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4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kuadran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,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yaitu: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Kuadran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I,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Kuadran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II,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Kuadran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III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Kuadran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IV.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2/10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6713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8652" y="3344944"/>
            <a:ext cx="112522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0.3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Sistem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koordinat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Kartesisus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74965" y="44251"/>
            <a:ext cx="6337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Grafik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p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ersamaan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2414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Kesimetrian</a:t>
            </a: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grafik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persamaan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Beberapa</a:t>
            </a:r>
            <a:r>
              <a:rPr sz="600" b="1" spc="3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contoh</a:t>
            </a:r>
            <a:r>
              <a:rPr sz="600" b="1" spc="3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grafik</a:t>
            </a:r>
            <a:r>
              <a:rPr sz="600" b="1" spc="3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persamaan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325944"/>
            <a:ext cx="1038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rebuchet MS"/>
                <a:cs typeface="Trebuchet MS"/>
              </a:rPr>
              <a:t>Grafik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persamaan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9491" y="343014"/>
            <a:ext cx="1619885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5" dirty="0">
                <a:latin typeface="Trebuchet MS"/>
                <a:cs typeface="Trebuchet MS"/>
              </a:rPr>
              <a:t>simetris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terhadap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sumbu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2803" y="325944"/>
            <a:ext cx="1158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rebuchet MS"/>
                <a:cs typeface="Trebuchet MS"/>
              </a:rPr>
              <a:t>ji</a:t>
            </a:r>
            <a:r>
              <a:rPr sz="1100" spc="-114" dirty="0">
                <a:latin typeface="Trebuchet MS"/>
                <a:cs typeface="Trebuchet MS"/>
              </a:rPr>
              <a:t>k</a:t>
            </a:r>
            <a:r>
              <a:rPr sz="1100" spc="-55" dirty="0">
                <a:latin typeface="Trebuchet MS"/>
                <a:cs typeface="Trebuchet MS"/>
              </a:rPr>
              <a:t>a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p</a:t>
            </a:r>
            <a:r>
              <a:rPr sz="1100" spc="-50" dirty="0">
                <a:latin typeface="Trebuchet MS"/>
                <a:cs typeface="Trebuchet MS"/>
              </a:rPr>
              <a:t>ensubstitusian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894" y="435553"/>
            <a:ext cx="3781425" cy="8439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1100" spc="-65" dirty="0">
                <a:latin typeface="Trebuchet MS"/>
                <a:cs typeface="Trebuchet MS"/>
              </a:rPr>
              <a:t>variabel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155" dirty="0">
                <a:latin typeface="Calibri"/>
                <a:cs typeface="Calibri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dengan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MingLiU_HKSCS-ExtB"/>
                <a:cs typeface="MingLiU_HKSCS-ExtB"/>
              </a:rPr>
              <a:t>−</a:t>
            </a:r>
            <a:r>
              <a:rPr sz="1100" i="1" spc="-105" dirty="0">
                <a:latin typeface="Calibri"/>
                <a:cs typeface="Calibri"/>
              </a:rPr>
              <a:t>y</a:t>
            </a:r>
            <a:r>
              <a:rPr sz="1100" i="1" spc="10" dirty="0">
                <a:latin typeface="Calibri"/>
                <a:cs typeface="Calibri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menghasilkan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persamaaan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semula.</a:t>
            </a:r>
            <a:endParaRPr sz="1100">
              <a:latin typeface="Trebuchet MS"/>
              <a:cs typeface="Trebuchet MS"/>
            </a:endParaRPr>
          </a:p>
          <a:p>
            <a:pPr marL="38100">
              <a:lnSpc>
                <a:spcPts val="1435"/>
              </a:lnSpc>
              <a:spcBef>
                <a:spcPts val="53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  <a:p>
            <a:pPr marL="38100">
              <a:lnSpc>
                <a:spcPts val="1315"/>
              </a:lnSpc>
            </a:pPr>
            <a:r>
              <a:rPr sz="1100" spc="-55" dirty="0">
                <a:latin typeface="Trebuchet MS"/>
                <a:cs typeface="Trebuchet MS"/>
              </a:rPr>
              <a:t>Grafik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persamaan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200" spc="60" baseline="27777" dirty="0">
                <a:latin typeface="Trebuchet MS"/>
                <a:cs typeface="Trebuchet MS"/>
              </a:rPr>
              <a:t>2</a:t>
            </a:r>
            <a:r>
              <a:rPr sz="1200" spc="82" baseline="27777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simetris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terhadap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sumbu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120" dirty="0">
                <a:latin typeface="Calibri"/>
                <a:cs typeface="Calibri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karena</a:t>
            </a:r>
            <a:endParaRPr sz="11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Calibri"/>
                <a:cs typeface="Calibri"/>
              </a:rPr>
              <a:t>(</a:t>
            </a:r>
            <a:r>
              <a:rPr sz="1100" dirty="0">
                <a:latin typeface="MingLiU_HKSCS-ExtB"/>
                <a:cs typeface="MingLiU_HKSCS-ExtB"/>
              </a:rPr>
              <a:t>−</a:t>
            </a:r>
            <a:r>
              <a:rPr sz="1100" i="1" dirty="0">
                <a:latin typeface="Calibri"/>
                <a:cs typeface="Calibri"/>
              </a:rPr>
              <a:t>y</a:t>
            </a:r>
            <a:r>
              <a:rPr sz="1100" dirty="0">
                <a:latin typeface="Calibri"/>
                <a:cs typeface="Calibri"/>
              </a:rPr>
              <a:t>)</a:t>
            </a:r>
            <a:r>
              <a:rPr sz="1200" baseline="27777" dirty="0">
                <a:latin typeface="Trebuchet MS"/>
                <a:cs typeface="Trebuchet MS"/>
              </a:rPr>
              <a:t>2</a:t>
            </a:r>
            <a:r>
              <a:rPr sz="1200" spc="60" baseline="27777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5" dirty="0">
                <a:latin typeface="Calibri"/>
                <a:cs typeface="Calibri"/>
              </a:rPr>
              <a:t> 1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200" spc="60" baseline="27777" dirty="0">
                <a:latin typeface="Trebuchet MS"/>
                <a:cs typeface="Trebuchet MS"/>
              </a:rPr>
              <a:t>2</a:t>
            </a:r>
            <a:r>
              <a:rPr sz="1200" spc="67" baseline="27777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5" dirty="0">
                <a:latin typeface="Calibri"/>
                <a:cs typeface="Calibri"/>
              </a:rPr>
              <a:t> 1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x</a:t>
            </a:r>
            <a:r>
              <a:rPr sz="1100" spc="2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994" y="1361859"/>
            <a:ext cx="2080259" cy="166878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4/11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5038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45227" y="3344944"/>
            <a:ext cx="7683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0.4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Grafik</a:t>
            </a:r>
            <a:r>
              <a:rPr sz="6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</a:rPr>
              <a:t>persamaan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74965" y="44251"/>
            <a:ext cx="6337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Grafik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p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ersamaan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2414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Kesimetrian</a:t>
            </a: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grafik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persamaan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Beberapa</a:t>
            </a:r>
            <a:r>
              <a:rPr sz="600" b="1" spc="3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contoh</a:t>
            </a:r>
            <a:r>
              <a:rPr sz="600" b="1" spc="3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grafik</a:t>
            </a:r>
            <a:r>
              <a:rPr sz="600" b="1" spc="3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persamaan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325944"/>
            <a:ext cx="1038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rebuchet MS"/>
                <a:cs typeface="Trebuchet MS"/>
              </a:rPr>
              <a:t>Grafik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persamaan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9491" y="343014"/>
            <a:ext cx="1772285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5" dirty="0">
                <a:latin typeface="Trebuchet MS"/>
                <a:cs typeface="Trebuchet MS"/>
              </a:rPr>
              <a:t>simetris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terhadap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titik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asal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110" dirty="0">
                <a:latin typeface="Calibri"/>
                <a:cs typeface="Calibri"/>
              </a:rPr>
              <a:t>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4758" y="32594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rebuchet MS"/>
                <a:cs typeface="Trebuchet MS"/>
              </a:rPr>
              <a:t>ji</a:t>
            </a:r>
            <a:r>
              <a:rPr sz="1100" spc="-114" dirty="0">
                <a:latin typeface="Trebuchet MS"/>
                <a:cs typeface="Trebuchet MS"/>
              </a:rPr>
              <a:t>k</a:t>
            </a:r>
            <a:r>
              <a:rPr sz="1100" spc="-55" dirty="0">
                <a:latin typeface="Trebuchet MS"/>
                <a:cs typeface="Trebuchet MS"/>
              </a:rPr>
              <a:t>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498016"/>
            <a:ext cx="3764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rebuchet MS"/>
                <a:cs typeface="Trebuchet MS"/>
              </a:rPr>
              <a:t>pensubstitusian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variabel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120" dirty="0">
                <a:latin typeface="Calibri"/>
                <a:cs typeface="Calibri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dengan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MingLiU_HKSCS-ExtB"/>
                <a:cs typeface="MingLiU_HKSCS-ExtB"/>
              </a:rPr>
              <a:t>−</a:t>
            </a:r>
            <a:r>
              <a:rPr sz="1100" i="1" spc="-55" dirty="0">
                <a:latin typeface="Calibri"/>
                <a:cs typeface="Calibri"/>
              </a:rPr>
              <a:t>x</a:t>
            </a:r>
            <a:r>
              <a:rPr sz="1100" i="1" spc="120" dirty="0">
                <a:latin typeface="Calibri"/>
                <a:cs typeface="Calibri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variabel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160" dirty="0">
                <a:latin typeface="Calibri"/>
                <a:cs typeface="Calibri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dengan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MingLiU_HKSCS-ExtB"/>
                <a:cs typeface="MingLiU_HKSCS-ExtB"/>
              </a:rPr>
              <a:t>−</a:t>
            </a:r>
            <a:r>
              <a:rPr sz="1100" i="1" spc="-105" dirty="0"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607650"/>
            <a:ext cx="2009139" cy="5048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100" spc="-50" dirty="0">
                <a:latin typeface="Trebuchet MS"/>
                <a:cs typeface="Trebuchet MS"/>
              </a:rPr>
              <a:t>menghasilkan</a:t>
            </a:r>
            <a:r>
              <a:rPr sz="110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persamaaan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semula.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2300" y="1204036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4">
                <a:moveTo>
                  <a:pt x="0" y="0"/>
                </a:moveTo>
                <a:lnTo>
                  <a:pt x="11325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09343" y="117252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894" y="1087423"/>
            <a:ext cx="3433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rebuchet MS"/>
                <a:cs typeface="Trebuchet MS"/>
              </a:rPr>
              <a:t>Grafik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persamaan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200" i="1" spc="52" baseline="31250" dirty="0">
                <a:latin typeface="Trebuchet MS"/>
                <a:cs typeface="Trebuchet MS"/>
              </a:rPr>
              <a:t>x</a:t>
            </a:r>
            <a:r>
              <a:rPr sz="900" spc="52" baseline="64814" dirty="0">
                <a:latin typeface="Comic Sans MS"/>
                <a:cs typeface="Comic Sans MS"/>
              </a:rPr>
              <a:t>3</a:t>
            </a:r>
            <a:r>
              <a:rPr sz="900" spc="217" baseline="64814" dirty="0">
                <a:latin typeface="Comic Sans MS"/>
                <a:cs typeface="Comic Sans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simetris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terhadap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titik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i="1" spc="110" dirty="0">
                <a:latin typeface="Calibri"/>
                <a:cs typeface="Calibri"/>
              </a:rPr>
              <a:t>O</a:t>
            </a:r>
            <a:r>
              <a:rPr sz="1100" i="1" spc="150" dirty="0">
                <a:latin typeface="Calibri"/>
                <a:cs typeface="Calibri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karena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1300745"/>
            <a:ext cx="352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4" dirty="0">
                <a:latin typeface="MingLiU_HKSCS-ExtB"/>
                <a:cs typeface="MingLiU_HKSCS-ExtB"/>
              </a:rPr>
              <a:t>−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7862" y="1269821"/>
            <a:ext cx="2533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35" dirty="0">
                <a:latin typeface="Trebuchet MS"/>
                <a:cs typeface="Trebuchet MS"/>
              </a:rPr>
              <a:t>(</a:t>
            </a:r>
            <a:r>
              <a:rPr sz="800" i="1" spc="254" dirty="0">
                <a:latin typeface="Palatino Linotype"/>
                <a:cs typeface="Palatino Linotype"/>
              </a:rPr>
              <a:t>−</a:t>
            </a:r>
            <a:r>
              <a:rPr sz="800" i="1" spc="75" dirty="0">
                <a:latin typeface="Trebuchet MS"/>
                <a:cs typeface="Trebuchet MS"/>
              </a:rPr>
              <a:t>x</a:t>
            </a:r>
            <a:r>
              <a:rPr sz="800" spc="35" dirty="0">
                <a:latin typeface="Trebuchet MS"/>
                <a:cs typeface="Trebuchet MS"/>
              </a:rPr>
              <a:t>)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5700" y="1259400"/>
            <a:ext cx="723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Comic Sans MS"/>
                <a:cs typeface="Comic Sans MS"/>
              </a:rPr>
              <a:t>3</a:t>
            </a:r>
            <a:endParaRPr sz="6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0562" y="1417358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55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1260" y="138584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55533" y="1417358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4">
                <a:moveTo>
                  <a:pt x="0" y="0"/>
                </a:moveTo>
                <a:lnTo>
                  <a:pt x="11325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87688" y="1417358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4">
                <a:moveTo>
                  <a:pt x="0" y="0"/>
                </a:moveTo>
                <a:lnTo>
                  <a:pt x="11325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04732" y="138584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1684" y="1247799"/>
            <a:ext cx="1574165" cy="245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3265">
              <a:lnSpc>
                <a:spcPts val="685"/>
              </a:lnSpc>
              <a:spcBef>
                <a:spcPts val="95"/>
              </a:spcBef>
              <a:tabLst>
                <a:tab pos="1355725" algn="l"/>
              </a:tabLst>
            </a:pPr>
            <a:r>
              <a:rPr sz="1200" i="1" spc="52" baseline="-20833" dirty="0">
                <a:latin typeface="Trebuchet MS"/>
                <a:cs typeface="Trebuchet MS"/>
              </a:rPr>
              <a:t>x</a:t>
            </a:r>
            <a:r>
              <a:rPr sz="600" spc="35" dirty="0">
                <a:latin typeface="Comic Sans MS"/>
                <a:cs typeface="Comic Sans MS"/>
              </a:rPr>
              <a:t>3	</a:t>
            </a:r>
            <a:r>
              <a:rPr sz="1200" i="1" spc="52" baseline="-20833" dirty="0">
                <a:latin typeface="Trebuchet MS"/>
                <a:cs typeface="Trebuchet MS"/>
              </a:rPr>
              <a:t>x</a:t>
            </a:r>
            <a:r>
              <a:rPr sz="600" spc="35" dirty="0">
                <a:latin typeface="Comic Sans MS"/>
                <a:cs typeface="Comic Sans MS"/>
              </a:rPr>
              <a:t>3</a:t>
            </a:r>
            <a:endParaRPr sz="600">
              <a:latin typeface="Comic Sans MS"/>
              <a:cs typeface="Comic Sans MS"/>
            </a:endParaRPr>
          </a:p>
          <a:p>
            <a:pPr marL="50800">
              <a:lnSpc>
                <a:spcPts val="1045"/>
              </a:lnSpc>
              <a:tabLst>
                <a:tab pos="1483995" algn="l"/>
              </a:tabLst>
            </a:pPr>
            <a:r>
              <a:rPr sz="1100" spc="-10" dirty="0">
                <a:latin typeface="MingLiU_HKSCS-ExtB"/>
                <a:cs typeface="MingLiU_HKSCS-ExtB"/>
              </a:rPr>
              <a:t>⇔</a:t>
            </a:r>
            <a:r>
              <a:rPr sz="1100" spc="-190" dirty="0">
                <a:latin typeface="MingLiU_HKSCS-ExtB"/>
                <a:cs typeface="MingLiU_HKSCS-ExtB"/>
              </a:rPr>
              <a:t> </a:t>
            </a:r>
            <a:r>
              <a:rPr sz="1100" spc="-105" dirty="0">
                <a:latin typeface="MingLiU_HKSCS-ExtB"/>
                <a:cs typeface="MingLiU_HKSCS-ExtB"/>
              </a:rPr>
              <a:t>−</a:t>
            </a:r>
            <a:r>
              <a:rPr sz="1100" i="1" spc="-105" dirty="0">
                <a:latin typeface="Calibri"/>
                <a:cs typeface="Calibri"/>
              </a:rPr>
              <a:t>y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254" dirty="0">
                <a:latin typeface="MingLiU_HKSCS-ExtB"/>
                <a:cs typeface="MingLiU_HKSCS-ExtB"/>
              </a:rPr>
              <a:t>−</a:t>
            </a:r>
            <a:r>
              <a:rPr sz="1100" spc="-200" dirty="0">
                <a:latin typeface="MingLiU_HKSCS-ExtB"/>
                <a:cs typeface="MingLiU_HKSCS-ExtB"/>
              </a:rPr>
              <a:t> </a:t>
            </a:r>
            <a:r>
              <a:rPr sz="1200" baseline="-27777" dirty="0">
                <a:latin typeface="Trebuchet MS"/>
                <a:cs typeface="Trebuchet MS"/>
              </a:rPr>
              <a:t>2</a:t>
            </a:r>
            <a:r>
              <a:rPr sz="1200" spc="712" baseline="-27777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MingLiU_HKSCS-ExtB"/>
                <a:cs typeface="MingLiU_HKSCS-ExtB"/>
              </a:rPr>
              <a:t>⇔</a:t>
            </a:r>
            <a:r>
              <a:rPr sz="1100" spc="-185" dirty="0">
                <a:latin typeface="MingLiU_HKSCS-ExtB"/>
                <a:cs typeface="MingLiU_HKSCS-ExtB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	</a:t>
            </a:r>
            <a:r>
              <a:rPr sz="1100" spc="-10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994" y="1588325"/>
            <a:ext cx="1797558" cy="1610868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5/11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35038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45227" y="3344944"/>
            <a:ext cx="7683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0.4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Grafik</a:t>
            </a:r>
            <a:r>
              <a:rPr sz="6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</a:rPr>
              <a:t>persamaan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74965" y="44251"/>
            <a:ext cx="6337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Grafik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p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ersamaan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2414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Kesimetrian</a:t>
            </a: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grafik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persamaan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Beberapa</a:t>
            </a:r>
            <a:r>
              <a:rPr sz="600" b="1" spc="3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contoh</a:t>
            </a:r>
            <a:r>
              <a:rPr sz="600" b="1" spc="3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grafik</a:t>
            </a:r>
            <a:r>
              <a:rPr sz="600" b="1" spc="3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persamaan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343027"/>
            <a:ext cx="1001394" cy="17272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40" dirty="0">
                <a:latin typeface="Trebuchet MS"/>
                <a:cs typeface="Trebuchet MS"/>
              </a:rPr>
              <a:t>Latihan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Mandiri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7855" y="325944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649857"/>
            <a:ext cx="377126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Trebuchet MS"/>
                <a:cs typeface="Trebuchet MS"/>
              </a:rPr>
              <a:t>Dengan </a:t>
            </a:r>
            <a:r>
              <a:rPr sz="1100" spc="-65" dirty="0">
                <a:latin typeface="Trebuchet MS"/>
                <a:cs typeface="Trebuchet MS"/>
              </a:rPr>
              <a:t>mencari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titik </a:t>
            </a:r>
            <a:r>
              <a:rPr sz="1100" spc="-35" dirty="0">
                <a:latin typeface="Trebuchet MS"/>
                <a:cs typeface="Trebuchet MS"/>
              </a:rPr>
              <a:t>potong </a:t>
            </a:r>
            <a:r>
              <a:rPr sz="1100" spc="-50" dirty="0">
                <a:latin typeface="Trebuchet MS"/>
                <a:cs typeface="Trebuchet MS"/>
              </a:rPr>
              <a:t>grafik </a:t>
            </a:r>
            <a:r>
              <a:rPr sz="1100" spc="-55" dirty="0">
                <a:latin typeface="Trebuchet MS"/>
                <a:cs typeface="Trebuchet MS"/>
              </a:rPr>
              <a:t>dengan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sumbu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i="1" spc="20" dirty="0">
                <a:latin typeface="Calibri"/>
                <a:cs typeface="Calibri"/>
              </a:rPr>
              <a:t>x</a:t>
            </a:r>
            <a:r>
              <a:rPr sz="1100" spc="20" dirty="0">
                <a:latin typeface="Trebuchet MS"/>
                <a:cs typeface="Trebuchet MS"/>
              </a:rPr>
              <a:t>, </a:t>
            </a:r>
            <a:r>
              <a:rPr sz="1100" spc="-45" dirty="0">
                <a:latin typeface="Trebuchet MS"/>
                <a:cs typeface="Trebuchet MS"/>
              </a:rPr>
              <a:t>sumbu </a:t>
            </a:r>
            <a:r>
              <a:rPr sz="1100" i="1" spc="-15" dirty="0">
                <a:latin typeface="Calibri"/>
                <a:cs typeface="Calibri"/>
              </a:rPr>
              <a:t>y</a:t>
            </a:r>
            <a:r>
              <a:rPr sz="1100" spc="-15" dirty="0">
                <a:latin typeface="Trebuchet MS"/>
                <a:cs typeface="Trebuchet MS"/>
              </a:rPr>
              <a:t>, 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serta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melakukan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uji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kesimetrian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grafik,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buatlah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grafik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persamaan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berikut.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258160"/>
            <a:ext cx="114214" cy="11421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72668" y="124667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8995" y="1204035"/>
            <a:ext cx="1160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254" dirty="0">
                <a:latin typeface="MingLiU_HKSCS-ExtB"/>
                <a:cs typeface="MingLiU_HKSCS-ExtB"/>
              </a:rPr>
              <a:t>−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baseline="27777" dirty="0">
                <a:latin typeface="Trebuchet MS"/>
                <a:cs typeface="Trebuchet MS"/>
              </a:rPr>
              <a:t>2</a:t>
            </a:r>
            <a:r>
              <a:rPr sz="1200" spc="75" baseline="27777" dirty="0">
                <a:latin typeface="Trebuchet MS"/>
                <a:cs typeface="Trebuchet MS"/>
              </a:rPr>
              <a:t> </a:t>
            </a:r>
            <a:r>
              <a:rPr sz="1100" spc="-254" dirty="0">
                <a:latin typeface="MingLiU_HKSCS-ExtB"/>
                <a:cs typeface="MingLiU_HKSCS-ExtB"/>
              </a:rPr>
              <a:t>−</a:t>
            </a:r>
            <a:r>
              <a:rPr sz="1100" spc="-310" dirty="0">
                <a:latin typeface="MingLiU_HKSCS-ExtB"/>
                <a:cs typeface="MingLiU_HKSCS-ExtB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9135" y="1468192"/>
            <a:ext cx="114214" cy="11421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2668" y="145670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8995" y="1414067"/>
            <a:ext cx="1026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Calibri"/>
                <a:cs typeface="Calibri"/>
              </a:rPr>
              <a:t>4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baseline="27777" dirty="0">
                <a:latin typeface="Trebuchet MS"/>
                <a:cs typeface="Trebuchet MS"/>
              </a:rPr>
              <a:t>2</a:t>
            </a:r>
            <a:r>
              <a:rPr sz="1200" spc="75" baseline="27777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y</a:t>
            </a:r>
            <a:r>
              <a:rPr sz="1200" baseline="27777" dirty="0">
                <a:latin typeface="Trebuchet MS"/>
                <a:cs typeface="Trebuchet MS"/>
              </a:rPr>
              <a:t>2</a:t>
            </a:r>
            <a:r>
              <a:rPr sz="1200" spc="165" baseline="27777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6/11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35038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5227" y="3344944"/>
            <a:ext cx="7683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0.4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Grafik</a:t>
            </a:r>
            <a:r>
              <a:rPr sz="6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</a:rPr>
              <a:t>persamaan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74965" y="44251"/>
            <a:ext cx="6337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Grafik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p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ersamaan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2414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Kesimetrian</a:t>
            </a: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grafik</a:t>
            </a: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persamaan </a:t>
            </a:r>
            <a:r>
              <a:rPr sz="600" b="1" spc="-4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Beberapa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contoh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grafik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persamaan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2381" y="50424"/>
            <a:ext cx="4151629" cy="1239520"/>
            <a:chOff x="412381" y="50424"/>
            <a:chExt cx="4151629" cy="123952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381" y="317766"/>
              <a:ext cx="4038600" cy="9715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7321" y="50424"/>
              <a:ext cx="236437" cy="38156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47294" y="1461984"/>
            <a:ext cx="381063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5" dirty="0">
                <a:latin typeface="Trebuchet MS"/>
                <a:cs typeface="Trebuchet MS"/>
              </a:rPr>
              <a:t>Grafik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di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atas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merupakan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grafik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dari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persamaan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kuadrat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(dari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kiri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ke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kanan):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9135" y="1898202"/>
            <a:ext cx="114214" cy="11421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72668" y="1886729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8995" y="1844089"/>
            <a:ext cx="46735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x</a:t>
            </a:r>
            <a:r>
              <a:rPr sz="1200" spc="112" baseline="27777" dirty="0">
                <a:latin typeface="Trebuchet MS"/>
                <a:cs typeface="Trebuchet MS"/>
              </a:rPr>
              <a:t>2</a:t>
            </a:r>
            <a:endParaRPr sz="1200" baseline="27777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9135" y="2108234"/>
            <a:ext cx="114214" cy="11421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72668" y="2096762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8995" y="2054122"/>
            <a:ext cx="5746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35" dirty="0">
                <a:latin typeface="MingLiU_HKSCS-ExtB"/>
                <a:cs typeface="MingLiU_HKSCS-ExtB"/>
              </a:rPr>
              <a:t>−</a:t>
            </a:r>
            <a:r>
              <a:rPr sz="1100" i="1" spc="-35" dirty="0">
                <a:latin typeface="Calibri"/>
                <a:cs typeface="Calibri"/>
              </a:rPr>
              <a:t>x</a:t>
            </a:r>
            <a:r>
              <a:rPr sz="1200" spc="-52" baseline="27777" dirty="0">
                <a:latin typeface="Trebuchet MS"/>
                <a:cs typeface="Trebuchet MS"/>
              </a:rPr>
              <a:t>2</a:t>
            </a:r>
            <a:endParaRPr sz="1200" baseline="27777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9135" y="2318267"/>
            <a:ext cx="114214" cy="11421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72668" y="230679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8995" y="2220377"/>
            <a:ext cx="203898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baseline="27777" dirty="0">
                <a:latin typeface="Trebuchet MS"/>
                <a:cs typeface="Trebuchet MS"/>
              </a:rPr>
              <a:t>2</a:t>
            </a:r>
            <a:r>
              <a:rPr sz="1200" spc="75" baseline="27777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c</a:t>
            </a:r>
            <a:r>
              <a:rPr sz="1100" spc="-105" dirty="0">
                <a:latin typeface="Trebuchet MS"/>
                <a:cs typeface="Trebuchet MS"/>
              </a:rPr>
              <a:t>,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dengan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&gt;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0</a:t>
            </a:r>
            <a:r>
              <a:rPr sz="1100" spc="-10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baseline="27777" dirty="0">
                <a:latin typeface="Trebuchet MS"/>
                <a:cs typeface="Trebuchet MS"/>
              </a:rPr>
              <a:t>2</a:t>
            </a:r>
            <a:r>
              <a:rPr sz="1200" spc="75" baseline="27777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c</a:t>
            </a:r>
            <a:r>
              <a:rPr sz="1100" spc="-105" dirty="0">
                <a:latin typeface="Trebuchet MS"/>
                <a:cs typeface="Trebuchet MS"/>
              </a:rPr>
              <a:t>,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dengan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9135" y="2528300"/>
            <a:ext cx="114214" cy="11421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72668" y="251682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65832" y="2853118"/>
            <a:ext cx="568960" cy="199390"/>
          </a:xfrm>
          <a:custGeom>
            <a:avLst/>
            <a:gdLst/>
            <a:ahLst/>
            <a:cxnLst/>
            <a:rect l="l" t="t" r="r" b="b"/>
            <a:pathLst>
              <a:path w="568960" h="199389">
                <a:moveTo>
                  <a:pt x="568528" y="0"/>
                </a:moveTo>
                <a:lnTo>
                  <a:pt x="0" y="0"/>
                </a:lnTo>
                <a:lnTo>
                  <a:pt x="0" y="199072"/>
                </a:lnTo>
                <a:lnTo>
                  <a:pt x="568528" y="199072"/>
                </a:lnTo>
                <a:lnTo>
                  <a:pt x="568528" y="0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7306" y="2836048"/>
            <a:ext cx="2638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rebuchet MS"/>
                <a:cs typeface="Trebuchet MS"/>
              </a:rPr>
              <a:t>Grafik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persamaan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kuadrat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disebut</a:t>
            </a:r>
            <a:r>
              <a:rPr sz="1100" spc="3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parabola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7/11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35038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45227" y="3344944"/>
            <a:ext cx="7683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0.4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Grafik</a:t>
            </a:r>
            <a:r>
              <a:rPr sz="6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</a:rPr>
              <a:t>persamaan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74965" y="44251"/>
            <a:ext cx="6337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Grafik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p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ersamaan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2414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Kesimetrian</a:t>
            </a: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grafik</a:t>
            </a: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persamaan </a:t>
            </a:r>
            <a:r>
              <a:rPr sz="600" b="1" spc="-4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Beberapa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contoh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grafik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persamaan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7776" y="50424"/>
            <a:ext cx="4166235" cy="1384935"/>
            <a:chOff x="397776" y="50424"/>
            <a:chExt cx="4166235" cy="138493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776" y="317779"/>
              <a:ext cx="3940175" cy="111728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7321" y="50424"/>
              <a:ext cx="236437" cy="38156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47294" y="1607717"/>
            <a:ext cx="385254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5" dirty="0">
                <a:latin typeface="Trebuchet MS"/>
                <a:cs typeface="Trebuchet MS"/>
              </a:rPr>
              <a:t>Grafik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di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atas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merupakan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grafik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dari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persamaan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kubik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(dari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kiri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ke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kanan):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9135" y="2043947"/>
            <a:ext cx="114214" cy="11421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72668" y="2032462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8995" y="1989822"/>
            <a:ext cx="46735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x</a:t>
            </a:r>
            <a:r>
              <a:rPr sz="1200" spc="112" baseline="27777" dirty="0">
                <a:latin typeface="Trebuchet MS"/>
                <a:cs typeface="Trebuchet MS"/>
              </a:rPr>
              <a:t>3</a:t>
            </a:r>
            <a:endParaRPr sz="1200" baseline="27777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9135" y="2253980"/>
            <a:ext cx="114214" cy="11421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72668" y="224249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8995" y="2199854"/>
            <a:ext cx="5746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35" dirty="0">
                <a:latin typeface="MingLiU_HKSCS-ExtB"/>
                <a:cs typeface="MingLiU_HKSCS-ExtB"/>
              </a:rPr>
              <a:t>−</a:t>
            </a:r>
            <a:r>
              <a:rPr sz="1100" i="1" spc="-35" dirty="0">
                <a:latin typeface="Calibri"/>
                <a:cs typeface="Calibri"/>
              </a:rPr>
              <a:t>x</a:t>
            </a:r>
            <a:r>
              <a:rPr sz="1200" spc="-52" baseline="27777" dirty="0">
                <a:latin typeface="Trebuchet MS"/>
                <a:cs typeface="Trebuchet MS"/>
              </a:rPr>
              <a:t>3</a:t>
            </a:r>
            <a:endParaRPr sz="1200" baseline="27777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9135" y="2464012"/>
            <a:ext cx="114214" cy="11421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72668" y="245252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8995" y="2366109"/>
            <a:ext cx="244284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baseline="27777" dirty="0">
                <a:latin typeface="Trebuchet MS"/>
                <a:cs typeface="Trebuchet MS"/>
              </a:rPr>
              <a:t>3</a:t>
            </a:r>
            <a:r>
              <a:rPr sz="1200" spc="75" baseline="27777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baseline="27777" dirty="0">
                <a:latin typeface="Trebuchet MS"/>
                <a:cs typeface="Trebuchet MS"/>
              </a:rPr>
              <a:t>2</a:t>
            </a:r>
            <a:r>
              <a:rPr sz="1200" spc="75" baseline="27777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c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d</a:t>
            </a:r>
            <a:r>
              <a:rPr sz="1100" spc="-105" dirty="0">
                <a:latin typeface="Trebuchet MS"/>
                <a:cs typeface="Trebuchet MS"/>
              </a:rPr>
              <a:t>,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dengan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&gt;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0</a:t>
            </a:r>
            <a:r>
              <a:rPr sz="1100" spc="-10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baseline="27777" dirty="0">
                <a:latin typeface="Trebuchet MS"/>
                <a:cs typeface="Trebuchet MS"/>
              </a:rPr>
              <a:t>3</a:t>
            </a:r>
            <a:r>
              <a:rPr sz="1200" spc="75" baseline="27777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baseline="27777" dirty="0">
                <a:latin typeface="Trebuchet MS"/>
                <a:cs typeface="Trebuchet MS"/>
              </a:rPr>
              <a:t>2</a:t>
            </a:r>
            <a:r>
              <a:rPr sz="1200" spc="75" baseline="27777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c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d</a:t>
            </a:r>
            <a:r>
              <a:rPr sz="1100" spc="-105" dirty="0">
                <a:latin typeface="Trebuchet MS"/>
                <a:cs typeface="Trebuchet MS"/>
              </a:rPr>
              <a:t>,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dengan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i="1" spc="295" dirty="0">
                <a:latin typeface="Calibri"/>
                <a:cs typeface="Calibri"/>
              </a:rPr>
              <a:t>&lt;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9135" y="2674045"/>
            <a:ext cx="114214" cy="11421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72668" y="266256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8/11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35038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45227" y="3344944"/>
            <a:ext cx="7683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0.4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Grafik</a:t>
            </a:r>
            <a:r>
              <a:rPr sz="6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</a:rPr>
              <a:t>persamaan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74965" y="44251"/>
            <a:ext cx="6337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Grafik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p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ersamaan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2414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Kesimetrian</a:t>
            </a: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grafik</a:t>
            </a: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persamaan </a:t>
            </a:r>
            <a:r>
              <a:rPr sz="600" b="1" spc="-4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Beberapa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contoh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grafik</a:t>
            </a:r>
            <a:r>
              <a:rPr sz="600" b="1" spc="3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persamaan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9994" y="50424"/>
            <a:ext cx="4204335" cy="1616075"/>
            <a:chOff x="359994" y="50424"/>
            <a:chExt cx="4204335" cy="161607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994" y="317779"/>
              <a:ext cx="4135120" cy="134810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7321" y="50424"/>
              <a:ext cx="236437" cy="38156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47294" y="1838539"/>
            <a:ext cx="3494404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5" dirty="0">
                <a:latin typeface="Trebuchet MS"/>
                <a:cs typeface="Trebuchet MS"/>
              </a:rPr>
              <a:t>Grafik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di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atas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merupakan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grafik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dari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persamaan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(dari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kiri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ke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kanan):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9135" y="2274770"/>
            <a:ext cx="114214" cy="11421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72668" y="2263284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9135" y="2484802"/>
            <a:ext cx="114214" cy="11421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2668" y="247331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10170" y="2479357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918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8995" y="2176866"/>
            <a:ext cx="528955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5299"/>
              </a:lnSpc>
              <a:spcBef>
                <a:spcPts val="100"/>
              </a:spcBef>
            </a:pPr>
            <a:r>
              <a:rPr sz="1100" i="1" spc="145" dirty="0">
                <a:latin typeface="Calibri"/>
                <a:cs typeface="Calibri"/>
              </a:rPr>
              <a:t>x </a:t>
            </a:r>
            <a:r>
              <a:rPr sz="1100" spc="295" dirty="0">
                <a:latin typeface="Calibri"/>
                <a:cs typeface="Calibri"/>
              </a:rPr>
              <a:t>=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200" spc="60" baseline="27777" dirty="0">
                <a:latin typeface="Trebuchet MS"/>
                <a:cs typeface="Trebuchet MS"/>
              </a:rPr>
              <a:t>2 </a:t>
            </a:r>
            <a:r>
              <a:rPr sz="1200" spc="-345" baseline="27777" dirty="0">
                <a:latin typeface="Trebuchet MS"/>
                <a:cs typeface="Trebuchet MS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4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650" spc="-37" baseline="40404" dirty="0">
                <a:latin typeface="MingLiU_HKSCS-ExtB"/>
                <a:cs typeface="MingLiU_HKSCS-ExtB"/>
              </a:rPr>
              <a:t>√</a:t>
            </a:r>
            <a:r>
              <a:rPr sz="1100" i="1" spc="-25" dirty="0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9135" y="2694835"/>
            <a:ext cx="114214" cy="114214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762112" y="2689390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918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4395" y="2572098"/>
            <a:ext cx="1229995" cy="2673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y</a:t>
            </a:r>
            <a:r>
              <a:rPr sz="1200" baseline="27777" dirty="0">
                <a:latin typeface="Trebuchet MS"/>
                <a:cs typeface="Trebuchet MS"/>
              </a:rPr>
              <a:t>3 </a:t>
            </a:r>
            <a:r>
              <a:rPr sz="1200" spc="-104" baseline="27777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atau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650" spc="-1297" baseline="40404" dirty="0">
                <a:latin typeface="MingLiU_HKSCS-ExtB"/>
                <a:cs typeface="MingLiU_HKSCS-ExtB"/>
              </a:rPr>
              <a:t>√</a:t>
            </a:r>
            <a:r>
              <a:rPr sz="900" spc="-7" baseline="32407" dirty="0">
                <a:latin typeface="Comic Sans MS"/>
                <a:cs typeface="Comic Sans MS"/>
              </a:rPr>
              <a:t>3</a:t>
            </a:r>
            <a:r>
              <a:rPr sz="900" baseline="32407" dirty="0">
                <a:latin typeface="Comic Sans MS"/>
                <a:cs typeface="Comic Sans MS"/>
              </a:rPr>
              <a:t> </a:t>
            </a:r>
            <a:r>
              <a:rPr sz="900" spc="-89" baseline="32407" dirty="0">
                <a:latin typeface="Comic Sans MS"/>
                <a:cs typeface="Comic Sans MS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2668" y="2700051"/>
            <a:ext cx="6731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9/11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5038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45227" y="3344944"/>
            <a:ext cx="7683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0.4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Grafik</a:t>
            </a:r>
            <a:r>
              <a:rPr sz="6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</a:rPr>
              <a:t>persamaan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50403" y="44251"/>
            <a:ext cx="9582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Sistem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koordinat</a:t>
            </a:r>
            <a:r>
              <a:rPr sz="600" b="1" spc="2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Kartesius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590550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Kuadran </a:t>
            </a: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P</a:t>
            </a:r>
            <a:r>
              <a:rPr sz="600" b="1" spc="-4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er</a:t>
            </a:r>
            <a:r>
              <a:rPr sz="600" b="1" spc="-6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s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amaan</a:t>
            </a:r>
            <a:r>
              <a:rPr sz="600" b="1" spc="4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g</a:t>
            </a:r>
            <a:r>
              <a:rPr sz="600" b="1" spc="-7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a</a:t>
            </a:r>
            <a:r>
              <a:rPr sz="600" b="1" spc="-4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ris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574" y="333006"/>
            <a:ext cx="2072640" cy="146304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7294" y="2014434"/>
            <a:ext cx="37261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rebuchet MS"/>
                <a:cs typeface="Trebuchet MS"/>
              </a:rPr>
              <a:t>Titik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bidang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koordinat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Kartesius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mempunyai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koordinat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Calibri"/>
                <a:cs typeface="Calibri"/>
              </a:rPr>
              <a:t>(</a:t>
            </a:r>
            <a:r>
              <a:rPr sz="1100" i="1" spc="40" dirty="0">
                <a:latin typeface="Calibri"/>
                <a:cs typeface="Calibri"/>
              </a:rPr>
              <a:t>a,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40" dirty="0">
                <a:latin typeface="Calibri"/>
                <a:cs typeface="Calibri"/>
              </a:rPr>
              <a:t>b</a:t>
            </a:r>
            <a:r>
              <a:rPr sz="1100" spc="-40" dirty="0">
                <a:latin typeface="Calibri"/>
                <a:cs typeface="Calibri"/>
              </a:rPr>
              <a:t>)</a:t>
            </a:r>
            <a:r>
              <a:rPr sz="1100" spc="-4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103" y="2296541"/>
            <a:ext cx="1058545" cy="182245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40"/>
              </a:lnSpc>
            </a:pPr>
            <a:r>
              <a:rPr sz="1100" spc="-45" dirty="0">
                <a:latin typeface="Trebuchet MS"/>
                <a:cs typeface="Trebuchet MS"/>
              </a:rPr>
              <a:t>pasangan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terurut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2262427"/>
            <a:ext cx="3794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27985" algn="l"/>
              </a:tabLst>
            </a:pPr>
            <a:r>
              <a:rPr sz="1100" spc="40" dirty="0">
                <a:latin typeface="Trebuchet MS"/>
                <a:cs typeface="Trebuchet MS"/>
              </a:rPr>
              <a:t>K</a:t>
            </a:r>
            <a:r>
              <a:rPr sz="1100" spc="65" dirty="0">
                <a:latin typeface="Trebuchet MS"/>
                <a:cs typeface="Trebuchet MS"/>
              </a:rPr>
              <a:t>o</a:t>
            </a:r>
            <a:r>
              <a:rPr sz="1100" spc="-80" dirty="0">
                <a:latin typeface="Trebuchet MS"/>
                <a:cs typeface="Trebuchet MS"/>
              </a:rPr>
              <a:t>o</a:t>
            </a:r>
            <a:r>
              <a:rPr sz="1100" spc="-50" dirty="0">
                <a:latin typeface="Trebuchet MS"/>
                <a:cs typeface="Trebuchet MS"/>
              </a:rPr>
              <a:t>rdinat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tersebut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merupa</a:t>
            </a:r>
            <a:r>
              <a:rPr sz="1100" spc="-85" dirty="0">
                <a:latin typeface="Trebuchet MS"/>
                <a:cs typeface="Trebuchet MS"/>
              </a:rPr>
              <a:t>k</a:t>
            </a:r>
            <a:r>
              <a:rPr sz="1100" spc="-50" dirty="0">
                <a:latin typeface="Trebuchet MS"/>
                <a:cs typeface="Trebuchet MS"/>
              </a:rPr>
              <a:t>an</a:t>
            </a:r>
            <a:r>
              <a:rPr sz="1100" dirty="0">
                <a:latin typeface="Trebuchet MS"/>
                <a:cs typeface="Trebuchet MS"/>
              </a:rPr>
              <a:t>	</a:t>
            </a:r>
            <a:r>
              <a:rPr sz="1100" spc="15" dirty="0">
                <a:latin typeface="Trebuchet MS"/>
                <a:cs typeface="Trebuchet MS"/>
              </a:rPr>
              <a:t>(</a:t>
            </a:r>
            <a:r>
              <a:rPr sz="1100" i="1" spc="-80" dirty="0">
                <a:latin typeface="Trebuchet MS"/>
                <a:cs typeface="Trebuchet MS"/>
              </a:rPr>
              <a:t>o</a:t>
            </a:r>
            <a:r>
              <a:rPr sz="1100" i="1" spc="-85" dirty="0">
                <a:latin typeface="Trebuchet MS"/>
                <a:cs typeface="Trebuchet MS"/>
              </a:rPr>
              <a:t>rdered</a:t>
            </a:r>
            <a:r>
              <a:rPr sz="1100" i="1" spc="30" dirty="0">
                <a:latin typeface="Trebuchet MS"/>
                <a:cs typeface="Trebuchet MS"/>
              </a:rPr>
              <a:t> </a:t>
            </a:r>
            <a:r>
              <a:rPr sz="1100" i="1" spc="-55" dirty="0">
                <a:latin typeface="Trebuchet MS"/>
                <a:cs typeface="Trebuchet MS"/>
              </a:rPr>
              <a:t>p</a:t>
            </a:r>
            <a:r>
              <a:rPr sz="1100" i="1" spc="-75" dirty="0">
                <a:latin typeface="Trebuchet MS"/>
                <a:cs typeface="Trebuchet MS"/>
              </a:rPr>
              <a:t>air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),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2434499"/>
            <a:ext cx="3830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rebuchet MS"/>
                <a:cs typeface="Trebuchet MS"/>
              </a:rPr>
              <a:t>sehingga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jika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urutannya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diubah,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maka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didapat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titik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yang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berbeda.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2682492"/>
            <a:ext cx="1192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Trebuchet MS"/>
                <a:cs typeface="Trebuchet MS"/>
              </a:rPr>
              <a:t>Komponen</a:t>
            </a:r>
            <a:r>
              <a:rPr sz="1100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i="1" spc="80" dirty="0">
                <a:latin typeface="Calibri"/>
                <a:cs typeface="Calibri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adalah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2767" y="2699562"/>
            <a:ext cx="744220" cy="17272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35" dirty="0">
                <a:latin typeface="Trebuchet MS"/>
                <a:cs typeface="Trebuchet MS"/>
              </a:rPr>
              <a:t>koordinat-</a:t>
            </a:r>
            <a:r>
              <a:rPr sz="1100" i="1" spc="-35" dirty="0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50173" y="2682492"/>
            <a:ext cx="7632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100" i="1" spc="80" dirty="0">
                <a:latin typeface="Calibri"/>
                <a:cs typeface="Calibri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adalah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46615" y="2699562"/>
            <a:ext cx="737870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45" dirty="0">
                <a:latin typeface="Trebuchet MS"/>
                <a:cs typeface="Trebuchet MS"/>
              </a:rPr>
              <a:t>koordinat-</a:t>
            </a:r>
            <a:r>
              <a:rPr sz="1100" i="1" spc="-45" dirty="0"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1544" y="2682492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3/10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6713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88652" y="3344944"/>
            <a:ext cx="112522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0.3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Sistem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koordinat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Kartesisus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50403" y="44251"/>
            <a:ext cx="9582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Sistem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koordinat</a:t>
            </a:r>
            <a:r>
              <a:rPr sz="600" b="1" spc="2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Kartesius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590550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Kuadran </a:t>
            </a: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P</a:t>
            </a:r>
            <a:r>
              <a:rPr sz="600" b="1" spc="-4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er</a:t>
            </a:r>
            <a:r>
              <a:rPr sz="600" b="1" spc="-6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s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amaan</a:t>
            </a:r>
            <a:r>
              <a:rPr sz="600" b="1" spc="4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g</a:t>
            </a:r>
            <a:r>
              <a:rPr sz="600" b="1" spc="-7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a</a:t>
            </a:r>
            <a:r>
              <a:rPr sz="600" b="1" spc="-4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ris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325944"/>
            <a:ext cx="1632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rebuchet MS"/>
                <a:cs typeface="Trebuchet MS"/>
              </a:rPr>
              <a:t>Bidang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koordinat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Kartesius.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994" y="666927"/>
            <a:ext cx="386080" cy="17272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0" dirty="0">
                <a:latin typeface="Trebuchet MS"/>
                <a:cs typeface="Trebuchet MS"/>
              </a:rPr>
              <a:t>Jarak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79117" y="999198"/>
            <a:ext cx="1378585" cy="0"/>
          </a:xfrm>
          <a:custGeom>
            <a:avLst/>
            <a:gdLst/>
            <a:ahLst/>
            <a:cxnLst/>
            <a:rect l="l" t="t" r="r" b="b"/>
            <a:pathLst>
              <a:path w="1378585">
                <a:moveTo>
                  <a:pt x="0" y="0"/>
                </a:moveTo>
                <a:lnTo>
                  <a:pt x="137833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3670" y="649857"/>
            <a:ext cx="2680335" cy="518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rebuchet MS"/>
                <a:cs typeface="Trebuchet MS"/>
              </a:rPr>
              <a:t>ant</a:t>
            </a:r>
            <a:r>
              <a:rPr sz="1100" spc="-80" dirty="0">
                <a:latin typeface="Trebuchet MS"/>
                <a:cs typeface="Trebuchet MS"/>
              </a:rPr>
              <a:t>a</a:t>
            </a:r>
            <a:r>
              <a:rPr sz="1100" spc="-55" dirty="0">
                <a:latin typeface="Trebuchet MS"/>
                <a:cs typeface="Trebuchet MS"/>
              </a:rPr>
              <a:t>ra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titik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130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97" baseline="-10416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35" dirty="0">
                <a:latin typeface="Calibri"/>
                <a:cs typeface="Calibri"/>
              </a:rPr>
              <a:t>y</a:t>
            </a:r>
            <a:r>
              <a:rPr sz="1200" spc="97" baseline="-10416" dirty="0">
                <a:latin typeface="Calibri"/>
                <a:cs typeface="Calibri"/>
              </a:rPr>
              <a:t>1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130" dirty="0">
                <a:latin typeface="Calibri"/>
                <a:cs typeface="Calibri"/>
              </a:rPr>
              <a:t>Q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97" baseline="-10416" dirty="0">
                <a:latin typeface="Calibri"/>
                <a:cs typeface="Calibri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35" dirty="0">
                <a:latin typeface="Calibri"/>
                <a:cs typeface="Calibri"/>
              </a:rPr>
              <a:t>y</a:t>
            </a:r>
            <a:r>
              <a:rPr sz="1200" spc="97" baseline="-10416" dirty="0">
                <a:latin typeface="Calibri"/>
                <a:cs typeface="Calibri"/>
              </a:rPr>
              <a:t>2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-105" dirty="0">
                <a:latin typeface="Trebuchet MS"/>
                <a:cs typeface="Trebuchet MS"/>
              </a:rPr>
              <a:t>: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rebuchet MS"/>
              <a:cs typeface="Trebuchet MS"/>
            </a:endParaRPr>
          </a:p>
          <a:p>
            <a:pPr marL="457834">
              <a:lnSpc>
                <a:spcPct val="100000"/>
              </a:lnSpc>
              <a:spcBef>
                <a:spcPts val="5"/>
              </a:spcBef>
            </a:pPr>
            <a:r>
              <a:rPr sz="1100" i="1" dirty="0">
                <a:latin typeface="Calibri"/>
                <a:cs typeface="Calibri"/>
              </a:rPr>
              <a:t>d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60" dirty="0">
                <a:latin typeface="Calibri"/>
                <a:cs typeface="Calibri"/>
              </a:rPr>
              <a:t>P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30" dirty="0">
                <a:latin typeface="Calibri"/>
                <a:cs typeface="Calibri"/>
              </a:rPr>
              <a:t>Q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650" spc="-15" baseline="50505" dirty="0">
                <a:latin typeface="SimSun"/>
                <a:cs typeface="SimSun"/>
              </a:rPr>
              <a:t>√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2" baseline="-10416" dirty="0">
                <a:latin typeface="Calibri"/>
                <a:cs typeface="Calibri"/>
              </a:rPr>
              <a:t>2</a:t>
            </a:r>
            <a:r>
              <a:rPr sz="1200" baseline="-10416" dirty="0">
                <a:latin typeface="Calibri"/>
                <a:cs typeface="Calibri"/>
              </a:rPr>
              <a:t> </a:t>
            </a:r>
            <a:r>
              <a:rPr sz="1200" spc="-104" baseline="-10416" dirty="0">
                <a:latin typeface="Calibri"/>
                <a:cs typeface="Calibri"/>
              </a:rPr>
              <a:t> </a:t>
            </a:r>
            <a:r>
              <a:rPr sz="1100" spc="-204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97" baseline="-10416" dirty="0">
                <a:latin typeface="Calibri"/>
                <a:cs typeface="Calibri"/>
              </a:rPr>
              <a:t>1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200" spc="22" baseline="20833" dirty="0">
                <a:latin typeface="Calibri"/>
                <a:cs typeface="Calibri"/>
              </a:rPr>
              <a:t>2</a:t>
            </a:r>
            <a:r>
              <a:rPr sz="1200" baseline="20833" dirty="0">
                <a:latin typeface="Calibri"/>
                <a:cs typeface="Calibri"/>
              </a:rPr>
              <a:t> </a:t>
            </a:r>
            <a:r>
              <a:rPr sz="1200" spc="-104" baseline="20833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200" spc="22" baseline="-10416" dirty="0">
                <a:latin typeface="Calibri"/>
                <a:cs typeface="Calibri"/>
              </a:rPr>
              <a:t>2</a:t>
            </a:r>
            <a:r>
              <a:rPr sz="1200" baseline="-10416" dirty="0">
                <a:latin typeface="Calibri"/>
                <a:cs typeface="Calibri"/>
              </a:rPr>
              <a:t> </a:t>
            </a:r>
            <a:r>
              <a:rPr sz="1200" spc="-104" baseline="-10416" dirty="0">
                <a:latin typeface="Calibri"/>
                <a:cs typeface="Calibri"/>
              </a:rPr>
              <a:t> </a:t>
            </a:r>
            <a:r>
              <a:rPr sz="1100" spc="-204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200" spc="97" baseline="-10416" dirty="0">
                <a:latin typeface="Calibri"/>
                <a:cs typeface="Calibri"/>
              </a:rPr>
              <a:t>1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200" spc="97" baseline="20833" dirty="0">
                <a:latin typeface="Calibri"/>
                <a:cs typeface="Calibri"/>
              </a:rPr>
              <a:t>2</a:t>
            </a:r>
            <a:r>
              <a:rPr sz="1100" i="1" spc="2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994" y="1456766"/>
            <a:ext cx="1269365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45" dirty="0">
                <a:latin typeface="Trebuchet MS"/>
                <a:cs typeface="Trebuchet MS"/>
              </a:rPr>
              <a:t>Persamaan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lingkaran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2824" y="1439696"/>
            <a:ext cx="21126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rebuchet MS"/>
                <a:cs typeface="Trebuchet MS"/>
              </a:rPr>
              <a:t>dengan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pusat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130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5" dirty="0">
                <a:latin typeface="Calibri"/>
                <a:cs typeface="Calibri"/>
              </a:rPr>
              <a:t>a,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j</a:t>
            </a:r>
            <a:r>
              <a:rPr sz="1100" spc="-130" dirty="0">
                <a:latin typeface="Trebuchet MS"/>
                <a:cs typeface="Trebuchet MS"/>
              </a:rPr>
              <a:t>a</a:t>
            </a:r>
            <a:r>
              <a:rPr sz="1100" spc="-60" dirty="0">
                <a:latin typeface="Trebuchet MS"/>
                <a:cs typeface="Trebuchet MS"/>
              </a:rPr>
              <a:t>ri-j</a:t>
            </a:r>
            <a:r>
              <a:rPr sz="1100" spc="-120" dirty="0">
                <a:latin typeface="Trebuchet MS"/>
                <a:cs typeface="Trebuchet MS"/>
              </a:rPr>
              <a:t>a</a:t>
            </a:r>
            <a:r>
              <a:rPr sz="1100" spc="-65" dirty="0">
                <a:latin typeface="Trebuchet MS"/>
                <a:cs typeface="Trebuchet MS"/>
              </a:rPr>
              <a:t>r</a:t>
            </a:r>
            <a:r>
              <a:rPr sz="1100" spc="-55" dirty="0">
                <a:latin typeface="Trebuchet MS"/>
                <a:cs typeface="Trebuchet MS"/>
              </a:rPr>
              <a:t>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r</a:t>
            </a:r>
            <a:r>
              <a:rPr sz="1100" spc="-105" dirty="0">
                <a:latin typeface="Trebuchet MS"/>
                <a:cs typeface="Trebuchet MS"/>
              </a:rPr>
              <a:t>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4191" y="1758987"/>
            <a:ext cx="3063875" cy="675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9625">
              <a:lnSpc>
                <a:spcPts val="555"/>
              </a:lnSpc>
              <a:spcBef>
                <a:spcPts val="95"/>
              </a:spcBef>
              <a:tabLst>
                <a:tab pos="1448435" algn="l"/>
                <a:tab pos="1760220" algn="l"/>
              </a:tabLst>
            </a:pPr>
            <a:r>
              <a:rPr sz="800" spc="15" dirty="0">
                <a:latin typeface="Calibri"/>
                <a:cs typeface="Calibri"/>
              </a:rPr>
              <a:t>2	2	2</a:t>
            </a:r>
            <a:endParaRPr sz="800">
              <a:latin typeface="Calibri"/>
              <a:cs typeface="Calibri"/>
            </a:endParaRPr>
          </a:p>
          <a:p>
            <a:pPr marL="380365">
              <a:lnSpc>
                <a:spcPts val="915"/>
              </a:lnSpc>
            </a:pP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204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10" dirty="0">
                <a:latin typeface="Calibri"/>
                <a:cs typeface="Calibri"/>
              </a:rPr>
              <a:t>a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dirty="0">
                <a:latin typeface="Calibri"/>
                <a:cs typeface="Calibri"/>
              </a:rPr>
              <a:t>  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30" dirty="0">
                <a:latin typeface="Calibri"/>
                <a:cs typeface="Calibri"/>
              </a:rPr>
              <a:t> </a:t>
            </a:r>
            <a:r>
              <a:rPr sz="1100" spc="-204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dirty="0">
                <a:latin typeface="Calibri"/>
                <a:cs typeface="Calibri"/>
              </a:rPr>
              <a:t>  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14" dirty="0">
                <a:latin typeface="Calibri"/>
                <a:cs typeface="Calibri"/>
              </a:rPr>
              <a:t>r</a:t>
            </a:r>
            <a:r>
              <a:rPr sz="1100" i="1" dirty="0">
                <a:latin typeface="Calibri"/>
                <a:cs typeface="Calibri"/>
              </a:rPr>
              <a:t> </a:t>
            </a:r>
            <a:r>
              <a:rPr sz="1100" i="1" spc="5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5" dirty="0">
                <a:latin typeface="Trebuchet MS"/>
                <a:cs typeface="Trebuchet MS"/>
              </a:rPr>
              <a:t>d</a:t>
            </a:r>
            <a:r>
              <a:rPr sz="1100" spc="-85" dirty="0">
                <a:latin typeface="Trebuchet MS"/>
                <a:cs typeface="Trebuchet MS"/>
              </a:rPr>
              <a:t>a</a:t>
            </a:r>
            <a:r>
              <a:rPr sz="1100" spc="-55" dirty="0">
                <a:latin typeface="Trebuchet MS"/>
                <a:cs typeface="Trebuchet MS"/>
              </a:rPr>
              <a:t>ri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segmen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g</a:t>
            </a:r>
            <a:r>
              <a:rPr sz="1100" spc="-65" dirty="0">
                <a:latin typeface="Trebuchet MS"/>
                <a:cs typeface="Trebuchet MS"/>
              </a:rPr>
              <a:t>a</a:t>
            </a:r>
            <a:r>
              <a:rPr sz="1100" spc="-50" dirty="0">
                <a:latin typeface="Trebuchet MS"/>
                <a:cs typeface="Trebuchet MS"/>
              </a:rPr>
              <a:t>ris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y</a:t>
            </a:r>
            <a:r>
              <a:rPr sz="1100" spc="-35" dirty="0">
                <a:latin typeface="Trebuchet MS"/>
                <a:cs typeface="Trebuchet MS"/>
              </a:rPr>
              <a:t>ang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me</a:t>
            </a:r>
            <a:r>
              <a:rPr sz="1100" spc="-30" dirty="0">
                <a:latin typeface="Trebuchet MS"/>
                <a:cs typeface="Trebuchet MS"/>
              </a:rPr>
              <a:t>ng</a:t>
            </a:r>
            <a:r>
              <a:rPr sz="1100" spc="-35" dirty="0">
                <a:latin typeface="Trebuchet MS"/>
                <a:cs typeface="Trebuchet MS"/>
              </a:rPr>
              <a:t>hubung</a:t>
            </a:r>
            <a:r>
              <a:rPr sz="1100" spc="-65" dirty="0">
                <a:latin typeface="Trebuchet MS"/>
                <a:cs typeface="Trebuchet MS"/>
              </a:rPr>
              <a:t>k</a:t>
            </a:r>
            <a:r>
              <a:rPr sz="1100" spc="-50" dirty="0">
                <a:latin typeface="Trebuchet MS"/>
                <a:cs typeface="Trebuchet MS"/>
              </a:rPr>
              <a:t>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titik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i="1" spc="130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5" dirty="0">
                <a:latin typeface="Calibri"/>
                <a:cs typeface="Calibri"/>
              </a:rPr>
              <a:t>a,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100" dirty="0">
                <a:latin typeface="Calibri"/>
                <a:cs typeface="Calibri"/>
              </a:rPr>
              <a:t>b</a:t>
            </a:r>
            <a:r>
              <a:rPr sz="1100" spc="8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994" y="2259025"/>
            <a:ext cx="791210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15" dirty="0">
                <a:latin typeface="Trebuchet MS"/>
                <a:cs typeface="Trebuchet MS"/>
              </a:rPr>
              <a:t>Titik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tengah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2414027"/>
            <a:ext cx="7308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130" dirty="0">
                <a:latin typeface="Calibri"/>
                <a:cs typeface="Calibri"/>
              </a:rPr>
              <a:t>Q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20" dirty="0">
                <a:latin typeface="Calibri"/>
                <a:cs typeface="Calibri"/>
              </a:rPr>
              <a:t>c,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d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-105" dirty="0">
                <a:latin typeface="Trebuchet MS"/>
                <a:cs typeface="Trebuchet MS"/>
              </a:rPr>
              <a:t>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0539" y="2662210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12823" y="2545954"/>
            <a:ext cx="72072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00" i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2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+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i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sz="1100" i="1" dirty="0">
                <a:latin typeface="Calibri"/>
                <a:cs typeface="Calibri"/>
              </a:rPr>
              <a:t>  </a:t>
            </a:r>
            <a:r>
              <a:rPr sz="1100" i="1" spc="-25" dirty="0">
                <a:latin typeface="Calibri"/>
                <a:cs typeface="Calibri"/>
              </a:rPr>
              <a:t> </a:t>
            </a: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2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+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170"/>
              </a:spcBef>
              <a:tabLst>
                <a:tab pos="394335" algn="l"/>
              </a:tabLst>
            </a:pPr>
            <a:r>
              <a:rPr sz="1100" spc="-15" dirty="0">
                <a:latin typeface="Calibri"/>
                <a:cs typeface="Calibri"/>
              </a:rPr>
              <a:t>2	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95665" y="2466859"/>
            <a:ext cx="955675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840105" algn="l"/>
              </a:tabLst>
            </a:pPr>
            <a:r>
              <a:rPr sz="1100" spc="250" dirty="0">
                <a:latin typeface="SimSun"/>
                <a:cs typeface="SimSun"/>
              </a:rPr>
              <a:t> 	 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8457" y="2662210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4/10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6713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88652" y="3344944"/>
            <a:ext cx="112522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0.3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Sistem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koordinat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Kartesisus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50403" y="44251"/>
            <a:ext cx="9582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Sistem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koordinat</a:t>
            </a:r>
            <a:r>
              <a:rPr sz="600" b="1" spc="2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Kartesius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590550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Kuadran </a:t>
            </a: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P</a:t>
            </a:r>
            <a:r>
              <a:rPr sz="600" b="1" spc="-4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er</a:t>
            </a:r>
            <a:r>
              <a:rPr sz="600" b="1" spc="-6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s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amaan</a:t>
            </a:r>
            <a:r>
              <a:rPr sz="600" b="1" spc="4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g</a:t>
            </a:r>
            <a:r>
              <a:rPr sz="600" b="1" spc="-7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a</a:t>
            </a:r>
            <a:r>
              <a:rPr sz="600" b="1" spc="-4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ris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494" y="388579"/>
            <a:ext cx="3731260" cy="1941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ts val="1435"/>
              </a:lnSpc>
              <a:spcBef>
                <a:spcPts val="9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  <a:p>
            <a:pPr marL="63500" marR="30480">
              <a:lnSpc>
                <a:spcPts val="1350"/>
              </a:lnSpc>
              <a:spcBef>
                <a:spcPts val="15"/>
              </a:spcBef>
            </a:pPr>
            <a:r>
              <a:rPr sz="1100" spc="-50" dirty="0">
                <a:latin typeface="Trebuchet MS"/>
                <a:cs typeface="Trebuchet MS"/>
              </a:rPr>
              <a:t>Carilah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koordinat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titik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di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sumbu-</a:t>
            </a:r>
            <a:r>
              <a:rPr sz="1100" i="1" spc="-15" dirty="0">
                <a:latin typeface="Calibri"/>
                <a:cs typeface="Calibri"/>
              </a:rPr>
              <a:t>x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yang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mempunyai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jarak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yang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sama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terhadap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titik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i="1" spc="180" dirty="0">
                <a:latin typeface="Calibri"/>
                <a:cs typeface="Calibri"/>
              </a:rPr>
              <a:t>A</a:t>
            </a:r>
            <a:r>
              <a:rPr sz="1100" spc="35" dirty="0">
                <a:latin typeface="Calibri"/>
                <a:cs typeface="Calibri"/>
              </a:rPr>
              <a:t>(3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1)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280" dirty="0">
                <a:latin typeface="Calibri"/>
                <a:cs typeface="Calibri"/>
              </a:rPr>
              <a:t>B</a:t>
            </a:r>
            <a:r>
              <a:rPr sz="1100" spc="35" dirty="0">
                <a:latin typeface="Calibri"/>
                <a:cs typeface="Calibri"/>
              </a:rPr>
              <a:t>(6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4)</a:t>
            </a:r>
            <a:r>
              <a:rPr sz="1100" spc="-10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rebuchet MS"/>
              <a:cs typeface="Trebuchet MS"/>
            </a:endParaRPr>
          </a:p>
          <a:p>
            <a:pPr marL="62865">
              <a:lnSpc>
                <a:spcPct val="100000"/>
              </a:lnSpc>
            </a:pPr>
            <a:r>
              <a:rPr sz="1100" spc="-25" dirty="0">
                <a:latin typeface="Trebuchet MS"/>
                <a:cs typeface="Trebuchet MS"/>
              </a:rPr>
              <a:t>Misalkan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i="1" spc="130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70" dirty="0">
                <a:latin typeface="Calibri"/>
                <a:cs typeface="Calibri"/>
              </a:rPr>
              <a:t>(</a:t>
            </a:r>
            <a:r>
              <a:rPr sz="1100" i="1" spc="70" dirty="0">
                <a:latin typeface="Calibri"/>
                <a:cs typeface="Calibri"/>
              </a:rPr>
              <a:t>k,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0)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adalah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titik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yang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dicari.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</a:pPr>
            <a:r>
              <a:rPr sz="1100" spc="-55" dirty="0">
                <a:latin typeface="Trebuchet MS"/>
                <a:cs typeface="Trebuchet MS"/>
              </a:rPr>
              <a:t>Perhatikan:</a:t>
            </a:r>
            <a:endParaRPr sz="11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Calibri"/>
                <a:cs typeface="Calibri"/>
              </a:rPr>
              <a:t>d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00" dirty="0">
                <a:latin typeface="Calibri"/>
                <a:cs typeface="Calibri"/>
              </a:rPr>
              <a:t>A,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30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d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280" dirty="0">
                <a:latin typeface="Calibri"/>
                <a:cs typeface="Calibri"/>
              </a:rPr>
              <a:t>B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30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100" spc="-235" dirty="0">
                <a:latin typeface="Lucida Sans Unicode"/>
                <a:cs typeface="Lucida Sans Unicode"/>
              </a:rPr>
              <a:t>⇔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dirty="0">
                <a:latin typeface="Calibri"/>
                <a:cs typeface="Calibri"/>
              </a:rPr>
              <a:t>d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00" dirty="0">
                <a:latin typeface="Calibri"/>
                <a:cs typeface="Calibri"/>
              </a:rPr>
              <a:t>A,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30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))</a:t>
            </a:r>
            <a:r>
              <a:rPr sz="1200" spc="22" baseline="27777" dirty="0">
                <a:latin typeface="Calibri"/>
                <a:cs typeface="Calibri"/>
              </a:rPr>
              <a:t>2</a:t>
            </a:r>
            <a:r>
              <a:rPr sz="1200" baseline="27777" dirty="0">
                <a:latin typeface="Calibri"/>
                <a:cs typeface="Calibri"/>
              </a:rPr>
              <a:t> </a:t>
            </a:r>
            <a:r>
              <a:rPr sz="1200" spc="-15" baseline="27777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dirty="0">
                <a:latin typeface="Calibri"/>
                <a:cs typeface="Calibri"/>
              </a:rPr>
              <a:t>d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280" dirty="0">
                <a:latin typeface="Calibri"/>
                <a:cs typeface="Calibri"/>
              </a:rPr>
              <a:t>B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30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))</a:t>
            </a:r>
            <a:r>
              <a:rPr sz="1200" spc="22" baseline="27777" dirty="0">
                <a:latin typeface="Calibri"/>
                <a:cs typeface="Calibri"/>
              </a:rPr>
              <a:t>2</a:t>
            </a:r>
            <a:endParaRPr sz="1200" baseline="27777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100" spc="-235" dirty="0">
                <a:latin typeface="Lucida Sans Unicode"/>
                <a:cs typeface="Lucida Sans Unicode"/>
              </a:rPr>
              <a:t>⇔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65" dirty="0">
                <a:latin typeface="Calibri"/>
                <a:cs typeface="Calibri"/>
              </a:rPr>
              <a:t>k</a:t>
            </a:r>
            <a:r>
              <a:rPr sz="1100" i="1" spc="25" dirty="0">
                <a:latin typeface="Calibri"/>
                <a:cs typeface="Calibri"/>
              </a:rPr>
              <a:t> </a:t>
            </a:r>
            <a:r>
              <a:rPr sz="1100" spc="-204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35" dirty="0">
                <a:latin typeface="Calibri"/>
                <a:cs typeface="Calibri"/>
              </a:rPr>
              <a:t>3)</a:t>
            </a:r>
            <a:r>
              <a:rPr sz="1200" spc="22" baseline="27777" dirty="0">
                <a:latin typeface="Calibri"/>
                <a:cs typeface="Calibri"/>
              </a:rPr>
              <a:t>2</a:t>
            </a:r>
            <a:r>
              <a:rPr sz="1200" baseline="27777" dirty="0">
                <a:latin typeface="Calibri"/>
                <a:cs typeface="Calibri"/>
              </a:rPr>
              <a:t> </a:t>
            </a:r>
            <a:r>
              <a:rPr sz="1200" spc="-104" baseline="27777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1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65" dirty="0">
                <a:latin typeface="Calibri"/>
                <a:cs typeface="Calibri"/>
              </a:rPr>
              <a:t>k</a:t>
            </a:r>
            <a:r>
              <a:rPr sz="1100" i="1" spc="25" dirty="0">
                <a:latin typeface="Calibri"/>
                <a:cs typeface="Calibri"/>
              </a:rPr>
              <a:t> </a:t>
            </a:r>
            <a:r>
              <a:rPr sz="1100" spc="-204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35" dirty="0">
                <a:latin typeface="Calibri"/>
                <a:cs typeface="Calibri"/>
              </a:rPr>
              <a:t>6)</a:t>
            </a:r>
            <a:r>
              <a:rPr sz="1200" spc="22" baseline="27777" dirty="0">
                <a:latin typeface="Calibri"/>
                <a:cs typeface="Calibri"/>
              </a:rPr>
              <a:t>2</a:t>
            </a:r>
            <a:r>
              <a:rPr sz="1200" baseline="27777" dirty="0">
                <a:latin typeface="Calibri"/>
                <a:cs typeface="Calibri"/>
              </a:rPr>
              <a:t> </a:t>
            </a:r>
            <a:r>
              <a:rPr sz="1200" spc="-104" baseline="27777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16</a:t>
            </a:r>
            <a:endParaRPr sz="11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100" spc="-235" dirty="0">
                <a:latin typeface="Lucida Sans Unicode"/>
                <a:cs typeface="Lucida Sans Unicode"/>
              </a:rPr>
              <a:t>⇔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65" dirty="0">
                <a:latin typeface="Calibri"/>
                <a:cs typeface="Calibri"/>
              </a:rPr>
              <a:t>k</a:t>
            </a:r>
            <a:r>
              <a:rPr sz="1100" i="1" spc="8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98407" y="1341623"/>
            <a:ext cx="1886657" cy="12835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7294" y="2742322"/>
            <a:ext cx="24587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rebuchet MS"/>
                <a:cs typeface="Trebuchet MS"/>
              </a:rPr>
              <a:t>Jadi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k</a:t>
            </a:r>
            <a:r>
              <a:rPr sz="1100" spc="-20" dirty="0">
                <a:latin typeface="Trebuchet MS"/>
                <a:cs typeface="Trebuchet MS"/>
              </a:rPr>
              <a:t>o</a:t>
            </a:r>
            <a:r>
              <a:rPr sz="1100" spc="-75" dirty="0">
                <a:latin typeface="Trebuchet MS"/>
                <a:cs typeface="Trebuchet MS"/>
              </a:rPr>
              <a:t>o</a:t>
            </a:r>
            <a:r>
              <a:rPr sz="1100" spc="-65" dirty="0">
                <a:latin typeface="Trebuchet MS"/>
                <a:cs typeface="Trebuchet MS"/>
              </a:rPr>
              <a:t>r</a:t>
            </a:r>
            <a:r>
              <a:rPr sz="1100" spc="-50" dirty="0">
                <a:latin typeface="Trebuchet MS"/>
                <a:cs typeface="Trebuchet MS"/>
              </a:rPr>
              <a:t>dinat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titik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tersebut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adalah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Calibri"/>
                <a:cs typeface="Calibri"/>
              </a:rPr>
              <a:t>(7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0)</a:t>
            </a:r>
            <a:r>
              <a:rPr sz="1100" spc="-10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5/10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6713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8652" y="3344944"/>
            <a:ext cx="112522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0.3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Sistem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koordinat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Kartesisus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50403" y="44251"/>
            <a:ext cx="9582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Sistem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koordinat</a:t>
            </a:r>
            <a:r>
              <a:rPr sz="600" b="1" spc="2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Kartesius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590550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Kuadran </a:t>
            </a: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P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er</a:t>
            </a:r>
            <a:r>
              <a:rPr sz="600" b="1" spc="-6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amaan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g</a:t>
            </a:r>
            <a:r>
              <a:rPr sz="600" b="1" spc="-7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a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ris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325944"/>
            <a:ext cx="17995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rebuchet MS"/>
                <a:cs typeface="Trebuchet MS"/>
              </a:rPr>
              <a:t>Cara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mencari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persamaan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garis: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135" y="590102"/>
            <a:ext cx="114214" cy="1142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72668" y="57861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395" y="535976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rebuchet MS"/>
                <a:cs typeface="Trebuchet MS"/>
              </a:rPr>
              <a:t>Jika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diketahui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1455" y="553047"/>
            <a:ext cx="704215" cy="19939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5" dirty="0">
                <a:latin typeface="Trebuchet MS"/>
                <a:cs typeface="Trebuchet MS"/>
              </a:rPr>
              <a:t>kemiringan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3219" y="535976"/>
            <a:ext cx="1711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15" dirty="0">
                <a:latin typeface="Trebuchet MS"/>
                <a:cs typeface="Trebuchet MS"/>
              </a:rPr>
              <a:t>(</a:t>
            </a:r>
            <a:r>
              <a:rPr sz="1100" i="1" spc="-50" dirty="0">
                <a:latin typeface="Trebuchet MS"/>
                <a:cs typeface="Trebuchet MS"/>
              </a:rPr>
              <a:t>slo</a:t>
            </a:r>
            <a:r>
              <a:rPr sz="1100" i="1" spc="-40" dirty="0">
                <a:latin typeface="Trebuchet MS"/>
                <a:cs typeface="Trebuchet MS"/>
              </a:rPr>
              <a:t>pe</a:t>
            </a:r>
            <a:r>
              <a:rPr sz="1100" spc="15" dirty="0">
                <a:latin typeface="Trebuchet MS"/>
                <a:cs typeface="Trebuchet MS"/>
              </a:rPr>
              <a:t>)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85" dirty="0">
                <a:latin typeface="Calibri"/>
                <a:cs typeface="Calibri"/>
              </a:rPr>
              <a:t>m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titik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97" baseline="-10416" dirty="0">
                <a:latin typeface="Calibri"/>
                <a:cs typeface="Calibri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35" dirty="0">
                <a:latin typeface="Calibri"/>
                <a:cs typeface="Calibri"/>
              </a:rPr>
              <a:t>y</a:t>
            </a:r>
            <a:r>
              <a:rPr sz="1200" spc="97" baseline="-10416" dirty="0">
                <a:latin typeface="Calibri"/>
                <a:cs typeface="Calibri"/>
              </a:rPr>
              <a:t>1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-105" dirty="0">
                <a:latin typeface="Trebuchet MS"/>
                <a:cs typeface="Trebuchet MS"/>
              </a:rPr>
              <a:t>,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135" y="972207"/>
            <a:ext cx="114214" cy="11421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2668" y="960721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395" y="1139925"/>
            <a:ext cx="506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rebuchet MS"/>
                <a:cs typeface="Trebuchet MS"/>
              </a:rPr>
              <a:t>guna</a:t>
            </a:r>
            <a:r>
              <a:rPr sz="1100" spc="-70" dirty="0">
                <a:latin typeface="Trebuchet MS"/>
                <a:cs typeface="Trebuchet MS"/>
              </a:rPr>
              <a:t>k</a:t>
            </a:r>
            <a:r>
              <a:rPr sz="1100" spc="-50" dirty="0">
                <a:latin typeface="Trebuchet MS"/>
                <a:cs typeface="Trebuchet MS"/>
              </a:rPr>
              <a:t>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1425" y="1234959"/>
            <a:ext cx="11582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678180" algn="l"/>
              </a:tabLst>
            </a:pP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200" spc="22" baseline="-10416" dirty="0">
                <a:latin typeface="Calibri"/>
                <a:cs typeface="Calibri"/>
              </a:rPr>
              <a:t>2 </a:t>
            </a:r>
            <a:r>
              <a:rPr sz="1200" spc="-104" baseline="-10416" dirty="0">
                <a:latin typeface="Calibri"/>
                <a:cs typeface="Calibri"/>
              </a:rPr>
              <a:t> </a:t>
            </a:r>
            <a:r>
              <a:rPr sz="1100" spc="-204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200" spc="22" baseline="-10416" dirty="0">
                <a:latin typeface="Calibri"/>
                <a:cs typeface="Calibri"/>
              </a:rPr>
              <a:t>1</a:t>
            </a:r>
            <a:r>
              <a:rPr sz="1200" baseline="-10416" dirty="0">
                <a:latin typeface="Calibri"/>
                <a:cs typeface="Calibri"/>
              </a:rPr>
              <a:t>	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2" baseline="-10416" dirty="0">
                <a:latin typeface="Calibri"/>
                <a:cs typeface="Calibri"/>
              </a:rPr>
              <a:t>2</a:t>
            </a:r>
            <a:r>
              <a:rPr sz="1200" baseline="-10416" dirty="0">
                <a:latin typeface="Calibri"/>
                <a:cs typeface="Calibri"/>
              </a:rPr>
              <a:t> </a:t>
            </a:r>
            <a:r>
              <a:rPr sz="1200" spc="-104" baseline="-10416" dirty="0">
                <a:latin typeface="Calibri"/>
                <a:cs typeface="Calibri"/>
              </a:rPr>
              <a:t> </a:t>
            </a:r>
            <a:r>
              <a:rPr sz="1100" spc="-204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2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8995" y="664271"/>
            <a:ext cx="3349625" cy="5740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35" dirty="0">
                <a:latin typeface="Trebuchet MS"/>
                <a:cs typeface="Trebuchet MS"/>
              </a:rPr>
              <a:t>guna</a:t>
            </a:r>
            <a:r>
              <a:rPr sz="1100" spc="-70" dirty="0">
                <a:latin typeface="Trebuchet MS"/>
                <a:cs typeface="Trebuchet MS"/>
              </a:rPr>
              <a:t>k</a:t>
            </a:r>
            <a:r>
              <a:rPr sz="1100" spc="-50" dirty="0">
                <a:latin typeface="Trebuchet MS"/>
                <a:cs typeface="Trebuchet MS"/>
              </a:rPr>
              <a:t>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30" dirty="0">
                <a:latin typeface="Calibri"/>
                <a:cs typeface="Calibri"/>
              </a:rPr>
              <a:t> </a:t>
            </a:r>
            <a:r>
              <a:rPr sz="1100" spc="-204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200" spc="22" baseline="-10416" dirty="0">
                <a:latin typeface="Calibri"/>
                <a:cs typeface="Calibri"/>
              </a:rPr>
              <a:t>1</a:t>
            </a:r>
            <a:r>
              <a:rPr sz="1200" baseline="-10416" dirty="0">
                <a:latin typeface="Calibri"/>
                <a:cs typeface="Calibri"/>
              </a:rPr>
              <a:t> </a:t>
            </a:r>
            <a:r>
              <a:rPr sz="1200" spc="-15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85" dirty="0">
                <a:latin typeface="Calibri"/>
                <a:cs typeface="Calibri"/>
              </a:rPr>
              <a:t>m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204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97" baseline="-10416" dirty="0">
                <a:latin typeface="Calibri"/>
                <a:cs typeface="Calibri"/>
              </a:rPr>
              <a:t>1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-10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607695" marR="30480" indent="-570230">
              <a:lnSpc>
                <a:spcPct val="76400"/>
              </a:lnSpc>
              <a:spcBef>
                <a:spcPts val="645"/>
              </a:spcBef>
            </a:pPr>
            <a:r>
              <a:rPr sz="1100" spc="-45" dirty="0">
                <a:latin typeface="Trebuchet MS"/>
                <a:cs typeface="Trebuchet MS"/>
              </a:rPr>
              <a:t>Jika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diketahui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2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titik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yang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berbeda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80" dirty="0">
                <a:latin typeface="Calibri"/>
                <a:cs typeface="Calibri"/>
              </a:rPr>
              <a:t>(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1</a:t>
            </a:r>
            <a:r>
              <a:rPr sz="1100" i="1" spc="8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65" dirty="0">
                <a:latin typeface="Calibri"/>
                <a:cs typeface="Calibri"/>
              </a:rPr>
              <a:t>y</a:t>
            </a:r>
            <a:r>
              <a:rPr sz="1200" spc="97" baseline="-10416" dirty="0">
                <a:latin typeface="Calibri"/>
                <a:cs typeface="Calibri"/>
              </a:rPr>
              <a:t>1</a:t>
            </a:r>
            <a:r>
              <a:rPr sz="1100" spc="65" dirty="0">
                <a:latin typeface="Calibri"/>
                <a:cs typeface="Calibri"/>
              </a:rPr>
              <a:t>)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80" dirty="0">
                <a:latin typeface="Calibri"/>
                <a:cs typeface="Calibri"/>
              </a:rPr>
              <a:t>(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2</a:t>
            </a:r>
            <a:r>
              <a:rPr sz="1100" i="1" spc="8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y</a:t>
            </a:r>
            <a:r>
              <a:rPr sz="1200" spc="30" baseline="-10416" dirty="0">
                <a:latin typeface="Calibri"/>
                <a:cs typeface="Calibri"/>
              </a:rPr>
              <a:t>2</a:t>
            </a:r>
            <a:r>
              <a:rPr sz="1100" spc="20" dirty="0">
                <a:latin typeface="Calibri"/>
                <a:cs typeface="Calibri"/>
              </a:rPr>
              <a:t>)</a:t>
            </a:r>
            <a:r>
              <a:rPr sz="1100" spc="20" dirty="0">
                <a:latin typeface="Trebuchet MS"/>
                <a:cs typeface="Trebuchet MS"/>
              </a:rPr>
              <a:t>,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i="1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</a:t>
            </a:r>
            <a:r>
              <a:rPr sz="1100" i="1" u="sng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1100" u="sng" spc="-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i="1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</a:t>
            </a:r>
            <a:r>
              <a:rPr sz="1200" u="sng" spc="22" baseline="-1041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200" u="sng" spc="127" baseline="-1041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aseline="-10416" dirty="0">
                <a:latin typeface="Calibri"/>
                <a:cs typeface="Calibri"/>
              </a:rPr>
              <a:t> </a:t>
            </a:r>
            <a:r>
              <a:rPr sz="1200" spc="89" baseline="-10416" dirty="0">
                <a:latin typeface="Calibri"/>
                <a:cs typeface="Calibri"/>
              </a:rPr>
              <a:t> </a:t>
            </a:r>
            <a:r>
              <a:rPr sz="1650" spc="442" baseline="-37878" dirty="0">
                <a:latin typeface="Calibri"/>
                <a:cs typeface="Calibri"/>
              </a:rPr>
              <a:t>=</a:t>
            </a:r>
            <a:r>
              <a:rPr sz="1650" baseline="-37878" dirty="0">
                <a:latin typeface="Calibri"/>
                <a:cs typeface="Calibri"/>
              </a:rPr>
              <a:t>  </a:t>
            </a:r>
            <a:r>
              <a:rPr sz="1650" spc="-135" baseline="-37878" dirty="0">
                <a:latin typeface="Calibri"/>
                <a:cs typeface="Calibri"/>
              </a:rPr>
              <a:t> </a:t>
            </a:r>
            <a:r>
              <a:rPr sz="1100" i="1" u="sng" spc="1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1100" u="sng" spc="-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i="1" u="sng" spc="1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1200" u="sng" spc="22" baseline="-1041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1200" u="sng" baseline="-1041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u="sng" spc="-112" baseline="-1041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spc="-97" baseline="-10416" dirty="0">
                <a:latin typeface="Calibri"/>
                <a:cs typeface="Calibri"/>
              </a:rPr>
              <a:t> </a:t>
            </a:r>
            <a:r>
              <a:rPr sz="1650" spc="-157" baseline="-37878" dirty="0">
                <a:latin typeface="Trebuchet MS"/>
                <a:cs typeface="Trebuchet MS"/>
              </a:rPr>
              <a:t>.</a:t>
            </a:r>
            <a:endParaRPr sz="1650" baseline="-37878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34262" y="1615579"/>
            <a:ext cx="807720" cy="199390"/>
          </a:xfrm>
          <a:custGeom>
            <a:avLst/>
            <a:gdLst/>
            <a:ahLst/>
            <a:cxnLst/>
            <a:rect l="l" t="t" r="r" b="b"/>
            <a:pathLst>
              <a:path w="807719" h="199389">
                <a:moveTo>
                  <a:pt x="807123" y="0"/>
                </a:moveTo>
                <a:lnTo>
                  <a:pt x="0" y="0"/>
                </a:lnTo>
                <a:lnTo>
                  <a:pt x="0" y="199072"/>
                </a:lnTo>
                <a:lnTo>
                  <a:pt x="807123" y="199072"/>
                </a:lnTo>
                <a:lnTo>
                  <a:pt x="807123" y="0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4262" y="1903209"/>
            <a:ext cx="956310" cy="199390"/>
          </a:xfrm>
          <a:custGeom>
            <a:avLst/>
            <a:gdLst/>
            <a:ahLst/>
            <a:cxnLst/>
            <a:rect l="l" t="t" r="r" b="b"/>
            <a:pathLst>
              <a:path w="956310" h="199389">
                <a:moveTo>
                  <a:pt x="955878" y="0"/>
                </a:moveTo>
                <a:lnTo>
                  <a:pt x="0" y="0"/>
                </a:lnTo>
                <a:lnTo>
                  <a:pt x="0" y="199072"/>
                </a:lnTo>
                <a:lnTo>
                  <a:pt x="955878" y="199072"/>
                </a:lnTo>
                <a:lnTo>
                  <a:pt x="955878" y="0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360006" y="2266759"/>
            <a:ext cx="1379220" cy="384175"/>
            <a:chOff x="360006" y="2266759"/>
            <a:chExt cx="1379220" cy="384175"/>
          </a:xfrm>
        </p:grpSpPr>
        <p:sp>
          <p:nvSpPr>
            <p:cNvPr id="20" name="object 20"/>
            <p:cNvSpPr/>
            <p:nvPr/>
          </p:nvSpPr>
          <p:spPr>
            <a:xfrm>
              <a:off x="360006" y="2266759"/>
              <a:ext cx="1016000" cy="199390"/>
            </a:xfrm>
            <a:custGeom>
              <a:avLst/>
              <a:gdLst/>
              <a:ahLst/>
              <a:cxnLst/>
              <a:rect l="l" t="t" r="r" b="b"/>
              <a:pathLst>
                <a:path w="1016000" h="199389">
                  <a:moveTo>
                    <a:pt x="1015720" y="0"/>
                  </a:moveTo>
                  <a:lnTo>
                    <a:pt x="0" y="0"/>
                  </a:lnTo>
                  <a:lnTo>
                    <a:pt x="0" y="199072"/>
                  </a:lnTo>
                  <a:lnTo>
                    <a:pt x="1015720" y="199072"/>
                  </a:lnTo>
                  <a:lnTo>
                    <a:pt x="1015720" y="0"/>
                  </a:lnTo>
                  <a:close/>
                </a:path>
              </a:pathLst>
            </a:custGeom>
            <a:solidFill>
              <a:srgbClr val="FFF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74292" y="2478493"/>
              <a:ext cx="365125" cy="172720"/>
            </a:xfrm>
            <a:custGeom>
              <a:avLst/>
              <a:gdLst/>
              <a:ahLst/>
              <a:cxnLst/>
              <a:rect l="l" t="t" r="r" b="b"/>
              <a:pathLst>
                <a:path w="365125" h="172719">
                  <a:moveTo>
                    <a:pt x="364934" y="0"/>
                  </a:moveTo>
                  <a:lnTo>
                    <a:pt x="0" y="0"/>
                  </a:lnTo>
                  <a:lnTo>
                    <a:pt x="0" y="172123"/>
                  </a:lnTo>
                  <a:lnTo>
                    <a:pt x="364934" y="172123"/>
                  </a:lnTo>
                  <a:lnTo>
                    <a:pt x="3649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7294" y="1598509"/>
            <a:ext cx="3913504" cy="1226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latin typeface="Trebuchet MS"/>
                <a:cs typeface="Trebuchet MS"/>
              </a:rPr>
              <a:t>P</a:t>
            </a:r>
            <a:r>
              <a:rPr sz="1100" spc="-60" dirty="0">
                <a:latin typeface="Trebuchet MS"/>
                <a:cs typeface="Trebuchet MS"/>
              </a:rPr>
              <a:t>ersamaan</a:t>
            </a:r>
            <a:r>
              <a:rPr sz="1100" dirty="0">
                <a:latin typeface="Trebuchet MS"/>
                <a:cs typeface="Trebuchet MS"/>
              </a:rPr>
              <a:t>  </a:t>
            </a:r>
            <a:r>
              <a:rPr sz="1100" spc="-30" dirty="0">
                <a:latin typeface="Trebuchet MS"/>
                <a:cs typeface="Trebuchet MS"/>
              </a:rPr>
              <a:t>g</a:t>
            </a:r>
            <a:r>
              <a:rPr sz="1100" spc="-70" dirty="0">
                <a:latin typeface="Trebuchet MS"/>
                <a:cs typeface="Trebuchet MS"/>
              </a:rPr>
              <a:t>a</a:t>
            </a:r>
            <a:r>
              <a:rPr sz="1100" spc="-50" dirty="0">
                <a:latin typeface="Trebuchet MS"/>
                <a:cs typeface="Trebuchet MS"/>
              </a:rPr>
              <a:t>ris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verti</a:t>
            </a:r>
            <a:r>
              <a:rPr sz="1100" spc="-100" dirty="0">
                <a:latin typeface="Trebuchet MS"/>
                <a:cs typeface="Trebuchet MS"/>
              </a:rPr>
              <a:t>k</a:t>
            </a:r>
            <a:r>
              <a:rPr sz="1100" spc="-60" dirty="0">
                <a:latin typeface="Trebuchet MS"/>
                <a:cs typeface="Trebuchet MS"/>
              </a:rPr>
              <a:t>al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:</a:t>
            </a:r>
            <a:r>
              <a:rPr sz="1100" spc="155" dirty="0">
                <a:latin typeface="Trebuchet MS"/>
                <a:cs typeface="Trebuchet MS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α</a:t>
            </a:r>
            <a:r>
              <a:rPr sz="1100" spc="-105" dirty="0">
                <a:latin typeface="Trebuchet MS"/>
                <a:cs typeface="Trebuchet MS"/>
              </a:rPr>
              <a:t>,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dengan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75" dirty="0">
                <a:latin typeface="Calibri"/>
                <a:cs typeface="Calibri"/>
              </a:rPr>
              <a:t>α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235" dirty="0">
                <a:latin typeface="SimSun"/>
                <a:cs typeface="SimSun"/>
              </a:rPr>
              <a:t>R</a:t>
            </a:r>
            <a:r>
              <a:rPr sz="1100" spc="-10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100" spc="-45" dirty="0">
                <a:latin typeface="Trebuchet MS"/>
                <a:cs typeface="Trebuchet MS"/>
              </a:rPr>
              <a:t>Persamaan</a:t>
            </a:r>
            <a:r>
              <a:rPr sz="1100" spc="3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garis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horizontal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:</a:t>
            </a:r>
            <a:r>
              <a:rPr sz="1100" spc="150" dirty="0">
                <a:latin typeface="Trebuchet MS"/>
                <a:cs typeface="Trebuchet MS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β</a:t>
            </a:r>
            <a:r>
              <a:rPr sz="1100" spc="-10" dirty="0">
                <a:latin typeface="Trebuchet MS"/>
                <a:cs typeface="Trebuchet MS"/>
              </a:rPr>
              <a:t>,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dengan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i="1" spc="35" dirty="0">
                <a:latin typeface="Calibri"/>
                <a:cs typeface="Calibri"/>
              </a:rPr>
              <a:t>β</a:t>
            </a:r>
            <a:r>
              <a:rPr sz="1100" i="1" spc="110" dirty="0">
                <a:latin typeface="Calibri"/>
                <a:cs typeface="Calibri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65" dirty="0">
                <a:latin typeface="SimSun"/>
                <a:cs typeface="SimSun"/>
              </a:rPr>
              <a:t>R</a:t>
            </a:r>
            <a:r>
              <a:rPr sz="1100" spc="6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50165">
              <a:lnSpc>
                <a:spcPct val="100000"/>
              </a:lnSpc>
              <a:spcBef>
                <a:spcPts val="1540"/>
              </a:spcBef>
            </a:pPr>
            <a:r>
              <a:rPr sz="1100" spc="-45" dirty="0">
                <a:latin typeface="Trebuchet MS"/>
                <a:cs typeface="Trebuchet MS"/>
              </a:rPr>
              <a:t>Persamaan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garis</a:t>
            </a:r>
            <a:r>
              <a:rPr sz="1100" spc="34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bidang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Kartesius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adalah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i="1" spc="250" dirty="0">
                <a:latin typeface="Calibri"/>
                <a:cs typeface="Calibri"/>
              </a:rPr>
              <a:t>Ax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i="1" spc="225" dirty="0">
                <a:latin typeface="Calibri"/>
                <a:cs typeface="Calibri"/>
              </a:rPr>
              <a:t>B</a:t>
            </a:r>
            <a:r>
              <a:rPr sz="1100" i="1" spc="-15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3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200" dirty="0">
                <a:latin typeface="Calibri"/>
                <a:cs typeface="Calibri"/>
              </a:rPr>
              <a:t>C</a:t>
            </a:r>
            <a:r>
              <a:rPr sz="1100" i="1" spc="13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100" spc="-55" dirty="0">
                <a:latin typeface="Trebuchet MS"/>
                <a:cs typeface="Trebuchet MS"/>
              </a:rPr>
              <a:t>dengan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i="1" spc="180" dirty="0">
                <a:latin typeface="Calibri"/>
                <a:cs typeface="Calibri"/>
              </a:rPr>
              <a:t>A</a:t>
            </a:r>
            <a:r>
              <a:rPr sz="1100" i="1" spc="100" dirty="0">
                <a:latin typeface="Calibri"/>
                <a:cs typeface="Calibri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i="1" spc="225" dirty="0">
                <a:latin typeface="Calibri"/>
                <a:cs typeface="Calibri"/>
              </a:rPr>
              <a:t>B</a:t>
            </a:r>
            <a:r>
              <a:rPr sz="1100" i="1" spc="459" dirty="0">
                <a:latin typeface="Calibri"/>
                <a:cs typeface="Calibri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tidak</a:t>
            </a:r>
            <a:r>
              <a:rPr sz="1100" spc="31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bernilai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0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sekaligus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(salah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satu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dari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i="1" spc="180" dirty="0">
                <a:latin typeface="Calibri"/>
                <a:cs typeface="Calibri"/>
              </a:rPr>
              <a:t>A</a:t>
            </a:r>
            <a:r>
              <a:rPr sz="1100" i="1" spc="95" dirty="0">
                <a:latin typeface="Calibri"/>
                <a:cs typeface="Calibri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atau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225" dirty="0">
                <a:latin typeface="Calibri"/>
                <a:cs typeface="Calibri"/>
              </a:rPr>
              <a:t>B</a:t>
            </a:r>
            <a:r>
              <a:rPr sz="1100" i="1" spc="150" dirty="0">
                <a:latin typeface="Calibri"/>
                <a:cs typeface="Calibri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boleh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bernilai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0).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6/10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56713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88652" y="3344944"/>
            <a:ext cx="112522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0.3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Sistem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koordinat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Kartesisus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50403" y="44251"/>
            <a:ext cx="9582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Sistem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koordinat</a:t>
            </a:r>
            <a:r>
              <a:rPr sz="600" b="1" spc="2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Kartesius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590550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Kuadran </a:t>
            </a: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P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er</a:t>
            </a:r>
            <a:r>
              <a:rPr sz="600" b="1" spc="-6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amaan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g</a:t>
            </a:r>
            <a:r>
              <a:rPr sz="600" b="1" spc="-7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a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ris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695350"/>
            <a:ext cx="65265" cy="6526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118372" y="631063"/>
            <a:ext cx="441325" cy="197485"/>
          </a:xfrm>
          <a:custGeom>
            <a:avLst/>
            <a:gdLst/>
            <a:ahLst/>
            <a:cxnLst/>
            <a:rect l="l" t="t" r="r" b="b"/>
            <a:pathLst>
              <a:path w="441325" h="197484">
                <a:moveTo>
                  <a:pt x="441134" y="0"/>
                </a:moveTo>
                <a:lnTo>
                  <a:pt x="0" y="0"/>
                </a:lnTo>
                <a:lnTo>
                  <a:pt x="0" y="196976"/>
                </a:lnTo>
                <a:lnTo>
                  <a:pt x="441134" y="196976"/>
                </a:lnTo>
                <a:lnTo>
                  <a:pt x="441134" y="0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9194" y="325944"/>
            <a:ext cx="3723004" cy="478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rebuchet MS"/>
                <a:cs typeface="Trebuchet MS"/>
              </a:rPr>
              <a:t>Diberikan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garis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50" dirty="0">
                <a:latin typeface="Calibri"/>
                <a:cs typeface="Calibri"/>
              </a:rPr>
              <a:t>m</a:t>
            </a:r>
            <a:r>
              <a:rPr sz="1200" spc="75" baseline="-10416" dirty="0">
                <a:latin typeface="Calibri"/>
                <a:cs typeface="Calibri"/>
              </a:rPr>
              <a:t>1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15" dirty="0">
                <a:latin typeface="Calibri"/>
                <a:cs typeface="Calibri"/>
              </a:rPr>
              <a:t>c</a:t>
            </a:r>
            <a:r>
              <a:rPr sz="1200" spc="22" baseline="-10416" dirty="0">
                <a:latin typeface="Calibri"/>
                <a:cs typeface="Calibri"/>
              </a:rPr>
              <a:t>1</a:t>
            </a:r>
            <a:r>
              <a:rPr sz="1200" spc="60" baseline="-10416" dirty="0">
                <a:latin typeface="Calibri"/>
                <a:cs typeface="Calibri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garis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i="1" spc="50" dirty="0">
                <a:latin typeface="Calibri"/>
                <a:cs typeface="Calibri"/>
              </a:rPr>
              <a:t>m</a:t>
            </a:r>
            <a:r>
              <a:rPr sz="1200" spc="75" baseline="-10416" dirty="0">
                <a:latin typeface="Calibri"/>
                <a:cs typeface="Calibri"/>
              </a:rPr>
              <a:t>2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c</a:t>
            </a:r>
            <a:r>
              <a:rPr sz="1200" spc="-15" baseline="-10416" dirty="0">
                <a:latin typeface="Calibri"/>
                <a:cs typeface="Calibri"/>
              </a:rPr>
              <a:t>2</a:t>
            </a:r>
            <a:r>
              <a:rPr sz="1100" spc="-1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327660">
              <a:lnSpc>
                <a:spcPct val="100000"/>
              </a:lnSpc>
              <a:spcBef>
                <a:spcPts val="930"/>
              </a:spcBef>
            </a:pPr>
            <a:r>
              <a:rPr sz="1100" spc="-45" dirty="0">
                <a:latin typeface="Trebuchet MS"/>
                <a:cs typeface="Trebuchet MS"/>
              </a:rPr>
              <a:t>Jika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kedua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garis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tersebut</a:t>
            </a:r>
            <a:r>
              <a:rPr sz="1100" spc="340" dirty="0">
                <a:latin typeface="Trebuchet MS"/>
                <a:cs typeface="Trebuchet MS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sejajar</a:t>
            </a:r>
            <a:r>
              <a:rPr sz="1100" spc="-30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,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maka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kemiringan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kedua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995" y="783969"/>
            <a:ext cx="2196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rebuchet MS"/>
                <a:cs typeface="Trebuchet MS"/>
              </a:rPr>
              <a:t>garis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tersebut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sama,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yaitu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50" dirty="0">
                <a:latin typeface="Calibri"/>
                <a:cs typeface="Calibri"/>
              </a:rPr>
              <a:t>m</a:t>
            </a:r>
            <a:r>
              <a:rPr sz="1200" spc="75" baseline="-10416" dirty="0">
                <a:latin typeface="Calibri"/>
                <a:cs typeface="Calibri"/>
              </a:rPr>
              <a:t>1</a:t>
            </a:r>
            <a:r>
              <a:rPr sz="1200" spc="254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5" dirty="0">
                <a:latin typeface="Calibri"/>
                <a:cs typeface="Calibri"/>
              </a:rPr>
              <a:t>m</a:t>
            </a:r>
            <a:r>
              <a:rPr sz="1200" spc="22" baseline="-10416" dirty="0">
                <a:latin typeface="Calibri"/>
                <a:cs typeface="Calibri"/>
              </a:rPr>
              <a:t>2</a:t>
            </a:r>
            <a:r>
              <a:rPr sz="1100" spc="1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077455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2118372" y="1011072"/>
            <a:ext cx="714375" cy="199390"/>
          </a:xfrm>
          <a:custGeom>
            <a:avLst/>
            <a:gdLst/>
            <a:ahLst/>
            <a:cxnLst/>
            <a:rect l="l" t="t" r="r" b="b"/>
            <a:pathLst>
              <a:path w="714375" h="199390">
                <a:moveTo>
                  <a:pt x="713994" y="0"/>
                </a:moveTo>
                <a:lnTo>
                  <a:pt x="0" y="0"/>
                </a:lnTo>
                <a:lnTo>
                  <a:pt x="0" y="199072"/>
                </a:lnTo>
                <a:lnTo>
                  <a:pt x="713994" y="199072"/>
                </a:lnTo>
                <a:lnTo>
                  <a:pt x="713994" y="0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1894" y="896900"/>
            <a:ext cx="3850640" cy="57785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855"/>
              </a:spcBef>
            </a:pPr>
            <a:r>
              <a:rPr sz="1100" spc="-45" dirty="0">
                <a:latin typeface="Trebuchet MS"/>
                <a:cs typeface="Trebuchet MS"/>
              </a:rPr>
              <a:t>Jika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kedua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garis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tersebut</a:t>
            </a:r>
            <a:r>
              <a:rPr sz="1100" spc="3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tegak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lurus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,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maka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50" dirty="0">
                <a:latin typeface="Calibri"/>
                <a:cs typeface="Calibri"/>
              </a:rPr>
              <a:t>m</a:t>
            </a:r>
            <a:r>
              <a:rPr sz="1200" spc="75" baseline="-10416" dirty="0">
                <a:latin typeface="Calibri"/>
                <a:cs typeface="Calibri"/>
              </a:rPr>
              <a:t>1</a:t>
            </a:r>
            <a:r>
              <a:rPr sz="1200" spc="165" baseline="-10416" dirty="0">
                <a:latin typeface="Calibri"/>
                <a:cs typeface="Calibri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Calibri"/>
                <a:cs typeface="Calibri"/>
              </a:rPr>
              <a:t>m</a:t>
            </a:r>
            <a:r>
              <a:rPr sz="1200" spc="75" baseline="-10416" dirty="0">
                <a:latin typeface="Calibri"/>
                <a:cs typeface="Calibri"/>
              </a:rPr>
              <a:t>2</a:t>
            </a:r>
            <a:r>
              <a:rPr sz="1200" spc="262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0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Calibri"/>
                <a:cs typeface="Calibri"/>
              </a:rPr>
              <a:t>1</a:t>
            </a:r>
            <a:r>
              <a:rPr sz="1100" spc="-10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830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4" y="1449284"/>
            <a:ext cx="377253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latin typeface="Trebuchet MS"/>
                <a:cs typeface="Trebuchet MS"/>
              </a:rPr>
              <a:t>Tentukanlah </a:t>
            </a:r>
            <a:r>
              <a:rPr sz="1100" spc="-55" dirty="0">
                <a:latin typeface="Trebuchet MS"/>
                <a:cs typeface="Trebuchet MS"/>
              </a:rPr>
              <a:t>nilai </a:t>
            </a:r>
            <a:r>
              <a:rPr sz="1100" i="1" spc="65" dirty="0">
                <a:latin typeface="Calibri"/>
                <a:cs typeface="Calibri"/>
              </a:rPr>
              <a:t>k </a:t>
            </a:r>
            <a:r>
              <a:rPr sz="1100" spc="-55" dirty="0">
                <a:latin typeface="Trebuchet MS"/>
                <a:cs typeface="Trebuchet MS"/>
              </a:rPr>
              <a:t>agar </a:t>
            </a:r>
            <a:r>
              <a:rPr sz="1100" spc="-50" dirty="0">
                <a:latin typeface="Trebuchet MS"/>
                <a:cs typeface="Trebuchet MS"/>
              </a:rPr>
              <a:t>garis </a:t>
            </a:r>
            <a:r>
              <a:rPr sz="1100" i="1" spc="65" dirty="0">
                <a:latin typeface="Calibri"/>
                <a:cs typeface="Calibri"/>
              </a:rPr>
              <a:t>k </a:t>
            </a:r>
            <a:r>
              <a:rPr sz="1100" i="1" spc="145" dirty="0">
                <a:latin typeface="Calibri"/>
                <a:cs typeface="Calibri"/>
              </a:rPr>
              <a:t>x </a:t>
            </a:r>
            <a:r>
              <a:rPr sz="1100" spc="-204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3 </a:t>
            </a:r>
            <a:r>
              <a:rPr sz="1100" i="1" spc="40" dirty="0">
                <a:latin typeface="Calibri"/>
                <a:cs typeface="Calibri"/>
              </a:rPr>
              <a:t>y </a:t>
            </a:r>
            <a:r>
              <a:rPr sz="1100" spc="295" dirty="0">
                <a:latin typeface="Calibri"/>
                <a:cs typeface="Calibri"/>
              </a:rPr>
              <a:t>= </a:t>
            </a:r>
            <a:r>
              <a:rPr sz="1100" spc="-15" dirty="0">
                <a:latin typeface="Calibri"/>
                <a:cs typeface="Calibri"/>
              </a:rPr>
              <a:t>10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tegak </a:t>
            </a:r>
            <a:r>
              <a:rPr sz="1100" spc="-45" dirty="0">
                <a:latin typeface="Trebuchet MS"/>
                <a:cs typeface="Trebuchet MS"/>
              </a:rPr>
              <a:t>lurus </a:t>
            </a:r>
            <a:r>
              <a:rPr sz="1100" spc="-55" dirty="0">
                <a:latin typeface="Trebuchet MS"/>
                <a:cs typeface="Trebuchet MS"/>
              </a:rPr>
              <a:t>dengan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garis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60" dirty="0">
                <a:latin typeface="Calibri"/>
                <a:cs typeface="Calibri"/>
              </a:rPr>
              <a:t>6</a:t>
            </a:r>
            <a:r>
              <a:rPr sz="1100" spc="-6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1945270"/>
            <a:ext cx="3068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rebuchet MS"/>
                <a:cs typeface="Trebuchet MS"/>
              </a:rPr>
              <a:t>Persamaan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garis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pertama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dapat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ditulis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sebagai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5" dirty="0">
                <a:latin typeface="Calibri"/>
                <a:cs typeface="Calibri"/>
              </a:rPr>
              <a:t> </a:t>
            </a:r>
            <a:r>
              <a:rPr sz="1100" spc="370" dirty="0">
                <a:latin typeface="Calibri"/>
                <a:cs typeface="Calibri"/>
              </a:rPr>
              <a:t>=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69906" y="192803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2370" y="203036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0573" y="1928036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57472" y="203036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46970" y="1945270"/>
            <a:ext cx="887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4845" algn="l"/>
              </a:tabLst>
            </a:pPr>
            <a:r>
              <a:rPr sz="1100" spc="-254" dirty="0">
                <a:latin typeface="Lucida Sans Unicode"/>
                <a:cs typeface="Lucida Sans Unicode"/>
              </a:rPr>
              <a:t>—  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18281" y="210010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18281" y="220244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294" y="2117342"/>
            <a:ext cx="3444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rebuchet MS"/>
                <a:cs typeface="Trebuchet MS"/>
              </a:rPr>
              <a:t>persamaan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garis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kedua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dapat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ditulis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sebagai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204" dirty="0">
                <a:latin typeface="Lucida Sans Unicode"/>
                <a:cs typeface="Lucida Sans Unicode"/>
              </a:rPr>
              <a:t>−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60" dirty="0">
                <a:latin typeface="Calibri"/>
                <a:cs typeface="Calibri"/>
              </a:rPr>
              <a:t>2</a:t>
            </a:r>
            <a:r>
              <a:rPr sz="1100" spc="-60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23235" y="246362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20772" y="2361297"/>
            <a:ext cx="5035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6245" algn="l"/>
              </a:tabLst>
            </a:pPr>
            <a:r>
              <a:rPr sz="800" i="1" u="sng" spc="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</a:t>
            </a:r>
            <a:r>
              <a:rPr sz="800" i="1" spc="75" dirty="0">
                <a:latin typeface="Calibri"/>
                <a:cs typeface="Calibri"/>
              </a:rPr>
              <a:t>	</a:t>
            </a:r>
            <a:r>
              <a:rPr sz="80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44659" y="246362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34335" y="2266301"/>
            <a:ext cx="768350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272415" algn="l"/>
                <a:tab pos="691515" algn="l"/>
              </a:tabLst>
            </a:pPr>
            <a:r>
              <a:rPr sz="1100" spc="-55" dirty="0">
                <a:latin typeface="SimSun"/>
                <a:cs typeface="SimSun"/>
              </a:rPr>
              <a:t> 	 </a:t>
            </a:r>
            <a:r>
              <a:rPr sz="1100" spc="235" dirty="0">
                <a:latin typeface="SimSun"/>
                <a:cs typeface="SimSun"/>
              </a:rPr>
              <a:t> </a:t>
            </a:r>
            <a:r>
              <a:rPr sz="1100" spc="-55" dirty="0">
                <a:latin typeface="SimSun"/>
                <a:cs typeface="SimSun"/>
              </a:rPr>
              <a:t> 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-55" dirty="0">
                <a:latin typeface="SimSun"/>
                <a:cs typeface="SimSun"/>
              </a:rPr>
              <a:t> 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7294" y="2378530"/>
            <a:ext cx="3797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54275" algn="l"/>
                <a:tab pos="2880360" algn="l"/>
              </a:tabLst>
            </a:pPr>
            <a:r>
              <a:rPr sz="1100" spc="5" dirty="0">
                <a:latin typeface="Trebuchet MS"/>
                <a:cs typeface="Trebuchet MS"/>
              </a:rPr>
              <a:t>Ag</a:t>
            </a:r>
            <a:r>
              <a:rPr sz="1100" spc="-25" dirty="0">
                <a:latin typeface="Trebuchet MS"/>
                <a:cs typeface="Trebuchet MS"/>
              </a:rPr>
              <a:t>a</a:t>
            </a:r>
            <a:r>
              <a:rPr sz="1100" spc="-60" dirty="0">
                <a:latin typeface="Trebuchet MS"/>
                <a:cs typeface="Trebuchet MS"/>
              </a:rPr>
              <a:t>r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k</a:t>
            </a:r>
            <a:r>
              <a:rPr sz="1100" spc="-65" dirty="0">
                <a:latin typeface="Trebuchet MS"/>
                <a:cs typeface="Trebuchet MS"/>
              </a:rPr>
              <a:t>edua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g</a:t>
            </a:r>
            <a:r>
              <a:rPr sz="1100" spc="-70" dirty="0">
                <a:latin typeface="Trebuchet MS"/>
                <a:cs typeface="Trebuchet MS"/>
              </a:rPr>
              <a:t>a</a:t>
            </a:r>
            <a:r>
              <a:rPr sz="1100" spc="-50" dirty="0">
                <a:latin typeface="Trebuchet MS"/>
                <a:cs typeface="Trebuchet MS"/>
              </a:rPr>
              <a:t>ris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te</a:t>
            </a:r>
            <a:r>
              <a:rPr sz="1100" spc="-30" dirty="0">
                <a:latin typeface="Trebuchet MS"/>
                <a:cs typeface="Trebuchet MS"/>
              </a:rPr>
              <a:t>g</a:t>
            </a:r>
            <a:r>
              <a:rPr sz="1100" spc="-40" dirty="0">
                <a:latin typeface="Trebuchet MS"/>
                <a:cs typeface="Trebuchet MS"/>
              </a:rPr>
              <a:t>a</a:t>
            </a:r>
            <a:r>
              <a:rPr sz="1100" spc="-25" dirty="0">
                <a:latin typeface="Trebuchet MS"/>
                <a:cs typeface="Trebuchet MS"/>
              </a:rPr>
              <a:t>k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lurus,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ma</a:t>
            </a:r>
            <a:r>
              <a:rPr sz="1100" spc="-70" dirty="0">
                <a:latin typeface="Trebuchet MS"/>
                <a:cs typeface="Trebuchet MS"/>
              </a:rPr>
              <a:t>k</a:t>
            </a:r>
            <a:r>
              <a:rPr sz="1100" spc="-55" dirty="0">
                <a:latin typeface="Trebuchet MS"/>
                <a:cs typeface="Trebuchet MS"/>
              </a:rPr>
              <a:t>a</a:t>
            </a:r>
            <a:r>
              <a:rPr sz="1100" dirty="0">
                <a:latin typeface="Trebuchet MS"/>
                <a:cs typeface="Trebuchet MS"/>
              </a:rPr>
              <a:t>  </a:t>
            </a:r>
            <a:r>
              <a:rPr sz="1100" spc="-130" dirty="0">
                <a:latin typeface="Trebuchet MS"/>
                <a:cs typeface="Trebuchet MS"/>
              </a:rPr>
              <a:t> </a:t>
            </a:r>
            <a:r>
              <a:rPr sz="1100" spc="-204" dirty="0">
                <a:latin typeface="Lucida Sans Unicode"/>
                <a:cs typeface="Lucida Sans Unicode"/>
              </a:rPr>
              <a:t>−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204" dirty="0">
                <a:latin typeface="Lucida Sans Unicode"/>
                <a:cs typeface="Lucida Sans Unicode"/>
              </a:rPr>
              <a:t>−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204" dirty="0">
                <a:latin typeface="Lucida Sans Unicode"/>
                <a:cs typeface="Lucida Sans Unicode"/>
              </a:rPr>
              <a:t>−</a:t>
            </a:r>
            <a:r>
              <a:rPr sz="1100" spc="-20" dirty="0">
                <a:latin typeface="Calibri"/>
                <a:cs typeface="Calibri"/>
              </a:rPr>
              <a:t>1</a:t>
            </a:r>
            <a:r>
              <a:rPr sz="1100" spc="-105" dirty="0">
                <a:latin typeface="Trebuchet MS"/>
                <a:cs typeface="Trebuchet MS"/>
              </a:rPr>
              <a:t>,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sehingga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1456" y="253336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9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1456" y="263570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7294" y="2550603"/>
            <a:ext cx="686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65" dirty="0">
                <a:latin typeface="Calibri"/>
                <a:cs typeface="Calibri"/>
              </a:rPr>
              <a:t>k</a:t>
            </a:r>
            <a:r>
              <a:rPr sz="1100" i="1" spc="7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204" dirty="0">
                <a:latin typeface="Lucida Sans Unicode"/>
                <a:cs typeface="Lucida Sans Unicode"/>
              </a:rPr>
              <a:t>−</a:t>
            </a:r>
            <a:r>
              <a:rPr sz="1100" spc="145" dirty="0">
                <a:latin typeface="Lucida Sans Unicode"/>
                <a:cs typeface="Lucida Sans Unicode"/>
              </a:rPr>
              <a:t> </a:t>
            </a:r>
            <a:r>
              <a:rPr sz="1100" spc="-105" dirty="0">
                <a:latin typeface="Trebuchet MS"/>
                <a:cs typeface="Trebuchet MS"/>
              </a:rPr>
              <a:t>.</a:t>
            </a:r>
            <a:r>
              <a:rPr sz="1100" spc="13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□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7/10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56713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88652" y="3344944"/>
            <a:ext cx="112522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0.3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Sistem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koordinat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Kartesisus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50403" y="44251"/>
            <a:ext cx="9582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Sistem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koordinat</a:t>
            </a:r>
            <a:r>
              <a:rPr sz="600" b="1" spc="2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Kartesius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590550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  <a:hlinkClick r:id="rId2" action="ppaction://hlinksldjump"/>
              </a:rPr>
              <a:t>Kuadran </a:t>
            </a: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P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er</a:t>
            </a:r>
            <a:r>
              <a:rPr sz="600" b="1" spc="-6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s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amaan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g</a:t>
            </a:r>
            <a:r>
              <a:rPr sz="600" b="1" spc="-7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a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ris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343027"/>
            <a:ext cx="1001394" cy="17272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40" dirty="0">
                <a:latin typeface="Trebuchet MS"/>
                <a:cs typeface="Trebuchet MS"/>
              </a:rPr>
              <a:t>Latihan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Mandiri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7855" y="325944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135" y="741930"/>
            <a:ext cx="114214" cy="11421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2668" y="73044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995" y="687805"/>
            <a:ext cx="296100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rebuchet MS"/>
                <a:cs typeface="Trebuchet MS"/>
              </a:rPr>
              <a:t>Tentukanlah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titik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pusat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jari-jari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dari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lingkaran</a:t>
            </a:r>
            <a:endParaRPr sz="11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2" baseline="27777" dirty="0">
                <a:latin typeface="Calibri"/>
                <a:cs typeface="Calibri"/>
              </a:rPr>
              <a:t>2 </a:t>
            </a:r>
            <a:r>
              <a:rPr sz="1200" spc="-104" baseline="27777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y</a:t>
            </a:r>
            <a:r>
              <a:rPr sz="1200" spc="22" baseline="27777" dirty="0">
                <a:latin typeface="Calibri"/>
                <a:cs typeface="Calibri"/>
              </a:rPr>
              <a:t>2</a:t>
            </a:r>
            <a:r>
              <a:rPr sz="1200" baseline="27777" dirty="0">
                <a:latin typeface="Calibri"/>
                <a:cs typeface="Calibri"/>
              </a:rPr>
              <a:t> </a:t>
            </a:r>
            <a:r>
              <a:rPr sz="1200" spc="-104" baseline="27777" dirty="0">
                <a:latin typeface="Calibri"/>
                <a:cs typeface="Calibri"/>
              </a:rPr>
              <a:t> </a:t>
            </a:r>
            <a:r>
              <a:rPr sz="1100" spc="-204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6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30" dirty="0">
                <a:latin typeface="Calibri"/>
                <a:cs typeface="Calibri"/>
              </a:rPr>
              <a:t> </a:t>
            </a:r>
            <a:r>
              <a:rPr sz="1100" spc="-204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16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0</a:t>
            </a:r>
            <a:r>
              <a:rPr sz="1100" spc="-10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135" y="1124035"/>
            <a:ext cx="114214" cy="11421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72668" y="111256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995" y="1069923"/>
            <a:ext cx="33826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rebuchet MS"/>
                <a:cs typeface="Trebuchet MS"/>
              </a:rPr>
              <a:t>Apa</a:t>
            </a:r>
            <a:r>
              <a:rPr sz="1100" spc="-45" dirty="0">
                <a:latin typeface="Trebuchet MS"/>
                <a:cs typeface="Trebuchet MS"/>
              </a:rPr>
              <a:t>k</a:t>
            </a:r>
            <a:r>
              <a:rPr sz="1100" spc="-50" dirty="0">
                <a:latin typeface="Trebuchet MS"/>
                <a:cs typeface="Trebuchet MS"/>
              </a:rPr>
              <a:t>ah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ling</a:t>
            </a:r>
            <a:r>
              <a:rPr sz="1100" spc="-75" dirty="0">
                <a:latin typeface="Trebuchet MS"/>
                <a:cs typeface="Trebuchet MS"/>
              </a:rPr>
              <a:t>k</a:t>
            </a:r>
            <a:r>
              <a:rPr sz="1100" spc="-85" dirty="0">
                <a:latin typeface="Trebuchet MS"/>
                <a:cs typeface="Trebuchet MS"/>
              </a:rPr>
              <a:t>a</a:t>
            </a:r>
            <a:r>
              <a:rPr sz="1100" spc="-50" dirty="0">
                <a:latin typeface="Trebuchet MS"/>
                <a:cs typeface="Trebuchet MS"/>
              </a:rPr>
              <a:t>ran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2" baseline="27777" dirty="0">
                <a:latin typeface="Calibri"/>
                <a:cs typeface="Calibri"/>
              </a:rPr>
              <a:t>2</a:t>
            </a:r>
            <a:r>
              <a:rPr sz="1200" baseline="27777" dirty="0">
                <a:latin typeface="Calibri"/>
                <a:cs typeface="Calibri"/>
              </a:rPr>
              <a:t> </a:t>
            </a:r>
            <a:r>
              <a:rPr sz="1200" spc="-104" baseline="27777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y</a:t>
            </a:r>
            <a:r>
              <a:rPr sz="1200" spc="22" baseline="27777" dirty="0">
                <a:latin typeface="Calibri"/>
                <a:cs typeface="Calibri"/>
              </a:rPr>
              <a:t>2</a:t>
            </a:r>
            <a:r>
              <a:rPr sz="1200" baseline="27777" dirty="0">
                <a:latin typeface="Calibri"/>
                <a:cs typeface="Calibri"/>
              </a:rPr>
              <a:t> </a:t>
            </a:r>
            <a:r>
              <a:rPr sz="1200" spc="-104" baseline="27777" dirty="0">
                <a:latin typeface="Calibri"/>
                <a:cs typeface="Calibri"/>
              </a:rPr>
              <a:t> </a:t>
            </a:r>
            <a:r>
              <a:rPr sz="1100" spc="-204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4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204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2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11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ling</a:t>
            </a:r>
            <a:r>
              <a:rPr sz="1100" spc="-75" dirty="0">
                <a:latin typeface="Trebuchet MS"/>
                <a:cs typeface="Trebuchet MS"/>
              </a:rPr>
              <a:t>k</a:t>
            </a:r>
            <a:r>
              <a:rPr sz="1100" spc="-85" dirty="0">
                <a:latin typeface="Trebuchet MS"/>
                <a:cs typeface="Trebuchet MS"/>
              </a:rPr>
              <a:t>a</a:t>
            </a:r>
            <a:r>
              <a:rPr sz="1100" spc="-50" dirty="0">
                <a:latin typeface="Trebuchet MS"/>
                <a:cs typeface="Trebuchet MS"/>
              </a:rPr>
              <a:t>ran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8995" y="1198217"/>
            <a:ext cx="3360420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27777" dirty="0">
                <a:latin typeface="Calibri"/>
                <a:cs typeface="Calibri"/>
              </a:rPr>
              <a:t>2</a:t>
            </a:r>
            <a:r>
              <a:rPr sz="1200" spc="165" baseline="27777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45" dirty="0">
                <a:latin typeface="Calibri"/>
                <a:cs typeface="Calibri"/>
              </a:rPr>
              <a:t>y</a:t>
            </a:r>
            <a:r>
              <a:rPr sz="1200" spc="67" baseline="27777" dirty="0">
                <a:latin typeface="Calibri"/>
                <a:cs typeface="Calibri"/>
              </a:rPr>
              <a:t>2</a:t>
            </a:r>
            <a:r>
              <a:rPr sz="1200" spc="172" baseline="27777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20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204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libri"/>
                <a:cs typeface="Calibri"/>
              </a:rPr>
              <a:t>12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−</a:t>
            </a:r>
            <a:r>
              <a:rPr sz="1100" spc="-75" dirty="0">
                <a:latin typeface="Calibri"/>
                <a:cs typeface="Calibri"/>
              </a:rPr>
              <a:t>72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berpotongan?</a:t>
            </a:r>
            <a:r>
              <a:rPr sz="1100" spc="15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Jelaskanlah!</a:t>
            </a:r>
            <a:endParaRPr sz="11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spc="-15" dirty="0">
                <a:latin typeface="Trebuchet MS"/>
                <a:cs typeface="Trebuchet MS"/>
              </a:rPr>
              <a:t>Apa</a:t>
            </a:r>
            <a:r>
              <a:rPr sz="1100" spc="-45" dirty="0">
                <a:latin typeface="Trebuchet MS"/>
                <a:cs typeface="Trebuchet MS"/>
              </a:rPr>
              <a:t>k</a:t>
            </a:r>
            <a:r>
              <a:rPr sz="1100" spc="-50" dirty="0">
                <a:latin typeface="Trebuchet MS"/>
                <a:cs typeface="Trebuchet MS"/>
              </a:rPr>
              <a:t>ah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titik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35" dirty="0">
                <a:latin typeface="Calibri"/>
                <a:cs typeface="Calibri"/>
              </a:rPr>
              <a:t>(3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9)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terletak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atas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atau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b</a:t>
            </a:r>
            <a:r>
              <a:rPr sz="1100" spc="-85" dirty="0">
                <a:latin typeface="Trebuchet MS"/>
                <a:cs typeface="Trebuchet MS"/>
              </a:rPr>
              <a:t>a</a:t>
            </a:r>
            <a:r>
              <a:rPr sz="1100" spc="-110" dirty="0">
                <a:latin typeface="Trebuchet MS"/>
                <a:cs typeface="Trebuchet MS"/>
              </a:rPr>
              <a:t>w</a:t>
            </a:r>
            <a:r>
              <a:rPr sz="1100" spc="-50" dirty="0">
                <a:latin typeface="Trebuchet MS"/>
                <a:cs typeface="Trebuchet MS"/>
              </a:rPr>
              <a:t>ah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g</a:t>
            </a:r>
            <a:r>
              <a:rPr sz="1100" spc="-70" dirty="0">
                <a:latin typeface="Trebuchet MS"/>
                <a:cs typeface="Trebuchet MS"/>
              </a:rPr>
              <a:t>a</a:t>
            </a:r>
            <a:r>
              <a:rPr sz="1100" spc="-50" dirty="0">
                <a:latin typeface="Trebuchet MS"/>
                <a:cs typeface="Trebuchet MS"/>
              </a:rPr>
              <a:t>ris</a:t>
            </a:r>
            <a:endParaRPr sz="11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3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204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Calibri"/>
                <a:cs typeface="Calibri"/>
              </a:rPr>
              <a:t>1</a:t>
            </a:r>
            <a:r>
              <a:rPr sz="1100" spc="110" dirty="0">
                <a:latin typeface="Trebuchet MS"/>
                <a:cs typeface="Trebuchet MS"/>
              </a:rPr>
              <a:t>?</a:t>
            </a:r>
            <a:r>
              <a:rPr sz="1100" spc="15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Jelas</a:t>
            </a:r>
            <a:r>
              <a:rPr sz="1100" spc="-90" dirty="0">
                <a:latin typeface="Trebuchet MS"/>
                <a:cs typeface="Trebuchet MS"/>
              </a:rPr>
              <a:t>k</a:t>
            </a:r>
            <a:r>
              <a:rPr sz="1100" spc="-55" dirty="0">
                <a:latin typeface="Trebuchet MS"/>
                <a:cs typeface="Trebuchet MS"/>
              </a:rPr>
              <a:t>anlah!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135" y="1506140"/>
            <a:ext cx="114214" cy="11421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72668" y="1494668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8/10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56713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88652" y="3344944"/>
            <a:ext cx="112522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0.3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Sistem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koordinat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Kartesisus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74965" y="44251"/>
            <a:ext cx="6337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Grafik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p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ersamaan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2414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Kesimetrian</a:t>
            </a:r>
            <a:r>
              <a:rPr sz="600" b="1" spc="-3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grafik</a:t>
            </a: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3" action="ppaction://hlinksldjump"/>
              </a:rPr>
              <a:t>persamaan </a:t>
            </a:r>
            <a:r>
              <a:rPr sz="600" b="1" spc="-45" dirty="0">
                <a:solidFill>
                  <a:srgbClr val="9898D8"/>
                </a:solidFill>
                <a:latin typeface="Tahoma"/>
                <a:cs typeface="Tahoma"/>
              </a:rPr>
              <a:t> </a:t>
            </a: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Beberapa</a:t>
            </a:r>
            <a:r>
              <a:rPr sz="600" b="1" spc="3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contoh</a:t>
            </a:r>
            <a:r>
              <a:rPr sz="600" b="1" spc="3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grafik</a:t>
            </a:r>
            <a:r>
              <a:rPr sz="600" b="1" spc="3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persamaan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343014"/>
            <a:ext cx="1350645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5" dirty="0">
                <a:latin typeface="Trebuchet MS"/>
                <a:cs typeface="Trebuchet MS"/>
              </a:rPr>
              <a:t>Grafik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dari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persamaan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3028" y="325944"/>
            <a:ext cx="23729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rebuchet MS"/>
                <a:cs typeface="Trebuchet MS"/>
              </a:rPr>
              <a:t>dalam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koordinat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105" dirty="0">
                <a:latin typeface="Calibri"/>
                <a:cs typeface="Calibri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145" dirty="0">
                <a:latin typeface="Calibri"/>
                <a:cs typeface="Calibri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berisi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titik-titik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498016"/>
            <a:ext cx="3347085" cy="5156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rebuchet MS"/>
                <a:cs typeface="Trebuchet MS"/>
              </a:rPr>
              <a:t>yang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koordinat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85" dirty="0">
                <a:latin typeface="Calibri"/>
                <a:cs typeface="Calibri"/>
              </a:rPr>
              <a:t>x,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y</a:t>
            </a:r>
            <a:r>
              <a:rPr sz="1100" spc="80" dirty="0">
                <a:latin typeface="Calibri"/>
                <a:cs typeface="Calibri"/>
              </a:rPr>
              <a:t>)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nya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memenuhi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persamaan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tersebut.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spc="-35" dirty="0">
                <a:latin typeface="Trebuchet MS"/>
                <a:cs typeface="Trebuchet MS"/>
              </a:rPr>
              <a:t>Langkah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menggambar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grafik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persamaan: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086075"/>
            <a:ext cx="114214" cy="11421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72668" y="107460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95" y="1031962"/>
            <a:ext cx="3552825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latin typeface="Trebuchet MS"/>
                <a:cs typeface="Trebuchet MS"/>
              </a:rPr>
              <a:t>Cari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titik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potong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grafik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dengan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sumbu</a:t>
            </a:r>
            <a:r>
              <a:rPr sz="1100" spc="45" dirty="0">
                <a:latin typeface="Trebuchet MS"/>
                <a:cs typeface="Trebuchet MS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(substitusi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0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ke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persamaan).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latin typeface="Trebuchet MS"/>
                <a:cs typeface="Trebuchet MS"/>
              </a:rPr>
              <a:t>Cari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titik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potong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grafik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dengan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sumbu</a:t>
            </a:r>
            <a:r>
              <a:rPr sz="1100" spc="45" dirty="0">
                <a:latin typeface="Trebuchet MS"/>
                <a:cs typeface="Trebuchet MS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155" dirty="0">
                <a:latin typeface="Calibri"/>
                <a:cs typeface="Calibri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(substitusi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0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85" dirty="0">
                <a:latin typeface="Trebuchet MS"/>
                <a:cs typeface="Trebuchet MS"/>
              </a:rPr>
              <a:t>ke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persamaan).</a:t>
            </a:r>
            <a:endParaRPr sz="1100">
              <a:latin typeface="Trebuchet MS"/>
              <a:cs typeface="Trebuchet MS"/>
            </a:endParaRPr>
          </a:p>
          <a:p>
            <a:pPr marL="12700" marR="212090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latin typeface="Trebuchet MS"/>
                <a:cs typeface="Trebuchet MS"/>
              </a:rPr>
              <a:t>Cari </a:t>
            </a:r>
            <a:r>
              <a:rPr sz="1100" spc="-65" dirty="0">
                <a:latin typeface="Trebuchet MS"/>
                <a:cs typeface="Trebuchet MS"/>
              </a:rPr>
              <a:t>beberapa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titik </a:t>
            </a:r>
            <a:r>
              <a:rPr sz="1100" spc="-50" dirty="0">
                <a:latin typeface="Trebuchet MS"/>
                <a:cs typeface="Trebuchet MS"/>
              </a:rPr>
              <a:t>tambahan </a:t>
            </a:r>
            <a:r>
              <a:rPr sz="1100" spc="-45" dirty="0">
                <a:latin typeface="Trebuchet MS"/>
                <a:cs typeface="Trebuchet MS"/>
              </a:rPr>
              <a:t>yang </a:t>
            </a:r>
            <a:r>
              <a:rPr sz="1100" spc="-65" dirty="0">
                <a:latin typeface="Trebuchet MS"/>
                <a:cs typeface="Trebuchet MS"/>
              </a:rPr>
              <a:t>memenuhi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persamaan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tersebut.</a:t>
            </a:r>
            <a:endParaRPr sz="1100">
              <a:latin typeface="Trebuchet MS"/>
              <a:cs typeface="Trebuchet MS"/>
            </a:endParaRPr>
          </a:p>
          <a:p>
            <a:pPr marL="12700" marR="38100">
              <a:lnSpc>
                <a:spcPct val="102699"/>
              </a:lnSpc>
              <a:spcBef>
                <a:spcPts val="295"/>
              </a:spcBef>
            </a:pPr>
            <a:r>
              <a:rPr sz="1100" spc="-55" dirty="0">
                <a:latin typeface="Trebuchet MS"/>
                <a:cs typeface="Trebuchet MS"/>
              </a:rPr>
              <a:t>Gambarkan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titik-titik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yang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didapat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dan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hubungkan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titik-titik </a:t>
            </a:r>
            <a:r>
              <a:rPr sz="1100" spc="-32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tersebut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dengan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kurva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mulus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(</a:t>
            </a:r>
            <a:r>
              <a:rPr sz="1100" i="1" spc="-35" dirty="0">
                <a:latin typeface="Trebuchet MS"/>
                <a:cs typeface="Trebuchet MS"/>
              </a:rPr>
              <a:t>smooth</a:t>
            </a:r>
            <a:r>
              <a:rPr sz="1100" i="1" spc="30" dirty="0">
                <a:latin typeface="Trebuchet MS"/>
                <a:cs typeface="Trebuchet MS"/>
              </a:rPr>
              <a:t> </a:t>
            </a:r>
            <a:r>
              <a:rPr sz="1100" i="1" spc="-45" dirty="0">
                <a:latin typeface="Trebuchet MS"/>
                <a:cs typeface="Trebuchet MS"/>
              </a:rPr>
              <a:t>curve</a:t>
            </a:r>
            <a:r>
              <a:rPr sz="1100" spc="-45" dirty="0">
                <a:latin typeface="Trebuchet MS"/>
                <a:cs typeface="Trebuchet MS"/>
              </a:rPr>
              <a:t>).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468180"/>
            <a:ext cx="114214" cy="11421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2668" y="145670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1850297"/>
            <a:ext cx="114214" cy="11421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72668" y="1838812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135" y="2232402"/>
            <a:ext cx="114214" cy="11421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72668" y="222091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2/11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35038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45227" y="3344944"/>
            <a:ext cx="7683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0.4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Grafik</a:t>
            </a:r>
            <a:r>
              <a:rPr sz="6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</a:rPr>
              <a:t>persamaan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74965" y="44251"/>
            <a:ext cx="6337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Grafik</a:t>
            </a:r>
            <a:r>
              <a:rPr sz="600" b="1" spc="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p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ersamaan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0"/>
            <a:ext cx="2304415" cy="233679"/>
          </a:xfrm>
          <a:custGeom>
            <a:avLst/>
            <a:gdLst/>
            <a:ahLst/>
            <a:cxnLst/>
            <a:rect l="l" t="t" r="r" b="b"/>
            <a:pathLst>
              <a:path w="2304415" h="233679">
                <a:moveTo>
                  <a:pt x="2303995" y="0"/>
                </a:moveTo>
                <a:lnTo>
                  <a:pt x="0" y="0"/>
                </a:lnTo>
                <a:lnTo>
                  <a:pt x="0" y="233121"/>
                </a:lnTo>
                <a:lnTo>
                  <a:pt x="2303995" y="233121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296" y="0"/>
            <a:ext cx="1241425" cy="2051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Kesimetrian</a:t>
            </a:r>
            <a:r>
              <a:rPr sz="600" b="1" spc="-3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grafik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persamaan </a:t>
            </a: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35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Beberapa</a:t>
            </a:r>
            <a:r>
              <a:rPr sz="600" b="1" spc="3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contoh</a:t>
            </a:r>
            <a:r>
              <a:rPr sz="600" b="1" spc="3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4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grafik</a:t>
            </a:r>
            <a:r>
              <a:rPr sz="600" b="1" spc="3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b="1" spc="-50" dirty="0">
                <a:solidFill>
                  <a:srgbClr val="9898D8"/>
                </a:solidFill>
                <a:latin typeface="Tahoma"/>
                <a:cs typeface="Tahoma"/>
                <a:hlinkClick r:id="rId4" action="ppaction://hlinksldjump"/>
              </a:rPr>
              <a:t>persamaan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325944"/>
            <a:ext cx="3828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Trebuchet MS"/>
                <a:cs typeface="Trebuchet MS"/>
              </a:rPr>
              <a:t>Uji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kesimetrian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bisa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mempermudah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pembuatan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grafik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persamaan.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649857"/>
            <a:ext cx="1038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rebuchet MS"/>
                <a:cs typeface="Trebuchet MS"/>
              </a:rPr>
              <a:t>Grafik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persamaan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9491" y="666927"/>
            <a:ext cx="1614170" cy="199390"/>
          </a:xfrm>
          <a:prstGeom prst="rect">
            <a:avLst/>
          </a:prstGeom>
          <a:solidFill>
            <a:srgbClr val="FFF20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-55" dirty="0">
                <a:latin typeface="Trebuchet MS"/>
                <a:cs typeface="Trebuchet MS"/>
              </a:rPr>
              <a:t>simetris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terhadap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sumbu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6516" y="649857"/>
            <a:ext cx="1158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rebuchet MS"/>
                <a:cs typeface="Trebuchet MS"/>
              </a:rPr>
              <a:t>ji</a:t>
            </a:r>
            <a:r>
              <a:rPr sz="1100" spc="-114" dirty="0">
                <a:latin typeface="Trebuchet MS"/>
                <a:cs typeface="Trebuchet MS"/>
              </a:rPr>
              <a:t>k</a:t>
            </a:r>
            <a:r>
              <a:rPr sz="1100" spc="-55" dirty="0">
                <a:latin typeface="Trebuchet MS"/>
                <a:cs typeface="Trebuchet MS"/>
              </a:rPr>
              <a:t>a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p</a:t>
            </a:r>
            <a:r>
              <a:rPr sz="1100" spc="-50" dirty="0">
                <a:latin typeface="Trebuchet MS"/>
                <a:cs typeface="Trebuchet MS"/>
              </a:rPr>
              <a:t>ensubstitusian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759467"/>
            <a:ext cx="3315970" cy="5048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100" spc="-65" dirty="0">
                <a:latin typeface="Trebuchet MS"/>
                <a:cs typeface="Trebuchet MS"/>
              </a:rPr>
              <a:t>variabel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dengan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MingLiU_HKSCS-ExtB"/>
                <a:cs typeface="MingLiU_HKSCS-ExtB"/>
              </a:rPr>
              <a:t>−</a:t>
            </a:r>
            <a:r>
              <a:rPr sz="1100" i="1" spc="-55" dirty="0">
                <a:latin typeface="Calibri"/>
                <a:cs typeface="Calibri"/>
              </a:rPr>
              <a:t>x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menghasilkan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persamaaan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semula.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-50" dirty="0">
                <a:solidFill>
                  <a:srgbClr val="007F00"/>
                </a:solidFill>
                <a:latin typeface="Trebuchet MS"/>
                <a:cs typeface="Trebuchet MS"/>
              </a:rPr>
              <a:t>Contoh</a:t>
            </a:r>
            <a:r>
              <a:rPr sz="1200" spc="-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007F00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9194" y="1239252"/>
            <a:ext cx="390842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rebuchet MS"/>
                <a:cs typeface="Trebuchet MS"/>
              </a:rPr>
              <a:t>Grafik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persamaan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9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35" dirty="0">
                <a:latin typeface="MingLiU_HKSCS-ExtB"/>
                <a:cs typeface="MingLiU_HKSCS-ExtB"/>
              </a:rPr>
              <a:t>−</a:t>
            </a:r>
            <a:r>
              <a:rPr sz="1100" i="1" spc="-35" dirty="0">
                <a:latin typeface="Calibri"/>
                <a:cs typeface="Calibri"/>
              </a:rPr>
              <a:t>x</a:t>
            </a:r>
            <a:r>
              <a:rPr sz="1200" spc="-52" baseline="27777" dirty="0">
                <a:latin typeface="Trebuchet MS"/>
                <a:cs typeface="Trebuchet MS"/>
              </a:rPr>
              <a:t>2</a:t>
            </a:r>
            <a:r>
              <a:rPr sz="1200" spc="75" baseline="27777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5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simetris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terhadap</a:t>
            </a:r>
            <a:r>
              <a:rPr sz="1100" spc="3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sumbu</a:t>
            </a:r>
            <a:r>
              <a:rPr sz="1100" spc="40" dirty="0">
                <a:latin typeface="Trebuchet MS"/>
                <a:cs typeface="Trebuchet MS"/>
              </a:rPr>
              <a:t> </a:t>
            </a:r>
            <a:r>
              <a:rPr sz="1100" i="1" spc="40" dirty="0">
                <a:latin typeface="Calibri"/>
                <a:cs typeface="Calibri"/>
              </a:rPr>
              <a:t>y</a:t>
            </a:r>
            <a:r>
              <a:rPr sz="1100" i="1" spc="160" dirty="0">
                <a:latin typeface="Calibri"/>
                <a:cs typeface="Calibri"/>
              </a:rPr>
              <a:t> </a:t>
            </a:r>
            <a:r>
              <a:rPr sz="1100" spc="-70" dirty="0">
                <a:latin typeface="Trebuchet MS"/>
                <a:cs typeface="Trebuchet MS"/>
              </a:rPr>
              <a:t>karena</a:t>
            </a:r>
            <a:endParaRPr sz="11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spc="-30" dirty="0">
                <a:latin typeface="MingLiU_HKSCS-ExtB"/>
                <a:cs typeface="MingLiU_HKSCS-ExtB"/>
              </a:rPr>
              <a:t>−</a:t>
            </a:r>
            <a:r>
              <a:rPr sz="1100" spc="-30" dirty="0">
                <a:latin typeface="Calibri"/>
                <a:cs typeface="Calibri"/>
              </a:rPr>
              <a:t>(</a:t>
            </a:r>
            <a:r>
              <a:rPr sz="1100" spc="-30" dirty="0">
                <a:latin typeface="MingLiU_HKSCS-ExtB"/>
                <a:cs typeface="MingLiU_HKSCS-ExtB"/>
              </a:rPr>
              <a:t>−</a:t>
            </a:r>
            <a:r>
              <a:rPr sz="1100" i="1" spc="-30" dirty="0">
                <a:latin typeface="Calibri"/>
                <a:cs typeface="Calibri"/>
              </a:rPr>
              <a:t>x</a:t>
            </a:r>
            <a:r>
              <a:rPr sz="1100" spc="-30" dirty="0">
                <a:latin typeface="Calibri"/>
                <a:cs typeface="Calibri"/>
              </a:rPr>
              <a:t>)</a:t>
            </a:r>
            <a:r>
              <a:rPr sz="1200" spc="-44" baseline="27777" dirty="0">
                <a:latin typeface="Trebuchet MS"/>
                <a:cs typeface="Trebuchet MS"/>
              </a:rPr>
              <a:t>2</a:t>
            </a:r>
            <a:r>
              <a:rPr sz="1200" spc="60" baseline="27777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5" dirty="0">
                <a:latin typeface="Calibri"/>
                <a:cs typeface="Calibri"/>
              </a:rPr>
              <a:t> 5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35" dirty="0">
                <a:latin typeface="MingLiU_HKSCS-ExtB"/>
                <a:cs typeface="MingLiU_HKSCS-ExtB"/>
              </a:rPr>
              <a:t>−</a:t>
            </a:r>
            <a:r>
              <a:rPr sz="1100" i="1" spc="-35" dirty="0">
                <a:latin typeface="Calibri"/>
                <a:cs typeface="Calibri"/>
              </a:rPr>
              <a:t>x</a:t>
            </a:r>
            <a:r>
              <a:rPr sz="1200" spc="-52" baseline="27777" dirty="0">
                <a:latin typeface="Trebuchet MS"/>
                <a:cs typeface="Trebuchet MS"/>
              </a:rPr>
              <a:t>2</a:t>
            </a:r>
            <a:r>
              <a:rPr sz="1200" spc="67" baseline="27777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5" dirty="0">
                <a:latin typeface="Calibri"/>
                <a:cs typeface="Calibri"/>
              </a:rPr>
              <a:t> 5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-15" dirty="0">
                <a:latin typeface="Calibri"/>
                <a:cs typeface="Calibri"/>
              </a:rPr>
              <a:t>y</a:t>
            </a:r>
            <a:r>
              <a:rPr sz="1100" spc="-1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994" y="1685823"/>
            <a:ext cx="2209038" cy="1495806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0" y="3325520"/>
            <a:ext cx="4608195" cy="130810"/>
          </a:xfrm>
          <a:custGeom>
            <a:avLst/>
            <a:gdLst/>
            <a:ahLst/>
            <a:cxnLst/>
            <a:rect l="l" t="t" r="r" b="b"/>
            <a:pathLst>
              <a:path w="4608195" h="130810">
                <a:moveTo>
                  <a:pt x="4608004" y="0"/>
                </a:moveTo>
                <a:lnTo>
                  <a:pt x="0" y="0"/>
                </a:lnTo>
                <a:lnTo>
                  <a:pt x="0" y="130479"/>
                </a:lnTo>
                <a:lnTo>
                  <a:pt x="4608004" y="130479"/>
                </a:lnTo>
                <a:lnTo>
                  <a:pt x="4608004" y="0"/>
                </a:lnTo>
                <a:close/>
              </a:path>
            </a:pathLst>
          </a:custGeom>
          <a:solidFill>
            <a:srgbClr val="666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321" y="50424"/>
            <a:ext cx="236437" cy="38156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9900" y="3344944"/>
            <a:ext cx="25654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r>
              <a:rPr sz="600" b="1" spc="-45" dirty="0">
                <a:solidFill>
                  <a:srgbClr val="FFFFFF"/>
                </a:solidFill>
                <a:latin typeface="Tahoma"/>
                <a:cs typeface="Tahoma"/>
              </a:rPr>
              <a:t>3/11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35038" y="3344944"/>
            <a:ext cx="96329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Kalkulus</a:t>
            </a:r>
            <a:r>
              <a:rPr sz="6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Tahoma"/>
                <a:cs typeface="Tahoma"/>
              </a:rPr>
              <a:t>(SCMA601002)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45227" y="3344944"/>
            <a:ext cx="76835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40" dirty="0">
                <a:solidFill>
                  <a:srgbClr val="FFFFFF"/>
                </a:solidFill>
                <a:latin typeface="Tahoma"/>
                <a:cs typeface="Tahoma"/>
              </a:rPr>
              <a:t>0.4</a:t>
            </a:r>
            <a:r>
              <a:rPr sz="6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Tahoma"/>
                <a:cs typeface="Tahoma"/>
              </a:rPr>
              <a:t>Grafik</a:t>
            </a:r>
            <a:r>
              <a:rPr sz="6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Tahoma"/>
                <a:cs typeface="Tahoma"/>
              </a:rPr>
              <a:t>persamaan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1216</Words>
  <Application>Microsoft Office PowerPoint</Application>
  <PresentationFormat>Custom</PresentationFormat>
  <Paragraphs>238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MingLiU_HKSCS-ExtB</vt:lpstr>
      <vt:lpstr>SimSun</vt:lpstr>
      <vt:lpstr>Arial</vt:lpstr>
      <vt:lpstr>Calibri</vt:lpstr>
      <vt:lpstr>Comic Sans MS</vt:lpstr>
      <vt:lpstr>Lucida Sans Unicode</vt:lpstr>
      <vt:lpstr>Palatino Linotype</vt:lpstr>
      <vt:lpstr>Tahoma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2023-09-13T00:57:45Z</dcterms:created>
  <dcterms:modified xsi:type="dcterms:W3CDTF">2023-09-13T01:03:13Z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2023-09-13T00:00:00Z</vt:filetime>
  </property>
</Properties>
</file>