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07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3678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3678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043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431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0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04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6853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0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091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442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043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11353" y="3344944"/>
            <a:ext cx="96329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00" y="3344944"/>
            <a:ext cx="29781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3.xml"/><Relationship Id="rId7" Type="http://schemas.openxmlformats.org/officeDocument/2006/relationships/image" Target="../media/image15.jp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6.jpg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17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18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19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35.xml"/><Relationship Id="rId7" Type="http://schemas.openxmlformats.org/officeDocument/2006/relationships/image" Target="../media/image20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10" Type="http://schemas.openxmlformats.org/officeDocument/2006/relationships/image" Target="../media/image1.png"/><Relationship Id="rId4" Type="http://schemas.openxmlformats.org/officeDocument/2006/relationships/slide" Target="slide37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35.xml"/><Relationship Id="rId7" Type="http://schemas.openxmlformats.org/officeDocument/2006/relationships/image" Target="../media/image21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Relationship Id="rId9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22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23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24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35.xml"/><Relationship Id="rId7" Type="http://schemas.openxmlformats.org/officeDocument/2006/relationships/image" Target="../media/image25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10" Type="http://schemas.openxmlformats.org/officeDocument/2006/relationships/image" Target="../media/image1.png"/><Relationship Id="rId4" Type="http://schemas.openxmlformats.org/officeDocument/2006/relationships/slide" Target="slide37.xml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26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5.xml"/><Relationship Id="rId7" Type="http://schemas.openxmlformats.org/officeDocument/2006/relationships/image" Target="../media/image27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11" Type="http://schemas.openxmlformats.org/officeDocument/2006/relationships/image" Target="../media/image1.png"/><Relationship Id="rId5" Type="http://schemas.openxmlformats.org/officeDocument/2006/relationships/slide" Target="slide39.xml"/><Relationship Id="rId10" Type="http://schemas.openxmlformats.org/officeDocument/2006/relationships/image" Target="../media/image13.png"/><Relationship Id="rId4" Type="http://schemas.openxmlformats.org/officeDocument/2006/relationships/slide" Target="slide37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28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2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3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5.xml"/><Relationship Id="rId7" Type="http://schemas.openxmlformats.org/officeDocument/2006/relationships/image" Target="../media/image31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73390"/>
            <a:ext cx="1659889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5" dirty="0">
                <a:solidFill>
                  <a:srgbClr val="3333B2"/>
                </a:solidFill>
                <a:latin typeface="Trebuchet MS"/>
                <a:cs typeface="Trebuchet MS"/>
              </a:rPr>
              <a:t>Definisi</a:t>
            </a:r>
            <a:r>
              <a:rPr sz="1200" spc="2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15"/>
              </a:lnSpc>
            </a:pPr>
            <a:r>
              <a:rPr sz="1100" spc="-30" dirty="0">
                <a:latin typeface="Tahoma"/>
                <a:cs typeface="Tahoma"/>
              </a:rPr>
              <a:t>Suatu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5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suatu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0254" y="673074"/>
            <a:ext cx="129476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35" dirty="0">
                <a:latin typeface="Tahoma"/>
                <a:cs typeface="Tahoma"/>
              </a:rPr>
              <a:t>aturan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korespondensi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7733" y="656004"/>
            <a:ext cx="293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60" dirty="0">
                <a:latin typeface="Tahoma"/>
                <a:cs typeface="Tahoma"/>
              </a:rPr>
              <a:t>ang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432" y="884809"/>
            <a:ext cx="412115" cy="1974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0"/>
              </a:lnSpc>
            </a:pPr>
            <a:r>
              <a:rPr sz="1100" spc="-40" dirty="0">
                <a:latin typeface="Tahoma"/>
                <a:cs typeface="Tahoma"/>
              </a:rPr>
              <a:t>setiap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865643"/>
            <a:ext cx="3355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80465" algn="l"/>
              </a:tabLst>
            </a:pPr>
            <a:r>
              <a:rPr sz="1100" spc="-45" dirty="0">
                <a:latin typeface="Tahoma"/>
                <a:cs typeface="Tahoma"/>
              </a:rPr>
              <a:t>mengaitkan	</a:t>
            </a:r>
            <a:r>
              <a:rPr sz="1100" spc="-65" dirty="0">
                <a:latin typeface="Tahoma"/>
                <a:cs typeface="Tahoma"/>
              </a:rPr>
              <a:t>elemen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suatu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(disebut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1094435"/>
            <a:ext cx="498475" cy="172720"/>
          </a:xfrm>
          <a:custGeom>
            <a:avLst/>
            <a:gdLst/>
            <a:ahLst/>
            <a:cxnLst/>
            <a:rect l="l" t="t" r="r" b="b"/>
            <a:pathLst>
              <a:path w="498475" h="172719">
                <a:moveTo>
                  <a:pt x="498094" y="0"/>
                </a:moveTo>
                <a:lnTo>
                  <a:pt x="0" y="0"/>
                </a:lnTo>
                <a:lnTo>
                  <a:pt x="0" y="172123"/>
                </a:lnTo>
                <a:lnTo>
                  <a:pt x="498094" y="172123"/>
                </a:lnTo>
                <a:lnTo>
                  <a:pt x="498094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5254" y="1077352"/>
            <a:ext cx="1282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domain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910" y="1094422"/>
            <a:ext cx="507365" cy="19939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0" dirty="0">
                <a:latin typeface="Tahoma"/>
                <a:cs typeface="Tahoma"/>
              </a:rPr>
              <a:t>tunggal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1727" y="1077352"/>
            <a:ext cx="1551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d</a:t>
            </a:r>
            <a:r>
              <a:rPr sz="1100" spc="-8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65" dirty="0">
                <a:latin typeface="Tahoma"/>
                <a:cs typeface="Tahoma"/>
              </a:rPr>
              <a:t>edua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2616" y="1306156"/>
            <a:ext cx="635635" cy="172720"/>
          </a:xfrm>
          <a:custGeom>
            <a:avLst/>
            <a:gdLst/>
            <a:ahLst/>
            <a:cxnLst/>
            <a:rect l="l" t="t" r="r" b="b"/>
            <a:pathLst>
              <a:path w="635635" h="172719">
                <a:moveTo>
                  <a:pt x="635101" y="0"/>
                </a:moveTo>
                <a:lnTo>
                  <a:pt x="0" y="0"/>
                </a:lnTo>
                <a:lnTo>
                  <a:pt x="0" y="172123"/>
                </a:lnTo>
                <a:lnTo>
                  <a:pt x="635101" y="172123"/>
                </a:lnTo>
                <a:lnTo>
                  <a:pt x="635101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289074"/>
            <a:ext cx="1266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(disebut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domain </a:t>
            </a:r>
            <a:r>
              <a:rPr sz="1100" spc="-15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2717" y="1512862"/>
            <a:ext cx="401955" cy="16446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05"/>
              </a:lnSpc>
            </a:pPr>
            <a:r>
              <a:rPr sz="1100" i="1" spc="-65" dirty="0">
                <a:latin typeface="Arial"/>
                <a:cs typeface="Arial"/>
              </a:rPr>
              <a:t>range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1461146"/>
            <a:ext cx="3435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2920" algn="l"/>
              </a:tabLst>
            </a:pPr>
            <a:r>
              <a:rPr sz="1100" spc="-35" dirty="0">
                <a:latin typeface="Tahoma"/>
                <a:cs typeface="Tahoma"/>
              </a:rPr>
              <a:t>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semua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60" dirty="0">
                <a:latin typeface="Tahoma"/>
                <a:cs typeface="Tahoma"/>
              </a:rPr>
              <a:t>ang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didapat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</a:t>
            </a:r>
            <a:r>
              <a:rPr sz="1100" spc="-20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ebut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40" dirty="0">
                <a:latin typeface="Tahoma"/>
                <a:cs typeface="Tahoma"/>
              </a:rPr>
              <a:t>fungsi.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94" y="1823020"/>
            <a:ext cx="138303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Notasi: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spc="127" baseline="-13888" dirty="0">
                <a:latin typeface="Trebuchet MS"/>
                <a:cs typeface="Trebuchet MS"/>
              </a:rPr>
              <a:t>f </a:t>
            </a:r>
            <a:r>
              <a:rPr sz="1200" i="1" spc="22" baseline="-13888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i="1" spc="127" baseline="-13888" dirty="0">
                <a:latin typeface="Trebuchet MS"/>
                <a:cs typeface="Trebuchet MS"/>
              </a:rPr>
              <a:t>f </a:t>
            </a:r>
            <a:r>
              <a:rPr sz="1200" i="1" spc="22" baseline="-13888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Arial"/>
                <a:cs typeface="Arial"/>
              </a:rPr>
              <a:t>range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2/23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882650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30" dirty="0">
                <a:latin typeface="Tahoma"/>
                <a:cs typeface="Tahoma"/>
              </a:rPr>
              <a:t>Domain alami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437" y="410755"/>
            <a:ext cx="2824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natural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domain</a:t>
            </a:r>
            <a:r>
              <a:rPr sz="1100" spc="-40" dirty="0">
                <a:latin typeface="Tahoma"/>
                <a:cs typeface="Tahoma"/>
              </a:rPr>
              <a:t>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35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582839"/>
            <a:ext cx="36258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terbesar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riil-bilangan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riil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yang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membuat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aturan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berlaku.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039210"/>
            <a:ext cx="2053589" cy="424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2903" y="117801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1346" y="1388351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28646" y="1366772"/>
            <a:ext cx="343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1614" y="1271738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94" y="1487181"/>
            <a:ext cx="3907790" cy="139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alami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tersebut!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spc="-35" dirty="0">
                <a:latin typeface="Tahoma"/>
                <a:cs typeface="Tahoma"/>
              </a:rPr>
              <a:t>Karena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penyebut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suatu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pecahan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tidak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boleh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bernilai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  <a:tabLst>
                <a:tab pos="1216025" algn="l"/>
                <a:tab pos="3009900" algn="l"/>
              </a:tabLst>
            </a:pPr>
            <a:r>
              <a:rPr sz="1100" i="1" spc="155" dirty="0">
                <a:latin typeface="Calibri"/>
                <a:cs typeface="Calibri"/>
              </a:rPr>
              <a:t>D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300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60" dirty="0">
                <a:latin typeface="Lucida Sans Unicode"/>
                <a:cs typeface="Lucida Sans Unicode"/>
              </a:rPr>
              <a:t>{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80" dirty="0">
                <a:latin typeface="Calibri"/>
                <a:cs typeface="Calibri"/>
              </a:rPr>
              <a:t>=</a:t>
            </a:r>
            <a:r>
              <a:rPr sz="1100" spc="-280" dirty="0">
                <a:latin typeface="Lucida Sans Unicode"/>
                <a:cs typeface="Lucida Sans Unicode"/>
              </a:rPr>
              <a:t>/	</a:t>
            </a:r>
            <a:r>
              <a:rPr sz="1100" spc="45" dirty="0">
                <a:latin typeface="Lucida Sans Unicode"/>
                <a:cs typeface="Lucida Sans Unicode"/>
              </a:rPr>
              <a:t>−</a:t>
            </a:r>
            <a:r>
              <a:rPr sz="1100" spc="45" dirty="0">
                <a:latin typeface="Calibri"/>
                <a:cs typeface="Calibri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35" dirty="0">
                <a:latin typeface="Lucida Sans Unicode"/>
                <a:cs typeface="Lucida Sans Unicode"/>
              </a:rPr>
              <a:t>−∞</a:t>
            </a:r>
            <a:r>
              <a:rPr sz="1100" i="1" spc="3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1100" spc="15" dirty="0">
                <a:latin typeface="Calibri"/>
                <a:cs typeface="Calibri"/>
              </a:rPr>
              <a:t>3)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(3</a:t>
            </a:r>
            <a:r>
              <a:rPr sz="1100" i="1" spc="3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∞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100" spc="3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ts val="1435"/>
              </a:lnSpc>
              <a:spcBef>
                <a:spcPts val="1425"/>
              </a:spcBef>
            </a:pPr>
            <a:r>
              <a:rPr sz="1200" spc="-55" dirty="0">
                <a:solidFill>
                  <a:srgbClr val="3333B2"/>
                </a:solidFill>
                <a:latin typeface="Trebuchet MS"/>
                <a:cs typeface="Trebuchet MS"/>
              </a:rPr>
              <a:t>Catatan</a:t>
            </a:r>
            <a:endParaRPr sz="1200">
              <a:latin typeface="Trebuchet MS"/>
              <a:cs typeface="Trebuchet MS"/>
            </a:endParaRPr>
          </a:p>
          <a:p>
            <a:pPr marL="50800" marR="43180">
              <a:lnSpc>
                <a:spcPts val="1350"/>
              </a:lnSpc>
              <a:spcBef>
                <a:spcPts val="20"/>
              </a:spcBef>
            </a:pPr>
            <a:r>
              <a:rPr sz="1100" i="1" spc="-15" dirty="0">
                <a:latin typeface="Arial"/>
                <a:cs typeface="Arial"/>
              </a:rPr>
              <a:t>Untuk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selanjutnya,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yang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dimaksud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dengan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domain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adalah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domain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alami.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11/23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02167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7534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73390"/>
            <a:ext cx="673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3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2436" y="547178"/>
            <a:ext cx="4610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sz="1100" spc="20" dirty="0">
                <a:latin typeface="Lucida Sans Unicode"/>
                <a:cs typeface="Lucida Sans Unicode"/>
              </a:rPr>
              <a:t>√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656004"/>
            <a:ext cx="24434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2103120" algn="l"/>
              </a:tabLst>
            </a:pPr>
            <a:r>
              <a:rPr sz="1100" spc="-30" dirty="0">
                <a:latin typeface="Tahoma"/>
                <a:cs typeface="Tahoma"/>
              </a:rPr>
              <a:t>Diberikan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170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45" dirty="0">
                <a:latin typeface="Calibri"/>
                <a:cs typeface="Calibri"/>
              </a:rPr>
              <a:t>g</a:t>
            </a:r>
            <a:r>
              <a:rPr sz="1100" spc="45" dirty="0">
                <a:latin typeface="Calibri"/>
                <a:cs typeface="Calibri"/>
              </a:rPr>
              <a:t>(</a:t>
            </a:r>
            <a:r>
              <a:rPr sz="1100" i="1" spc="4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)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	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3</a:t>
            </a:r>
            <a:r>
              <a:rPr sz="1100" spc="-25" dirty="0">
                <a:latin typeface="Tahoma"/>
                <a:cs typeface="Tahoma"/>
              </a:rPr>
              <a:t>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tersebut!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076069"/>
            <a:ext cx="3646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Karena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akar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kuadrat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berlaku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tak-negatif,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194" y="1248142"/>
            <a:ext cx="2435225" cy="63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289175" algn="l"/>
              </a:tabLst>
            </a:pPr>
            <a:r>
              <a:rPr sz="1100" i="1" spc="110" dirty="0">
                <a:latin typeface="Calibri"/>
                <a:cs typeface="Calibri"/>
              </a:rPr>
              <a:t>D</a:t>
            </a:r>
            <a:r>
              <a:rPr sz="1200" i="1" spc="165" baseline="-10416" dirty="0">
                <a:latin typeface="Trebuchet MS"/>
                <a:cs typeface="Trebuchet MS"/>
              </a:rPr>
              <a:t>g</a:t>
            </a:r>
            <a:r>
              <a:rPr sz="1200" i="1" spc="209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Calibri"/>
                <a:cs typeface="Calibri"/>
              </a:rPr>
              <a:t>t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45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−</a:t>
            </a:r>
            <a:r>
              <a:rPr sz="1100" spc="45" dirty="0">
                <a:latin typeface="Calibri"/>
                <a:cs typeface="Calibri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[</a:t>
            </a:r>
            <a:r>
              <a:rPr sz="1100" spc="-15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∞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100" spc="3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2699" y="1785123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90533" y="1992693"/>
            <a:ext cx="419100" cy="33655"/>
            <a:chOff x="2490533" y="1992693"/>
            <a:chExt cx="419100" cy="33655"/>
          </a:xfrm>
        </p:grpSpPr>
        <p:sp>
          <p:nvSpPr>
            <p:cNvPr id="13" name="object 13"/>
            <p:cNvSpPr/>
            <p:nvPr/>
          </p:nvSpPr>
          <p:spPr>
            <a:xfrm>
              <a:off x="2490533" y="199546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99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5989" y="2023160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542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1894" y="1878849"/>
            <a:ext cx="2679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s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−</a:t>
            </a:r>
            <a:r>
              <a:rPr sz="1650" spc="30" baseline="2525" dirty="0">
                <a:latin typeface="Lucida Sans Unicode"/>
                <a:cs typeface="Lucida Sans Unicode"/>
              </a:rPr>
              <a:t>√</a:t>
            </a:r>
            <a:r>
              <a:rPr sz="1650" i="1" spc="120" baseline="-40404" dirty="0">
                <a:latin typeface="Calibri"/>
                <a:cs typeface="Calibri"/>
              </a:rPr>
              <a:t>s</a:t>
            </a:r>
            <a:r>
              <a:rPr sz="1650" i="1" spc="-15" baseline="-40404" dirty="0">
                <a:latin typeface="Calibri"/>
                <a:cs typeface="Calibri"/>
              </a:rPr>
              <a:t> </a:t>
            </a:r>
            <a:r>
              <a:rPr sz="1650" spc="442" baseline="-40404" dirty="0">
                <a:latin typeface="Calibri"/>
                <a:cs typeface="Calibri"/>
              </a:rPr>
              <a:t>+</a:t>
            </a:r>
            <a:r>
              <a:rPr sz="1650" spc="-15" baseline="-40404" dirty="0">
                <a:latin typeface="Calibri"/>
                <a:cs typeface="Calibri"/>
              </a:rPr>
              <a:t> </a:t>
            </a:r>
            <a:r>
              <a:rPr sz="1650" spc="-22" baseline="-40404" dirty="0">
                <a:latin typeface="Calibri"/>
                <a:cs typeface="Calibri"/>
              </a:rPr>
              <a:t>3</a:t>
            </a:r>
            <a:r>
              <a:rPr sz="1650" spc="-195" baseline="-40404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2034817"/>
            <a:ext cx="3561079" cy="8661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tersebut!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595"/>
              </a:spcBef>
            </a:pPr>
            <a:r>
              <a:rPr sz="1100" spc="-35" dirty="0">
                <a:latin typeface="Tahoma"/>
                <a:cs typeface="Tahoma"/>
              </a:rPr>
              <a:t>Karena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akar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kuadrat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berlaku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tak-negatif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tidak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boleh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bernilai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2328545" algn="l"/>
              </a:tabLst>
            </a:pPr>
            <a:r>
              <a:rPr sz="1100" i="1" spc="130" dirty="0">
                <a:latin typeface="Calibri"/>
                <a:cs typeface="Calibri"/>
              </a:rPr>
              <a:t>D</a:t>
            </a:r>
            <a:r>
              <a:rPr sz="1200" i="1" spc="195" baseline="-13888" dirty="0">
                <a:latin typeface="Trebuchet MS"/>
                <a:cs typeface="Trebuchet MS"/>
              </a:rPr>
              <a:t>h</a:t>
            </a:r>
            <a:r>
              <a:rPr sz="1200" i="1" spc="172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{</a:t>
            </a:r>
            <a:r>
              <a:rPr sz="1100" i="1" spc="130" dirty="0">
                <a:latin typeface="Calibri"/>
                <a:cs typeface="Calibri"/>
              </a:rPr>
              <a:t>s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45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s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−</a:t>
            </a:r>
            <a:r>
              <a:rPr sz="1100" spc="45" dirty="0">
                <a:latin typeface="Calibri"/>
                <a:cs typeface="Calibri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(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1100" spc="15" dirty="0">
                <a:latin typeface="Calibri"/>
                <a:cs typeface="Calibri"/>
              </a:rPr>
              <a:t>3</a:t>
            </a:r>
            <a:r>
              <a:rPr sz="1100" i="1" spc="1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∞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100" spc="3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12/23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25"/>
            <a:ext cx="81153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3414" y="427825"/>
            <a:ext cx="1066165" cy="19939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30" dirty="0">
                <a:latin typeface="Tahoma"/>
                <a:cs typeface="Tahoma"/>
              </a:rPr>
              <a:t>grafik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persamaan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849" y="410755"/>
            <a:ext cx="2509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0400" algn="l"/>
              </a:tabLst>
            </a:pPr>
            <a:r>
              <a:rPr sz="1100" i="1" spc="195" dirty="0">
                <a:latin typeface="Calibri"/>
                <a:cs typeface="Calibri"/>
              </a:rPr>
              <a:t>f 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merupa</a:t>
            </a:r>
            <a:r>
              <a:rPr sz="1100" spc="-80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734668"/>
            <a:ext cx="35337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Akibatnya,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prosedur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menggambar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grafik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65" dirty="0">
                <a:latin typeface="Tahoma"/>
                <a:cs typeface="Tahoma"/>
              </a:rPr>
              <a:t>rose</a:t>
            </a:r>
            <a:r>
              <a:rPr sz="1100" spc="-55" dirty="0">
                <a:latin typeface="Tahoma"/>
                <a:cs typeface="Tahoma"/>
              </a:rPr>
              <a:t>d</a:t>
            </a:r>
            <a:r>
              <a:rPr sz="1100" spc="-40" dirty="0">
                <a:latin typeface="Tahoma"/>
                <a:cs typeface="Tahoma"/>
              </a:rPr>
              <a:t>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menggamb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</a:t>
            </a:r>
            <a:r>
              <a:rPr sz="1100" spc="-60" dirty="0">
                <a:latin typeface="Tahoma"/>
                <a:cs typeface="Tahoma"/>
              </a:rPr>
              <a:t>ersamaan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13/23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8772" y="427825"/>
            <a:ext cx="803910" cy="408940"/>
            <a:chOff x="1508772" y="427825"/>
            <a:chExt cx="803910" cy="408940"/>
          </a:xfrm>
        </p:grpSpPr>
        <p:sp>
          <p:nvSpPr>
            <p:cNvPr id="7" name="object 7"/>
            <p:cNvSpPr/>
            <p:nvPr/>
          </p:nvSpPr>
          <p:spPr>
            <a:xfrm>
              <a:off x="1508772" y="427825"/>
              <a:ext cx="803910" cy="199390"/>
            </a:xfrm>
            <a:custGeom>
              <a:avLst/>
              <a:gdLst/>
              <a:ahLst/>
              <a:cxnLst/>
              <a:rect l="l" t="t" r="r" b="b"/>
              <a:pathLst>
                <a:path w="803910" h="199390">
                  <a:moveTo>
                    <a:pt x="803668" y="0"/>
                  </a:moveTo>
                  <a:lnTo>
                    <a:pt x="0" y="0"/>
                  </a:lnTo>
                  <a:lnTo>
                    <a:pt x="0" y="199072"/>
                  </a:lnTo>
                  <a:lnTo>
                    <a:pt x="803668" y="199072"/>
                  </a:lnTo>
                  <a:lnTo>
                    <a:pt x="803668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6722" y="639559"/>
              <a:ext cx="412115" cy="197485"/>
            </a:xfrm>
            <a:custGeom>
              <a:avLst/>
              <a:gdLst/>
              <a:ahLst/>
              <a:cxnLst/>
              <a:rect l="l" t="t" r="r" b="b"/>
              <a:pathLst>
                <a:path w="412114" h="197484">
                  <a:moveTo>
                    <a:pt x="411886" y="0"/>
                  </a:moveTo>
                  <a:lnTo>
                    <a:pt x="0" y="0"/>
                  </a:lnTo>
                  <a:lnTo>
                    <a:pt x="0" y="196976"/>
                  </a:lnTo>
                  <a:lnTo>
                    <a:pt x="411886" y="196976"/>
                  </a:lnTo>
                  <a:lnTo>
                    <a:pt x="41188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367370"/>
            <a:ext cx="3157220" cy="6927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dikatakan</a:t>
            </a:r>
            <a:r>
              <a:rPr sz="1100" spc="3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genap</a:t>
            </a:r>
            <a:r>
              <a:rPr sz="1100" spc="3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(</a:t>
            </a:r>
            <a:r>
              <a:rPr sz="1100" i="1" spc="-70" dirty="0">
                <a:latin typeface="Arial"/>
                <a:cs typeface="Arial"/>
              </a:rPr>
              <a:t>even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function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Tahoma"/>
                <a:cs typeface="Tahoma"/>
              </a:rPr>
              <a:t>Ciri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grafik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genap: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simetri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terhadap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sumbu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i="1" spc="20" dirty="0">
                <a:latin typeface="Calibri"/>
                <a:cs typeface="Calibri"/>
              </a:rPr>
              <a:t>y</a:t>
            </a:r>
            <a:r>
              <a:rPr sz="1100" spc="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135164"/>
            <a:ext cx="2718816" cy="184099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1894" y="2996995"/>
            <a:ext cx="3460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genap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(kurva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biru).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D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300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0" dirty="0">
                <a:latin typeface="SimSun"/>
                <a:cs typeface="SimSun"/>
              </a:rPr>
              <a:t>R</a:t>
            </a:r>
            <a:r>
              <a:rPr sz="1100" spc="10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R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292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35" dirty="0">
                <a:latin typeface="Lucida Sans Unicode"/>
                <a:cs typeface="Lucida Sans Unicode"/>
              </a:rPr>
              <a:t>−∞</a:t>
            </a:r>
            <a:r>
              <a:rPr sz="1100" i="1" spc="3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5]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14/23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120" y="1601622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5">
                <a:moveTo>
                  <a:pt x="0" y="0"/>
                </a:moveTo>
                <a:lnTo>
                  <a:pt x="3636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894" y="473390"/>
            <a:ext cx="3964304" cy="1298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ts val="1315"/>
              </a:lnSpc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27777" dirty="0">
                <a:latin typeface="Calibri"/>
                <a:cs typeface="Calibri"/>
              </a:rPr>
              <a:t>2</a:t>
            </a:r>
            <a:r>
              <a:rPr sz="1200" spc="172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genap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karena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(</a:t>
            </a:r>
            <a:r>
              <a:rPr sz="1100" spc="70" dirty="0">
                <a:latin typeface="Lucida Sans Unicode"/>
                <a:cs typeface="Lucida Sans Unicode"/>
              </a:rPr>
              <a:t>−</a:t>
            </a:r>
            <a:r>
              <a:rPr sz="1100" i="1" spc="70" dirty="0">
                <a:latin typeface="Calibri"/>
                <a:cs typeface="Calibri"/>
              </a:rPr>
              <a:t>x</a:t>
            </a:r>
            <a:r>
              <a:rPr sz="1100" spc="7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spc="60" dirty="0">
                <a:latin typeface="Lucida Sans Unicode"/>
                <a:cs typeface="Lucida Sans Unicode"/>
              </a:rPr>
              <a:t>−</a:t>
            </a:r>
            <a:r>
              <a:rPr sz="1100" i="1" spc="60" dirty="0">
                <a:latin typeface="Calibri"/>
                <a:cs typeface="Calibri"/>
              </a:rPr>
              <a:t>x</a:t>
            </a:r>
            <a:r>
              <a:rPr sz="1100" spc="60" dirty="0">
                <a:latin typeface="Calibri"/>
                <a:cs typeface="Calibri"/>
              </a:rPr>
              <a:t>)</a:t>
            </a:r>
            <a:r>
              <a:rPr sz="1200" spc="89" baseline="27777" dirty="0">
                <a:latin typeface="Calibri"/>
                <a:cs typeface="Calibri"/>
              </a:rPr>
              <a:t>2</a:t>
            </a:r>
            <a:r>
              <a:rPr sz="1200" spc="82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27777" dirty="0">
                <a:latin typeface="Calibri"/>
                <a:cs typeface="Calibri"/>
              </a:rPr>
              <a:t>2</a:t>
            </a:r>
            <a:r>
              <a:rPr sz="1200" spc="82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D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300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0" dirty="0">
                <a:latin typeface="SimSun"/>
                <a:cs typeface="SimSun"/>
              </a:rPr>
              <a:t>R</a:t>
            </a:r>
            <a:r>
              <a:rPr sz="1100" spc="100" dirty="0">
                <a:latin typeface="Tahoma"/>
                <a:cs typeface="Tahoma"/>
              </a:rPr>
              <a:t>.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38100">
              <a:lnSpc>
                <a:spcPts val="1065"/>
              </a:lnSpc>
              <a:spcBef>
                <a:spcPts val="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  <a:p>
            <a:pPr marR="644525" algn="ctr">
              <a:lnSpc>
                <a:spcPts val="855"/>
              </a:lnSpc>
            </a:pPr>
            <a:r>
              <a:rPr sz="1650" i="1" spc="75" baseline="-20202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ts val="940"/>
              </a:lnSpc>
              <a:tabLst>
                <a:tab pos="1901825" algn="l"/>
              </a:tabLst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165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s</a:t>
            </a:r>
            <a:r>
              <a:rPr sz="1100" spc="60" dirty="0">
                <a:latin typeface="Calibri"/>
                <a:cs typeface="Calibri"/>
              </a:rPr>
              <a:t>) </a:t>
            </a:r>
            <a:r>
              <a:rPr sz="1100" spc="295" dirty="0">
                <a:latin typeface="Calibri"/>
                <a:cs typeface="Calibri"/>
              </a:rPr>
              <a:t>=	</a:t>
            </a: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genap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karena</a:t>
            </a:r>
            <a:endParaRPr sz="1100">
              <a:latin typeface="Tahoma"/>
              <a:cs typeface="Tahoma"/>
            </a:endParaRPr>
          </a:p>
          <a:p>
            <a:pPr marR="644525" algn="ctr">
              <a:lnSpc>
                <a:spcPts val="1035"/>
              </a:lnSpc>
            </a:pP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s</a:t>
            </a:r>
            <a:r>
              <a:rPr sz="1200" spc="75" baseline="20833" dirty="0">
                <a:latin typeface="Calibri"/>
                <a:cs typeface="Calibri"/>
              </a:rPr>
              <a:t>4</a:t>
            </a:r>
            <a:endParaRPr sz="1200" baseline="208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619" y="1719743"/>
            <a:ext cx="410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Calibri"/>
                <a:cs typeface="Calibri"/>
              </a:rPr>
              <a:t>(</a:t>
            </a:r>
            <a:r>
              <a:rPr sz="1100" spc="50" dirty="0">
                <a:latin typeface="Lucida Sans Unicode"/>
                <a:cs typeface="Lucida Sans Unicode"/>
              </a:rPr>
              <a:t>−</a:t>
            </a:r>
            <a:r>
              <a:rPr sz="1100" i="1" spc="50" dirty="0">
                <a:latin typeface="Calibri"/>
                <a:cs typeface="Calibri"/>
              </a:rPr>
              <a:t>s</a:t>
            </a:r>
            <a:r>
              <a:rPr sz="1100" spc="50" dirty="0">
                <a:latin typeface="Calibri"/>
                <a:cs typeface="Calibri"/>
              </a:rPr>
              <a:t>)</a:t>
            </a:r>
            <a:r>
              <a:rPr sz="1200" spc="75" baseline="27777" dirty="0">
                <a:latin typeface="Calibri"/>
                <a:cs typeface="Calibri"/>
              </a:rPr>
              <a:t>2</a:t>
            </a:r>
            <a:endParaRPr sz="1200" baseline="27777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415" y="1930082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5">
                <a:moveTo>
                  <a:pt x="0" y="0"/>
                </a:moveTo>
                <a:lnTo>
                  <a:pt x="5791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6877" y="1669477"/>
            <a:ext cx="194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75" baseline="-20202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5673" y="1930082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5">
                <a:moveTo>
                  <a:pt x="0" y="0"/>
                </a:moveTo>
                <a:lnTo>
                  <a:pt x="3636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894" y="1813469"/>
            <a:ext cx="39643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5" dirty="0">
                <a:latin typeface="Calibri"/>
                <a:cs typeface="Calibri"/>
              </a:rPr>
              <a:t>g</a:t>
            </a:r>
            <a:r>
              <a:rPr sz="1100" spc="45" dirty="0">
                <a:latin typeface="Calibri"/>
                <a:cs typeface="Calibri"/>
              </a:rPr>
              <a:t>(</a:t>
            </a:r>
            <a:r>
              <a:rPr sz="1100" spc="45" dirty="0">
                <a:latin typeface="Lucida Sans Unicode"/>
                <a:cs typeface="Lucida Sans Unicode"/>
              </a:rPr>
              <a:t>−</a:t>
            </a:r>
            <a:r>
              <a:rPr sz="1100" i="1" spc="4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650" spc="-22" baseline="-37878" dirty="0">
                <a:latin typeface="Calibri"/>
                <a:cs typeface="Calibri"/>
              </a:rPr>
              <a:t>2</a:t>
            </a:r>
            <a:r>
              <a:rPr sz="1650" spc="-15" baseline="-37878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+</a:t>
            </a:r>
            <a:r>
              <a:rPr sz="1650" spc="-15" baseline="-37878" dirty="0">
                <a:latin typeface="Calibri"/>
                <a:cs typeface="Calibri"/>
              </a:rPr>
              <a:t> </a:t>
            </a:r>
            <a:r>
              <a:rPr sz="1650" spc="75" baseline="-37878" dirty="0">
                <a:latin typeface="Calibri"/>
                <a:cs typeface="Calibri"/>
              </a:rPr>
              <a:t>(</a:t>
            </a:r>
            <a:r>
              <a:rPr sz="1650" spc="75" baseline="-37878" dirty="0">
                <a:latin typeface="Lucida Sans Unicode"/>
                <a:cs typeface="Lucida Sans Unicode"/>
              </a:rPr>
              <a:t>−</a:t>
            </a:r>
            <a:r>
              <a:rPr sz="1650" i="1" spc="75" baseline="-37878" dirty="0">
                <a:latin typeface="Calibri"/>
                <a:cs typeface="Calibri"/>
              </a:rPr>
              <a:t>s</a:t>
            </a:r>
            <a:r>
              <a:rPr sz="1650" spc="75" baseline="-37878" dirty="0">
                <a:latin typeface="Calibri"/>
                <a:cs typeface="Calibri"/>
              </a:rPr>
              <a:t>)</a:t>
            </a:r>
            <a:r>
              <a:rPr sz="1200" spc="75" baseline="-31250" dirty="0">
                <a:latin typeface="Calibri"/>
                <a:cs typeface="Calibri"/>
              </a:rPr>
              <a:t>4</a:t>
            </a:r>
            <a:r>
              <a:rPr sz="1200" spc="97" baseline="-312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650" spc="-22" baseline="-37878" dirty="0">
                <a:latin typeface="Calibri"/>
                <a:cs typeface="Calibri"/>
              </a:rPr>
              <a:t>2</a:t>
            </a:r>
            <a:r>
              <a:rPr sz="1650" spc="-15" baseline="-37878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+</a:t>
            </a:r>
            <a:r>
              <a:rPr sz="1650" spc="-15" baseline="-37878" dirty="0">
                <a:latin typeface="Calibri"/>
                <a:cs typeface="Calibri"/>
              </a:rPr>
              <a:t> </a:t>
            </a:r>
            <a:r>
              <a:rPr sz="1650" i="1" spc="75" baseline="-37878" dirty="0">
                <a:latin typeface="Calibri"/>
                <a:cs typeface="Calibri"/>
              </a:rPr>
              <a:t>s</a:t>
            </a:r>
            <a:r>
              <a:rPr sz="1200" spc="75" baseline="-31250" dirty="0">
                <a:latin typeface="Calibri"/>
                <a:cs typeface="Calibri"/>
              </a:rPr>
              <a:t>4 </a:t>
            </a:r>
            <a:r>
              <a:rPr sz="1200" spc="89" baseline="-312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s</a:t>
            </a:r>
            <a:r>
              <a:rPr sz="1100" spc="60" dirty="0">
                <a:latin typeface="Calibri"/>
                <a:cs typeface="Calibri"/>
              </a:rPr>
              <a:t>)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80" dirty="0">
                <a:latin typeface="Calibri"/>
                <a:cs typeface="Calibri"/>
              </a:rPr>
              <a:t>s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D</a:t>
            </a:r>
            <a:r>
              <a:rPr sz="1200" i="1" spc="165" baseline="-10416" dirty="0">
                <a:latin typeface="Trebuchet MS"/>
                <a:cs typeface="Trebuchet MS"/>
              </a:rPr>
              <a:t>g</a:t>
            </a:r>
            <a:r>
              <a:rPr sz="1200" i="1" spc="202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0" dirty="0">
                <a:latin typeface="SimSun"/>
                <a:cs typeface="SimSun"/>
              </a:rPr>
              <a:t>R</a:t>
            </a:r>
            <a:r>
              <a:rPr sz="1100" spc="100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194" y="2313658"/>
            <a:ext cx="2462530" cy="54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  <a:p>
            <a:pPr marL="50800" marR="43180">
              <a:lnSpc>
                <a:spcPts val="1350"/>
              </a:lnSpc>
              <a:spcBef>
                <a:spcPts val="15"/>
              </a:spcBef>
            </a:pPr>
            <a:r>
              <a:rPr sz="1100" spc="-30" dirty="0">
                <a:latin typeface="Tahoma"/>
                <a:cs typeface="Tahoma"/>
              </a:rPr>
              <a:t>Diberikan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Calibri"/>
                <a:cs typeface="Calibri"/>
              </a:rPr>
              <a:t>h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t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t</a:t>
            </a:r>
            <a:r>
              <a:rPr sz="1200" spc="30" baseline="27777" dirty="0">
                <a:latin typeface="Calibri"/>
                <a:cs typeface="Calibri"/>
              </a:rPr>
              <a:t>3</a:t>
            </a:r>
            <a:r>
              <a:rPr sz="1200" spc="165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t</a:t>
            </a:r>
            <a:r>
              <a:rPr sz="1100" spc="-5" dirty="0">
                <a:latin typeface="Tahoma"/>
                <a:cs typeface="Tahoma"/>
              </a:rPr>
              <a:t>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libri"/>
                <a:cs typeface="Calibri"/>
              </a:rPr>
              <a:t>h</a:t>
            </a:r>
            <a:r>
              <a:rPr sz="1100" spc="55" dirty="0">
                <a:latin typeface="Calibri"/>
                <a:cs typeface="Calibri"/>
              </a:rPr>
              <a:t>(1)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2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tapi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40" dirty="0">
                <a:latin typeface="Lucida Sans Unicode"/>
                <a:cs typeface="Lucida Sans Unicode"/>
              </a:rPr>
              <a:t>−</a:t>
            </a:r>
            <a:r>
              <a:rPr sz="1100" spc="40" dirty="0">
                <a:latin typeface="Calibri"/>
                <a:cs typeface="Calibri"/>
              </a:rPr>
              <a:t>1)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−</a:t>
            </a:r>
            <a:r>
              <a:rPr sz="1100" spc="-25" dirty="0">
                <a:latin typeface="Calibri"/>
                <a:cs typeface="Calibri"/>
              </a:rPr>
              <a:t>2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840417"/>
            <a:ext cx="2188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Karena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40" dirty="0">
                <a:latin typeface="Lucida Sans Unicode"/>
                <a:cs typeface="Lucida Sans Unicode"/>
              </a:rPr>
              <a:t>−</a:t>
            </a:r>
            <a:r>
              <a:rPr sz="1100" spc="40" dirty="0">
                <a:latin typeface="Calibri"/>
                <a:cs typeface="Calibri"/>
              </a:rPr>
              <a:t>1)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45" dirty="0">
                <a:latin typeface="Lucida Sans Unicode"/>
                <a:cs typeface="Lucida Sans Unicode"/>
              </a:rPr>
              <a:t>/</a:t>
            </a:r>
            <a:r>
              <a:rPr sz="1100" spc="14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35" dirty="0">
                <a:latin typeface="Calibri"/>
                <a:cs typeface="Calibri"/>
              </a:rPr>
              <a:t>h</a:t>
            </a:r>
            <a:r>
              <a:rPr sz="1100" spc="35" dirty="0">
                <a:latin typeface="Calibri"/>
                <a:cs typeface="Calibri"/>
              </a:rPr>
              <a:t>(1)</a:t>
            </a:r>
            <a:r>
              <a:rPr sz="1100" spc="3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44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9514" y="2857500"/>
            <a:ext cx="421640" cy="1727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0" dirty="0">
                <a:latin typeface="Tahoma"/>
                <a:cs typeface="Tahoma"/>
              </a:rPr>
              <a:t>bukan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4030" y="2840429"/>
            <a:ext cx="1043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3012502"/>
            <a:ext cx="574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genap.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530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15/23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8772" y="427825"/>
            <a:ext cx="774065" cy="408940"/>
            <a:chOff x="1508772" y="427825"/>
            <a:chExt cx="774065" cy="408940"/>
          </a:xfrm>
        </p:grpSpPr>
        <p:sp>
          <p:nvSpPr>
            <p:cNvPr id="7" name="object 7"/>
            <p:cNvSpPr/>
            <p:nvPr/>
          </p:nvSpPr>
          <p:spPr>
            <a:xfrm>
              <a:off x="1508772" y="427825"/>
              <a:ext cx="774065" cy="199390"/>
            </a:xfrm>
            <a:custGeom>
              <a:avLst/>
              <a:gdLst/>
              <a:ahLst/>
              <a:cxnLst/>
              <a:rect l="l" t="t" r="r" b="b"/>
              <a:pathLst>
                <a:path w="774064" h="199390">
                  <a:moveTo>
                    <a:pt x="773645" y="0"/>
                  </a:moveTo>
                  <a:lnTo>
                    <a:pt x="0" y="0"/>
                  </a:lnTo>
                  <a:lnTo>
                    <a:pt x="0" y="199072"/>
                  </a:lnTo>
                  <a:lnTo>
                    <a:pt x="773645" y="199072"/>
                  </a:lnTo>
                  <a:lnTo>
                    <a:pt x="773645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4482" y="639559"/>
              <a:ext cx="412115" cy="197485"/>
            </a:xfrm>
            <a:custGeom>
              <a:avLst/>
              <a:gdLst/>
              <a:ahLst/>
              <a:cxnLst/>
              <a:rect l="l" t="t" r="r" b="b"/>
              <a:pathLst>
                <a:path w="412114" h="197484">
                  <a:moveTo>
                    <a:pt x="411886" y="0"/>
                  </a:moveTo>
                  <a:lnTo>
                    <a:pt x="0" y="0"/>
                  </a:lnTo>
                  <a:lnTo>
                    <a:pt x="0" y="196976"/>
                  </a:lnTo>
                  <a:lnTo>
                    <a:pt x="411886" y="196976"/>
                  </a:lnTo>
                  <a:lnTo>
                    <a:pt x="41188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367370"/>
            <a:ext cx="3297554" cy="6927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dikatakan</a:t>
            </a:r>
            <a:r>
              <a:rPr sz="1100" spc="3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ganjil</a:t>
            </a:r>
            <a:r>
              <a:rPr sz="1100" spc="3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Arial"/>
                <a:cs typeface="Arial"/>
              </a:rPr>
              <a:t>odd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function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Tahoma"/>
                <a:cs typeface="Tahoma"/>
              </a:rPr>
              <a:t>Ciri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grafik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ganjil: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simetri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terhadap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titik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(0,0).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142860"/>
            <a:ext cx="2054352" cy="18409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1894" y="3004691"/>
            <a:ext cx="306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ganjil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(kurva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biru).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D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292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0" dirty="0">
                <a:latin typeface="SimSun"/>
                <a:cs typeface="SimSun"/>
              </a:rPr>
              <a:t>R</a:t>
            </a:r>
            <a:r>
              <a:rPr sz="1100" spc="10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R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292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0" dirty="0">
                <a:latin typeface="SimSun"/>
                <a:cs typeface="SimSun"/>
              </a:rPr>
              <a:t>R</a:t>
            </a:r>
            <a:r>
              <a:rPr sz="1100" spc="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16/23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94" y="473390"/>
            <a:ext cx="3729354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  <a:p>
            <a:pPr marL="63500" marR="55880">
              <a:lnSpc>
                <a:spcPts val="1350"/>
              </a:lnSpc>
              <a:spcBef>
                <a:spcPts val="15"/>
              </a:spcBef>
              <a:tabLst>
                <a:tab pos="1115060" algn="l"/>
              </a:tabLst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t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t</a:t>
            </a:r>
            <a:r>
              <a:rPr sz="1200" spc="30" baseline="27777" dirty="0">
                <a:latin typeface="Calibri"/>
                <a:cs typeface="Calibri"/>
              </a:rPr>
              <a:t>3</a:t>
            </a:r>
            <a:r>
              <a:rPr sz="1200" spc="172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ganjil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karena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40" dirty="0">
                <a:latin typeface="Lucida Sans Unicode"/>
                <a:cs typeface="Lucida Sans Unicode"/>
              </a:rPr>
              <a:t>−</a:t>
            </a:r>
            <a:r>
              <a:rPr sz="1100" i="1" spc="40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35" dirty="0">
                <a:latin typeface="Lucida Sans Unicode"/>
                <a:cs typeface="Lucida Sans Unicode"/>
              </a:rPr>
              <a:t>−</a:t>
            </a:r>
            <a:r>
              <a:rPr sz="1100" i="1" spc="3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200" spc="52" baseline="27777" dirty="0">
                <a:latin typeface="Calibri"/>
                <a:cs typeface="Calibri"/>
              </a:rPr>
              <a:t>3</a:t>
            </a:r>
            <a:r>
              <a:rPr sz="1200" spc="172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40" dirty="0">
                <a:latin typeface="Lucida Sans Unicode"/>
                <a:cs typeface="Lucida Sans Unicode"/>
              </a:rPr>
              <a:t>−</a:t>
            </a:r>
            <a:r>
              <a:rPr sz="1100" i="1" spc="40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−</a:t>
            </a:r>
            <a:r>
              <a:rPr sz="1100" i="1" spc="5" dirty="0">
                <a:latin typeface="Calibri"/>
                <a:cs typeface="Calibri"/>
              </a:rPr>
              <a:t>t</a:t>
            </a:r>
            <a:r>
              <a:rPr sz="1200" spc="7" baseline="27777" dirty="0">
                <a:latin typeface="Calibri"/>
                <a:cs typeface="Calibri"/>
              </a:rPr>
              <a:t>3</a:t>
            </a:r>
            <a:r>
              <a:rPr sz="1200" spc="172" baseline="27777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−</a:t>
            </a:r>
            <a:r>
              <a:rPr sz="1100" spc="25" dirty="0">
                <a:latin typeface="Calibri"/>
                <a:cs typeface="Calibri"/>
              </a:rPr>
              <a:t>(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200" spc="37" baseline="27777" dirty="0">
                <a:latin typeface="Calibri"/>
                <a:cs typeface="Calibri"/>
              </a:rPr>
              <a:t>3</a:t>
            </a:r>
            <a:r>
              <a:rPr sz="1200" spc="165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t</a:t>
            </a:r>
            <a:r>
              <a:rPr sz="1100" spc="55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−</a:t>
            </a:r>
            <a:r>
              <a:rPr sz="1100" i="1" spc="8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t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12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D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-157" baseline="-13888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424645"/>
            <a:ext cx="673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3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0323" y="1513076"/>
            <a:ext cx="194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75" baseline="-20202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120" y="1773694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5">
                <a:moveTo>
                  <a:pt x="0" y="0"/>
                </a:moveTo>
                <a:lnTo>
                  <a:pt x="3636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657081"/>
            <a:ext cx="1873250" cy="287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5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s</a:t>
            </a:r>
            <a:r>
              <a:rPr sz="1100" spc="60" dirty="0">
                <a:latin typeface="Calibri"/>
                <a:cs typeface="Calibri"/>
              </a:rPr>
              <a:t>)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  <a:p>
            <a:pPr marR="30480" algn="r">
              <a:lnSpc>
                <a:spcPts val="1035"/>
              </a:lnSpc>
            </a:pP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s</a:t>
            </a:r>
            <a:r>
              <a:rPr sz="1200" spc="75" baseline="20833" dirty="0">
                <a:latin typeface="Calibri"/>
                <a:cs typeface="Calibri"/>
              </a:rPr>
              <a:t>4</a:t>
            </a:r>
            <a:endParaRPr sz="1200" baseline="2083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4138" y="1674164"/>
            <a:ext cx="421640" cy="1727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0" dirty="0">
                <a:latin typeface="Tahoma"/>
                <a:cs typeface="Tahoma"/>
              </a:rPr>
              <a:t>bukan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8654" y="1657081"/>
            <a:ext cx="1399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ganjil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920" y="19811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2920" y="1878875"/>
            <a:ext cx="8985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1215" algn="l"/>
              </a:tabLst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800" spc="15" dirty="0">
                <a:latin typeface="Calibri"/>
                <a:cs typeface="Calibri"/>
              </a:rPr>
              <a:t>	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1982" y="19811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1896096"/>
            <a:ext cx="274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2995" algn="l"/>
              </a:tabLst>
            </a:pPr>
            <a:r>
              <a:rPr sz="1100" spc="-60" dirty="0">
                <a:latin typeface="Tahoma"/>
                <a:cs typeface="Tahoma"/>
              </a:rPr>
              <a:t>karena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(</a:t>
            </a:r>
            <a:r>
              <a:rPr sz="1100" spc="25" dirty="0">
                <a:latin typeface="Lucida Sans Unicode"/>
                <a:cs typeface="Lucida Sans Unicode"/>
              </a:rPr>
              <a:t>−</a:t>
            </a:r>
            <a:r>
              <a:rPr sz="1100" spc="25" dirty="0">
                <a:latin typeface="Calibri"/>
                <a:cs typeface="Calibri"/>
              </a:rPr>
              <a:t>1)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	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g</a:t>
            </a:r>
            <a:r>
              <a:rPr sz="1100" spc="40" dirty="0">
                <a:latin typeface="Calibri"/>
                <a:cs typeface="Calibri"/>
              </a:rPr>
              <a:t>(1)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9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tapi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(</a:t>
            </a:r>
            <a:r>
              <a:rPr sz="1100" spc="25" dirty="0">
                <a:latin typeface="Lucida Sans Unicode"/>
                <a:cs typeface="Lucida Sans Unicode"/>
              </a:rPr>
              <a:t>−</a:t>
            </a:r>
            <a:r>
              <a:rPr sz="1100" spc="25" dirty="0">
                <a:latin typeface="Calibri"/>
                <a:cs typeface="Calibri"/>
              </a:rPr>
              <a:t>1)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7398" y="1896096"/>
            <a:ext cx="873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750" algn="l"/>
                <a:tab pos="75311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/	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55" dirty="0">
                <a:latin typeface="Calibri"/>
                <a:cs typeface="Calibri"/>
              </a:rPr>
              <a:t>(1)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17/23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0" dirty="0">
                <a:latin typeface="Tahoma"/>
                <a:cs typeface="Tahoma"/>
              </a:rPr>
              <a:t>Latihan </a:t>
            </a:r>
            <a:r>
              <a:rPr sz="1100" spc="-10" dirty="0">
                <a:latin typeface="Tahoma"/>
                <a:cs typeface="Tahoma"/>
              </a:rPr>
              <a:t>Mandiri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41075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734668"/>
            <a:ext cx="37928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Apakah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berikut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genap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ganjil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bukan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keduanya?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170885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68" y="115941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465373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2668" y="145388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6230" y="152786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34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8995" y="1082279"/>
            <a:ext cx="1352550" cy="6159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218440" algn="r">
              <a:lnSpc>
                <a:spcPct val="100000"/>
              </a:lnSpc>
              <a:spcBef>
                <a:spcPts val="360"/>
              </a:spcBef>
            </a:pPr>
            <a:r>
              <a:rPr sz="1100" i="1" spc="55" dirty="0">
                <a:latin typeface="Calibri"/>
                <a:cs typeface="Calibri"/>
              </a:rPr>
              <a:t>h</a:t>
            </a:r>
            <a:r>
              <a:rPr sz="1100" spc="55" dirty="0">
                <a:latin typeface="Calibri"/>
                <a:cs typeface="Calibri"/>
              </a:rPr>
              <a:t>(</a:t>
            </a:r>
            <a:r>
              <a:rPr sz="1100" i="1" spc="55" dirty="0">
                <a:latin typeface="Calibri"/>
                <a:cs typeface="Calibri"/>
              </a:rPr>
              <a:t>p</a:t>
            </a:r>
            <a:r>
              <a:rPr sz="1100" spc="55" dirty="0">
                <a:latin typeface="Calibri"/>
                <a:cs typeface="Calibri"/>
              </a:rPr>
              <a:t>)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p</a:t>
            </a:r>
            <a:r>
              <a:rPr sz="1200" baseline="27777" dirty="0">
                <a:latin typeface="Calibri"/>
                <a:cs typeface="Calibri"/>
              </a:rPr>
              <a:t>3</a:t>
            </a:r>
            <a:r>
              <a:rPr sz="1200" spc="150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p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R="237490" algn="r">
              <a:lnSpc>
                <a:spcPts val="1030"/>
              </a:lnSpc>
              <a:spcBef>
                <a:spcPts val="260"/>
              </a:spcBef>
            </a:pPr>
            <a:r>
              <a:rPr sz="1100" i="1" spc="100" dirty="0">
                <a:latin typeface="Calibri"/>
                <a:cs typeface="Calibri"/>
              </a:rPr>
              <a:t>k</a:t>
            </a:r>
            <a:r>
              <a:rPr sz="1200" spc="22" baseline="27777" dirty="0">
                <a:latin typeface="Calibri"/>
                <a:cs typeface="Calibri"/>
              </a:rPr>
              <a:t>3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R="30480" algn="r">
              <a:lnSpc>
                <a:spcPts val="745"/>
              </a:lnSpc>
              <a:tabLst>
                <a:tab pos="1237615" algn="l"/>
              </a:tabLst>
            </a:pPr>
            <a:r>
              <a:rPr sz="1100" i="1" spc="130" dirty="0">
                <a:latin typeface="Calibri"/>
                <a:cs typeface="Calibri"/>
              </a:rPr>
              <a:t>j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k</a:t>
            </a:r>
            <a:r>
              <a:rPr sz="1100" spc="13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	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R="83820" algn="r">
              <a:lnSpc>
                <a:spcPts val="1035"/>
              </a:lnSpc>
            </a:pPr>
            <a:r>
              <a:rPr sz="1100" i="1" spc="100" dirty="0">
                <a:latin typeface="Calibri"/>
                <a:cs typeface="Calibri"/>
              </a:rPr>
              <a:t>k</a:t>
            </a:r>
            <a:r>
              <a:rPr sz="1200" spc="22" baseline="20833" dirty="0">
                <a:latin typeface="Calibri"/>
                <a:cs typeface="Calibri"/>
              </a:rPr>
              <a:t>4</a:t>
            </a:r>
            <a:r>
              <a:rPr sz="1200" baseline="20833" dirty="0">
                <a:latin typeface="Calibri"/>
                <a:cs typeface="Calibri"/>
              </a:rPr>
              <a:t> </a:t>
            </a:r>
            <a:r>
              <a:rPr sz="1200" spc="-104" baseline="20833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00" dirty="0">
                <a:latin typeface="Calibri"/>
                <a:cs typeface="Calibri"/>
              </a:rPr>
              <a:t>k</a:t>
            </a:r>
            <a:r>
              <a:rPr sz="1200" spc="22" baseline="20833" dirty="0">
                <a:latin typeface="Calibri"/>
                <a:cs typeface="Calibri"/>
              </a:rPr>
              <a:t>2</a:t>
            </a:r>
            <a:r>
              <a:rPr sz="1200" baseline="20833" dirty="0">
                <a:latin typeface="Calibri"/>
                <a:cs typeface="Calibri"/>
              </a:rPr>
              <a:t> </a:t>
            </a:r>
            <a:r>
              <a:rPr sz="1200" spc="-104" baseline="20833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18/23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0755"/>
            <a:ext cx="231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F</a:t>
            </a:r>
            <a:r>
              <a:rPr sz="1100" spc="-50" dirty="0">
                <a:latin typeface="Tahoma"/>
                <a:cs typeface="Tahoma"/>
              </a:rPr>
              <a:t>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9463" y="803934"/>
            <a:ext cx="5213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650" spc="397" baseline="78282" dirty="0">
                <a:latin typeface="SimSun"/>
                <a:cs typeface="SimSun"/>
              </a:rPr>
              <a:t> </a:t>
            </a:r>
            <a:endParaRPr sz="1650" baseline="78282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914" y="717675"/>
            <a:ext cx="918844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i="1" spc="145" dirty="0">
                <a:latin typeface="Calibri"/>
                <a:cs typeface="Calibri"/>
              </a:rPr>
              <a:t>x	</a:t>
            </a:r>
            <a:r>
              <a:rPr sz="1100" spc="-10" dirty="0">
                <a:latin typeface="Tahoma"/>
                <a:cs typeface="Tahoma"/>
              </a:rPr>
              <a:t>ji</a:t>
            </a:r>
            <a:r>
              <a:rPr sz="1100" spc="-4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−</a:t>
            </a:r>
            <a:r>
              <a:rPr sz="1100" i="1" spc="55" dirty="0">
                <a:latin typeface="Calibri"/>
                <a:cs typeface="Calibri"/>
              </a:rPr>
              <a:t>x  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320355"/>
            <a:ext cx="2378964" cy="16108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2952050"/>
            <a:ext cx="1690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10" dirty="0">
                <a:latin typeface="Tahoma"/>
                <a:cs typeface="Tahoma"/>
              </a:rPr>
              <a:t>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9724" y="2182710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9724" y="2392743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849079" y="1845447"/>
            <a:ext cx="110109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i="1" spc="125" dirty="0">
                <a:latin typeface="Calibri"/>
                <a:cs typeface="Calibri"/>
              </a:rPr>
              <a:t>D</a:t>
            </a:r>
            <a:r>
              <a:rPr sz="1200" i="1" spc="187" baseline="-13888" dirty="0">
                <a:latin typeface="Arial"/>
                <a:cs typeface="Arial"/>
              </a:rPr>
              <a:t>|</a:t>
            </a:r>
            <a:r>
              <a:rPr sz="1200" i="1" spc="-15" baseline="-13888" dirty="0">
                <a:latin typeface="Arial"/>
                <a:cs typeface="Arial"/>
              </a:rPr>
              <a:t> </a:t>
            </a:r>
            <a:r>
              <a:rPr sz="1200" i="1" spc="37" baseline="-13888" dirty="0">
                <a:latin typeface="Arial"/>
                <a:cs typeface="Arial"/>
              </a:rPr>
              <a:t>|</a:t>
            </a:r>
            <a:r>
              <a:rPr sz="1200" i="1" spc="157" baseline="-13888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endParaRPr sz="1100">
              <a:latin typeface="SimSun"/>
              <a:cs typeface="SimSun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i="1" spc="37" baseline="-13888" dirty="0">
                <a:latin typeface="Arial"/>
                <a:cs typeface="Arial"/>
              </a:rPr>
              <a:t>|</a:t>
            </a:r>
            <a:r>
              <a:rPr sz="1200" i="1" spc="15" baseline="-13888" dirty="0">
                <a:latin typeface="Arial"/>
                <a:cs typeface="Arial"/>
              </a:rPr>
              <a:t> </a:t>
            </a:r>
            <a:r>
              <a:rPr sz="1200" i="1" spc="37" baseline="-13888" dirty="0">
                <a:latin typeface="Arial"/>
                <a:cs typeface="Arial"/>
              </a:rPr>
              <a:t>|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∞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19/23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17165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38168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91716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01749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410755"/>
            <a:ext cx="3913504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F</a:t>
            </a:r>
            <a:r>
              <a:rPr sz="1100" spc="-50" dirty="0">
                <a:latin typeface="Tahoma"/>
                <a:cs typeface="Tahoma"/>
              </a:rPr>
              <a:t>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bila</a:t>
            </a:r>
            <a:r>
              <a:rPr sz="1100" spc="-45" dirty="0">
                <a:latin typeface="Tahoma"/>
                <a:cs typeface="Tahoma"/>
              </a:rPr>
              <a:t>n</a:t>
            </a:r>
            <a:r>
              <a:rPr sz="1100" spc="-60" dirty="0">
                <a:latin typeface="Tahoma"/>
                <a:cs typeface="Tahoma"/>
              </a:rPr>
              <a:t>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bulat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ter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75" dirty="0">
                <a:latin typeface="Tahoma"/>
                <a:cs typeface="Tahoma"/>
              </a:rPr>
              <a:t>es</a:t>
            </a:r>
            <a:r>
              <a:rPr sz="1100" spc="-114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bulat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ter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75" dirty="0">
                <a:latin typeface="Tahoma"/>
                <a:cs typeface="Tahoma"/>
              </a:rPr>
              <a:t>es</a:t>
            </a:r>
            <a:r>
              <a:rPr sz="1100" spc="-114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60" dirty="0">
                <a:latin typeface="Tahoma"/>
                <a:cs typeface="Tahoma"/>
              </a:rPr>
              <a:t>ang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lebih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30" dirty="0">
                <a:latin typeface="Tahoma"/>
                <a:cs typeface="Tahoma"/>
              </a:rPr>
              <a:t>ecil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0,7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0,9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1,5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1,99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2,01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2,99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2,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-1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-0,77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-0,0</a:t>
            </a:r>
            <a:r>
              <a:rPr sz="1100" spc="-60" dirty="0">
                <a:latin typeface="Tahoma"/>
                <a:cs typeface="Tahoma"/>
              </a:rPr>
              <a:t>9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-1,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-2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-1,99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-1,0</a:t>
            </a:r>
            <a:r>
              <a:rPr sz="1100" spc="-60" dirty="0">
                <a:latin typeface="Tahoma"/>
                <a:cs typeface="Tahoma"/>
              </a:rPr>
              <a:t>9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-2.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35682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8995" y="2208451"/>
            <a:ext cx="1833245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95" dirty="0">
                <a:latin typeface="Calibri"/>
                <a:cs typeface="Calibri"/>
              </a:rPr>
              <a:t>D</a:t>
            </a:r>
            <a:r>
              <a:rPr sz="1200" b="1" spc="142" baseline="-13888" dirty="0">
                <a:latin typeface="Arial"/>
                <a:cs typeface="Arial"/>
              </a:rPr>
              <a:t>[</a:t>
            </a:r>
            <a:r>
              <a:rPr sz="1200" b="1" spc="127" baseline="-13888" dirty="0">
                <a:latin typeface="Arial"/>
                <a:cs typeface="Arial"/>
              </a:rPr>
              <a:t> </a:t>
            </a:r>
            <a:r>
              <a:rPr sz="1200" b="1" spc="-52" baseline="-13888" dirty="0">
                <a:latin typeface="Arial"/>
                <a:cs typeface="Arial"/>
              </a:rPr>
              <a:t>]</a:t>
            </a:r>
            <a:r>
              <a:rPr sz="1200" b="1" spc="22" baseline="-13888" dirty="0">
                <a:latin typeface="Arial"/>
                <a:cs typeface="Arial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0" dirty="0">
                <a:latin typeface="SimSun"/>
                <a:cs typeface="SimSun"/>
              </a:rPr>
              <a:t>R</a:t>
            </a:r>
            <a:r>
              <a:rPr sz="1100" spc="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b="1" spc="-52" baseline="-13888" dirty="0">
                <a:latin typeface="Arial"/>
                <a:cs typeface="Arial"/>
              </a:rPr>
              <a:t>[</a:t>
            </a:r>
            <a:r>
              <a:rPr sz="1200" b="1" spc="157" baseline="-13888" dirty="0">
                <a:latin typeface="Arial"/>
                <a:cs typeface="Arial"/>
              </a:rPr>
              <a:t> </a:t>
            </a:r>
            <a:r>
              <a:rPr sz="1200" b="1" spc="-52" baseline="-13888" dirty="0">
                <a:latin typeface="Arial"/>
                <a:cs typeface="Arial"/>
              </a:rPr>
              <a:t>]</a:t>
            </a:r>
            <a:r>
              <a:rPr sz="1200" b="1" baseline="-13888" dirty="0">
                <a:latin typeface="Arial"/>
                <a:cs typeface="Arial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75" dirty="0">
                <a:latin typeface="SimSun"/>
                <a:cs typeface="SimSun"/>
              </a:rPr>
              <a:t>Z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25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...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54571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5044" y="1033259"/>
            <a:ext cx="1822450" cy="13716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02344" y="2438398"/>
            <a:ext cx="16300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bulat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ter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75" dirty="0">
                <a:latin typeface="Tahoma"/>
                <a:cs typeface="Tahoma"/>
              </a:rPr>
              <a:t>es</a:t>
            </a:r>
            <a:r>
              <a:rPr sz="1100" spc="-114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20/23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9500" y="748906"/>
            <a:ext cx="1406842" cy="12234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94" y="459056"/>
            <a:ext cx="2613660" cy="2367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204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 marL="50800" marR="610235" algn="just">
              <a:lnSpc>
                <a:spcPct val="102600"/>
              </a:lnSpc>
              <a:spcBef>
                <a:spcPts val="60"/>
              </a:spcBef>
            </a:pPr>
            <a:r>
              <a:rPr sz="1100" spc="-30" dirty="0">
                <a:latin typeface="Tahoma"/>
                <a:cs typeface="Tahoma"/>
              </a:rPr>
              <a:t>Diberikan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i="1" spc="195" dirty="0">
                <a:latin typeface="Calibri"/>
                <a:cs typeface="Calibri"/>
              </a:rPr>
              <a:t>f </a:t>
            </a:r>
            <a:r>
              <a:rPr sz="1100" spc="-40" dirty="0">
                <a:latin typeface="Tahoma"/>
                <a:cs typeface="Tahoma"/>
              </a:rPr>
              <a:t>dari </a:t>
            </a:r>
            <a:r>
              <a:rPr sz="1100" spc="-45" dirty="0">
                <a:latin typeface="Tahoma"/>
                <a:cs typeface="Tahoma"/>
              </a:rPr>
              <a:t>himpunan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i="1" dirty="0">
                <a:latin typeface="Calibri"/>
                <a:cs typeface="Calibri"/>
              </a:rPr>
              <a:t>    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  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  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himpunan 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-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aturan  </a:t>
            </a:r>
            <a:r>
              <a:rPr sz="1100" spc="-50" dirty="0">
                <a:latin typeface="Tahoma"/>
                <a:cs typeface="Tahoma"/>
              </a:rPr>
              <a:t>fungsinya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berikut.</a:t>
            </a:r>
            <a:endParaRPr sz="1100">
              <a:latin typeface="Tahoma"/>
              <a:cs typeface="Tahoma"/>
            </a:endParaRPr>
          </a:p>
          <a:p>
            <a:pPr marL="158115" indent="-107950">
              <a:lnSpc>
                <a:spcPct val="100000"/>
              </a:lnSpc>
              <a:spcBef>
                <a:spcPts val="335"/>
              </a:spcBef>
              <a:buFont typeface="Calibri"/>
              <a:buAutoNum type="arabicPlain"/>
              <a:tabLst>
                <a:tab pos="158750" algn="l"/>
              </a:tabLst>
            </a:pP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(1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-55" dirty="0">
                <a:latin typeface="Tahoma"/>
                <a:cs typeface="Tahoma"/>
              </a:rPr>
              <a:t>k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1),</a:t>
            </a:r>
            <a:endParaRPr sz="1100">
              <a:latin typeface="Tahoma"/>
              <a:cs typeface="Tahoma"/>
            </a:endParaRPr>
          </a:p>
          <a:p>
            <a:pPr marL="158115" indent="-107950">
              <a:lnSpc>
                <a:spcPct val="100000"/>
              </a:lnSpc>
              <a:spcBef>
                <a:spcPts val="35"/>
              </a:spcBef>
              <a:buFont typeface="Calibri"/>
              <a:buAutoNum type="arabicPlain"/>
              <a:tabLst>
                <a:tab pos="158750" algn="l"/>
              </a:tabLst>
            </a:pP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(2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-55" dirty="0">
                <a:latin typeface="Tahoma"/>
                <a:cs typeface="Tahoma"/>
              </a:rPr>
              <a:t>k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4),</a:t>
            </a:r>
            <a:endParaRPr sz="1100">
              <a:latin typeface="Tahoma"/>
              <a:cs typeface="Tahoma"/>
            </a:endParaRPr>
          </a:p>
          <a:p>
            <a:pPr marL="158115" indent="-107950">
              <a:lnSpc>
                <a:spcPct val="100000"/>
              </a:lnSpc>
              <a:spcBef>
                <a:spcPts val="35"/>
              </a:spcBef>
              <a:buFont typeface="Calibri"/>
              <a:buAutoNum type="arabicPlain"/>
              <a:tabLst>
                <a:tab pos="158750" algn="l"/>
              </a:tabLst>
            </a:pP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(3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-55" dirty="0">
                <a:latin typeface="Tahoma"/>
                <a:cs typeface="Tahoma"/>
              </a:rPr>
              <a:t>k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9).</a:t>
            </a:r>
            <a:endParaRPr sz="1100">
              <a:latin typeface="Tahoma"/>
              <a:cs typeface="Tahoma"/>
            </a:endParaRPr>
          </a:p>
          <a:p>
            <a:pPr marL="50800" marR="322580">
              <a:lnSpc>
                <a:spcPct val="102600"/>
              </a:lnSpc>
              <a:spcBef>
                <a:spcPts val="1030"/>
              </a:spcBef>
            </a:pPr>
            <a:r>
              <a:rPr sz="1100" spc="-30" dirty="0">
                <a:latin typeface="Tahoma"/>
                <a:cs typeface="Tahoma"/>
              </a:rPr>
              <a:t>Domain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spc="127" baseline="-13888" dirty="0">
                <a:latin typeface="Trebuchet MS"/>
                <a:cs typeface="Trebuchet MS"/>
              </a:rPr>
              <a:t>f</a:t>
            </a:r>
            <a:r>
              <a:rPr sz="1200" i="1" baseline="-13888" dirty="0">
                <a:latin typeface="Trebuchet MS"/>
                <a:cs typeface="Trebuchet MS"/>
              </a:rPr>
              <a:t> </a:t>
            </a:r>
            <a:r>
              <a:rPr sz="1200" i="1" spc="-67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  </a:t>
            </a:r>
            <a:r>
              <a:rPr sz="1100" spc="-50" dirty="0">
                <a:latin typeface="Tahoma"/>
                <a:cs typeface="Tahoma"/>
              </a:rPr>
              <a:t>Range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i="1" spc="127" baseline="-13888" dirty="0">
                <a:latin typeface="Trebuchet MS"/>
                <a:cs typeface="Trebuchet MS"/>
              </a:rPr>
              <a:t>f</a:t>
            </a:r>
            <a:r>
              <a:rPr sz="1200" i="1" baseline="-13888" dirty="0">
                <a:latin typeface="Trebuchet MS"/>
                <a:cs typeface="Trebuchet MS"/>
              </a:rPr>
              <a:t> </a:t>
            </a:r>
            <a:r>
              <a:rPr sz="1200" i="1" spc="-67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Kodomain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Calibri"/>
                <a:cs typeface="Calibri"/>
              </a:rPr>
              <a:t>1</a:t>
            </a:r>
            <a:r>
              <a:rPr sz="1100" i="1" spc="6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4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9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1423035" algn="l"/>
              </a:tabLst>
            </a:pP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R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300" baseline="-13888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100" spc="12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3/23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0" dirty="0">
                <a:latin typeface="Tahoma"/>
                <a:cs typeface="Tahoma"/>
              </a:rPr>
              <a:t>Latihan </a:t>
            </a:r>
            <a:r>
              <a:rPr sz="1100" spc="-10" dirty="0">
                <a:latin typeface="Tahoma"/>
                <a:cs typeface="Tahoma"/>
              </a:rPr>
              <a:t>Mandiri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41075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734668"/>
            <a:ext cx="368681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Periksalah </a:t>
            </a:r>
            <a:r>
              <a:rPr sz="1100" spc="-55" dirty="0">
                <a:latin typeface="Tahoma"/>
                <a:cs typeface="Tahoma"/>
              </a:rPr>
              <a:t>apakah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spc="-25" dirty="0">
                <a:latin typeface="Tahoma"/>
                <a:cs typeface="Tahoma"/>
              </a:rPr>
              <a:t>berikut </a:t>
            </a:r>
            <a:r>
              <a:rPr sz="1100" spc="-55" dirty="0">
                <a:latin typeface="Tahoma"/>
                <a:cs typeface="Tahoma"/>
              </a:rPr>
              <a:t>merupakan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spc="-65" dirty="0">
                <a:latin typeface="Tahoma"/>
                <a:cs typeface="Tahoma"/>
              </a:rPr>
              <a:t>genap </a:t>
            </a:r>
            <a:r>
              <a:rPr sz="1100" spc="-35" dirty="0">
                <a:latin typeface="Tahoma"/>
                <a:cs typeface="Tahoma"/>
              </a:rPr>
              <a:t>atau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spc="-30" dirty="0">
                <a:latin typeface="Tahoma"/>
                <a:cs typeface="Tahoma"/>
              </a:rPr>
              <a:t>ganjil </a:t>
            </a:r>
            <a:r>
              <a:rPr sz="1100" spc="-35" dirty="0">
                <a:latin typeface="Tahoma"/>
                <a:cs typeface="Tahoma"/>
              </a:rPr>
              <a:t>atau </a:t>
            </a:r>
            <a:r>
              <a:rPr sz="1100" spc="-50" dirty="0">
                <a:latin typeface="Tahoma"/>
                <a:cs typeface="Tahoma"/>
              </a:rPr>
              <a:t>bukan </a:t>
            </a:r>
            <a:r>
              <a:rPr sz="1100" spc="-60" dirty="0">
                <a:latin typeface="Tahoma"/>
                <a:cs typeface="Tahoma"/>
              </a:rPr>
              <a:t>keduanya, </a:t>
            </a:r>
            <a:r>
              <a:rPr sz="1100" spc="-25" dirty="0">
                <a:latin typeface="Tahoma"/>
                <a:cs typeface="Tahoma"/>
              </a:rPr>
              <a:t>lalu </a:t>
            </a:r>
            <a:r>
              <a:rPr sz="1100" spc="-50" dirty="0">
                <a:latin typeface="Tahoma"/>
                <a:cs typeface="Tahoma"/>
              </a:rPr>
              <a:t>gambarlah </a:t>
            </a:r>
            <a:r>
              <a:rPr sz="1100" spc="-30" dirty="0">
                <a:latin typeface="Tahoma"/>
                <a:cs typeface="Tahoma"/>
              </a:rPr>
              <a:t>grafik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spc="-40" dirty="0">
                <a:latin typeface="Tahoma"/>
                <a:cs typeface="Tahoma"/>
              </a:rPr>
              <a:t> tersebut!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342971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68" y="133148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245067"/>
            <a:ext cx="60071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25" dirty="0">
                <a:latin typeface="Calibri"/>
                <a:cs typeface="Calibri"/>
              </a:rPr>
              <a:t>[</a:t>
            </a:r>
            <a:r>
              <a:rPr sz="1100" spc="-25" dirty="0">
                <a:latin typeface="Calibri"/>
                <a:cs typeface="Calibri"/>
              </a:rPr>
              <a:t>[2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b="1" spc="-65" dirty="0">
                <a:latin typeface="Arial"/>
                <a:cs typeface="Arial"/>
              </a:rPr>
              <a:t>[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b="1" spc="-65" dirty="0">
                <a:latin typeface="Arial"/>
                <a:cs typeface="Arial"/>
              </a:rPr>
              <a:t>]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553003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154151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21/23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02167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5297" y="86657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pada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214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dasar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Kom</a:t>
            </a:r>
            <a:r>
              <a:rPr sz="600" b="1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osi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fungsi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Translasi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73390"/>
            <a:ext cx="598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3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8351" y="704684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894" y="656004"/>
            <a:ext cx="2292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rebuchet MS"/>
                <a:cs typeface="Trebuchet MS"/>
              </a:rPr>
              <a:t>Misal</a:t>
            </a:r>
            <a:r>
              <a:rPr sz="1100" spc="-45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200" i="1" u="sng" spc="112" baseline="312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sz="1200" i="1" u="sng" spc="382" baseline="312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−</a:t>
            </a:r>
            <a:r>
              <a:rPr sz="1200" u="sng" spc="22" baseline="312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1200" baseline="31250" dirty="0">
                <a:latin typeface="Calibri"/>
                <a:cs typeface="Calibri"/>
              </a:rPr>
              <a:t>  </a:t>
            </a:r>
            <a:r>
              <a:rPr sz="1200" spc="-89" baseline="3125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650" spc="277" baseline="40404" dirty="0">
                <a:latin typeface="Cambria"/>
                <a:cs typeface="Cambria"/>
              </a:rPr>
              <a:t>√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741107"/>
            <a:ext cx="2507615" cy="27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5260" algn="ctr">
              <a:lnSpc>
                <a:spcPts val="819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ts val="1180"/>
              </a:lnSpc>
            </a:pPr>
            <a:r>
              <a:rPr sz="1100" spc="50" dirty="0">
                <a:latin typeface="Trebuchet MS"/>
                <a:cs typeface="Trebuchet MS"/>
              </a:rPr>
              <a:t>P</a:t>
            </a:r>
            <a:r>
              <a:rPr sz="1100" spc="-55" dirty="0">
                <a:latin typeface="Trebuchet MS"/>
                <a:cs typeface="Trebuchet MS"/>
              </a:rPr>
              <a:t>erhati</a:t>
            </a:r>
            <a:r>
              <a:rPr sz="1100" spc="-100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spc="127" baseline="-13888" dirty="0">
                <a:latin typeface="Trebuchet MS"/>
                <a:cs typeface="Trebuchet MS"/>
              </a:rPr>
              <a:t>f</a:t>
            </a:r>
            <a:r>
              <a:rPr sz="1200" i="1" baseline="-13888" dirty="0">
                <a:latin typeface="Trebuchet MS"/>
                <a:cs typeface="Trebuchet MS"/>
              </a:rPr>
              <a:t> </a:t>
            </a:r>
            <a:r>
              <a:rPr sz="1200" i="1" spc="-67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195" dirty="0">
                <a:latin typeface="Cambria"/>
                <a:cs typeface="Cambria"/>
              </a:rPr>
              <a:t>−∞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55" dirty="0">
                <a:latin typeface="Cambria"/>
                <a:cs typeface="Cambria"/>
              </a:rPr>
              <a:t>∞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baseline="-10416" dirty="0">
                <a:latin typeface="Trebuchet MS"/>
                <a:cs typeface="Trebuchet MS"/>
              </a:rPr>
              <a:t>g </a:t>
            </a:r>
            <a:r>
              <a:rPr sz="1200" i="1" spc="-157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55" dirty="0">
                <a:latin typeface="Cambria"/>
                <a:cs typeface="Cambria"/>
              </a:rPr>
              <a:t>∞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984" y="1250948"/>
            <a:ext cx="1664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375" dirty="0">
                <a:latin typeface="Cambria"/>
                <a:cs typeface="Cambria"/>
              </a:rPr>
              <a:t>◦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)(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 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 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2494" y="1055597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0" dirty="0">
                <a:latin typeface="SimSun"/>
                <a:cs typeface="SimSun"/>
              </a:rPr>
              <a:t> 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64" y="1157222"/>
            <a:ext cx="343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2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3921" y="134598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7233" y="1033245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24485" algn="l"/>
              </a:tabLst>
            </a:pPr>
            <a:r>
              <a:rPr sz="1650" spc="375" baseline="-10101" dirty="0">
                <a:latin typeface="SimSun"/>
                <a:cs typeface="SimSun"/>
              </a:rPr>
              <a:t> 	</a:t>
            </a:r>
            <a:r>
              <a:rPr sz="1100" spc="540" dirty="0">
                <a:latin typeface="SimSun"/>
                <a:cs typeface="SimSun"/>
              </a:rPr>
              <a:t>r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107" y="125094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70592" y="1181722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5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97326" y="134598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7669" y="1157222"/>
            <a:ext cx="447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2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650" i="1" spc="37" baseline="-37878" dirty="0">
                <a:latin typeface="Calibri"/>
                <a:cs typeface="Calibri"/>
              </a:rPr>
              <a:t>,</a:t>
            </a:r>
            <a:endParaRPr sz="1650" baseline="-37878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53131" y="167970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73400" y="1444268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Cambria"/>
                <a:cs typeface="Cambria"/>
              </a:rPr>
              <a:t>√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1555" y="159273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55378" y="173281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584" y="1637778"/>
            <a:ext cx="2721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75" dirty="0">
                <a:latin typeface="Cambria"/>
                <a:cs typeface="Cambria"/>
              </a:rPr>
              <a:t>◦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)(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 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 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650" spc="277" baseline="42929" dirty="0">
                <a:latin typeface="Cambria"/>
                <a:cs typeface="Cambria"/>
              </a:rPr>
              <a:t>√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650" u="sng" spc="-7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127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21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650" i="1" u="sng" spc="-15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50" u="sng" spc="35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650" baseline="37878" dirty="0">
                <a:latin typeface="Cambria"/>
                <a:cs typeface="Cambria"/>
              </a:rPr>
              <a:t> </a:t>
            </a:r>
            <a:r>
              <a:rPr sz="1650" u="sng" spc="-22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1650" spc="-195" baseline="37878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894" y="1988552"/>
            <a:ext cx="2264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spc="37" baseline="-13888" dirty="0">
                <a:latin typeface="Trebuchet MS"/>
                <a:cs typeface="Trebuchet MS"/>
              </a:rPr>
              <a:t>g</a:t>
            </a:r>
            <a:r>
              <a:rPr sz="1200" i="1" spc="202" baseline="-13888" dirty="0">
                <a:latin typeface="Palatino Linotype"/>
                <a:cs typeface="Palatino Linotype"/>
              </a:rPr>
              <a:t>◦</a:t>
            </a:r>
            <a:r>
              <a:rPr sz="1200" i="1" spc="127" baseline="-13888" dirty="0">
                <a:latin typeface="Trebuchet MS"/>
                <a:cs typeface="Trebuchet MS"/>
              </a:rPr>
              <a:t>f</a:t>
            </a:r>
            <a:r>
              <a:rPr sz="1200" i="1" baseline="-13888" dirty="0">
                <a:latin typeface="Trebuchet MS"/>
                <a:cs typeface="Trebuchet MS"/>
              </a:rPr>
              <a:t> </a:t>
            </a:r>
            <a:r>
              <a:rPr sz="1200" i="1" spc="-67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55" dirty="0">
                <a:latin typeface="Cambria"/>
                <a:cs typeface="Cambria"/>
              </a:rPr>
              <a:t>∞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spc="254" baseline="-13888" dirty="0">
                <a:latin typeface="Trebuchet MS"/>
                <a:cs typeface="Trebuchet MS"/>
              </a:rPr>
              <a:t>f</a:t>
            </a:r>
            <a:r>
              <a:rPr sz="1200" i="1" spc="202" baseline="-13888" dirty="0">
                <a:latin typeface="Palatino Linotype"/>
                <a:cs typeface="Palatino Linotype"/>
              </a:rPr>
              <a:t>◦</a:t>
            </a:r>
            <a:r>
              <a:rPr sz="1200" i="1" baseline="-13888" dirty="0">
                <a:latin typeface="Trebuchet MS"/>
                <a:cs typeface="Trebuchet MS"/>
              </a:rPr>
              <a:t>g </a:t>
            </a:r>
            <a:r>
              <a:rPr sz="1200" i="1" spc="-157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55" dirty="0">
                <a:latin typeface="Cambria"/>
                <a:cs typeface="Cambria"/>
              </a:rPr>
              <a:t>∞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r>
              <a:rPr sz="1100" spc="15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12/18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16059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5592" y="3344944"/>
            <a:ext cx="8483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0.6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5297" y="86657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pada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214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dasar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Kom</a:t>
            </a:r>
            <a:r>
              <a:rPr sz="600" b="1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osi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fungsi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Translasi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0" dirty="0">
                <a:latin typeface="Trebuchet MS"/>
                <a:cs typeface="Trebuchet MS"/>
              </a:rPr>
              <a:t>Latihan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Mandiri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41075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8127" y="617841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Cambria"/>
                <a:cs typeface="Cambria"/>
              </a:rPr>
              <a:t>√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76283" y="76631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2767" y="73196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4868" y="7174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1477" y="819771"/>
            <a:ext cx="86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5" dirty="0">
                <a:latin typeface="Trebuchet MS"/>
                <a:cs typeface="Trebuchet MS"/>
              </a:rPr>
              <a:t>x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734668"/>
            <a:ext cx="3794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28570" algn="l"/>
                <a:tab pos="3742054" algn="l"/>
              </a:tabLst>
            </a:pPr>
            <a:r>
              <a:rPr sz="1100" dirty="0">
                <a:latin typeface="Trebuchet MS"/>
                <a:cs typeface="Trebuchet MS"/>
              </a:rPr>
              <a:t>Di</a:t>
            </a:r>
            <a:r>
              <a:rPr sz="1100" spc="30" dirty="0">
                <a:latin typeface="Trebuchet MS"/>
                <a:cs typeface="Trebuchet MS"/>
              </a:rPr>
              <a:t>b</a:t>
            </a:r>
            <a:r>
              <a:rPr sz="1100" spc="-60" dirty="0">
                <a:latin typeface="Trebuchet MS"/>
                <a:cs typeface="Trebuchet MS"/>
              </a:rPr>
              <a:t>eri</a:t>
            </a:r>
            <a:r>
              <a:rPr sz="1100" spc="-110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906740"/>
            <a:ext cx="3671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Tentukanlah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rumus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untuk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berikut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domain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alaminya.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170885"/>
            <a:ext cx="114214" cy="11421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2668" y="115941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1072995"/>
            <a:ext cx="343535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299"/>
              </a:lnSpc>
              <a:spcBef>
                <a:spcPts val="10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 </a:t>
            </a:r>
            <a:r>
              <a:rPr sz="1100" i="1" spc="-23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 </a:t>
            </a:r>
            <a:r>
              <a:rPr sz="1100" i="1" spc="-24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fg</a:t>
            </a:r>
            <a:endParaRPr sz="1100">
              <a:latin typeface="Calibri"/>
              <a:cs typeface="Calibri"/>
            </a:endParaRPr>
          </a:p>
          <a:p>
            <a:pPr marL="31750" marR="252729" indent="-4445">
              <a:lnSpc>
                <a:spcPts val="869"/>
              </a:lnSpc>
              <a:spcBef>
                <a:spcPts val="245"/>
              </a:spcBef>
            </a:pPr>
            <a:r>
              <a:rPr sz="800" i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 </a:t>
            </a:r>
            <a:r>
              <a:rPr sz="800" i="1" spc="60" dirty="0">
                <a:latin typeface="Trebuchet MS"/>
                <a:cs typeface="Trebuchet MS"/>
              </a:rPr>
              <a:t> </a:t>
            </a:r>
            <a:r>
              <a:rPr sz="800" i="1" dirty="0">
                <a:latin typeface="Trebuchet MS"/>
                <a:cs typeface="Trebuchet MS"/>
              </a:rPr>
              <a:t>g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75" dirty="0">
                <a:latin typeface="Cambria"/>
                <a:cs typeface="Cambria"/>
              </a:rPr>
              <a:t>◦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375" dirty="0">
                <a:latin typeface="Cambria"/>
                <a:cs typeface="Cambria"/>
              </a:rPr>
              <a:t>◦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380918"/>
            <a:ext cx="114214" cy="11421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2668" y="136944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590951"/>
            <a:ext cx="114214" cy="11421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72668" y="157947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800983"/>
            <a:ext cx="114214" cy="11421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72668" y="178951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011016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72668" y="199954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221049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72668" y="220957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13/18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516059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5592" y="3344944"/>
            <a:ext cx="8483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0.6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5297" y="86657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pada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214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dasar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Kom</a:t>
            </a:r>
            <a:r>
              <a:rPr sz="600" b="1" spc="-1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osi</a:t>
            </a:r>
            <a:r>
              <a:rPr sz="600" b="1" spc="-5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fungsi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Translasi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0755"/>
            <a:ext cx="3879215" cy="687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rebuchet MS"/>
                <a:cs typeface="Trebuchet MS"/>
              </a:rPr>
              <a:t>Translasi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dapat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digunakan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untuk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menghasilkan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baru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menggunakan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1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lama.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Trebuchet MS"/>
                <a:cs typeface="Trebuchet MS"/>
              </a:rPr>
              <a:t>Beberapa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jenis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translasi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suatu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fungsi.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329" y="1193482"/>
            <a:ext cx="4053840" cy="12801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14/18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16059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5592" y="3344944"/>
            <a:ext cx="8483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0.6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5297" y="86657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pada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214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dasar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Kom</a:t>
            </a:r>
            <a:r>
              <a:rPr sz="600" b="1" spc="-1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osi</a:t>
            </a:r>
            <a:r>
              <a:rPr sz="600" b="1" spc="-5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fungsi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Translasi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427837"/>
            <a:ext cx="989965" cy="172720"/>
          </a:xfrm>
          <a:custGeom>
            <a:avLst/>
            <a:gdLst/>
            <a:ahLst/>
            <a:cxnLst/>
            <a:rect l="l" t="t" r="r" b="b"/>
            <a:pathLst>
              <a:path w="989965" h="172720">
                <a:moveTo>
                  <a:pt x="989926" y="0"/>
                </a:moveTo>
                <a:lnTo>
                  <a:pt x="0" y="0"/>
                </a:lnTo>
                <a:lnTo>
                  <a:pt x="0" y="172123"/>
                </a:lnTo>
                <a:lnTo>
                  <a:pt x="989926" y="172123"/>
                </a:lnTo>
                <a:lnTo>
                  <a:pt x="98992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410755"/>
            <a:ext cx="1727200" cy="515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rebuchet MS"/>
                <a:cs typeface="Trebuchet MS"/>
              </a:rPr>
              <a:t>Latihan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mandiri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0" dirty="0">
                <a:latin typeface="Trebuchet MS"/>
                <a:cs typeface="Trebuchet MS"/>
              </a:rPr>
              <a:t>Buatlah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berikut.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998813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98734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900923"/>
            <a:ext cx="916940" cy="1496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5" dirty="0">
                <a:latin typeface="Cambria"/>
                <a:cs typeface="Cambria"/>
              </a:rPr>
              <a:t>|</a:t>
            </a:r>
            <a:r>
              <a:rPr sz="1100" i="1" spc="15" dirty="0">
                <a:latin typeface="Calibri"/>
                <a:cs typeface="Calibri"/>
              </a:rPr>
              <a:t>x</a:t>
            </a:r>
            <a:r>
              <a:rPr sz="1100" spc="15" dirty="0"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  <a:p>
            <a:pPr marL="12700" marR="243204" algn="just">
              <a:lnSpc>
                <a:spcPct val="125299"/>
              </a:lnSpc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50" dirty="0">
                <a:latin typeface="Cambria"/>
                <a:cs typeface="Cambria"/>
              </a:rPr>
              <a:t>|</a:t>
            </a:r>
            <a:r>
              <a:rPr sz="1100" i="1" spc="50" dirty="0">
                <a:latin typeface="Calibri"/>
                <a:cs typeface="Calibri"/>
              </a:rPr>
              <a:t>x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30" dirty="0">
                <a:latin typeface="Calibri"/>
                <a:cs typeface="Calibri"/>
              </a:rPr>
              <a:t>3</a:t>
            </a:r>
            <a:r>
              <a:rPr sz="1100" spc="-30" dirty="0">
                <a:latin typeface="Cambria"/>
                <a:cs typeface="Cambria"/>
              </a:rPr>
              <a:t>|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0" dirty="0">
                <a:latin typeface="Cambria"/>
                <a:cs typeface="Cambria"/>
              </a:rPr>
              <a:t>|</a:t>
            </a:r>
            <a:r>
              <a:rPr sz="1100" i="1" spc="50" dirty="0">
                <a:latin typeface="Calibri"/>
                <a:cs typeface="Calibri"/>
              </a:rPr>
              <a:t>x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3</a:t>
            </a:r>
            <a:r>
              <a:rPr sz="1100" spc="-30" dirty="0">
                <a:latin typeface="Cambria"/>
                <a:cs typeface="Cambria"/>
              </a:rPr>
              <a:t>|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5" dirty="0">
                <a:latin typeface="Cambria"/>
                <a:cs typeface="Cambria"/>
              </a:rPr>
              <a:t>|</a:t>
            </a:r>
            <a:r>
              <a:rPr sz="1100" i="1" spc="15" dirty="0">
                <a:latin typeface="Calibri"/>
                <a:cs typeface="Calibri"/>
              </a:rPr>
              <a:t>x</a:t>
            </a:r>
            <a:r>
              <a:rPr sz="1100" spc="15" dirty="0">
                <a:latin typeface="Cambria"/>
                <a:cs typeface="Cambria"/>
              </a:rPr>
              <a:t>|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15" dirty="0">
                <a:latin typeface="Calibri"/>
                <a:cs typeface="Calibri"/>
              </a:rPr>
              <a:t>3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5" dirty="0">
                <a:latin typeface="Cambria"/>
                <a:cs typeface="Cambria"/>
              </a:rPr>
              <a:t>|</a:t>
            </a:r>
            <a:r>
              <a:rPr sz="1100" i="1" spc="15" dirty="0">
                <a:latin typeface="Calibri"/>
                <a:cs typeface="Calibri"/>
              </a:rPr>
              <a:t>x</a:t>
            </a:r>
            <a:r>
              <a:rPr sz="1100" spc="15" dirty="0">
                <a:latin typeface="Cambria"/>
                <a:cs typeface="Cambria"/>
              </a:rPr>
              <a:t>|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7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50" dirty="0">
                <a:latin typeface="Cambria"/>
                <a:cs typeface="Cambria"/>
              </a:rPr>
              <a:t>|</a:t>
            </a:r>
            <a:r>
              <a:rPr sz="1100" i="1" spc="50" dirty="0">
                <a:latin typeface="Calibri"/>
                <a:cs typeface="Calibri"/>
              </a:rPr>
              <a:t>x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35" dirty="0">
                <a:latin typeface="Calibri"/>
                <a:cs typeface="Calibri"/>
              </a:rPr>
              <a:t>3</a:t>
            </a:r>
            <a:r>
              <a:rPr sz="1100" spc="-35" dirty="0">
                <a:latin typeface="Cambria"/>
                <a:cs typeface="Cambria"/>
              </a:rPr>
              <a:t>|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7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50" dirty="0">
                <a:latin typeface="Cambria"/>
                <a:cs typeface="Cambria"/>
              </a:rPr>
              <a:t>|</a:t>
            </a:r>
            <a:r>
              <a:rPr sz="1100" i="1" spc="50" dirty="0">
                <a:latin typeface="Calibri"/>
                <a:cs typeface="Calibri"/>
              </a:rPr>
              <a:t>x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35" dirty="0">
                <a:latin typeface="Calibri"/>
                <a:cs typeface="Calibri"/>
              </a:rPr>
              <a:t>3</a:t>
            </a:r>
            <a:r>
              <a:rPr sz="1100" spc="-35" dirty="0">
                <a:latin typeface="Cambria"/>
                <a:cs typeface="Cambria"/>
              </a:rPr>
              <a:t>|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208846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2668" y="119737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418878"/>
            <a:ext cx="114214" cy="1142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72668" y="140740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628911"/>
            <a:ext cx="114214" cy="11421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2668" y="161743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838944"/>
            <a:ext cx="114214" cy="11421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72668" y="182747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048976"/>
            <a:ext cx="114214" cy="1142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72668" y="203750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259009"/>
            <a:ext cx="114214" cy="1142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72668" y="224753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15/18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16059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65592" y="3344944"/>
            <a:ext cx="8483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0.6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5297" y="86657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pada</a:t>
            </a:r>
            <a:r>
              <a:rPr sz="600" b="1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214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Operasi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dasar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Kom</a:t>
            </a:r>
            <a:r>
              <a:rPr sz="600" b="1" spc="-1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osi</a:t>
            </a:r>
            <a:r>
              <a:rPr sz="600" b="1" spc="-5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fungsi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Translasi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02531"/>
            <a:ext cx="1186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rebuchet MS"/>
                <a:cs typeface="Trebuchet MS"/>
              </a:rPr>
              <a:t>Beberapa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jenis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fungsi: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675852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8002" y="66436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995" y="554361"/>
            <a:ext cx="3606165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9400"/>
              </a:lnSpc>
              <a:spcBef>
                <a:spcPts val="100"/>
              </a:spcBef>
            </a:pPr>
            <a:r>
              <a:rPr sz="1000" spc="-25" dirty="0">
                <a:latin typeface="Trebuchet MS"/>
                <a:cs typeface="Trebuchet MS"/>
              </a:rPr>
              <a:t>Fungsi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konstan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k</a:t>
            </a:r>
            <a:r>
              <a:rPr sz="1000" i="1" spc="140" dirty="0">
                <a:latin typeface="Calibri"/>
                <a:cs typeface="Calibri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dengan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60" dirty="0">
                <a:latin typeface="Calibri"/>
                <a:cs typeface="Calibri"/>
              </a:rPr>
              <a:t>k</a:t>
            </a:r>
            <a:r>
              <a:rPr sz="1000" i="1" spc="135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adalah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suatu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bilangan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konstan.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Fungsi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identitas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x</a:t>
            </a:r>
            <a:r>
              <a:rPr sz="1000" spc="2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8100" marR="179070">
              <a:lnSpc>
                <a:spcPct val="149400"/>
              </a:lnSpc>
            </a:pPr>
            <a:r>
              <a:rPr sz="1000" spc="-25" dirty="0">
                <a:latin typeface="Trebuchet MS"/>
                <a:cs typeface="Trebuchet MS"/>
              </a:rPr>
              <a:t>Fungsi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polinomial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i="1" spc="44" baseline="-11904" dirty="0">
                <a:latin typeface="Verdana"/>
                <a:cs typeface="Verdana"/>
              </a:rPr>
              <a:t>n</a:t>
            </a:r>
            <a:r>
              <a:rPr sz="1050" i="1" spc="-44" baseline="-11904" dirty="0">
                <a:latin typeface="Verdana"/>
                <a:cs typeface="Verdana"/>
              </a:rPr>
              <a:t> </a:t>
            </a:r>
            <a:r>
              <a:rPr sz="1000" i="1" spc="90" dirty="0">
                <a:latin typeface="Calibri"/>
                <a:cs typeface="Calibri"/>
              </a:rPr>
              <a:t>x</a:t>
            </a:r>
            <a:r>
              <a:rPr sz="1050" i="1" spc="135" baseline="27777" dirty="0">
                <a:latin typeface="Verdana"/>
                <a:cs typeface="Verdana"/>
              </a:rPr>
              <a:t>n</a:t>
            </a:r>
            <a:r>
              <a:rPr sz="1050" i="1" spc="37" baseline="27777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a</a:t>
            </a:r>
            <a:r>
              <a:rPr sz="1050" i="1" spc="112" baseline="-11904" dirty="0">
                <a:latin typeface="Verdana"/>
                <a:cs typeface="Verdana"/>
              </a:rPr>
              <a:t>n</a:t>
            </a:r>
            <a:r>
              <a:rPr sz="1050" i="1" spc="112" baseline="-11904" dirty="0">
                <a:latin typeface="Arial"/>
                <a:cs typeface="Arial"/>
              </a:rPr>
              <a:t>−</a:t>
            </a:r>
            <a:r>
              <a:rPr sz="1050" spc="112" baseline="-11904" dirty="0">
                <a:latin typeface="Calibri"/>
                <a:cs typeface="Calibri"/>
              </a:rPr>
              <a:t>1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x</a:t>
            </a:r>
            <a:r>
              <a:rPr sz="1050" i="1" spc="165" baseline="27777" dirty="0">
                <a:latin typeface="Verdana"/>
                <a:cs typeface="Verdana"/>
              </a:rPr>
              <a:t>n</a:t>
            </a:r>
            <a:r>
              <a:rPr sz="1050" i="1" spc="165" baseline="27777" dirty="0">
                <a:latin typeface="Arial"/>
                <a:cs typeface="Arial"/>
              </a:rPr>
              <a:t>−</a:t>
            </a:r>
            <a:r>
              <a:rPr sz="1050" spc="165" baseline="27777" dirty="0">
                <a:latin typeface="Calibri"/>
                <a:cs typeface="Calibri"/>
              </a:rPr>
              <a:t>1</a:t>
            </a:r>
            <a:r>
              <a:rPr sz="1050" spc="172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</a:t>
            </a:r>
            <a:r>
              <a:rPr sz="1050" baseline="-11904" dirty="0">
                <a:latin typeface="Calibri"/>
                <a:cs typeface="Calibri"/>
              </a:rPr>
              <a:t>0</a:t>
            </a:r>
            <a:r>
              <a:rPr sz="1000" dirty="0">
                <a:latin typeface="Trebuchet MS"/>
                <a:cs typeface="Trebuchet MS"/>
              </a:rPr>
              <a:t>.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Fungsi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linier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9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8100" marR="1552575">
              <a:lnSpc>
                <a:spcPct val="149400"/>
              </a:lnSpc>
            </a:pPr>
            <a:r>
              <a:rPr sz="1000" spc="10" dirty="0">
                <a:latin typeface="Trebuchet MS"/>
                <a:cs typeface="Trebuchet MS"/>
              </a:rPr>
              <a:t>F</a:t>
            </a:r>
            <a:r>
              <a:rPr sz="1000" spc="-30" dirty="0">
                <a:latin typeface="Trebuchet MS"/>
                <a:cs typeface="Trebuchet MS"/>
              </a:rPr>
              <a:t>ungsi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k</a:t>
            </a:r>
            <a:r>
              <a:rPr sz="1000" spc="-35" dirty="0">
                <a:latin typeface="Trebuchet MS"/>
                <a:cs typeface="Trebuchet MS"/>
              </a:rPr>
              <a:t>u</a:t>
            </a:r>
            <a:r>
              <a:rPr sz="1000" spc="-45" dirty="0">
                <a:latin typeface="Trebuchet MS"/>
                <a:cs typeface="Trebuchet MS"/>
              </a:rPr>
              <a:t>adrat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50" spc="60" baseline="27777" dirty="0">
                <a:latin typeface="Calibri"/>
                <a:cs typeface="Calibri"/>
              </a:rPr>
              <a:t>2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-85" dirty="0">
                <a:latin typeface="Trebuchet MS"/>
                <a:cs typeface="Trebuchet MS"/>
              </a:rPr>
              <a:t>.  </a:t>
            </a:r>
            <a:r>
              <a:rPr sz="1000" spc="-25" dirty="0">
                <a:latin typeface="Trebuchet MS"/>
                <a:cs typeface="Trebuchet MS"/>
              </a:rPr>
              <a:t>Fungsi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rasional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903601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8002" y="89211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1131338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8002" y="111986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1359087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8002" y="134761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1586836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8002" y="157535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1814585"/>
            <a:ext cx="114214" cy="11421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8002" y="180310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0972" y="1894438"/>
            <a:ext cx="2032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i="1" spc="67" baseline="-11904" dirty="0">
                <a:latin typeface="Verdana"/>
                <a:cs typeface="Verdana"/>
              </a:rPr>
              <a:t>n</a:t>
            </a:r>
            <a:r>
              <a:rPr sz="1050" i="1" spc="-52" baseline="-11904" dirty="0">
                <a:latin typeface="Verdana"/>
                <a:cs typeface="Verdana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50" i="1" spc="67" baseline="27777" dirty="0">
                <a:latin typeface="Verdana"/>
                <a:cs typeface="Verdana"/>
              </a:rPr>
              <a:t>n</a:t>
            </a:r>
            <a:r>
              <a:rPr sz="1050" i="1" spc="37" baseline="27777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i="1" spc="67" baseline="-11904" dirty="0">
                <a:latin typeface="Verdana"/>
                <a:cs typeface="Verdana"/>
              </a:rPr>
              <a:t>n</a:t>
            </a:r>
            <a:r>
              <a:rPr sz="1050" i="1" spc="315" baseline="-11904" dirty="0">
                <a:latin typeface="Arial"/>
                <a:cs typeface="Arial"/>
              </a:rPr>
              <a:t>−</a:t>
            </a:r>
            <a:r>
              <a:rPr sz="1050" spc="60" baseline="-11904" dirty="0">
                <a:latin typeface="Calibri"/>
                <a:cs typeface="Calibri"/>
              </a:rPr>
              <a:t>1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50" i="1" spc="67" baseline="27777" dirty="0">
                <a:latin typeface="Verdana"/>
                <a:cs typeface="Verdana"/>
              </a:rPr>
              <a:t>n</a:t>
            </a:r>
            <a:r>
              <a:rPr sz="1050" i="1" spc="315" baseline="27777" dirty="0">
                <a:latin typeface="Arial"/>
                <a:cs typeface="Arial"/>
              </a:rPr>
              <a:t>−</a:t>
            </a:r>
            <a:r>
              <a:rPr sz="1050" spc="60" baseline="27777" dirty="0">
                <a:latin typeface="Calibri"/>
                <a:cs typeface="Calibri"/>
              </a:rPr>
              <a:t>1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1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0</a:t>
            </a:r>
            <a:endParaRPr sz="1050" baseline="-11904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39747" y="2087638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94940" y="2068235"/>
            <a:ext cx="2451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Verdana"/>
                <a:cs typeface="Verdana"/>
              </a:rPr>
              <a:t>m</a:t>
            </a: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spc="40" dirty="0"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486" y="1980036"/>
            <a:ext cx="2482850" cy="26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40"/>
              </a:lnSpc>
              <a:spcBef>
                <a:spcPts val="9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  <a:p>
            <a:pPr marL="467995">
              <a:lnSpc>
                <a:spcPts val="940"/>
              </a:lnSpc>
              <a:tabLst>
                <a:tab pos="1263650" algn="l"/>
                <a:tab pos="1589405" algn="l"/>
              </a:tabLst>
            </a:pPr>
            <a:r>
              <a:rPr sz="1000" i="1" spc="-90" dirty="0">
                <a:latin typeface="Calibri"/>
                <a:cs typeface="Calibri"/>
              </a:rPr>
              <a:t>b   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50" i="1" spc="37" baseline="23809" dirty="0">
                <a:latin typeface="Verdana"/>
                <a:cs typeface="Verdana"/>
              </a:rPr>
              <a:t>m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dirty="0">
                <a:latin typeface="Calibri"/>
                <a:cs typeface="Calibri"/>
              </a:rPr>
              <a:t>  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1352" y="2123760"/>
            <a:ext cx="19856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730" algn="l"/>
                <a:tab pos="1562735" algn="l"/>
                <a:tab pos="1922145" algn="l"/>
              </a:tabLst>
            </a:pPr>
            <a:r>
              <a:rPr sz="700" i="1" spc="25" dirty="0">
                <a:latin typeface="Verdana"/>
                <a:cs typeface="Verdana"/>
              </a:rPr>
              <a:t>m	m</a:t>
            </a: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spc="40" dirty="0">
                <a:latin typeface="Calibri"/>
                <a:cs typeface="Calibri"/>
              </a:rPr>
              <a:t>1	1	0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69" y="2361231"/>
            <a:ext cx="114214" cy="11421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78002" y="234975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82" y="2315659"/>
            <a:ext cx="333311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rebuchet MS"/>
                <a:cs typeface="Trebuchet MS"/>
              </a:rPr>
              <a:t>Fungsi </a:t>
            </a:r>
            <a:r>
              <a:rPr sz="1000" spc="-65" dirty="0">
                <a:latin typeface="Trebuchet MS"/>
                <a:cs typeface="Trebuchet MS"/>
              </a:rPr>
              <a:t>aljabar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eksplisit:</a:t>
            </a:r>
            <a:r>
              <a:rPr sz="1000" spc="-45" dirty="0">
                <a:latin typeface="Trebuchet MS"/>
                <a:cs typeface="Trebuchet MS"/>
              </a:rPr>
              <a:t> didapat </a:t>
            </a:r>
            <a:r>
              <a:rPr sz="1000" spc="-55" dirty="0">
                <a:latin typeface="Trebuchet MS"/>
                <a:cs typeface="Trebuchet MS"/>
              </a:rPr>
              <a:t>dari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fungsi </a:t>
            </a:r>
            <a:r>
              <a:rPr sz="1000" spc="-40" dirty="0">
                <a:latin typeface="Trebuchet MS"/>
                <a:cs typeface="Trebuchet MS"/>
              </a:rPr>
              <a:t>konstan </a:t>
            </a:r>
            <a:r>
              <a:rPr sz="1000" spc="-45" dirty="0">
                <a:latin typeface="Trebuchet MS"/>
                <a:cs typeface="Trebuchet MS"/>
              </a:rPr>
              <a:t>dan </a:t>
            </a:r>
            <a:r>
              <a:rPr sz="1000" spc="-35" dirty="0">
                <a:latin typeface="Trebuchet MS"/>
                <a:cs typeface="Trebuchet MS"/>
              </a:rPr>
              <a:t>fungsi </a:t>
            </a:r>
            <a:r>
              <a:rPr sz="1000" spc="-29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identitas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yang </a:t>
            </a:r>
            <a:r>
              <a:rPr sz="1000" spc="-50" dirty="0">
                <a:latin typeface="Trebuchet MS"/>
                <a:cs typeface="Trebuchet MS"/>
              </a:rPr>
              <a:t>dikenakan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operasi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penjumlahan,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pengurangan, </a:t>
            </a:r>
            <a:r>
              <a:rPr sz="1000" spc="-29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perkalian,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pembagian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akar.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8734" y="2740982"/>
            <a:ext cx="146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25" dirty="0">
                <a:latin typeface="Cambria"/>
                <a:cs typeface="Cambria"/>
              </a:rPr>
              <a:t>√</a:t>
            </a:r>
            <a:r>
              <a:rPr sz="750" spc="-337" baseline="-38888" dirty="0">
                <a:latin typeface="MV Boli"/>
                <a:cs typeface="MV Boli"/>
              </a:rPr>
              <a:t>3</a:t>
            </a:r>
            <a:endParaRPr sz="750" baseline="-38888">
              <a:latin typeface="MV Boli"/>
              <a:cs typeface="MV Bol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02269" y="287766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0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1883" y="2853095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40" dirty="0"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4382" y="2851688"/>
            <a:ext cx="135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rebuchet MS"/>
                <a:cs typeface="Trebuchet MS"/>
              </a:rPr>
              <a:t>Contoh</a:t>
            </a:r>
            <a:r>
              <a:rPr sz="1000" spc="-25" dirty="0">
                <a:latin typeface="Trebuchet MS"/>
                <a:cs typeface="Trebuchet MS"/>
              </a:rPr>
              <a:t>:</a:t>
            </a:r>
            <a:r>
              <a:rPr sz="1000" spc="140" dirty="0">
                <a:latin typeface="Trebuchet MS"/>
                <a:cs typeface="Trebuchet MS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20" dirty="0">
                <a:latin typeface="Cambria"/>
                <a:cs typeface="Cambria"/>
              </a:rPr>
              <a:t>−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   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95" dirty="0">
                <a:latin typeface="Trebuchet MS"/>
                <a:cs typeface="Trebuchet MS"/>
              </a:rPr>
              <a:t>,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30601" y="2666700"/>
            <a:ext cx="449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</a:tabLst>
            </a:pPr>
            <a:r>
              <a:rPr sz="1000" spc="170" dirty="0">
                <a:latin typeface="Cambria"/>
                <a:cs typeface="Cambria"/>
              </a:rPr>
              <a:t>√</a:t>
            </a:r>
            <a:r>
              <a:rPr sz="1000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1981" y="2766090"/>
            <a:ext cx="810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000" i="1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000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2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0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2)  </a:t>
            </a:r>
            <a:r>
              <a:rPr sz="10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i="1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000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80816" y="2984588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0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45651" y="2958597"/>
            <a:ext cx="596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50" spc="60" baseline="23809" dirty="0">
                <a:latin typeface="Calibri"/>
                <a:cs typeface="Calibri"/>
              </a:rPr>
              <a:t>2 </a:t>
            </a:r>
            <a:r>
              <a:rPr sz="1050" spc="-67" baseline="23809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500" spc="-675" baseline="47222" dirty="0">
                <a:latin typeface="Cambria"/>
                <a:cs typeface="Cambria"/>
              </a:rPr>
              <a:t>√</a:t>
            </a:r>
            <a:r>
              <a:rPr sz="750" spc="-7" baseline="55555" dirty="0">
                <a:latin typeface="MV Boli"/>
                <a:cs typeface="MV Boli"/>
              </a:rPr>
              <a:t>4</a:t>
            </a:r>
            <a:r>
              <a:rPr sz="750" spc="44" baseline="55555" dirty="0">
                <a:latin typeface="MV Boli"/>
                <a:cs typeface="MV Bol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50" spc="60" baseline="23809" dirty="0">
                <a:latin typeface="Calibri"/>
                <a:cs typeface="Calibri"/>
              </a:rPr>
              <a:t>3</a:t>
            </a:r>
            <a:endParaRPr sz="1050" baseline="23809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2487" y="2851688"/>
            <a:ext cx="1279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1000" i="1" spc="-5" dirty="0">
                <a:latin typeface="Calibri"/>
                <a:cs typeface="Calibri"/>
              </a:rPr>
              <a:t>g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9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16/18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516059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65592" y="3344944"/>
            <a:ext cx="8483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0.6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Operasi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fungsi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2198"/>
            <a:ext cx="4608195" cy="2884170"/>
            <a:chOff x="0" y="572198"/>
            <a:chExt cx="4608195" cy="2884170"/>
          </a:xfrm>
        </p:grpSpPr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208" y="572198"/>
              <a:ext cx="3657600" cy="27670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25520"/>
              <a:ext cx="4608195" cy="130810"/>
            </a:xfrm>
            <a:custGeom>
              <a:avLst/>
              <a:gdLst/>
              <a:ahLst/>
              <a:cxnLst/>
              <a:rect l="l" t="t" r="r" b="b"/>
              <a:pathLst>
                <a:path w="4608195" h="130810">
                  <a:moveTo>
                    <a:pt x="4608004" y="0"/>
                  </a:moveTo>
                  <a:lnTo>
                    <a:pt x="0" y="0"/>
                  </a:lnTo>
                  <a:lnTo>
                    <a:pt x="0" y="130479"/>
                  </a:lnTo>
                  <a:lnTo>
                    <a:pt x="4608004" y="13047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66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2/21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Definisi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Fungsi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Trigonometri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982205"/>
            <a:ext cx="3538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0" dirty="0">
                <a:latin typeface="Trebuchet MS"/>
                <a:cs typeface="Trebuchet MS"/>
              </a:rPr>
              <a:t>Definisi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Fungsi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Trigonometri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Berdasarkan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Segitiga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Siku-siku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9275" y="1199019"/>
            <a:ext cx="1869439" cy="10617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2594" y="2623336"/>
            <a:ext cx="433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7282" y="2739936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4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4582" y="2507104"/>
            <a:ext cx="23812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12599"/>
              </a:lnSpc>
              <a:spcBef>
                <a:spcPts val="100"/>
              </a:spcBef>
            </a:pPr>
            <a:r>
              <a:rPr sz="1100" spc="-40" dirty="0">
                <a:latin typeface="Trebuchet MS"/>
                <a:cs typeface="Trebuchet MS"/>
              </a:rPr>
              <a:t>opp  </a:t>
            </a:r>
            <a:r>
              <a:rPr sz="1100" spc="-45" dirty="0">
                <a:latin typeface="Trebuchet MS"/>
                <a:cs typeface="Trebuchet MS"/>
              </a:rPr>
              <a:t>hyp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8381" y="262333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9948" y="2623336"/>
            <a:ext cx="449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0038" y="2739936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0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77338" y="2507104"/>
            <a:ext cx="23304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12599"/>
              </a:lnSpc>
              <a:spcBef>
                <a:spcPts val="100"/>
              </a:spcBef>
            </a:pPr>
            <a:r>
              <a:rPr sz="1100" spc="-75" dirty="0">
                <a:latin typeface="Trebuchet MS"/>
                <a:cs typeface="Trebuchet MS"/>
              </a:rPr>
              <a:t>adj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hyp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5753" y="262333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7319" y="2623336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Calibri"/>
                <a:cs typeface="Calibri"/>
              </a:rPr>
              <a:t>tan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θ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72040" y="2739936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4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9340" y="2507104"/>
            <a:ext cx="23812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5080" indent="-19050">
              <a:lnSpc>
                <a:spcPct val="112599"/>
              </a:lnSpc>
              <a:spcBef>
                <a:spcPts val="100"/>
              </a:spcBef>
            </a:pPr>
            <a:r>
              <a:rPr sz="1100" spc="-40" dirty="0">
                <a:latin typeface="Trebuchet MS"/>
                <a:cs typeface="Trebuchet MS"/>
              </a:rPr>
              <a:t>opp  </a:t>
            </a:r>
            <a:r>
              <a:rPr sz="1100" spc="-75" dirty="0">
                <a:latin typeface="Trebuchet MS"/>
                <a:cs typeface="Trebuchet MS"/>
              </a:rPr>
              <a:t>adj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3/21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597446"/>
            <a:ext cx="352171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0" dirty="0">
                <a:latin typeface="Trebuchet MS"/>
                <a:cs typeface="Trebuchet MS"/>
              </a:rPr>
              <a:t>Definisi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Fungsi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Trigonometri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Berdasarkan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Lingkaran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Satuan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0598" y="916355"/>
            <a:ext cx="1016317" cy="10512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1894" y="2072924"/>
            <a:ext cx="3964304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7876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rebuchet MS"/>
                <a:cs typeface="Trebuchet MS"/>
              </a:rPr>
              <a:t>Misalkan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i="1" spc="185" dirty="0">
                <a:latin typeface="Calibri"/>
                <a:cs typeface="Calibri"/>
              </a:rPr>
              <a:t>C </a:t>
            </a:r>
            <a:r>
              <a:rPr sz="1000" spc="-50" dirty="0">
                <a:latin typeface="Trebuchet MS"/>
                <a:cs typeface="Trebuchet MS"/>
              </a:rPr>
              <a:t>adalah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lingkaran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satuan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dengan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persamaan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i="1" spc="80" dirty="0">
                <a:latin typeface="Calibri"/>
                <a:cs typeface="Calibri"/>
              </a:rPr>
              <a:t>x</a:t>
            </a:r>
            <a:r>
              <a:rPr sz="1050" spc="120" baseline="27777" dirty="0">
                <a:latin typeface="Trebuchet MS"/>
                <a:cs typeface="Trebuchet MS"/>
              </a:rPr>
              <a:t>2</a:t>
            </a:r>
            <a:r>
              <a:rPr sz="1050" spc="97" baseline="27777" dirty="0">
                <a:latin typeface="Trebuchet MS"/>
                <a:cs typeface="Trebuchet MS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50" dirty="0">
                <a:latin typeface="Calibri"/>
                <a:cs typeface="Calibri"/>
              </a:rPr>
              <a:t>y</a:t>
            </a:r>
            <a:r>
              <a:rPr sz="1050" spc="75" baseline="27777" dirty="0">
                <a:latin typeface="Trebuchet MS"/>
                <a:cs typeface="Trebuchet MS"/>
              </a:rPr>
              <a:t>2</a:t>
            </a:r>
            <a:r>
              <a:rPr sz="1050" spc="187" baseline="27777" dirty="0">
                <a:latin typeface="Trebuchet MS"/>
                <a:cs typeface="Trebuchet MS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5" dirty="0">
                <a:latin typeface="Calibri"/>
                <a:cs typeface="Calibri"/>
              </a:rPr>
              <a:t>1</a:t>
            </a:r>
            <a:r>
              <a:rPr sz="1000" spc="-55" dirty="0">
                <a:latin typeface="Trebuchet MS"/>
                <a:cs typeface="Trebuchet MS"/>
              </a:rPr>
              <a:t>,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yaitu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lingkaran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yang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berpusat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di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titik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asal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dengan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70" dirty="0">
                <a:latin typeface="Trebuchet MS"/>
                <a:cs typeface="Trebuchet MS"/>
              </a:rPr>
              <a:t>jari-jari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1.</a:t>
            </a:r>
            <a:endParaRPr sz="1000">
              <a:latin typeface="Trebuchet MS"/>
              <a:cs typeface="Trebuchet MS"/>
            </a:endParaRPr>
          </a:p>
          <a:p>
            <a:pPr marL="38100" marR="30480">
              <a:lnSpc>
                <a:spcPts val="1350"/>
              </a:lnSpc>
              <a:spcBef>
                <a:spcPts val="70"/>
              </a:spcBef>
            </a:pPr>
            <a:r>
              <a:rPr sz="1000" spc="-15" dirty="0">
                <a:latin typeface="Trebuchet MS"/>
                <a:cs typeface="Trebuchet MS"/>
              </a:rPr>
              <a:t>Titik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 </a:t>
            </a:r>
            <a:r>
              <a:rPr sz="1000" spc="35" dirty="0">
                <a:latin typeface="Calibri"/>
                <a:cs typeface="Calibri"/>
              </a:rPr>
              <a:t>0) </a:t>
            </a:r>
            <a:r>
              <a:rPr sz="1000" spc="-45" dirty="0">
                <a:latin typeface="Trebuchet MS"/>
                <a:cs typeface="Trebuchet MS"/>
              </a:rPr>
              <a:t>dinyatakan </a:t>
            </a:r>
            <a:r>
              <a:rPr sz="1000" spc="-60" dirty="0">
                <a:latin typeface="Trebuchet MS"/>
                <a:cs typeface="Trebuchet MS"/>
              </a:rPr>
              <a:t>oleh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00" spc="35" dirty="0">
                <a:latin typeface="Trebuchet MS"/>
                <a:cs typeface="Trebuchet MS"/>
              </a:rPr>
              <a:t>, </a:t>
            </a:r>
            <a:r>
              <a:rPr sz="1000" spc="-45" dirty="0">
                <a:latin typeface="Trebuchet MS"/>
                <a:cs typeface="Trebuchet MS"/>
              </a:rPr>
              <a:t>dan misalkan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25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adalah sembarang </a:t>
            </a:r>
            <a:r>
              <a:rPr sz="1000" spc="-40" dirty="0">
                <a:latin typeface="Trebuchet MS"/>
                <a:cs typeface="Trebuchet MS"/>
              </a:rPr>
              <a:t>bilangan </a:t>
            </a:r>
            <a:r>
              <a:rPr sz="1000" spc="-29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positif.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Maka, </a:t>
            </a:r>
            <a:r>
              <a:rPr sz="1000" spc="-55" dirty="0">
                <a:latin typeface="Trebuchet MS"/>
                <a:cs typeface="Trebuchet MS"/>
              </a:rPr>
              <a:t>terdapat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tepat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satu </a:t>
            </a:r>
            <a:r>
              <a:rPr sz="1000" spc="-40" dirty="0">
                <a:latin typeface="Trebuchet MS"/>
                <a:cs typeface="Trebuchet MS"/>
              </a:rPr>
              <a:t>titik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80" dirty="0">
                <a:latin typeface="Calibri"/>
                <a:cs typeface="Calibri"/>
              </a:rPr>
              <a:t>x,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75" dirty="0">
                <a:latin typeface="Calibri"/>
                <a:cs typeface="Calibri"/>
              </a:rPr>
              <a:t>) </a:t>
            </a:r>
            <a:r>
              <a:rPr sz="1000" spc="-50" dirty="0">
                <a:latin typeface="Trebuchet MS"/>
                <a:cs typeface="Trebuchet MS"/>
              </a:rPr>
              <a:t>pada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i="1" spc="185" dirty="0">
                <a:latin typeface="Calibri"/>
                <a:cs typeface="Calibri"/>
              </a:rPr>
              <a:t>C </a:t>
            </a:r>
            <a:r>
              <a:rPr sz="1000" spc="-55" dirty="0">
                <a:latin typeface="Trebuchet MS"/>
                <a:cs typeface="Trebuchet MS"/>
              </a:rPr>
              <a:t>sedemikian 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sehingga </a:t>
            </a:r>
            <a:r>
              <a:rPr sz="1000" spc="-45" dirty="0">
                <a:latin typeface="Trebuchet MS"/>
                <a:cs typeface="Trebuchet MS"/>
              </a:rPr>
              <a:t>panjang</a:t>
            </a:r>
            <a:r>
              <a:rPr sz="1000" spc="-40" dirty="0">
                <a:latin typeface="Trebuchet MS"/>
                <a:cs typeface="Trebuchet MS"/>
              </a:rPr>
              <a:t> busur </a:t>
            </a:r>
            <a:r>
              <a:rPr sz="1000" i="1" spc="145" dirty="0">
                <a:latin typeface="Calibri"/>
                <a:cs typeface="Calibri"/>
              </a:rPr>
              <a:t>AP </a:t>
            </a:r>
            <a:r>
              <a:rPr sz="1000" spc="-95" dirty="0">
                <a:latin typeface="Trebuchet MS"/>
                <a:cs typeface="Trebuchet MS"/>
              </a:rPr>
              <a:t>,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yang diukur </a:t>
            </a:r>
            <a:r>
              <a:rPr sz="1000" spc="-50" dirty="0">
                <a:latin typeface="Trebuchet MS"/>
                <a:cs typeface="Trebuchet MS"/>
              </a:rPr>
              <a:t>menurut</a:t>
            </a:r>
            <a:r>
              <a:rPr sz="1000" spc="20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arah</a:t>
            </a:r>
            <a:r>
              <a:rPr sz="1000" spc="190" dirty="0"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0000FF"/>
                </a:solidFill>
                <a:latin typeface="Trebuchet MS"/>
                <a:cs typeface="Trebuchet MS"/>
              </a:rPr>
              <a:t>berlawanan </a:t>
            </a:r>
            <a:r>
              <a:rPr sz="1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rebuchet MS"/>
                <a:cs typeface="Trebuchet MS"/>
              </a:rPr>
              <a:t>dengan</a:t>
            </a:r>
            <a:r>
              <a:rPr sz="1000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/>
                <a:cs typeface="Trebuchet MS"/>
              </a:rPr>
              <a:t>putaran</a:t>
            </a:r>
            <a:r>
              <a:rPr sz="1000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0000FF"/>
                </a:solidFill>
                <a:latin typeface="Trebuchet MS"/>
                <a:cs typeface="Trebuchet MS"/>
              </a:rPr>
              <a:t>jarum</a:t>
            </a:r>
            <a:r>
              <a:rPr sz="1000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0000FF"/>
                </a:solidFill>
                <a:latin typeface="Trebuchet MS"/>
                <a:cs typeface="Trebuchet MS"/>
              </a:rPr>
              <a:t>jam</a:t>
            </a:r>
            <a:r>
              <a:rPr sz="1000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dari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sepanjang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lingkaran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satuan,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adalah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t</a:t>
            </a:r>
            <a:r>
              <a:rPr sz="1000" spc="-3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4/21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8670" y="640791"/>
            <a:ext cx="1352550" cy="12992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92058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952618"/>
            <a:ext cx="3636645" cy="12928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000" spc="-40" dirty="0">
                <a:latin typeface="Trebuchet MS"/>
                <a:cs typeface="Trebuchet MS"/>
              </a:rPr>
              <a:t>Jika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55" dirty="0">
                <a:latin typeface="Calibri"/>
                <a:cs typeface="Calibri"/>
              </a:rPr>
              <a:t>0</a:t>
            </a:r>
            <a:r>
              <a:rPr sz="1000" spc="-55" dirty="0">
                <a:latin typeface="Trebuchet MS"/>
                <a:cs typeface="Trebuchet MS"/>
              </a:rPr>
              <a:t>,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maka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17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00" spc="3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1000" spc="-30" dirty="0">
                <a:latin typeface="Trebuchet MS"/>
                <a:cs typeface="Trebuchet MS"/>
              </a:rPr>
              <a:t>Keliling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i="1" spc="254" dirty="0">
                <a:latin typeface="Calibri"/>
                <a:cs typeface="Calibri"/>
              </a:rPr>
              <a:t>L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adalah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Calibri"/>
                <a:cs typeface="Calibri"/>
              </a:rPr>
              <a:t>2</a:t>
            </a:r>
            <a:r>
              <a:rPr sz="1000" i="1" spc="-20" dirty="0">
                <a:latin typeface="Calibri"/>
                <a:cs typeface="Calibri"/>
              </a:rPr>
              <a:t>π</a:t>
            </a:r>
            <a:r>
              <a:rPr sz="1000" spc="-20" dirty="0">
                <a:latin typeface="Trebuchet MS"/>
                <a:cs typeface="Trebuchet MS"/>
              </a:rPr>
              <a:t>;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sehingga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jika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2</a:t>
            </a:r>
            <a:r>
              <a:rPr sz="1000" i="1" spc="-20" dirty="0">
                <a:latin typeface="Calibri"/>
                <a:cs typeface="Calibri"/>
              </a:rPr>
              <a:t>π</a:t>
            </a:r>
            <a:r>
              <a:rPr sz="1000" spc="-20" dirty="0">
                <a:latin typeface="Trebuchet MS"/>
                <a:cs typeface="Trebuchet MS"/>
              </a:rPr>
              <a:t>,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diperlukan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lebih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dari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satu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putaran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penuh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dari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lingkaran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satuan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untuk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menelusuri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busur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i="1" spc="145" dirty="0">
                <a:latin typeface="Calibri"/>
                <a:cs typeface="Calibri"/>
              </a:rPr>
              <a:t>AP</a:t>
            </a:r>
            <a:r>
              <a:rPr sz="1000" i="1" spc="250" dirty="0">
                <a:latin typeface="Calibri"/>
                <a:cs typeface="Calibri"/>
              </a:rPr>
              <a:t> </a:t>
            </a:r>
            <a:r>
              <a:rPr sz="1000" spc="-9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222885">
              <a:lnSpc>
                <a:spcPct val="100000"/>
              </a:lnSpc>
              <a:spcBef>
                <a:spcPts val="530"/>
              </a:spcBef>
            </a:pPr>
            <a:r>
              <a:rPr sz="1000" spc="-30" dirty="0">
                <a:latin typeface="Trebuchet MS"/>
                <a:cs typeface="Trebuchet MS"/>
              </a:rPr>
              <a:t>Demikian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juga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jika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0</a:t>
            </a:r>
            <a:r>
              <a:rPr sz="1000" spc="-50" dirty="0">
                <a:latin typeface="Trebuchet MS"/>
                <a:cs typeface="Trebuchet MS"/>
              </a:rPr>
              <a:t>,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maka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akan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diperoleh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persis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satu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titik 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80" dirty="0">
                <a:latin typeface="Calibri"/>
                <a:cs typeface="Calibri"/>
              </a:rPr>
              <a:t>x,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pada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lingkaran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satuan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itu,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sedemikian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sehingga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bila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kita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mengukurnya </a:t>
            </a:r>
            <a:r>
              <a:rPr sz="1000" spc="-60" dirty="0">
                <a:latin typeface="Trebuchet MS"/>
                <a:cs typeface="Trebuchet MS"/>
              </a:rPr>
              <a:t>searah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putaran </a:t>
            </a:r>
            <a:r>
              <a:rPr sz="1000" spc="-60" dirty="0">
                <a:latin typeface="Trebuchet MS"/>
                <a:cs typeface="Trebuchet MS"/>
              </a:rPr>
              <a:t>jarum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jam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pada </a:t>
            </a:r>
            <a:r>
              <a:rPr sz="1000" i="1" spc="80" dirty="0">
                <a:latin typeface="Calibri"/>
                <a:cs typeface="Calibri"/>
              </a:rPr>
              <a:t>L</a:t>
            </a:r>
            <a:r>
              <a:rPr sz="1000" spc="80" dirty="0">
                <a:latin typeface="Trebuchet MS"/>
                <a:cs typeface="Trebuchet MS"/>
              </a:rPr>
              <a:t>, </a:t>
            </a:r>
            <a:r>
              <a:rPr sz="1000" spc="-50" dirty="0">
                <a:latin typeface="Trebuchet MS"/>
                <a:cs typeface="Trebuchet MS"/>
              </a:rPr>
              <a:t>maka </a:t>
            </a:r>
            <a:r>
              <a:rPr sz="1000" spc="-45" dirty="0">
                <a:latin typeface="Trebuchet MS"/>
                <a:cs typeface="Trebuchet MS"/>
              </a:rPr>
              <a:t>panjang </a:t>
            </a:r>
            <a:r>
              <a:rPr sz="1000" spc="-40" dirty="0">
                <a:latin typeface="Trebuchet MS"/>
                <a:cs typeface="Trebuchet MS"/>
              </a:rPr>
              <a:t> busur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i="1" spc="145" dirty="0">
                <a:latin typeface="Calibri"/>
                <a:cs typeface="Calibri"/>
              </a:rPr>
              <a:t>AP</a:t>
            </a:r>
            <a:r>
              <a:rPr sz="1000" i="1" spc="240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adalah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t</a:t>
            </a:r>
            <a:r>
              <a:rPr sz="1000" spc="-3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11920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683598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5/21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6165" y="701192"/>
            <a:ext cx="1406842" cy="11968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94" y="473390"/>
            <a:ext cx="2601595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50800" marR="598170" algn="just">
              <a:lnSpc>
                <a:spcPct val="102600"/>
              </a:lnSpc>
              <a:spcBef>
                <a:spcPts val="15"/>
              </a:spcBef>
            </a:pPr>
            <a:r>
              <a:rPr sz="1100" spc="-30" dirty="0">
                <a:latin typeface="Tahoma"/>
                <a:cs typeface="Tahoma"/>
              </a:rPr>
              <a:t>Diberikan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dari </a:t>
            </a:r>
            <a:r>
              <a:rPr sz="1100" spc="-45" dirty="0">
                <a:latin typeface="Tahoma"/>
                <a:cs typeface="Tahoma"/>
              </a:rPr>
              <a:t>himpunan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C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{−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himpunan 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-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aturan  </a:t>
            </a:r>
            <a:r>
              <a:rPr sz="1100" spc="-50" dirty="0">
                <a:latin typeface="Tahoma"/>
                <a:cs typeface="Tahoma"/>
              </a:rPr>
              <a:t>fungsinya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berikut.</a:t>
            </a:r>
            <a:endParaRPr sz="1100">
              <a:latin typeface="Tahoma"/>
              <a:cs typeface="Tahoma"/>
            </a:endParaRPr>
          </a:p>
          <a:p>
            <a:pPr marL="50800" algn="just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375" dirty="0">
                <a:latin typeface="Tahoma"/>
                <a:cs typeface="Tahoma"/>
              </a:rPr>
              <a:t> </a:t>
            </a:r>
            <a:r>
              <a:rPr sz="1100" spc="38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375" dirty="0">
                <a:latin typeface="Tahoma"/>
                <a:cs typeface="Tahoma"/>
              </a:rPr>
              <a:t> </a:t>
            </a:r>
            <a:r>
              <a:rPr sz="1100" spc="38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4</a:t>
            </a:r>
            <a:r>
              <a:rPr sz="1100" spc="-2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50800" algn="just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9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 marR="86995">
              <a:lnSpc>
                <a:spcPct val="102600"/>
              </a:lnSpc>
              <a:spcBef>
                <a:spcPts val="1315"/>
              </a:spcBef>
            </a:pPr>
            <a:r>
              <a:rPr sz="1100" spc="-30" dirty="0">
                <a:latin typeface="Tahoma"/>
                <a:cs typeface="Tahoma"/>
              </a:rPr>
              <a:t>Domain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D</a:t>
            </a:r>
            <a:r>
              <a:rPr sz="1200" i="1" spc="165" baseline="-10416" dirty="0">
                <a:latin typeface="Trebuchet MS"/>
                <a:cs typeface="Trebuchet MS"/>
              </a:rPr>
              <a:t>g</a:t>
            </a:r>
            <a:r>
              <a:rPr sz="1200" i="1" spc="202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C</a:t>
            </a:r>
            <a:r>
              <a:rPr sz="1100" i="1" spc="12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{−</a:t>
            </a:r>
            <a:r>
              <a:rPr sz="1100" spc="40" dirty="0">
                <a:latin typeface="Calibri"/>
                <a:cs typeface="Calibri"/>
              </a:rPr>
              <a:t>1</a:t>
            </a:r>
            <a:r>
              <a:rPr sz="1100" i="1" spc="4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45" dirty="0">
                <a:latin typeface="Tahoma"/>
                <a:cs typeface="Tahoma"/>
              </a:rPr>
              <a:t>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i="1" baseline="-10416" dirty="0">
                <a:latin typeface="Trebuchet MS"/>
                <a:cs typeface="Trebuchet MS"/>
              </a:rPr>
              <a:t>g </a:t>
            </a:r>
            <a:r>
              <a:rPr sz="1200" i="1" spc="-157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9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Kodomain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Calibri"/>
                <a:cs typeface="Calibri"/>
              </a:rPr>
              <a:t>1</a:t>
            </a:r>
            <a:r>
              <a:rPr sz="1100" i="1" spc="6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4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9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30"/>
              </a:spcBef>
              <a:tabLst>
                <a:tab pos="1415415" algn="l"/>
              </a:tabLst>
            </a:pP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R</a:t>
            </a:r>
            <a:r>
              <a:rPr sz="1200" i="1" spc="172" baseline="-10416" dirty="0">
                <a:latin typeface="Trebuchet MS"/>
                <a:cs typeface="Trebuchet MS"/>
              </a:rPr>
              <a:t>g</a:t>
            </a:r>
            <a:r>
              <a:rPr sz="1200" i="1" spc="217" baseline="-10416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100" spc="12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4/23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580376"/>
            <a:ext cx="3677920" cy="1609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065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rebuchet MS"/>
                <a:cs typeface="Trebuchet MS"/>
              </a:rPr>
              <a:t>Jadi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sembarang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bilangan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real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libri"/>
                <a:cs typeface="Calibri"/>
              </a:rPr>
              <a:t>t</a:t>
            </a:r>
            <a:r>
              <a:rPr sz="1100" spc="-40" dirty="0">
                <a:latin typeface="Trebuchet MS"/>
                <a:cs typeface="Trebuchet MS"/>
              </a:rPr>
              <a:t>,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kita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dapat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menemukan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atau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menyesuaikannya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sebuah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unik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x,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)</a:t>
            </a:r>
            <a:r>
              <a:rPr sz="1100" spc="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</a:pPr>
            <a:r>
              <a:rPr sz="1100" spc="-40" dirty="0">
                <a:latin typeface="Trebuchet MS"/>
                <a:cs typeface="Trebuchet MS"/>
              </a:rPr>
              <a:t>Oleh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karena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itu,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dapat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dibuat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definisi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kunci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trigonometri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sinus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cosinus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sebagai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berikut.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435"/>
              </a:lnSpc>
              <a:spcBef>
                <a:spcPts val="530"/>
              </a:spcBef>
            </a:pPr>
            <a:r>
              <a:rPr sz="1200" spc="-55" dirty="0">
                <a:solidFill>
                  <a:srgbClr val="3333B2"/>
                </a:solidFill>
                <a:latin typeface="Trebuchet MS"/>
                <a:cs typeface="Trebuchet MS"/>
              </a:rPr>
              <a:t>Definisi</a:t>
            </a:r>
            <a:r>
              <a:rPr sz="1200" spc="-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12700" marR="193040">
              <a:lnSpc>
                <a:spcPts val="1350"/>
              </a:lnSpc>
              <a:spcBef>
                <a:spcPts val="20"/>
              </a:spcBef>
            </a:pPr>
            <a:r>
              <a:rPr sz="1100" spc="-25" dirty="0">
                <a:latin typeface="Trebuchet MS"/>
                <a:cs typeface="Trebuchet MS"/>
              </a:rPr>
              <a:t>Misalkan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120" dirty="0">
                <a:latin typeface="Calibri"/>
                <a:cs typeface="Calibri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menentukan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x,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y</a:t>
            </a:r>
            <a:r>
              <a:rPr sz="1100" spc="80" dirty="0">
                <a:latin typeface="Calibri"/>
                <a:cs typeface="Calibri"/>
              </a:rPr>
              <a:t>)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seperti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ketentuan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ditunjukkan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atas.</a:t>
            </a:r>
            <a:r>
              <a:rPr sz="1100" spc="1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Maka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rebuchet MS"/>
              <a:cs typeface="Trebuchet MS"/>
            </a:endParaRPr>
          </a:p>
          <a:p>
            <a:pPr marL="1235710">
              <a:lnSpc>
                <a:spcPct val="100000"/>
              </a:lnSpc>
            </a:pP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dirty="0">
                <a:latin typeface="Calibri"/>
                <a:cs typeface="Calibri"/>
              </a:rPr>
              <a:t>   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6/21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Sifat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Dasar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Sinus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Cosinus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86548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003095"/>
            <a:ext cx="3399154" cy="1889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rebuchet MS"/>
                <a:cs typeface="Trebuchet MS"/>
              </a:rPr>
              <a:t>Dari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definisi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diberikan,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diperoleh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bahwa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2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Trebuchet MS"/>
                <a:cs typeface="Trebuchet MS"/>
              </a:rPr>
              <a:t>bervariasi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antara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Calibri"/>
                <a:cs typeface="Calibri"/>
              </a:rPr>
              <a:t>1</a:t>
            </a:r>
            <a:r>
              <a:rPr sz="1100" spc="-60" dirty="0">
                <a:latin typeface="Trebuchet MS"/>
                <a:cs typeface="Trebuchet MS"/>
              </a:rPr>
              <a:t>,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sehingga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R="7620" algn="ctr">
              <a:lnSpc>
                <a:spcPct val="100000"/>
              </a:lnSpc>
              <a:spcBef>
                <a:spcPts val="335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  <a:spcBef>
                <a:spcPts val="1095"/>
              </a:spcBef>
            </a:pPr>
            <a:r>
              <a:rPr sz="1100" spc="35" dirty="0">
                <a:latin typeface="Trebuchet MS"/>
                <a:cs typeface="Trebuchet MS"/>
              </a:rPr>
              <a:t>K</a:t>
            </a:r>
            <a:r>
              <a:rPr sz="1100" spc="-5" dirty="0">
                <a:latin typeface="Trebuchet MS"/>
                <a:cs typeface="Trebuchet MS"/>
              </a:rPr>
              <a:t>a</a:t>
            </a:r>
            <a:r>
              <a:rPr sz="1100" spc="-70" dirty="0">
                <a:latin typeface="Trebuchet MS"/>
                <a:cs typeface="Trebuchet MS"/>
              </a:rPr>
              <a:t>rena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10" dirty="0">
                <a:latin typeface="Calibri"/>
                <a:cs typeface="Calibri"/>
              </a:rPr>
              <a:t>π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menentu</a:t>
            </a:r>
            <a:r>
              <a:rPr sz="1100" spc="-90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i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-60" dirty="0">
                <a:latin typeface="Trebuchet MS"/>
                <a:cs typeface="Trebuchet MS"/>
              </a:rPr>
              <a:t>i</a:t>
            </a:r>
            <a:r>
              <a:rPr sz="1100" spc="-25" dirty="0">
                <a:latin typeface="Trebuchet MS"/>
                <a:cs typeface="Trebuchet MS"/>
              </a:rPr>
              <a:t>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x,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y</a:t>
            </a:r>
            <a:r>
              <a:rPr sz="1100" spc="-35" dirty="0">
                <a:latin typeface="Trebuchet MS"/>
                <a:cs typeface="Trebuchet MS"/>
              </a:rPr>
              <a:t>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sama,  </a:t>
            </a:r>
            <a:r>
              <a:rPr sz="1100" spc="-55" dirty="0">
                <a:latin typeface="Trebuchet MS"/>
                <a:cs typeface="Trebuchet MS"/>
              </a:rPr>
              <a:t>maka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rebuchet MS"/>
              <a:cs typeface="Trebuchet MS"/>
            </a:endParaRPr>
          </a:p>
          <a:p>
            <a:pPr marL="14604" algn="ctr">
              <a:lnSpc>
                <a:spcPct val="100000"/>
              </a:lnSpc>
            </a:pPr>
            <a:r>
              <a:rPr sz="1100" spc="30" dirty="0">
                <a:latin typeface="Calibri"/>
                <a:cs typeface="Calibri"/>
              </a:rPr>
              <a:t>sin(2</a:t>
            </a:r>
            <a:r>
              <a:rPr sz="1100" i="1" spc="10" dirty="0">
                <a:latin typeface="Calibri"/>
                <a:cs typeface="Calibri"/>
              </a:rPr>
              <a:t>π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R="8255" algn="ctr">
              <a:lnSpc>
                <a:spcPct val="100000"/>
              </a:lnSpc>
              <a:spcBef>
                <a:spcPts val="335"/>
              </a:spcBef>
            </a:pPr>
            <a:r>
              <a:rPr sz="1100" spc="10" dirty="0">
                <a:latin typeface="Calibri"/>
                <a:cs typeface="Calibri"/>
              </a:rPr>
              <a:t>cos(2</a:t>
            </a:r>
            <a:r>
              <a:rPr sz="1100" i="1" spc="10" dirty="0">
                <a:latin typeface="Calibri"/>
                <a:cs typeface="Calibri"/>
              </a:rPr>
              <a:t>π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91156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7/21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580376"/>
            <a:ext cx="392112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rebuchet MS"/>
                <a:cs typeface="Trebuchet MS"/>
              </a:rPr>
              <a:t>Misalkan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titik-titik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libri"/>
                <a:cs typeface="Calibri"/>
              </a:rPr>
              <a:t>P</a:t>
            </a:r>
            <a:r>
              <a:rPr sz="1200" spc="82" baseline="-10416" dirty="0">
                <a:latin typeface="Tahoma"/>
                <a:cs typeface="Tahoma"/>
              </a:rPr>
              <a:t>1</a:t>
            </a:r>
            <a:r>
              <a:rPr sz="1200" spc="247" baseline="-10416" dirty="0">
                <a:latin typeface="Tahoma"/>
                <a:cs typeface="Tahoma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libri"/>
                <a:cs typeface="Calibri"/>
              </a:rPr>
              <a:t>P</a:t>
            </a:r>
            <a:r>
              <a:rPr sz="1200" spc="82" baseline="-10416" dirty="0">
                <a:latin typeface="Tahoma"/>
                <a:cs typeface="Tahoma"/>
              </a:rPr>
              <a:t>2</a:t>
            </a:r>
            <a:r>
              <a:rPr sz="1200" spc="247" baseline="-10416" dirty="0">
                <a:latin typeface="Tahoma"/>
                <a:cs typeface="Tahoma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berturut-turut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berpadanan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Calibri"/>
                <a:cs typeface="Calibri"/>
              </a:rPr>
              <a:t>–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simetri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sumbu-</a:t>
            </a:r>
            <a:r>
              <a:rPr sz="1100" i="1" spc="-25" dirty="0">
                <a:latin typeface="Calibri"/>
                <a:cs typeface="Calibri"/>
              </a:rPr>
              <a:t>x</a:t>
            </a:r>
            <a:r>
              <a:rPr sz="1100" spc="-2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7248" y="1119530"/>
            <a:ext cx="1426845" cy="12712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2455912"/>
            <a:ext cx="3912870" cy="80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rebuchet MS"/>
                <a:cs typeface="Trebuchet MS"/>
              </a:rPr>
              <a:t>Dengan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demikian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x</a:t>
            </a:r>
            <a:r>
              <a:rPr sz="1100" spc="-15" dirty="0">
                <a:latin typeface="Trebuchet MS"/>
                <a:cs typeface="Trebuchet MS"/>
              </a:rPr>
              <a:t>-nya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sama,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sedangkan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Calibri"/>
                <a:cs typeface="Calibri"/>
              </a:rPr>
              <a:t>y</a:t>
            </a:r>
            <a:r>
              <a:rPr sz="1100" spc="-30" dirty="0">
                <a:latin typeface="Trebuchet MS"/>
                <a:cs typeface="Trebuchet MS"/>
              </a:rPr>
              <a:t>-nya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hanya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berbeda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tanda,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akibatnya:</a:t>
            </a:r>
            <a:endParaRPr sz="1100">
              <a:latin typeface="Trebuchet MS"/>
              <a:cs typeface="Trebuchet MS"/>
            </a:endParaRPr>
          </a:p>
          <a:p>
            <a:pPr marL="1332865">
              <a:lnSpc>
                <a:spcPct val="100000"/>
              </a:lnSpc>
              <a:spcBef>
                <a:spcPts val="530"/>
              </a:spcBef>
            </a:pPr>
            <a:r>
              <a:rPr sz="1100" spc="40" dirty="0">
                <a:latin typeface="Calibri"/>
                <a:cs typeface="Calibri"/>
              </a:rPr>
              <a:t>sin(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432560">
              <a:lnSpc>
                <a:spcPct val="100000"/>
              </a:lnSpc>
              <a:spcBef>
                <a:spcPts val="335"/>
              </a:spcBef>
            </a:pPr>
            <a:r>
              <a:rPr sz="1100" spc="15" dirty="0">
                <a:latin typeface="Calibri"/>
                <a:cs typeface="Calibri"/>
              </a:rPr>
              <a:t>cos(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</a:t>
            </a:r>
            <a:r>
              <a:rPr sz="1100" spc="-20" dirty="0">
                <a:latin typeface="Calibri"/>
                <a:cs typeface="Calibri"/>
              </a:rPr>
              <a:t>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8/21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580376"/>
            <a:ext cx="1607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Perhatikan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gambar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berikut: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6138" y="904341"/>
            <a:ext cx="1471294" cy="1249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2294025"/>
            <a:ext cx="1843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rebuchet MS"/>
                <a:cs typeface="Trebuchet MS"/>
              </a:rPr>
              <a:t>Dapat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ditunjukkan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pula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bahwa: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8045" y="2514573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5386" y="2703333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0115" y="2454515"/>
            <a:ext cx="52514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28625" algn="l"/>
              </a:tabLst>
            </a:pPr>
            <a:r>
              <a:rPr sz="1100" spc="100" dirty="0">
                <a:latin typeface="SimSun"/>
                <a:cs typeface="SimSun"/>
              </a:rPr>
              <a:t> 	 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923" y="2608299"/>
            <a:ext cx="1161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3070" algn="l"/>
              </a:tabLst>
            </a:pPr>
            <a:r>
              <a:rPr sz="1100" spc="25" dirty="0">
                <a:latin typeface="Calibri"/>
                <a:cs typeface="Calibri"/>
              </a:rPr>
              <a:t>sin	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dirty="0">
                <a:latin typeface="Calibri"/>
                <a:cs typeface="Calibri"/>
              </a:rPr>
              <a:t>   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5508" y="2759492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latin typeface="SimSun"/>
                <a:cs typeface="SimSun"/>
              </a:rPr>
              <a:t> 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3437" y="2819551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0778" y="300831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1928" y="2759492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latin typeface="SimSun"/>
                <a:cs typeface="SimSun"/>
              </a:rPr>
              <a:t> 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923" y="2913277"/>
            <a:ext cx="1161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945" algn="l"/>
              </a:tabLst>
            </a:pPr>
            <a:r>
              <a:rPr sz="1100" spc="-10" dirty="0">
                <a:latin typeface="Calibri"/>
                <a:cs typeface="Calibri"/>
              </a:rPr>
              <a:t>cos	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dirty="0">
                <a:latin typeface="Calibri"/>
                <a:cs typeface="Calibri"/>
              </a:rPr>
              <a:t>   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9/21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94" y="1300377"/>
            <a:ext cx="38684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35" dirty="0">
                <a:latin typeface="Trebuchet MS"/>
                <a:cs typeface="Trebuchet MS"/>
              </a:rPr>
              <a:t>K</a:t>
            </a:r>
            <a:r>
              <a:rPr sz="1100" spc="-5" dirty="0">
                <a:latin typeface="Trebuchet MS"/>
                <a:cs typeface="Trebuchet MS"/>
              </a:rPr>
              <a:t>a</a:t>
            </a:r>
            <a:r>
              <a:rPr sz="1100" spc="-70" dirty="0">
                <a:latin typeface="Trebuchet MS"/>
                <a:cs typeface="Trebuchet MS"/>
              </a:rPr>
              <a:t>rena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x,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</a:t>
            </a:r>
            <a:r>
              <a:rPr sz="1100" spc="-70" dirty="0">
                <a:latin typeface="Trebuchet MS"/>
                <a:cs typeface="Trebuchet MS"/>
              </a:rPr>
              <a:t>erada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pada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ling</a:t>
            </a:r>
            <a:r>
              <a:rPr sz="1100" spc="-75" dirty="0">
                <a:latin typeface="Trebuchet MS"/>
                <a:cs typeface="Trebuchet MS"/>
              </a:rPr>
              <a:t>k</a:t>
            </a:r>
            <a:r>
              <a:rPr sz="1100" spc="-85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satuan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ma</a:t>
            </a:r>
            <a:r>
              <a:rPr sz="1100" spc="-70" dirty="0">
                <a:latin typeface="Trebuchet MS"/>
                <a:cs typeface="Trebuchet MS"/>
              </a:rPr>
              <a:t>k</a:t>
            </a:r>
            <a:r>
              <a:rPr sz="1100" spc="-55" dirty="0">
                <a:latin typeface="Trebuchet MS"/>
                <a:cs typeface="Trebuchet MS"/>
              </a:rPr>
              <a:t>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libri"/>
                <a:cs typeface="Calibri"/>
              </a:rPr>
              <a:t>y  </a:t>
            </a:r>
            <a:r>
              <a:rPr sz="1100" spc="-65" dirty="0">
                <a:latin typeface="Trebuchet MS"/>
                <a:cs typeface="Trebuchet MS"/>
              </a:rPr>
              <a:t>memenuhi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libri"/>
                <a:cs typeface="Calibri"/>
              </a:rPr>
              <a:t>x</a:t>
            </a:r>
            <a:r>
              <a:rPr sz="1200" spc="97" baseline="27777" dirty="0">
                <a:latin typeface="Tahoma"/>
                <a:cs typeface="Tahoma"/>
              </a:rPr>
              <a:t>2</a:t>
            </a:r>
            <a:r>
              <a:rPr sz="1200" spc="60" baseline="27777" dirty="0">
                <a:latin typeface="Tahoma"/>
                <a:cs typeface="Tahoma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libri"/>
                <a:cs typeface="Calibri"/>
              </a:rPr>
              <a:t>y</a:t>
            </a:r>
            <a:r>
              <a:rPr sz="1200" spc="44" baseline="27777" dirty="0">
                <a:latin typeface="Tahoma"/>
                <a:cs typeface="Tahoma"/>
              </a:rPr>
              <a:t>2</a:t>
            </a:r>
            <a:r>
              <a:rPr sz="1200" spc="150" baseline="27777" dirty="0">
                <a:latin typeface="Tahoma"/>
                <a:cs typeface="Tahoma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60" dirty="0">
                <a:latin typeface="Calibri"/>
                <a:cs typeface="Calibri"/>
              </a:rPr>
              <a:t>1</a:t>
            </a:r>
            <a:r>
              <a:rPr sz="1100" spc="-60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akibatnya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muncul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identitas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penting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menghubungkan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fungsi-fungsi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sinus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cosinus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rebuchet MS"/>
              <a:cs typeface="Trebuchet MS"/>
            </a:endParaRPr>
          </a:p>
          <a:p>
            <a:pPr marL="121285" algn="ctr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Calibri"/>
                <a:cs typeface="Calibri"/>
              </a:rPr>
              <a:t>sin</a:t>
            </a:r>
            <a:r>
              <a:rPr sz="1200" spc="22" baseline="31250" dirty="0">
                <a:latin typeface="Tahoma"/>
                <a:cs typeface="Tahoma"/>
              </a:rPr>
              <a:t>2</a:t>
            </a:r>
            <a:r>
              <a:rPr sz="1200" spc="-44" baseline="3125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cos</a:t>
            </a:r>
            <a:r>
              <a:rPr sz="1200" spc="-15" baseline="31250" dirty="0">
                <a:latin typeface="Tahoma"/>
                <a:cs typeface="Tahoma"/>
              </a:rPr>
              <a:t>2</a:t>
            </a:r>
            <a:r>
              <a:rPr sz="1200" spc="-44" baseline="3125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10/21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Tabel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Ringkas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Nilai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Fungsi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Trigonometri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9595" y="987437"/>
            <a:ext cx="1920240" cy="183388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11/21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Grafik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Fungsi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Sinus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Cosinus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727" y="1008799"/>
            <a:ext cx="2639568" cy="10149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158428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2036388"/>
            <a:ext cx="3602990" cy="1290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spc="25" dirty="0">
                <a:latin typeface="Calibri"/>
                <a:cs typeface="Calibri"/>
              </a:rPr>
              <a:t>sin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Calibri"/>
                <a:cs typeface="Calibri"/>
              </a:rPr>
              <a:t>cos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keduan</a:t>
            </a:r>
            <a:r>
              <a:rPr sz="1000" spc="-75" dirty="0">
                <a:latin typeface="Trebuchet MS"/>
                <a:cs typeface="Trebuchet MS"/>
              </a:rPr>
              <a:t>y</a:t>
            </a:r>
            <a:r>
              <a:rPr sz="1000" spc="-50" dirty="0">
                <a:latin typeface="Trebuchet MS"/>
                <a:cs typeface="Trebuchet MS"/>
              </a:rPr>
              <a:t>a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b</a:t>
            </a:r>
            <a:r>
              <a:rPr sz="1000" spc="-50" dirty="0">
                <a:latin typeface="Trebuchet MS"/>
                <a:cs typeface="Trebuchet MS"/>
              </a:rPr>
              <a:t>erkis</a:t>
            </a:r>
            <a:r>
              <a:rPr sz="1000" spc="-90" dirty="0">
                <a:latin typeface="Trebuchet MS"/>
                <a:cs typeface="Trebuchet MS"/>
              </a:rPr>
              <a:t>a</a:t>
            </a:r>
            <a:r>
              <a:rPr sz="1000" spc="-50" dirty="0">
                <a:latin typeface="Trebuchet MS"/>
                <a:cs typeface="Trebuchet MS"/>
              </a:rPr>
              <a:t>r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ant</a:t>
            </a:r>
            <a:r>
              <a:rPr sz="1000" spc="-75" dirty="0">
                <a:latin typeface="Trebuchet MS"/>
                <a:cs typeface="Trebuchet MS"/>
              </a:rPr>
              <a:t>a</a:t>
            </a:r>
            <a:r>
              <a:rPr sz="1000" spc="-50" dirty="0">
                <a:latin typeface="Trebuchet MS"/>
                <a:cs typeface="Trebuchet MS"/>
              </a:rPr>
              <a:t>ra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9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473709">
              <a:lnSpc>
                <a:spcPct val="100000"/>
              </a:lnSpc>
              <a:spcBef>
                <a:spcPts val="390"/>
              </a:spcBef>
            </a:pPr>
            <a:r>
              <a:rPr sz="1000" spc="-25" dirty="0">
                <a:latin typeface="Trebuchet MS"/>
                <a:cs typeface="Trebuchet MS"/>
              </a:rPr>
              <a:t>Kedua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grafik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berulang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pada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interval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yang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berdampingan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di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sepanjang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Calibri"/>
                <a:cs typeface="Calibri"/>
              </a:rPr>
              <a:t>2</a:t>
            </a:r>
            <a:r>
              <a:rPr sz="1000" i="1" spc="-20" dirty="0">
                <a:latin typeface="Calibri"/>
                <a:cs typeface="Calibri"/>
              </a:rPr>
              <a:t>π</a:t>
            </a:r>
            <a:r>
              <a:rPr sz="1000" spc="-2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200"/>
              </a:lnSpc>
              <a:spcBef>
                <a:spcPts val="390"/>
              </a:spcBef>
            </a:pPr>
            <a:r>
              <a:rPr sz="1000" spc="-50" dirty="0">
                <a:latin typeface="Trebuchet MS"/>
                <a:cs typeface="Trebuchet MS"/>
              </a:rPr>
              <a:t>Grafik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sin</a:t>
            </a:r>
            <a:r>
              <a:rPr sz="1000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simetri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terhadap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titik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asal,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dan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grafik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cos</a:t>
            </a:r>
            <a:r>
              <a:rPr sz="1000" spc="-6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50" dirty="0">
                <a:latin typeface="Trebuchet MS"/>
                <a:cs typeface="Trebuchet MS"/>
              </a:rPr>
              <a:t>simetri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terhadap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sumbu-</a:t>
            </a:r>
            <a:r>
              <a:rPr sz="1000" i="1" spc="-30" dirty="0">
                <a:latin typeface="Calibri"/>
                <a:cs typeface="Calibri"/>
              </a:rPr>
              <a:t>y</a:t>
            </a:r>
            <a:r>
              <a:rPr sz="1000" spc="-3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1000" spc="-50" dirty="0">
                <a:latin typeface="Trebuchet MS"/>
                <a:cs typeface="Trebuchet MS"/>
              </a:rPr>
              <a:t>Grafik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sin</a:t>
            </a:r>
            <a:r>
              <a:rPr sz="1000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sama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seperti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cos</a:t>
            </a:r>
            <a:r>
              <a:rPr sz="1000" spc="-6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tetapi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digeser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i="1" spc="45" dirty="0">
                <a:latin typeface="Calibri"/>
                <a:cs typeface="Calibri"/>
              </a:rPr>
              <a:t>π/</a:t>
            </a:r>
            <a:r>
              <a:rPr sz="1000" spc="45" dirty="0">
                <a:latin typeface="Calibri"/>
                <a:cs typeface="Calibri"/>
              </a:rPr>
              <a:t>2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satuan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80" dirty="0">
                <a:latin typeface="Trebuchet MS"/>
                <a:cs typeface="Trebuchet MS"/>
              </a:rPr>
              <a:t>ke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kanan.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36086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715145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3069412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12/21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643011"/>
            <a:ext cx="2251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3333B2"/>
                </a:solidFill>
                <a:latin typeface="Trebuchet MS"/>
                <a:cs typeface="Trebuchet MS"/>
              </a:rPr>
              <a:t>Empat</a:t>
            </a:r>
            <a:r>
              <a:rPr sz="1200" spc="2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Trebuchet MS"/>
                <a:cs typeface="Trebuchet MS"/>
              </a:rPr>
              <a:t>Fungsi</a:t>
            </a:r>
            <a:r>
              <a:rPr sz="1200" spc="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3333B2"/>
                </a:solidFill>
                <a:latin typeface="Trebuchet MS"/>
                <a:cs typeface="Trebuchet MS"/>
              </a:rPr>
              <a:t>Trigonometri</a:t>
            </a:r>
            <a:r>
              <a:rPr sz="1200" spc="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3333B2"/>
                </a:solidFill>
                <a:latin typeface="Trebuchet MS"/>
                <a:cs typeface="Trebuchet MS"/>
              </a:rPr>
              <a:t>Lainnya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1296" y="1193239"/>
            <a:ext cx="4451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Calibri"/>
                <a:cs typeface="Calibri"/>
              </a:rPr>
              <a:t>tan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2144" y="1099513"/>
            <a:ext cx="268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7148" y="130985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6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4448" y="1288274"/>
            <a:ext cx="284480" cy="327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0"/>
              </a:spcBef>
            </a:pP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6689" y="1517826"/>
            <a:ext cx="429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Calibri"/>
                <a:cs typeface="Calibri"/>
              </a:rPr>
              <a:t>cot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77148" y="163443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6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72144" y="1612860"/>
            <a:ext cx="268605" cy="332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210"/>
              </a:lnSpc>
              <a:spcBef>
                <a:spcPts val="90"/>
              </a:spcBef>
            </a:pP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10"/>
              </a:lnSpc>
            </a:pP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3623" y="1846490"/>
            <a:ext cx="4229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sec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7148" y="196308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6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9015" y="2175140"/>
            <a:ext cx="4229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Calibri"/>
                <a:cs typeface="Calibri"/>
              </a:rPr>
              <a:t>csc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2540" y="229175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2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64448" y="1941523"/>
            <a:ext cx="284480" cy="520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210"/>
              </a:lnSpc>
              <a:spcBef>
                <a:spcPts val="90"/>
              </a:spcBef>
            </a:pPr>
            <a:r>
              <a:rPr sz="1100" spc="-10" dirty="0">
                <a:latin typeface="Calibri"/>
                <a:cs typeface="Calibri"/>
              </a:rPr>
              <a:t>cos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5240" algn="ctr">
              <a:lnSpc>
                <a:spcPts val="1210"/>
              </a:lnSpc>
            </a:pP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5240" algn="ctr">
              <a:lnSpc>
                <a:spcPct val="100000"/>
              </a:lnSpc>
              <a:spcBef>
                <a:spcPts val="165"/>
              </a:spcBef>
            </a:pPr>
            <a:r>
              <a:rPr sz="1100" spc="25" dirty="0">
                <a:latin typeface="Calibri"/>
                <a:cs typeface="Calibri"/>
              </a:rPr>
              <a:t>sin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13/21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Grafik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Fungsi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Tangen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56945"/>
            <a:ext cx="4608195" cy="2499360"/>
            <a:chOff x="0" y="956945"/>
            <a:chExt cx="4608195" cy="249936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3147" y="956945"/>
              <a:ext cx="2301716" cy="23402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25520"/>
              <a:ext cx="4608195" cy="130810"/>
            </a:xfrm>
            <a:custGeom>
              <a:avLst/>
              <a:gdLst/>
              <a:ahLst/>
              <a:cxnLst/>
              <a:rect l="l" t="t" r="r" b="b"/>
              <a:pathLst>
                <a:path w="4608195" h="130810">
                  <a:moveTo>
                    <a:pt x="4608004" y="0"/>
                  </a:moveTo>
                  <a:lnTo>
                    <a:pt x="0" y="0"/>
                  </a:lnTo>
                  <a:lnTo>
                    <a:pt x="0" y="130479"/>
                  </a:lnTo>
                  <a:lnTo>
                    <a:pt x="4608004" y="13047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66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14/21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Hubungan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dengan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Trigonometri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Sudut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7169" y="972832"/>
            <a:ext cx="1396999" cy="1203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43797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8995" y="2216566"/>
            <a:ext cx="347408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Trebuchet MS"/>
                <a:cs typeface="Trebuchet MS"/>
              </a:rPr>
              <a:t>Sudut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biasanya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diukur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dalam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derajat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atau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dalam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radian.</a:t>
            </a:r>
            <a:endParaRPr sz="1100">
              <a:latin typeface="Trebuchet MS"/>
              <a:cs typeface="Trebuchet MS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rebuchet MS"/>
                <a:cs typeface="Trebuchet MS"/>
              </a:rPr>
              <a:t>1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radian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didefinisikan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sebagai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sudut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berkorespondensi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busur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sepanjang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1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satuan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lingkaran.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latin typeface="Calibri"/>
                <a:cs typeface="Calibri"/>
              </a:rPr>
              <a:t>18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200" i="1" spc="202" baseline="27777" dirty="0">
                <a:latin typeface="Palatino Linotype"/>
                <a:cs typeface="Palatino Linotype"/>
              </a:rPr>
              <a:t>◦</a:t>
            </a:r>
            <a:r>
              <a:rPr sz="1200" i="1" baseline="27777" dirty="0">
                <a:latin typeface="Palatino Linotype"/>
                <a:cs typeface="Palatino Linotype"/>
              </a:rPr>
              <a:t> </a:t>
            </a:r>
            <a:r>
              <a:rPr sz="1200" i="1" spc="-75" baseline="27777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π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radian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1415927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radian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55383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935935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15/21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2194" y="776351"/>
            <a:ext cx="1143000" cy="952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94" y="459056"/>
            <a:ext cx="2573655" cy="2160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204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  <a:p>
            <a:pPr marL="50165" marR="570230" algn="just">
              <a:lnSpc>
                <a:spcPct val="102600"/>
              </a:lnSpc>
              <a:spcBef>
                <a:spcPts val="60"/>
              </a:spcBef>
            </a:pPr>
            <a:r>
              <a:rPr sz="1100" spc="-30" dirty="0">
                <a:latin typeface="Tahoma"/>
                <a:cs typeface="Tahoma"/>
              </a:rPr>
              <a:t>Diberikan </a:t>
            </a:r>
            <a:r>
              <a:rPr sz="1100" spc="-45" dirty="0">
                <a:latin typeface="Tahoma"/>
                <a:cs typeface="Tahoma"/>
              </a:rPr>
              <a:t>fungsi </a:t>
            </a:r>
            <a:r>
              <a:rPr sz="1100" i="1" spc="60" dirty="0">
                <a:latin typeface="Calibri"/>
                <a:cs typeface="Calibri"/>
              </a:rPr>
              <a:t>h </a:t>
            </a:r>
            <a:r>
              <a:rPr sz="1100" spc="-40" dirty="0">
                <a:latin typeface="Tahoma"/>
                <a:cs typeface="Tahoma"/>
              </a:rPr>
              <a:t>dari </a:t>
            </a:r>
            <a:r>
              <a:rPr sz="1100" spc="-45" dirty="0">
                <a:latin typeface="Tahoma"/>
                <a:cs typeface="Tahoma"/>
              </a:rPr>
              <a:t>himpunan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C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{−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himpunan 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100" i="1" dirty="0">
                <a:latin typeface="Calibri"/>
                <a:cs typeface="Calibri"/>
              </a:rPr>
              <a:t>   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9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denga</a:t>
            </a:r>
            <a:r>
              <a:rPr sz="1100" spc="-55" dirty="0">
                <a:latin typeface="Tahoma"/>
                <a:cs typeface="Tahoma"/>
              </a:rPr>
              <a:t>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aturan  </a:t>
            </a:r>
            <a:r>
              <a:rPr sz="1100" spc="-50" dirty="0">
                <a:latin typeface="Tahoma"/>
                <a:cs typeface="Tahoma"/>
              </a:rPr>
              <a:t>fungsinya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berikut.</a:t>
            </a:r>
            <a:endParaRPr sz="1100">
              <a:latin typeface="Tahoma"/>
              <a:cs typeface="Tahoma"/>
            </a:endParaRPr>
          </a:p>
          <a:p>
            <a:pPr marL="50165" algn="just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375" dirty="0">
                <a:latin typeface="Tahoma"/>
                <a:cs typeface="Tahoma"/>
              </a:rPr>
              <a:t> </a:t>
            </a:r>
            <a:r>
              <a:rPr sz="1100" spc="38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375" dirty="0">
                <a:latin typeface="Tahoma"/>
                <a:cs typeface="Tahoma"/>
              </a:rPr>
              <a:t> </a:t>
            </a:r>
            <a:r>
              <a:rPr sz="1100" spc="38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4</a:t>
            </a:r>
            <a:r>
              <a:rPr sz="1100" spc="-2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50800" algn="just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9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 marR="43180" indent="-635">
              <a:lnSpc>
                <a:spcPct val="102600"/>
              </a:lnSpc>
              <a:spcBef>
                <a:spcPts val="760"/>
              </a:spcBef>
            </a:pPr>
            <a:r>
              <a:rPr sz="1100" spc="-30" dirty="0">
                <a:latin typeface="Tahoma"/>
                <a:cs typeface="Tahoma"/>
              </a:rPr>
              <a:t>Domain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h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D</a:t>
            </a:r>
            <a:r>
              <a:rPr sz="1200" i="1" spc="195" baseline="-13888" dirty="0">
                <a:latin typeface="Trebuchet MS"/>
                <a:cs typeface="Trebuchet MS"/>
              </a:rPr>
              <a:t>h</a:t>
            </a:r>
            <a:r>
              <a:rPr sz="1200" i="1" spc="165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C</a:t>
            </a:r>
            <a:r>
              <a:rPr sz="1100" i="1" spc="12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{−</a:t>
            </a:r>
            <a:r>
              <a:rPr sz="1100" spc="40" dirty="0">
                <a:latin typeface="Calibri"/>
                <a:cs typeface="Calibri"/>
              </a:rPr>
              <a:t>1</a:t>
            </a:r>
            <a:r>
              <a:rPr sz="1100" i="1" spc="4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45" dirty="0">
                <a:latin typeface="Tahoma"/>
                <a:cs typeface="Tahoma"/>
              </a:rPr>
              <a:t>,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i="1" spc="60" baseline="-13888" dirty="0">
                <a:latin typeface="Trebuchet MS"/>
                <a:cs typeface="Trebuchet MS"/>
              </a:rPr>
              <a:t>h</a:t>
            </a:r>
            <a:r>
              <a:rPr sz="1200" i="1" spc="165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   </a:t>
            </a:r>
            <a:r>
              <a:rPr sz="1100" spc="-25" dirty="0">
                <a:latin typeface="Tahoma"/>
                <a:cs typeface="Tahoma"/>
              </a:rPr>
              <a:t>Kodomain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Calibri"/>
                <a:cs typeface="Calibri"/>
              </a:rPr>
              <a:t>1</a:t>
            </a:r>
            <a:r>
              <a:rPr sz="1100" i="1" spc="6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4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9</a:t>
            </a:r>
            <a:r>
              <a:rPr sz="1100" spc="45" dirty="0">
                <a:latin typeface="Lucida Sans Unicode"/>
                <a:cs typeface="Lucida Sans Unicode"/>
              </a:rPr>
              <a:t>}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30"/>
              </a:spcBef>
              <a:tabLst>
                <a:tab pos="1428750" algn="l"/>
              </a:tabLst>
            </a:pP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R</a:t>
            </a:r>
            <a:r>
              <a:rPr sz="1200" i="1" spc="202" baseline="-13888" dirty="0">
                <a:latin typeface="Trebuchet MS"/>
                <a:cs typeface="Trebuchet MS"/>
              </a:rPr>
              <a:t>h</a:t>
            </a:r>
            <a:r>
              <a:rPr sz="1200" i="1" spc="172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D</a:t>
            </a:r>
            <a:r>
              <a:rPr sz="1100" spc="110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5/23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5350" y="635088"/>
            <a:ext cx="1120139" cy="222313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16/21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995" y="0"/>
            <a:ext cx="2304415" cy="487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0">
              <a:lnSpc>
                <a:spcPts val="710"/>
              </a:lnSpc>
              <a:spcBef>
                <a:spcPts val="50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07950" marR="407034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7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87553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Identitas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Trigonometri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9054" y="1002652"/>
            <a:ext cx="1459230" cy="16116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17/21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006" y="596011"/>
            <a:ext cx="2366962" cy="21478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18/21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861" y="171467"/>
            <a:ext cx="722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Fungsi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487680"/>
          </a:xfrm>
          <a:custGeom>
            <a:avLst/>
            <a:gdLst/>
            <a:ahLst/>
            <a:cxnLst/>
            <a:rect l="l" t="t" r="r" b="b"/>
            <a:pathLst>
              <a:path w="2304415" h="487680">
                <a:moveTo>
                  <a:pt x="2303995" y="0"/>
                </a:moveTo>
                <a:lnTo>
                  <a:pt x="0" y="0"/>
                </a:lnTo>
                <a:lnTo>
                  <a:pt x="0" y="487552"/>
                </a:lnTo>
                <a:lnTo>
                  <a:pt x="2303995" y="487552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8065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Sifat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95"/>
              </a:lnSpc>
            </a:pP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Grafik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Sinus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Cosinus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Trigonometri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Lainnya;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Grafik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6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Tangen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Hubungan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dengan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Trigonometri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5" action="ppaction://hlinksldjump"/>
              </a:rPr>
              <a:t>Sudut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Daftar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Identitas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954" y="625525"/>
            <a:ext cx="1581150" cy="8534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19/21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6103" y="3344944"/>
            <a:ext cx="8572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0.7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1193"/>
            <a:ext cx="1969770" cy="10471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  <a:p>
            <a:pPr marL="12700" marR="5080" algn="just">
              <a:lnSpc>
                <a:spcPct val="102600"/>
              </a:lnSpc>
              <a:spcBef>
                <a:spcPts val="400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-25" dirty="0">
                <a:latin typeface="Tahoma"/>
                <a:cs typeface="Tahoma"/>
              </a:rPr>
              <a:t>im</a:t>
            </a:r>
            <a:r>
              <a:rPr sz="1100" spc="-55" dirty="0">
                <a:latin typeface="Tahoma"/>
                <a:cs typeface="Tahoma"/>
              </a:rPr>
              <a:t>punan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80" dirty="0">
                <a:latin typeface="Lucida Sans Unicode"/>
                <a:cs typeface="Lucida Sans Unicode"/>
              </a:rPr>
              <a:t>} 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  </a:t>
            </a:r>
            <a:r>
              <a:rPr sz="1100" spc="-45" dirty="0">
                <a:latin typeface="Tahoma"/>
                <a:cs typeface="Tahoma"/>
              </a:rPr>
              <a:t>serta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aturan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berikut.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9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2519" y="685927"/>
            <a:ext cx="1184275" cy="9779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35151" y="1711413"/>
            <a:ext cx="421640" cy="1727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0" dirty="0">
                <a:latin typeface="Tahoma"/>
                <a:cs typeface="Tahoma"/>
              </a:rPr>
              <a:t>bukan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694331"/>
            <a:ext cx="3884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54455" algn="l"/>
              </a:tabLst>
            </a:pPr>
            <a:r>
              <a:rPr sz="1100" spc="3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turan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atas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8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(3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866403"/>
            <a:ext cx="2722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1595" algn="l"/>
              </a:tabLst>
            </a:pP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-55" dirty="0">
                <a:latin typeface="Tahoma"/>
                <a:cs typeface="Tahoma"/>
              </a:rPr>
              <a:t>k</a:t>
            </a:r>
            <a:r>
              <a:rPr sz="1100" spc="-10" dirty="0">
                <a:latin typeface="Tahoma"/>
                <a:cs typeface="Tahoma"/>
              </a:rPr>
              <a:t>ait</a:t>
            </a:r>
            <a:r>
              <a:rPr sz="1100" spc="-4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60" dirty="0">
                <a:latin typeface="Tahoma"/>
                <a:cs typeface="Tahoma"/>
              </a:rPr>
              <a:t>ang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</a:t>
            </a:r>
            <a:r>
              <a:rPr sz="1100" spc="-55" dirty="0">
                <a:latin typeface="Tahoma"/>
                <a:cs typeface="Tahoma"/>
              </a:rPr>
              <a:t>er</a:t>
            </a:r>
            <a:r>
              <a:rPr sz="1100" spc="-35" dirty="0">
                <a:latin typeface="Tahoma"/>
                <a:cs typeface="Tahoma"/>
              </a:rPr>
              <a:t>b</a:t>
            </a:r>
            <a:r>
              <a:rPr sz="1100" spc="-45" dirty="0">
                <a:latin typeface="Tahoma"/>
                <a:cs typeface="Tahoma"/>
              </a:rPr>
              <a:t>eda).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6/23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95535"/>
            <a:ext cx="1969770" cy="10769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  <a:p>
            <a:pPr marL="12700" marR="5080" algn="just">
              <a:lnSpc>
                <a:spcPct val="102600"/>
              </a:lnSpc>
              <a:spcBef>
                <a:spcPts val="515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-25" dirty="0">
                <a:latin typeface="Tahoma"/>
                <a:cs typeface="Tahoma"/>
              </a:rPr>
              <a:t>im</a:t>
            </a:r>
            <a:r>
              <a:rPr sz="1100" spc="-55" dirty="0">
                <a:latin typeface="Tahoma"/>
                <a:cs typeface="Tahoma"/>
              </a:rPr>
              <a:t>punan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80" dirty="0">
                <a:latin typeface="Lucida Sans Unicode"/>
                <a:cs typeface="Lucida Sans Unicode"/>
              </a:rPr>
              <a:t>} 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,  </a:t>
            </a:r>
            <a:r>
              <a:rPr sz="1100" spc="-45" dirty="0">
                <a:latin typeface="Tahoma"/>
                <a:cs typeface="Tahoma"/>
              </a:rPr>
              <a:t>serta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aturan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berikut.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 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›→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4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8544" y="695452"/>
            <a:ext cx="1158875" cy="9779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1722906"/>
            <a:ext cx="854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Aturan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 </a:t>
            </a:r>
            <a:r>
              <a:rPr sz="1100" spc="-40" dirty="0">
                <a:latin typeface="Tahoma"/>
                <a:cs typeface="Tahoma"/>
              </a:rPr>
              <a:t>atas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151" y="1739988"/>
            <a:ext cx="421640" cy="1727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0" dirty="0">
                <a:latin typeface="Tahoma"/>
                <a:cs typeface="Tahoma"/>
              </a:rPr>
              <a:t>bukan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9654" y="1722906"/>
            <a:ext cx="2504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karena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tidak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dikaitkan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ke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894978"/>
            <a:ext cx="1523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715" algn="l"/>
              </a:tabLst>
            </a:pPr>
            <a:r>
              <a:rPr sz="1100" spc="-45" dirty="0">
                <a:latin typeface="Tahoma"/>
                <a:cs typeface="Tahoma"/>
              </a:rPr>
              <a:t>suatu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80" dirty="0">
                <a:latin typeface="Calibri"/>
                <a:cs typeface="Calibri"/>
              </a:rPr>
              <a:t>B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7/23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3749" y="599909"/>
            <a:ext cx="1609725" cy="357505"/>
          </a:xfrm>
          <a:custGeom>
            <a:avLst/>
            <a:gdLst/>
            <a:ahLst/>
            <a:cxnLst/>
            <a:rect l="l" t="t" r="r" b="b"/>
            <a:pathLst>
              <a:path w="1609725" h="357505">
                <a:moveTo>
                  <a:pt x="1124623" y="184785"/>
                </a:moveTo>
                <a:lnTo>
                  <a:pt x="0" y="184785"/>
                </a:lnTo>
                <a:lnTo>
                  <a:pt x="0" y="356908"/>
                </a:lnTo>
                <a:lnTo>
                  <a:pt x="1124623" y="356908"/>
                </a:lnTo>
                <a:lnTo>
                  <a:pt x="1124623" y="184785"/>
                </a:lnTo>
                <a:close/>
              </a:path>
              <a:path w="1609725" h="357505">
                <a:moveTo>
                  <a:pt x="1609725" y="0"/>
                </a:moveTo>
                <a:lnTo>
                  <a:pt x="715619" y="0"/>
                </a:lnTo>
                <a:lnTo>
                  <a:pt x="715619" y="172123"/>
                </a:lnTo>
                <a:lnTo>
                  <a:pt x="1609725" y="172123"/>
                </a:lnTo>
                <a:lnTo>
                  <a:pt x="1609725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1094" y="410755"/>
            <a:ext cx="3946525" cy="24745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88900" marR="55880">
              <a:lnSpc>
                <a:spcPct val="106400"/>
              </a:lnSpc>
              <a:spcBef>
                <a:spcPts val="5"/>
              </a:spcBef>
            </a:pPr>
            <a:r>
              <a:rPr sz="1100" spc="-10" dirty="0">
                <a:latin typeface="Tahoma"/>
                <a:cs typeface="Tahoma"/>
              </a:rPr>
              <a:t>Jika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aturan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suatu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dinyatakan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dalam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persamaan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berbentuk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(</a:t>
            </a:r>
            <a:r>
              <a:rPr sz="1100" i="1" spc="70" dirty="0">
                <a:latin typeface="Calibri"/>
                <a:cs typeface="Calibri"/>
              </a:rPr>
              <a:t>x</a:t>
            </a:r>
            <a:r>
              <a:rPr sz="1100" spc="70" dirty="0">
                <a:latin typeface="Calibri"/>
                <a:cs typeface="Calibri"/>
              </a:rPr>
              <a:t>)</a:t>
            </a:r>
            <a:r>
              <a:rPr sz="1100" spc="7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disebut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bebas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Arial"/>
                <a:cs typeface="Arial"/>
              </a:rPr>
              <a:t>independent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variable</a:t>
            </a:r>
            <a:r>
              <a:rPr sz="1100" spc="-40" dirty="0">
                <a:latin typeface="Tahoma"/>
                <a:cs typeface="Tahoma"/>
              </a:rPr>
              <a:t>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60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disebut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tak-bebas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</a:t>
            </a:r>
            <a:r>
              <a:rPr sz="1100" i="1" spc="-55" dirty="0">
                <a:latin typeface="Arial"/>
                <a:cs typeface="Arial"/>
              </a:rPr>
              <a:t>dependent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variable</a:t>
            </a:r>
            <a:r>
              <a:rPr sz="1100" spc="-4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88900">
              <a:lnSpc>
                <a:spcPts val="1435"/>
              </a:lnSpc>
              <a:spcBef>
                <a:spcPts val="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  <a:p>
            <a:pPr marL="88900">
              <a:lnSpc>
                <a:spcPts val="1315"/>
              </a:lnSpc>
            </a:pPr>
            <a:r>
              <a:rPr sz="1100" spc="-30" dirty="0">
                <a:latin typeface="Tahoma"/>
                <a:cs typeface="Tahoma"/>
              </a:rPr>
              <a:t>Diberikan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1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27777" dirty="0">
                <a:latin typeface="Calibri"/>
                <a:cs typeface="Calibri"/>
              </a:rPr>
              <a:t>2</a:t>
            </a:r>
            <a:r>
              <a:rPr sz="1200" spc="165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(0)</a:t>
            </a:r>
            <a:r>
              <a:rPr sz="1100" spc="3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(2)</a:t>
            </a:r>
            <a:r>
              <a:rPr sz="1100" spc="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i="1" spc="35" dirty="0">
                <a:latin typeface="Calibri"/>
                <a:cs typeface="Calibri"/>
              </a:rPr>
              <a:t>a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100" spc="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100" spc="40" dirty="0">
                <a:latin typeface="Calibri"/>
                <a:cs typeface="Calibri"/>
              </a:rPr>
              <a:t>)</a:t>
            </a:r>
            <a:r>
              <a:rPr sz="1100" spc="4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h</a:t>
            </a:r>
            <a:r>
              <a:rPr sz="1100" spc="40" dirty="0">
                <a:latin typeface="Calibri"/>
                <a:cs typeface="Calibri"/>
              </a:rPr>
              <a:t>)</a:t>
            </a:r>
            <a:r>
              <a:rPr sz="1100" spc="4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55" dirty="0">
                <a:latin typeface="Calibri"/>
                <a:cs typeface="Calibri"/>
              </a:rPr>
              <a:t>R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-150" baseline="-13888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630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(0)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3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(2)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7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635"/>
              </a:spcBef>
              <a:tabLst>
                <a:tab pos="1047750" algn="l"/>
              </a:tabLst>
            </a:pPr>
            <a:r>
              <a:rPr sz="1100" i="1" spc="155" dirty="0">
                <a:latin typeface="Calibri"/>
                <a:cs typeface="Calibri"/>
              </a:rPr>
              <a:t>R</a:t>
            </a:r>
            <a:r>
              <a:rPr sz="1200" i="1" spc="232" baseline="-13888" dirty="0">
                <a:latin typeface="Trebuchet MS"/>
                <a:cs typeface="Trebuchet MS"/>
              </a:rPr>
              <a:t>f</a:t>
            </a:r>
            <a:r>
              <a:rPr sz="1200" i="1" spc="300" baseline="-13888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[3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∞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100" spc="3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8/23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1290" y="3344944"/>
            <a:ext cx="96266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412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6620" y="704684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6494" y="473390"/>
            <a:ext cx="3932554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  <a:p>
            <a:pPr marL="63500">
              <a:lnSpc>
                <a:spcPts val="1315"/>
              </a:lnSpc>
            </a:pPr>
            <a:r>
              <a:rPr sz="1100" spc="-30" dirty="0">
                <a:latin typeface="Tahoma"/>
                <a:cs typeface="Tahoma"/>
              </a:rPr>
              <a:t>Diberikan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D</a:t>
            </a:r>
            <a:r>
              <a:rPr sz="1200" i="1" spc="165" baseline="-10416" dirty="0">
                <a:latin typeface="Trebuchet MS"/>
                <a:cs typeface="Trebuchet MS"/>
              </a:rPr>
              <a:t>g</a:t>
            </a:r>
            <a:r>
              <a:rPr sz="1200" i="1" spc="209" baseline="-10416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75" dirty="0">
                <a:latin typeface="Calibri"/>
                <a:cs typeface="Calibri"/>
              </a:rPr>
              <a:t>g</a:t>
            </a:r>
            <a:r>
              <a:rPr sz="1100" spc="75" dirty="0">
                <a:latin typeface="Calibri"/>
                <a:cs typeface="Calibri"/>
              </a:rPr>
              <a:t>(</a:t>
            </a:r>
            <a:r>
              <a:rPr sz="1100" i="1" spc="75" dirty="0">
                <a:latin typeface="Calibri"/>
                <a:cs typeface="Calibri"/>
              </a:rPr>
              <a:t>x</a:t>
            </a:r>
            <a:r>
              <a:rPr sz="1100" spc="75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650" spc="120" baseline="40404" dirty="0">
                <a:latin typeface="Lucida Sans Unicode"/>
                <a:cs typeface="Lucida Sans Unicode"/>
              </a:rPr>
              <a:t>√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setiap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D</a:t>
            </a:r>
            <a:r>
              <a:rPr sz="1200" i="1" baseline="-10416" dirty="0">
                <a:latin typeface="Trebuchet MS"/>
                <a:cs typeface="Trebuchet MS"/>
              </a:rPr>
              <a:t>g </a:t>
            </a:r>
            <a:r>
              <a:rPr sz="1200" i="1" spc="-150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0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∞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latin typeface="Tahoma"/>
                <a:cs typeface="Tahoma"/>
              </a:rPr>
              <a:t>T</a:t>
            </a:r>
            <a:r>
              <a:rPr sz="1100" spc="-40" dirty="0">
                <a:latin typeface="Tahoma"/>
                <a:cs typeface="Tahoma"/>
              </a:rPr>
              <a:t>entu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40" dirty="0">
                <a:latin typeface="Tahoma"/>
                <a:cs typeface="Tahoma"/>
              </a:rPr>
              <a:t>anlah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35" dirty="0">
                <a:latin typeface="Calibri"/>
                <a:cs typeface="Calibri"/>
              </a:rPr>
              <a:t>1)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(0</a:t>
            </a:r>
            <a:r>
              <a:rPr sz="1100" spc="40" dirty="0">
                <a:latin typeface="Calibri"/>
                <a:cs typeface="Calibri"/>
              </a:rPr>
              <a:t>)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(1</a:t>
            </a:r>
            <a:r>
              <a:rPr sz="1100" spc="40" dirty="0">
                <a:latin typeface="Calibri"/>
                <a:cs typeface="Calibri"/>
              </a:rPr>
              <a:t>)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29" dirty="0">
                <a:latin typeface="Calibri"/>
                <a:cs typeface="Calibri"/>
              </a:rPr>
              <a:t>R</a:t>
            </a:r>
            <a:r>
              <a:rPr sz="1200" i="1" baseline="-10416" dirty="0">
                <a:latin typeface="Trebuchet MS"/>
                <a:cs typeface="Trebuchet MS"/>
              </a:rPr>
              <a:t>g</a:t>
            </a:r>
            <a:r>
              <a:rPr sz="1200" i="1" spc="-247" baseline="-10416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25" y="1356347"/>
            <a:ext cx="968375" cy="1727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0" dirty="0">
                <a:latin typeface="Tahoma"/>
                <a:cs typeface="Tahoma"/>
              </a:rPr>
              <a:t>tidak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terdefinisi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1339277"/>
            <a:ext cx="2486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53515" algn="l"/>
              </a:tabLst>
            </a:pPr>
            <a:r>
              <a:rPr sz="1100" i="1" spc="-10" dirty="0">
                <a:latin typeface="Calibri"/>
                <a:cs typeface="Calibri"/>
              </a:rPr>
              <a:t>g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35" dirty="0">
                <a:latin typeface="Calibri"/>
                <a:cs typeface="Calibri"/>
              </a:rPr>
              <a:t>1)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8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rena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320" dirty="0">
                <a:latin typeface="Calibri"/>
                <a:cs typeface="Calibri"/>
              </a:rPr>
              <a:t>1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7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sz="1100" i="1" u="sng" spc="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 </a:t>
            </a:r>
            <a:r>
              <a:rPr sz="1100" i="1" u="sng" spc="2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200" i="1" baseline="-10416" dirty="0">
                <a:latin typeface="Trebuchet MS"/>
                <a:cs typeface="Trebuchet MS"/>
              </a:rPr>
              <a:t>g</a:t>
            </a:r>
            <a:r>
              <a:rPr sz="1200" i="1" spc="-247" baseline="-10416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6249" y="2307602"/>
            <a:ext cx="453390" cy="199390"/>
          </a:xfrm>
          <a:custGeom>
            <a:avLst/>
            <a:gdLst/>
            <a:ahLst/>
            <a:cxnLst/>
            <a:rect l="l" t="t" r="r" b="b"/>
            <a:pathLst>
              <a:path w="453389" h="199389">
                <a:moveTo>
                  <a:pt x="453072" y="0"/>
                </a:moveTo>
                <a:lnTo>
                  <a:pt x="0" y="0"/>
                </a:lnTo>
                <a:lnTo>
                  <a:pt x="0" y="199072"/>
                </a:lnTo>
                <a:lnTo>
                  <a:pt x="453072" y="199072"/>
                </a:lnTo>
                <a:lnTo>
                  <a:pt x="45307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3935" y="2855442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9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2754" y="285544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14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1094" y="1505532"/>
            <a:ext cx="402844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356995">
              <a:lnSpc>
                <a:spcPct val="125299"/>
              </a:lnSpc>
              <a:spcBef>
                <a:spcPts val="100"/>
              </a:spcBef>
              <a:tabLst>
                <a:tab pos="1040130" algn="l"/>
              </a:tabLst>
            </a:pPr>
            <a:r>
              <a:rPr sz="1100" i="1" spc="40" dirty="0">
                <a:latin typeface="Calibri"/>
                <a:cs typeface="Calibri"/>
              </a:rPr>
              <a:t>g</a:t>
            </a:r>
            <a:r>
              <a:rPr sz="1100" spc="40" dirty="0">
                <a:latin typeface="Calibri"/>
                <a:cs typeface="Calibri"/>
              </a:rPr>
              <a:t>(0)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3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g</a:t>
            </a:r>
            <a:r>
              <a:rPr sz="1100" spc="40" dirty="0">
                <a:latin typeface="Calibri"/>
                <a:cs typeface="Calibri"/>
              </a:rPr>
              <a:t>(1)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4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(</a:t>
            </a:r>
            <a:r>
              <a:rPr sz="1100" i="1" spc="30" dirty="0">
                <a:latin typeface="Calibri"/>
                <a:cs typeface="Calibri"/>
              </a:rPr>
              <a:t>a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h</a:t>
            </a:r>
            <a:r>
              <a:rPr sz="1100" spc="75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650" spc="22" baseline="45454" dirty="0">
                <a:latin typeface="Lucida Sans Unicode"/>
                <a:cs typeface="Lucida Sans Unicode"/>
              </a:rPr>
              <a:t>√</a:t>
            </a:r>
            <a:r>
              <a:rPr sz="1100" i="1" spc="15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h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3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R</a:t>
            </a:r>
            <a:r>
              <a:rPr sz="1200" i="1" spc="172" baseline="-10416" dirty="0">
                <a:latin typeface="Trebuchet MS"/>
                <a:cs typeface="Trebuchet MS"/>
              </a:rPr>
              <a:t>g</a:t>
            </a:r>
            <a:r>
              <a:rPr sz="1200" i="1" spc="209" baseline="-10416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[3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∞</a:t>
            </a:r>
            <a:r>
              <a:rPr sz="1100" spc="35" dirty="0">
                <a:latin typeface="Calibri"/>
                <a:cs typeface="Calibri"/>
              </a:rPr>
              <a:t>)</a:t>
            </a:r>
            <a:r>
              <a:rPr sz="1100" spc="35" dirty="0">
                <a:latin typeface="Tahoma"/>
                <a:cs typeface="Tahoma"/>
              </a:rPr>
              <a:t>.	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  <a:p>
            <a:pPr marL="88900">
              <a:lnSpc>
                <a:spcPts val="1435"/>
              </a:lnSpc>
              <a:spcBef>
                <a:spcPts val="1430"/>
              </a:spcBef>
            </a:pPr>
            <a:r>
              <a:rPr sz="1200" spc="-55" dirty="0">
                <a:solidFill>
                  <a:srgbClr val="3333B2"/>
                </a:solidFill>
                <a:latin typeface="Trebuchet MS"/>
                <a:cs typeface="Trebuchet MS"/>
              </a:rPr>
              <a:t>Catatan</a:t>
            </a:r>
            <a:endParaRPr sz="1200">
              <a:latin typeface="Trebuchet MS"/>
              <a:cs typeface="Trebuchet MS"/>
            </a:endParaRPr>
          </a:p>
          <a:p>
            <a:pPr marL="88900" marR="43180">
              <a:lnSpc>
                <a:spcPts val="1350"/>
              </a:lnSpc>
              <a:spcBef>
                <a:spcPts val="15"/>
              </a:spcBef>
            </a:pPr>
            <a:r>
              <a:rPr sz="1100" i="1" spc="-45" dirty="0">
                <a:latin typeface="Arial"/>
                <a:cs typeface="Arial"/>
              </a:rPr>
              <a:t>Variabel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Arial"/>
                <a:cs typeface="Arial"/>
              </a:rPr>
              <a:t>bersifat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dummy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replika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25" dirty="0">
                <a:latin typeface="Arial"/>
                <a:cs typeface="Arial"/>
              </a:rPr>
              <a:t>),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sehingga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bisa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diganti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dengan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simbol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lainnya.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ts val="1310"/>
              </a:lnSpc>
            </a:pPr>
            <a:r>
              <a:rPr sz="1100" i="1" spc="-75" dirty="0">
                <a:latin typeface="Arial"/>
                <a:cs typeface="Arial"/>
              </a:rPr>
              <a:t>Pada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contoh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di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atas,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aturan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fungsi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g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40" dirty="0">
                <a:latin typeface="Arial"/>
                <a:cs typeface="Arial"/>
              </a:rPr>
              <a:t>dapat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ditulis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sebagai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s</a:t>
            </a:r>
            <a:r>
              <a:rPr sz="1100" spc="60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650" spc="75" baseline="40404" dirty="0">
                <a:latin typeface="Lucida Sans Unicode"/>
                <a:cs typeface="Lucida Sans Unicode"/>
              </a:rPr>
              <a:t>√</a:t>
            </a:r>
            <a:r>
              <a:rPr sz="1100" i="1" spc="50" dirty="0">
                <a:latin typeface="Calibri"/>
                <a:cs typeface="Calibri"/>
              </a:rPr>
              <a:t>s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-35" dirty="0">
                <a:latin typeface="Arial"/>
                <a:cs typeface="Arial"/>
              </a:rPr>
              <a:t>atau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60" dirty="0">
                <a:latin typeface="Calibri"/>
                <a:cs typeface="Calibri"/>
              </a:rPr>
              <a:t>g</a:t>
            </a:r>
            <a:r>
              <a:rPr sz="1100" spc="60" dirty="0">
                <a:latin typeface="Calibri"/>
                <a:cs typeface="Calibri"/>
              </a:rPr>
              <a:t>(</a:t>
            </a:r>
            <a:r>
              <a:rPr sz="1100" i="1" spc="60" dirty="0">
                <a:latin typeface="Calibri"/>
                <a:cs typeface="Calibri"/>
              </a:rPr>
              <a:t>α</a:t>
            </a:r>
            <a:r>
              <a:rPr sz="1100" spc="60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650" spc="67" baseline="40404" dirty="0">
                <a:latin typeface="Lucida Sans Unicode"/>
                <a:cs typeface="Lucida Sans Unicode"/>
              </a:rPr>
              <a:t>√</a:t>
            </a:r>
            <a:r>
              <a:rPr sz="1100" i="1" spc="45" dirty="0">
                <a:latin typeface="Calibri"/>
                <a:cs typeface="Calibri"/>
              </a:rPr>
              <a:t>α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-65" dirty="0">
                <a:latin typeface="Arial"/>
                <a:cs typeface="Arial"/>
              </a:rPr>
              <a:t>dan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seterusnya.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9/23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02167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7534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867" y="86657"/>
            <a:ext cx="248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ungsi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07823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Definisi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0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genap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dan</a:t>
            </a:r>
            <a:r>
              <a:rPr sz="600" b="1" spc="4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fungsi</a:t>
            </a:r>
            <a:r>
              <a:rPr sz="600" b="1" spc="35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ganjil </a:t>
            </a:r>
            <a:r>
              <a:rPr sz="600" b="1" spc="-15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Fungsi</a:t>
            </a:r>
            <a:r>
              <a:rPr sz="600" b="1" spc="4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khusus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0755"/>
            <a:ext cx="2652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Fungsi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dapat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dipandang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suatu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mesin.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614" y="639699"/>
            <a:ext cx="1463039" cy="10972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1970594"/>
            <a:ext cx="2449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ada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yang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berbeda,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yaitu: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135" y="2234752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68" y="222326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2136849"/>
            <a:ext cx="359346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8130">
              <a:lnSpc>
                <a:spcPct val="125299"/>
              </a:lnSpc>
              <a:spcBef>
                <a:spcPts val="100"/>
              </a:spcBef>
            </a:pPr>
            <a:r>
              <a:rPr sz="1100" i="1" spc="25" dirty="0">
                <a:latin typeface="Calibri"/>
                <a:cs typeface="Calibri"/>
              </a:rPr>
              <a:t>x</a:t>
            </a:r>
            <a:r>
              <a:rPr sz="1100" spc="25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masukan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input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30" dirty="0">
                <a:latin typeface="Tahoma"/>
                <a:cs typeface="Tahoma"/>
              </a:rPr>
              <a:t>untuk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 </a:t>
            </a:r>
            <a:r>
              <a:rPr sz="1100" i="1" spc="-235" dirty="0">
                <a:latin typeface="Calibri"/>
                <a:cs typeface="Calibri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(atura</a:t>
            </a:r>
            <a:r>
              <a:rPr sz="1100" spc="-45" dirty="0">
                <a:latin typeface="Tahoma"/>
                <a:cs typeface="Tahoma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(</a:t>
            </a: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100" spc="55" dirty="0">
                <a:latin typeface="Calibri"/>
                <a:cs typeface="Calibri"/>
              </a:rPr>
              <a:t>)</a:t>
            </a:r>
            <a:r>
              <a:rPr sz="1100" spc="5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keluaran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output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fungsi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95" dirty="0">
                <a:latin typeface="Calibri"/>
                <a:cs typeface="Calibri"/>
              </a:rPr>
              <a:t>f</a:t>
            </a:r>
            <a:r>
              <a:rPr sz="1100" i="1" spc="23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titik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135" y="2444784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243329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135" y="2654817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2668" y="264333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25" dirty="0"/>
              <a:t>10/23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02167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7534" y="3344944"/>
            <a:ext cx="8756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grafiknya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3585</Words>
  <Application>Microsoft Office PowerPoint</Application>
  <PresentationFormat>Custom</PresentationFormat>
  <Paragraphs>626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SimSun</vt:lpstr>
      <vt:lpstr>Arial</vt:lpstr>
      <vt:lpstr>Calibri</vt:lpstr>
      <vt:lpstr>Cambria</vt:lpstr>
      <vt:lpstr>Lucida Sans Unicode</vt:lpstr>
      <vt:lpstr>MV Boli</vt:lpstr>
      <vt:lpstr>Palatino Linotype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2023-09-13T00:57:45Z</dcterms:created>
  <dcterms:modified xsi:type="dcterms:W3CDTF">2023-09-13T01:05:06Z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2023-09-13T00:00:00Z</vt:filetime>
  </property>
</Properties>
</file>