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1" r:id="rId2"/>
    <p:sldMasterId id="2147483959" r:id="rId3"/>
    <p:sldMasterId id="2147484277" r:id="rId4"/>
    <p:sldMasterId id="2147484289" r:id="rId5"/>
    <p:sldMasterId id="2147484301" r:id="rId6"/>
    <p:sldMasterId id="2147484313" r:id="rId7"/>
  </p:sldMasterIdLst>
  <p:notesMasterIdLst>
    <p:notesMasterId r:id="rId26"/>
  </p:notesMasterIdLst>
  <p:sldIdLst>
    <p:sldId id="257" r:id="rId8"/>
    <p:sldId id="323" r:id="rId9"/>
    <p:sldId id="260" r:id="rId10"/>
    <p:sldId id="299" r:id="rId11"/>
    <p:sldId id="311" r:id="rId12"/>
    <p:sldId id="312" r:id="rId13"/>
    <p:sldId id="324" r:id="rId14"/>
    <p:sldId id="325" r:id="rId15"/>
    <p:sldId id="313" r:id="rId16"/>
    <p:sldId id="300" r:id="rId17"/>
    <p:sldId id="327" r:id="rId18"/>
    <p:sldId id="316" r:id="rId19"/>
    <p:sldId id="301" r:id="rId20"/>
    <p:sldId id="328" r:id="rId21"/>
    <p:sldId id="329" r:id="rId22"/>
    <p:sldId id="302" r:id="rId23"/>
    <p:sldId id="310" r:id="rId24"/>
    <p:sldId id="268"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3399"/>
    <a:srgbClr val="3A1D00"/>
    <a:srgbClr val="663300"/>
    <a:srgbClr val="F7E9F4"/>
    <a:srgbClr val="F8DAF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DB127F4-D735-4B48-9530-2669FED0F12A}" type="datetimeFigureOut">
              <a:rPr lang="en-US"/>
              <a:pPr>
                <a:defRPr/>
              </a:pPr>
              <a:t>9/19/2021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6696535-2BD2-4621-A589-11216DFDB0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1EFE0-27C5-40BE-93A8-F5C7C3969F82}"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E5488C-BBFC-432F-867A-F2225BFB7C03}"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E5488C-BBFC-432F-867A-F2225BFB7C03}"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2D930D-E74B-4DC5-9CF5-182B179D6CCF}" type="slidenum">
              <a:rPr lang="en-US" smtClean="0"/>
              <a:pPr/>
              <a:t>17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DBFBD4-F69B-4227-BC4A-05E11E4C6D2E}" type="slidenum">
              <a:rPr lang="en-US" smtClean="0"/>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US"/>
          </a:p>
        </p:txBody>
      </p:sp>
      <p:sp>
        <p:nvSpPr>
          <p:cNvPr id="5122"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CDF68D2D-BF5F-48FE-A484-DDE4F59DEB1D}" type="slidenum">
              <a:rPr lang="en-US"/>
              <a:pPr>
                <a:defRPr/>
              </a:pPr>
              <a:t>‹#›</a:t>
            </a:fld>
            <a:endParaRPr lang="en-US"/>
          </a:p>
        </p:txBody>
      </p:sp>
      <p:sp>
        <p:nvSpPr>
          <p:cNvPr id="7" name="Rectangle 7"/>
          <p:cNvSpPr>
            <a:spLocks noGrp="1" noChangeArrowheads="1"/>
          </p:cNvSpPr>
          <p:nvPr>
            <p:ph type="dt"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46559F-A4A9-4493-8734-EDB7B6F4161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9D2D19-D07B-4D7B-8A95-1B42A4DCA82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4ACF366A-D877-406D-AD58-9A7C993727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D69CE58-71DF-4504-A98E-673F70FDB01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5FF1947-6D46-488F-980F-989D049EC33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B74357F-3466-4D2A-8BCB-8C52FCBB225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E362554-FA18-4A75-96E3-1A42DAF57E0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52A98B24-6E6B-46D8-A704-65084C025AF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BFA169D-19B5-48C9-8F83-0F43C32E75A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E1832D5E-9494-4C09-8B3B-21CBAAEFEE9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2FBFF9-6931-43A9-9FD3-BFE2C7EBF9B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83C6CACB-AA86-4C3F-ACEC-7D212FD3939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B71AD60-88C6-460A-8492-FBC561C3666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A13E11A-8341-422E-85CF-30087A510DC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1E93922-A20B-45BE-95FB-19738047DC3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33C8450-4A3C-424D-8F12-D8A92AFB079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E18BFD8F-5AC1-4DF7-BBDB-945237C22E7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472371-5F85-4C2F-B281-ABF0E00CCDC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8BA187FD-E27A-45ED-9026-96CE7D3166E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17787846-AF51-46E6-A38D-69143154D20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FD57856-1559-444E-A616-7ABA474D78F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751630-EC69-4F8F-88C8-C466BA4D2386}"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DBDAC97-777B-40F8-B0E6-1982EB081F2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39ED821E-4EA7-4CFE-B501-0E31C5D9FCD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02063F1-F665-4E6A-8CF8-2563FE58FB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4D2D87B-B696-440C-8901-B0078FDE182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11E93922-A20B-45BE-95FB-19738047DC30}"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33C8450-4A3C-424D-8F12-D8A92AFB0791}"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E18BFD8F-5AC1-4DF7-BBDB-945237C22E71}"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8BA187FD-E27A-45ED-9026-96CE7D3166E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28D7EB-E548-4D0F-98B7-D22EFD7A28A8}"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3DBDAC97-777B-40F8-B0E6-1982EB081F2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39ED821E-4EA7-4CFE-B501-0E31C5D9FCD3}"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E4D2D87B-B696-440C-8901-B0078FDE1822}"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11E93922-A20B-45BE-95FB-19738047DC3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33C8450-4A3C-424D-8F12-D8A92AFB0791}"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E18BFD8F-5AC1-4DF7-BBDB-945237C22E71}"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p>
        </p:txBody>
      </p:sp>
      <p:sp>
        <p:nvSpPr>
          <p:cNvPr id="10" name="Slide Number Placeholder 9"/>
          <p:cNvSpPr>
            <a:spLocks noGrp="1"/>
          </p:cNvSpPr>
          <p:nvPr>
            <p:ph type="sldNum" sz="quarter" idx="16"/>
          </p:nvPr>
        </p:nvSpPr>
        <p:spPr/>
        <p:txBody>
          <a:bodyPr rtlCol="0"/>
          <a:lstStyle/>
          <a:p>
            <a:pPr>
              <a:defRPr/>
            </a:pPr>
            <a:fld id="{78472371-5F85-4C2F-B281-ABF0E00CCDCE}"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p>
        </p:txBody>
      </p:sp>
      <p:sp>
        <p:nvSpPr>
          <p:cNvPr id="12" name="Slide Number Placeholder 11"/>
          <p:cNvSpPr>
            <a:spLocks noGrp="1"/>
          </p:cNvSpPr>
          <p:nvPr>
            <p:ph type="sldNum" sz="quarter" idx="16"/>
          </p:nvPr>
        </p:nvSpPr>
        <p:spPr/>
        <p:txBody>
          <a:bodyPr rtlCol="0"/>
          <a:lstStyle/>
          <a:p>
            <a:pPr>
              <a:defRPr/>
            </a:pPr>
            <a:fld id="{8BA187FD-E27A-45ED-9026-96CE7D3166EE}"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358C58-E3BA-405F-98F7-EDE4F14D48D7}"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3DBDAC97-777B-40F8-B0E6-1982EB081F20}"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39ED821E-4EA7-4CFE-B501-0E31C5D9FCD3}"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E4D2D87B-B696-440C-8901-B0078FDE182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1E93922-A20B-45BE-95FB-19738047DC30}" type="slidenum">
              <a:rPr lang="en-US" smtClean="0"/>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3C8450-4A3C-424D-8F12-D8A92AFB0791}" type="slidenum">
              <a:rPr lang="en-US" smtClean="0"/>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8BFD8F-5AC1-4DF7-BBDB-945237C22E71}" type="slidenum">
              <a:rPr lang="en-US" smtClean="0"/>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A447418-158F-4603-B57D-1EB358D903C7}"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BA187FD-E27A-45ED-9026-96CE7D3166EE}" type="slidenum">
              <a:rPr lang="en-US" smtClean="0"/>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BDAC97-777B-40F8-B0E6-1982EB081F20}" type="slidenum">
              <a:rPr lang="en-US" smtClean="0"/>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ED821E-4EA7-4CFE-B501-0E31C5D9FCD3}" type="slidenum">
              <a:rPr lang="en-US" smtClean="0"/>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D2D87B-B696-440C-8901-B0078FDE1822}" type="slidenum">
              <a:rPr lang="en-US" smtClean="0"/>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4ACF366A-D877-406D-AD58-9A7C99372791}"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69CE58-71DF-4504-A98E-673F70FDB019}" type="slidenum">
              <a:rPr lang="en-US" smtClean="0"/>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FF1947-6D46-488F-980F-989D049EC337}"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743A197-4238-4B89-B880-32B0128FE9DD}"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74357F-3466-4D2A-8BCB-8C52FCBB225D}" type="slidenum">
              <a:rPr lang="en-US" smtClean="0"/>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E362554-FA18-4A75-96E3-1A42DAF57E0C}" type="slidenum">
              <a:rPr lang="en-US" smtClean="0"/>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2A98B24-6E6B-46D8-A704-65084C025AFE}" type="slidenum">
              <a:rPr lang="en-US" smtClean="0"/>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FA169D-19B5-48C9-8F83-0F43C32E75A3}"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1832D5E-9494-4C09-8B3B-21CBAAEFEE95}" type="slidenum">
              <a:rPr lang="en-US" smtClean="0"/>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C6CACB-AA86-4C3F-ACEC-7D212FD3939A}"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71AD60-88C6-460A-8492-FBC561C36660}" type="slidenum">
              <a:rPr lang="en-US" smtClean="0"/>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13E11A-8341-422E-85CF-30087A510D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7DA76D-53B3-4644-8229-57FD905C49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0DB2A-B26A-45D4-B677-316C42FF2A0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defRPr>
            </a:lvl1pPr>
          </a:lstStyle>
          <a:p>
            <a:pPr>
              <a:defRPr/>
            </a:pPr>
            <a:fld id="{B64DE912-EC71-4E46-9E59-7F529BE2FCB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26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3076"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3077"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71791006-8C94-4AFD-90C0-A1CFE02557E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66" r:id="rId1"/>
    <p:sldLayoutId id="2147484251" r:id="rId2"/>
    <p:sldLayoutId id="2147484267" r:id="rId3"/>
    <p:sldLayoutId id="2147484252" r:id="rId4"/>
    <p:sldLayoutId id="2147484253" r:id="rId5"/>
    <p:sldLayoutId id="2147484254" r:id="rId6"/>
    <p:sldLayoutId id="2147484255" r:id="rId7"/>
    <p:sldLayoutId id="2147484268" r:id="rId8"/>
    <p:sldLayoutId id="2147484269" r:id="rId9"/>
    <p:sldLayoutId id="2147484256" r:id="rId10"/>
    <p:sldLayoutId id="2147484257"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4105"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3E4E900E-91B8-4E11-B33B-4099E03D1A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0" r:id="rId1"/>
    <p:sldLayoutId id="2147484258" r:id="rId2"/>
    <p:sldLayoutId id="2147484271" r:id="rId3"/>
    <p:sldLayoutId id="2147484272" r:id="rId4"/>
    <p:sldLayoutId id="2147484273" r:id="rId5"/>
    <p:sldLayoutId id="2147484274" r:id="rId6"/>
    <p:sldLayoutId id="2147484259" r:id="rId7"/>
    <p:sldLayoutId id="2147484275" r:id="rId8"/>
    <p:sldLayoutId id="2147484276" r:id="rId9"/>
    <p:sldLayoutId id="2147484260" r:id="rId10"/>
    <p:sldLayoutId id="214748426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B64DE912-EC71-4E46-9E59-7F529BE2FCB4}"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B64DE912-EC71-4E46-9E59-7F529BE2F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4DE912-EC71-4E46-9E59-7F529BE2F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64DE912-EC71-4E46-9E59-7F529BE2FC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143240" y="3714752"/>
            <a:ext cx="3000396" cy="571504"/>
          </a:xfrm>
        </p:spPr>
        <p:txBody>
          <a:bodyPr/>
          <a:lstStyle/>
          <a:p>
            <a:pPr algn="ctr" eaLnBrk="1" hangingPunct="1">
              <a:buFontTx/>
              <a:buNone/>
            </a:pPr>
            <a:r>
              <a:rPr lang="id-ID" sz="3600" dirty="0" smtClean="0">
                <a:latin typeface="Comic Sans MS" pitchFamily="66" charset="0"/>
              </a:rPr>
              <a:t>imron choeri</a:t>
            </a:r>
            <a:endParaRPr lang="en-US" sz="3600" dirty="0" smtClean="0">
              <a:latin typeface="Comic Sans MS" pitchFamily="66" charset="0"/>
            </a:endParaRPr>
          </a:p>
        </p:txBody>
      </p:sp>
      <p:sp>
        <p:nvSpPr>
          <p:cNvPr id="7170" name="Rectangle 2"/>
          <p:cNvSpPr>
            <a:spLocks noGrp="1" noChangeArrowheads="1"/>
          </p:cNvSpPr>
          <p:nvPr>
            <p:ph type="title"/>
          </p:nvPr>
        </p:nvSpPr>
        <p:spPr>
          <a:xfrm>
            <a:off x="642910" y="1785926"/>
            <a:ext cx="8001056" cy="1214446"/>
          </a:xfrm>
        </p:spPr>
        <p:txBody>
          <a:bodyPr>
            <a:noAutofit/>
          </a:bodyPr>
          <a:lstStyle/>
          <a:p>
            <a:pPr algn="ctr" eaLnBrk="1" fontAlgn="auto" hangingPunct="1">
              <a:spcAft>
                <a:spcPts val="0"/>
              </a:spcAft>
              <a:defRPr/>
            </a:pPr>
            <a:r>
              <a:rPr lang="id-ID" sz="9600" dirty="0" smtClean="0">
                <a:solidFill>
                  <a:srgbClr val="FF0000"/>
                </a:solidFill>
              </a:rPr>
              <a:t>PANCASILA</a:t>
            </a:r>
            <a:endParaRPr lang="en-US" sz="9600" dirty="0" smtClean="0">
              <a:solidFill>
                <a:srgbClr val="FF0000"/>
              </a:solidFill>
              <a:latin typeface="Comic Sans MS" pitchFamily="66" charset="0"/>
            </a:endParaRPr>
          </a:p>
        </p:txBody>
      </p:sp>
      <p:sp>
        <p:nvSpPr>
          <p:cNvPr id="6" name="Subtitle 2"/>
          <p:cNvSpPr txBox="1">
            <a:spLocks/>
          </p:cNvSpPr>
          <p:nvPr/>
        </p:nvSpPr>
        <p:spPr bwMode="auto">
          <a:xfrm>
            <a:off x="-214346" y="6500834"/>
            <a:ext cx="9572692" cy="428580"/>
          </a:xfrm>
          <a:prstGeom prst="rect">
            <a:avLst/>
          </a:prstGeom>
          <a:noFill/>
          <a:ln w="25400" cap="flat" cmpd="sng" algn="ctr">
            <a:noFill/>
            <a:prstDash val="solid"/>
            <a:miter lim="800000"/>
            <a:headEnd/>
            <a:tailEnd/>
          </a:ln>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342900" indent="-342900" algn="ctr">
              <a:spcBef>
                <a:spcPct val="20000"/>
              </a:spcBef>
              <a:buClr>
                <a:schemeClr val="hlink"/>
              </a:buClr>
              <a:buSzPct val="120000"/>
              <a:defRPr/>
            </a:pPr>
            <a:r>
              <a:rPr lang="id-ID"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Fakultas </a:t>
            </a:r>
            <a:r>
              <a:rPr lang="en-GB" sz="34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Syariah</a:t>
            </a:r>
            <a:r>
              <a:rPr lang="en-GB"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34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dan</a:t>
            </a:r>
            <a:r>
              <a:rPr lang="en-GB"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34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Hukum</a:t>
            </a:r>
            <a:r>
              <a:rPr lang="en-GB"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id-ID"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UNISNU </a:t>
            </a:r>
            <a:r>
              <a:rPr lang="id-ID" sz="34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Jepara </a:t>
            </a:r>
          </a:p>
          <a:p>
            <a:pPr marL="342900" indent="-342900">
              <a:spcBef>
                <a:spcPct val="20000"/>
              </a:spcBef>
              <a:buClr>
                <a:schemeClr val="hlink"/>
              </a:buClr>
              <a:buSzPct val="120000"/>
              <a:buFontTx/>
              <a:buChar char="•"/>
              <a:defRPr/>
            </a:pPr>
            <a:endParaRPr lang="id-ID" sz="3200" kern="0" dirty="0">
              <a:solidFill>
                <a:srgbClr val="FF0000"/>
              </a:solidFill>
              <a:effectLst>
                <a:outerShdw blurRad="38100" dist="38100" dir="2700000" algn="tl">
                  <a:srgbClr val="000000"/>
                </a:outerShdw>
              </a:effectLst>
            </a:endParaRPr>
          </a:p>
        </p:txBody>
      </p:sp>
      <p:pic>
        <p:nvPicPr>
          <p:cNvPr id="7" name="Picture 6" descr="E:\LOGO UNISNU\UNISNU.jpg"/>
          <p:cNvPicPr/>
          <p:nvPr/>
        </p:nvPicPr>
        <p:blipFill>
          <a:blip r:embed="rId3">
            <a:clrChange>
              <a:clrFrom>
                <a:srgbClr val="FAFCF9"/>
              </a:clrFrom>
              <a:clrTo>
                <a:srgbClr val="FAFCF9">
                  <a:alpha val="0"/>
                </a:srgbClr>
              </a:clrTo>
            </a:clrChange>
          </a:blip>
          <a:srcRect/>
          <a:stretch>
            <a:fillRect/>
          </a:stretch>
        </p:blipFill>
        <p:spPr bwMode="auto">
          <a:xfrm>
            <a:off x="71438" y="6500813"/>
            <a:ext cx="428625" cy="428625"/>
          </a:xfrm>
          <a:prstGeom prst="rect">
            <a:avLst/>
          </a:prstGeom>
          <a:ln>
            <a:noFill/>
          </a:ln>
          <a:effectLst>
            <a:outerShdw blurRad="292100" dist="139700" dir="2700000" algn="tl" rotWithShape="0">
              <a:srgbClr val="333333">
                <a:alpha val="65000"/>
              </a:srgbClr>
            </a:outerShdw>
          </a:effectLst>
        </p:spPr>
      </p:pic>
      <p:sp>
        <p:nvSpPr>
          <p:cNvPr id="8" name="Rectangle 2"/>
          <p:cNvSpPr txBox="1">
            <a:spLocks noChangeArrowheads="1"/>
          </p:cNvSpPr>
          <p:nvPr/>
        </p:nvSpPr>
        <p:spPr>
          <a:xfrm>
            <a:off x="2714612" y="3000372"/>
            <a:ext cx="3857652" cy="642942"/>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smtClean="0">
                <a:ln>
                  <a:noFill/>
                </a:ln>
                <a:solidFill>
                  <a:srgbClr val="000066"/>
                </a:solidFill>
                <a:effectLst>
                  <a:outerShdw blurRad="31750" dist="25400" dir="5400000" algn="tl" rotWithShape="0">
                    <a:srgbClr val="000000">
                      <a:alpha val="25000"/>
                    </a:srgbClr>
                  </a:outerShdw>
                </a:effectLst>
                <a:uLnTx/>
                <a:uFillTx/>
                <a:latin typeface="+mj-lt"/>
                <a:ea typeface="+mj-ea"/>
                <a:cs typeface="+mj-cs"/>
              </a:rPr>
              <a:t>Pendahuluan</a:t>
            </a:r>
            <a:endParaRPr kumimoji="0" lang="en-US" sz="4400" b="1" i="0" u="none" strike="noStrike" kern="1200" cap="none" spc="0" normalizeH="0" baseline="0" noProof="0" dirty="0" smtClean="0">
              <a:ln>
                <a:noFill/>
              </a:ln>
              <a:solidFill>
                <a:srgbClr val="000066"/>
              </a:solidFill>
              <a:effectLst>
                <a:outerShdw blurRad="31750" dist="25400" dir="5400000" algn="tl" rotWithShape="0">
                  <a:srgbClr val="000000">
                    <a:alpha val="25000"/>
                  </a:srgbClr>
                </a:outerShdw>
              </a:effectLst>
              <a:uLnTx/>
              <a:uFillTx/>
              <a:latin typeface="Comic Sans MS" pitchFamily="66"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0"/>
                                  </p:iterate>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1">
                                            <p:txEl>
                                              <p:pRg st="0" end="0"/>
                                            </p:txEl>
                                          </p:spTgt>
                                        </p:tgtEl>
                                        <p:attrNameLst>
                                          <p:attrName>style.visibility</p:attrName>
                                        </p:attrNameLst>
                                      </p:cBhvr>
                                      <p:to>
                                        <p:strVal val="visible"/>
                                      </p:to>
                                    </p:set>
                                    <p:animEffect transition="in" filter="fade">
                                      <p:cBhvr>
                                        <p:cTn id="16" dur="2000"/>
                                        <p:tgtEl>
                                          <p:spTgt spid="7171">
                                            <p:txEl>
                                              <p:pRg st="0" end="0"/>
                                            </p:txEl>
                                          </p:spTgt>
                                        </p:tgtEl>
                                      </p:cBhvr>
                                    </p:animEffect>
                                  </p:childTnLst>
                                  <p:subTnLst>
                                    <p:animClr clrSpc="rgb" dir="cw">
                                      <p:cBhvr override="childStyle">
                                        <p:cTn dur="1" fill="hold" display="0" masterRel="nextClick" afterEffect="1"/>
                                        <p:tgtEl>
                                          <p:spTgt spid="7171">
                                            <p:txEl>
                                              <p:pRg st="0" end="0"/>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iterate type="lt">
                                    <p:tmPct val="10000"/>
                                  </p:iterate>
                                  <p:childTnLst>
                                    <p:set>
                                      <p:cBhvr>
                                        <p:cTn id="20" dur="1" fill="hold">
                                          <p:stCondLst>
                                            <p:cond delay="0"/>
                                          </p:stCondLst>
                                        </p:cTn>
                                        <p:tgtEl>
                                          <p:spTgt spid="7170"/>
                                        </p:tgtEl>
                                        <p:attrNameLst>
                                          <p:attrName>style.visibility</p:attrName>
                                        </p:attrNameLst>
                                      </p:cBhvr>
                                      <p:to>
                                        <p:strVal val="visible"/>
                                      </p:to>
                                    </p:set>
                                    <p:animEffect transition="in" filter="fade">
                                      <p:cBhvr>
                                        <p:cTn id="21" dur="2000"/>
                                        <p:tgtEl>
                                          <p:spTgt spid="7170"/>
                                        </p:tgtEl>
                                      </p:cBhvr>
                                    </p:animEffect>
                                    <p:anim calcmode="lin" valueType="num">
                                      <p:cBhvr>
                                        <p:cTn id="22" dur="2000" fill="hold"/>
                                        <p:tgtEl>
                                          <p:spTgt spid="7170"/>
                                        </p:tgtEl>
                                        <p:attrNameLst>
                                          <p:attrName>ppt_w</p:attrName>
                                        </p:attrNameLst>
                                      </p:cBhvr>
                                      <p:tavLst>
                                        <p:tav tm="0" fmla="#ppt_w*sin(2.5*pi*$)">
                                          <p:val>
                                            <p:fltVal val="0"/>
                                          </p:val>
                                        </p:tav>
                                        <p:tav tm="100000">
                                          <p:val>
                                            <p:fltVal val="1"/>
                                          </p:val>
                                        </p:tav>
                                      </p:tavLst>
                                    </p:anim>
                                    <p:anim calcmode="lin" valueType="num">
                                      <p:cBhvr>
                                        <p:cTn id="23" dur="2000" fill="hold"/>
                                        <p:tgtEl>
                                          <p:spTgt spid="7170"/>
                                        </p:tgtEl>
                                        <p:attrNameLst>
                                          <p:attrName>ppt_h</p:attrName>
                                        </p:attrNameLst>
                                      </p:cBhvr>
                                      <p:tavLst>
                                        <p:tav tm="0">
                                          <p:val>
                                            <p:strVal val="#ppt_h"/>
                                          </p:val>
                                        </p:tav>
                                        <p:tav tm="100000">
                                          <p:val>
                                            <p:strVal val="#ppt_h"/>
                                          </p:val>
                                        </p:tav>
                                      </p:tavLst>
                                    </p:anim>
                                  </p:childTnLst>
                                </p:cTn>
                              </p:par>
                              <p:par>
                                <p:cTn id="24" presetID="10" presetClass="entr" presetSubtype="0" fill="hold" nodeType="withEffect">
                                  <p:stCondLst>
                                    <p:cond delay="0"/>
                                  </p:stCondLst>
                                  <p:iterate type="lt">
                                    <p:tmPct val="0"/>
                                  </p:iterate>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ppt_w</p:attrName>
                                        </p:attrNameLst>
                                      </p:cBhvr>
                                      <p:tavLst>
                                        <p:tav tm="0" fmla="#ppt_w*sin(2.5*pi*$)">
                                          <p:val>
                                            <p:fltVal val="0"/>
                                          </p:val>
                                        </p:tav>
                                        <p:tav tm="100000">
                                          <p:val>
                                            <p:fltVal val="1"/>
                                          </p:val>
                                        </p:tav>
                                      </p:tavLst>
                                    </p:anim>
                                    <p:anim calcmode="lin" valueType="num">
                                      <p:cBhvr>
                                        <p:cTn id="33"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14290"/>
            <a:ext cx="8515352" cy="5643602"/>
          </a:xfrm>
        </p:spPr>
        <p:txBody>
          <a:bodyPr>
            <a:noAutofit/>
          </a:bodyPr>
          <a:lstStyle/>
          <a:p>
            <a:r>
              <a:rPr lang="id-ID" sz="3600" dirty="0" smtClean="0">
                <a:solidFill>
                  <a:srgbClr val="000066"/>
                </a:solidFill>
                <a:effectLst/>
              </a:rPr>
              <a:t/>
            </a:r>
            <a:br>
              <a:rPr lang="id-ID" sz="3600" dirty="0" smtClean="0">
                <a:solidFill>
                  <a:srgbClr val="000066"/>
                </a:solidFill>
                <a:effectLst/>
              </a:rPr>
            </a:br>
            <a:r>
              <a:rPr lang="id-ID" sz="3600" dirty="0" smtClean="0">
                <a:solidFill>
                  <a:srgbClr val="000066"/>
                </a:solidFill>
                <a:effectLst/>
              </a:rPr>
              <a:t>Sebagai suatu paham epistemologi, pancasila mendasarkan pandangannya bahwa ilmu pengetahuan pada hakikatnya tidak bebas nilai karena harus diletakkan pada kerangka </a:t>
            </a:r>
            <a:r>
              <a:rPr lang="id-ID" sz="3600" dirty="0" smtClean="0">
                <a:solidFill>
                  <a:srgbClr val="FF0000"/>
                </a:solidFill>
                <a:effectLst/>
              </a:rPr>
              <a:t>moralitas kodrat manusia </a:t>
            </a:r>
            <a:r>
              <a:rPr lang="id-ID" sz="3600" dirty="0" smtClean="0">
                <a:solidFill>
                  <a:srgbClr val="000066"/>
                </a:solidFill>
                <a:effectLst/>
              </a:rPr>
              <a:t>serta</a:t>
            </a:r>
            <a:r>
              <a:rPr lang="id-ID" sz="3600" dirty="0" smtClean="0">
                <a:solidFill>
                  <a:srgbClr val="FF0000"/>
                </a:solidFill>
                <a:effectLst/>
              </a:rPr>
              <a:t> moralitas religius </a:t>
            </a:r>
            <a:r>
              <a:rPr lang="id-ID" sz="3600" dirty="0" smtClean="0">
                <a:solidFill>
                  <a:srgbClr val="000066"/>
                </a:solidFill>
                <a:effectLst/>
              </a:rPr>
              <a:t>dalam upaya untuk mendapatkan suatu tingkatan pengetahuan dalam kehidupan manusia. </a:t>
            </a:r>
            <a:endParaRPr lang="id-ID" sz="3600" dirty="0">
              <a:solidFill>
                <a:srgbClr val="000066"/>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515352" cy="4143404"/>
          </a:xfrm>
        </p:spPr>
        <p:txBody>
          <a:bodyPr>
            <a:noAutofit/>
          </a:bodyPr>
          <a:lstStyle/>
          <a:p>
            <a:r>
              <a:rPr lang="id-ID" sz="4800" dirty="0" smtClean="0">
                <a:solidFill>
                  <a:srgbClr val="000066"/>
                </a:solidFill>
              </a:rPr>
              <a:t/>
            </a:r>
            <a:br>
              <a:rPr lang="id-ID" sz="4800" dirty="0" smtClean="0">
                <a:solidFill>
                  <a:srgbClr val="000066"/>
                </a:solidFill>
              </a:rPr>
            </a:br>
            <a:r>
              <a:rPr lang="id-ID" sz="4800" dirty="0" smtClean="0">
                <a:solidFill>
                  <a:srgbClr val="000066"/>
                </a:solidFill>
              </a:rPr>
              <a:t>Oleh karena itu pancasila secara </a:t>
            </a:r>
            <a:r>
              <a:rPr lang="id-ID" sz="4800" dirty="0" smtClean="0">
                <a:solidFill>
                  <a:srgbClr val="FF0000"/>
                </a:solidFill>
              </a:rPr>
              <a:t>epistemologis</a:t>
            </a:r>
            <a:r>
              <a:rPr lang="id-ID" sz="4800" dirty="0" smtClean="0">
                <a:solidFill>
                  <a:srgbClr val="000066"/>
                </a:solidFill>
              </a:rPr>
              <a:t> harus menjadi dasar moralitas bangsa dalam membangun perkembangan sains dan teknologi pada saat ini.</a:t>
            </a:r>
            <a:endParaRPr lang="id-ID" sz="4800" dirty="0">
              <a:solidFill>
                <a:srgbClr val="00006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785926"/>
            <a:ext cx="8515352" cy="4857784"/>
          </a:xfrm>
        </p:spPr>
        <p:txBody>
          <a:bodyPr>
            <a:noAutofit/>
          </a:bodyPr>
          <a:lstStyle/>
          <a:p>
            <a:r>
              <a:rPr lang="id-ID" dirty="0" smtClean="0">
                <a:solidFill>
                  <a:srgbClr val="000000"/>
                </a:solidFill>
                <a:latin typeface="Arial" pitchFamily="34" charset="0"/>
                <a:cs typeface="Arial" pitchFamily="34" charset="0"/>
              </a:rPr>
              <a:t>membahas tentang </a:t>
            </a:r>
            <a:r>
              <a:rPr lang="id-ID" dirty="0" smtClean="0">
                <a:solidFill>
                  <a:srgbClr val="FF0000"/>
                </a:solidFill>
                <a:latin typeface="Arial" pitchFamily="34" charset="0"/>
                <a:cs typeface="Arial" pitchFamily="34" charset="0"/>
              </a:rPr>
              <a:t>nilai praksis atau manfaat suatu pengetahuan </a:t>
            </a:r>
            <a:r>
              <a:rPr lang="id-ID" dirty="0" smtClean="0">
                <a:solidFill>
                  <a:srgbClr val="000000"/>
                </a:solidFill>
                <a:latin typeface="Arial" pitchFamily="34" charset="0"/>
                <a:cs typeface="Arial" pitchFamily="34" charset="0"/>
              </a:rPr>
              <a:t>mengenai pancasila. Hal ini disebabkan karena sila-sila pancasila sebagai suatu sistem filsafat memiliki satu kesatuan dasar aksiologi,</a:t>
            </a:r>
            <a:endParaRPr lang="id-ID" dirty="0">
              <a:solidFill>
                <a:srgbClr val="000000"/>
              </a:solidFill>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Aksiologi</a:t>
            </a:r>
            <a:endParaRPr lang="id-ID"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defRPr/>
            </a:pPr>
            <a:r>
              <a:rPr lang="id-ID" sz="4800" dirty="0" smtClean="0">
                <a:solidFill>
                  <a:srgbClr val="000000"/>
                </a:solidFill>
                <a:latin typeface="Arial" pitchFamily="34" charset="0"/>
                <a:cs typeface="Arial" pitchFamily="34" charset="0"/>
              </a:rPr>
              <a:t>nilai-nilai dasar yang terkandung di dalam pancasila pada hakikatnya merupakan </a:t>
            </a:r>
            <a:r>
              <a:rPr lang="id-ID" sz="4800" dirty="0" smtClean="0">
                <a:solidFill>
                  <a:srgbClr val="FF0000"/>
                </a:solidFill>
                <a:latin typeface="Arial" pitchFamily="34" charset="0"/>
                <a:cs typeface="Arial" pitchFamily="34" charset="0"/>
              </a:rPr>
              <a:t>suatu kesatuan yang utuh</a:t>
            </a:r>
            <a:r>
              <a:rPr lang="id-ID" sz="4800" dirty="0" smtClean="0">
                <a:solidFill>
                  <a:srgbClr val="000000"/>
                </a:solidFill>
                <a:latin typeface="Arial" pitchFamily="34" charset="0"/>
                <a:cs typeface="Arial" pitchFamily="34" charset="0"/>
              </a:rPr>
              <a:t>. Aksiologi pancasila ini mengandung arti </a:t>
            </a:r>
            <a:r>
              <a:rPr lang="id-ID" sz="4800" dirty="0" smtClean="0">
                <a:solidFill>
                  <a:srgbClr val="000066"/>
                </a:solidFill>
                <a:latin typeface="Arial" pitchFamily="34" charset="0"/>
                <a:cs typeface="Arial" pitchFamily="34" charset="0"/>
              </a:rPr>
              <a:t>bahwa kita membahas tentang filsafat nilai pancasila</a:t>
            </a:r>
            <a:r>
              <a:rPr lang="id-ID" sz="4800" dirty="0" smtClean="0">
                <a:solidFill>
                  <a:srgbClr val="000000"/>
                </a:solidFill>
                <a:latin typeface="Arial" pitchFamily="34" charset="0"/>
                <a:cs typeface="Arial" pitchFamily="34" charset="0"/>
              </a:rPr>
              <a:t>.</a:t>
            </a:r>
            <a:endParaRPr lang="id-ID" sz="4800" b="1" dirty="0" smtClean="0">
              <a:solidFill>
                <a:srgbClr val="000066"/>
              </a:solidFill>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515352" cy="5357850"/>
          </a:xfrm>
        </p:spPr>
        <p:txBody>
          <a:bodyPr>
            <a:noAutofit/>
          </a:bodyPr>
          <a:lstStyle/>
          <a:p>
            <a:r>
              <a:rPr lang="id-ID" sz="4800" b="1" dirty="0" smtClean="0">
                <a:solidFill>
                  <a:srgbClr val="000066"/>
                </a:solidFill>
                <a:latin typeface="Arial" pitchFamily="34" charset="0"/>
                <a:cs typeface="Arial" pitchFamily="34" charset="0"/>
              </a:rPr>
              <a:t>Pengakuan, penerimaan dan penghargaan </a:t>
            </a:r>
            <a:r>
              <a:rPr lang="id-ID" sz="4800" b="1" dirty="0" smtClean="0">
                <a:solidFill>
                  <a:srgbClr val="FF0000"/>
                </a:solidFill>
                <a:latin typeface="Arial" pitchFamily="34" charset="0"/>
                <a:cs typeface="Arial" pitchFamily="34" charset="0"/>
              </a:rPr>
              <a:t>pancasila sebagai sesuatu yang bernilai itu akan tampak menggejala</a:t>
            </a:r>
            <a:r>
              <a:rPr lang="id-ID" sz="4800" b="1" dirty="0" smtClean="0">
                <a:solidFill>
                  <a:srgbClr val="000066"/>
                </a:solidFill>
                <a:latin typeface="Arial" pitchFamily="34" charset="0"/>
                <a:cs typeface="Arial" pitchFamily="34" charset="0"/>
              </a:rPr>
              <a:t> dalam sikap, tingkah laku dan perbuatan bangsa Indonesia.</a:t>
            </a:r>
            <a:endParaRPr lang="id-ID" sz="4800" b="1" dirty="0">
              <a:solidFill>
                <a:srgbClr val="00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142984"/>
            <a:ext cx="8515352" cy="5715040"/>
          </a:xfrm>
        </p:spPr>
        <p:txBody>
          <a:bodyPr>
            <a:noAutofit/>
          </a:bodyPr>
          <a:lstStyle/>
          <a:p>
            <a:r>
              <a:rPr lang="id-ID" sz="4400" b="1" dirty="0" smtClean="0">
                <a:solidFill>
                  <a:srgbClr val="000066"/>
                </a:solidFill>
                <a:latin typeface="Arial" pitchFamily="34" charset="0"/>
                <a:cs typeface="Arial" pitchFamily="34" charset="0"/>
              </a:rPr>
              <a:t>Pancasila sebagai filsafat bangsa dan negara RI mengandung makna </a:t>
            </a:r>
            <a:r>
              <a:rPr lang="id-ID" sz="4400" b="1" dirty="0" smtClean="0">
                <a:solidFill>
                  <a:srgbClr val="FF0000"/>
                </a:solidFill>
                <a:latin typeface="Arial" pitchFamily="34" charset="0"/>
                <a:cs typeface="Arial" pitchFamily="34" charset="0"/>
              </a:rPr>
              <a:t>bahwa setiap aspek kehidupan kebangsaan, kenegaraan dan kemasyarakatan </a:t>
            </a:r>
            <a:r>
              <a:rPr lang="id-ID" sz="4400" b="1" dirty="0" smtClean="0">
                <a:solidFill>
                  <a:srgbClr val="000066"/>
                </a:solidFill>
                <a:latin typeface="Arial" pitchFamily="34" charset="0"/>
                <a:cs typeface="Arial" pitchFamily="34" charset="0"/>
              </a:rPr>
              <a:t>harus didasarkan pada nilai-nilai ketuhanan, kemanusiaan, persatuan, kerakyatan dan keadilan. </a:t>
            </a:r>
            <a:endParaRPr lang="id-ID" sz="4400" b="1" dirty="0">
              <a:solidFill>
                <a:srgbClr val="00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714488"/>
            <a:ext cx="8515352" cy="4857784"/>
          </a:xfrm>
        </p:spPr>
        <p:txBody>
          <a:bodyPr>
            <a:noAutofit/>
          </a:bodyPr>
          <a:lstStyle/>
          <a:p>
            <a:pPr marL="173038"/>
            <a:r>
              <a:rPr lang="id-ID" sz="4800" b="1" dirty="0" smtClean="0">
                <a:solidFill>
                  <a:srgbClr val="000066"/>
                </a:solidFill>
                <a:latin typeface="Arial" pitchFamily="34" charset="0"/>
                <a:cs typeface="Arial" pitchFamily="34" charset="0"/>
              </a:rPr>
              <a:t>Sila-sila dalam pancasila </a:t>
            </a:r>
            <a:r>
              <a:rPr lang="id-ID" sz="4800" b="1" dirty="0" smtClean="0">
                <a:solidFill>
                  <a:srgbClr val="FF0000"/>
                </a:solidFill>
                <a:latin typeface="Arial" pitchFamily="34" charset="0"/>
                <a:cs typeface="Arial" pitchFamily="34" charset="0"/>
              </a:rPr>
              <a:t>merupakan satu kesatuan sistem </a:t>
            </a:r>
            <a:r>
              <a:rPr lang="id-ID" sz="4800" b="1" dirty="0" smtClean="0">
                <a:solidFill>
                  <a:srgbClr val="000066"/>
                </a:solidFill>
                <a:latin typeface="Arial" pitchFamily="34" charset="0"/>
                <a:cs typeface="Arial" pitchFamily="34" charset="0"/>
              </a:rPr>
              <a:t>yang bulat dan utuh</a:t>
            </a:r>
            <a:r>
              <a:rPr lang="id-ID" sz="4800" b="1" dirty="0" smtClean="0">
                <a:solidFill>
                  <a:srgbClr val="000000"/>
                </a:solidFill>
                <a:latin typeface="Arial" pitchFamily="34" charset="0"/>
                <a:cs typeface="Arial" pitchFamily="34" charset="0"/>
              </a:rPr>
              <a:t> (totalitas)</a:t>
            </a:r>
            <a:br>
              <a:rPr lang="id-ID" sz="4800" b="1" dirty="0" smtClean="0">
                <a:solidFill>
                  <a:srgbClr val="000000"/>
                </a:solidFill>
                <a:latin typeface="Arial" pitchFamily="34" charset="0"/>
                <a:cs typeface="Arial" pitchFamily="34" charset="0"/>
              </a:rPr>
            </a:br>
            <a:endParaRPr lang="id-ID" sz="4800" b="1" dirty="0">
              <a:solidFill>
                <a:srgbClr val="000000"/>
              </a:solidFill>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Karakteristik Pancasila </a:t>
            </a:r>
            <a:endParaRPr lang="id-ID"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subTitle" idx="1"/>
          </p:nvPr>
        </p:nvSpPr>
        <p:spPr>
          <a:xfrm>
            <a:off x="571472" y="71414"/>
            <a:ext cx="8429684" cy="6500834"/>
          </a:xfrm>
        </p:spPr>
        <p:txBody>
          <a:bodyPr>
            <a:noAutofit/>
          </a:bodyPr>
          <a:lstStyle/>
          <a:p>
            <a:pPr marL="449263" indent="-449263" algn="l">
              <a:buFont typeface="+mj-lt"/>
              <a:buAutoNum type="arabicPeriod"/>
            </a:pPr>
            <a:r>
              <a:rPr lang="id-ID" sz="3500" dirty="0" smtClean="0">
                <a:latin typeface="Arial" pitchFamily="34" charset="0"/>
                <a:cs typeface="Arial" pitchFamily="34" charset="0"/>
              </a:rPr>
              <a:t>Sila 1 mendasari, meliputi dan menjiwai sila 2, 3, 4 dan 5. </a:t>
            </a:r>
          </a:p>
          <a:p>
            <a:pPr marL="449263" indent="-449263" algn="l">
              <a:buFont typeface="+mj-lt"/>
              <a:buAutoNum type="arabicPeriod"/>
            </a:pPr>
            <a:r>
              <a:rPr lang="id-ID" sz="3500" dirty="0" smtClean="0">
                <a:solidFill>
                  <a:srgbClr val="FF0000"/>
                </a:solidFill>
                <a:latin typeface="Arial" pitchFamily="34" charset="0"/>
                <a:cs typeface="Arial" pitchFamily="34" charset="0"/>
              </a:rPr>
              <a:t>Sila 2 didasari, diliputi, dijiwai sila 1 dan mendasari serta menjiwai sila 3, 4 dan 5.</a:t>
            </a:r>
          </a:p>
          <a:p>
            <a:pPr marL="449263" indent="-449263" algn="l">
              <a:buFont typeface="+mj-lt"/>
              <a:buAutoNum type="arabicPeriod"/>
            </a:pPr>
            <a:r>
              <a:rPr lang="id-ID" sz="3500" dirty="0" smtClean="0">
                <a:solidFill>
                  <a:srgbClr val="000000"/>
                </a:solidFill>
                <a:latin typeface="Arial" pitchFamily="34" charset="0"/>
                <a:cs typeface="Arial" pitchFamily="34" charset="0"/>
              </a:rPr>
              <a:t>Sila 3 didasari, diliputi, dijiwai sila 1, 2, dan mendasari serta menjiwai sila 4 dan 5.</a:t>
            </a:r>
          </a:p>
          <a:p>
            <a:pPr marL="449263" indent="-449263" algn="l">
              <a:buFont typeface="+mj-lt"/>
              <a:buAutoNum type="arabicPeriod"/>
            </a:pPr>
            <a:r>
              <a:rPr lang="id-ID" sz="3500" dirty="0" smtClean="0">
                <a:solidFill>
                  <a:srgbClr val="000066"/>
                </a:solidFill>
                <a:latin typeface="Arial" pitchFamily="34" charset="0"/>
                <a:cs typeface="Arial" pitchFamily="34" charset="0"/>
              </a:rPr>
              <a:t>Sila 4 didasari, diliputi, dijiwai sila 1, 2, 3, serta mendasari dan menjiwai sila 5.</a:t>
            </a:r>
          </a:p>
          <a:p>
            <a:pPr marL="449263" indent="-449263" algn="l">
              <a:buFont typeface="+mj-lt"/>
              <a:buAutoNum type="arabicPeriod"/>
            </a:pPr>
            <a:r>
              <a:rPr lang="id-ID" sz="3500" dirty="0" smtClean="0">
                <a:latin typeface="Arial" pitchFamily="34" charset="0"/>
                <a:cs typeface="Arial" pitchFamily="34" charset="0"/>
              </a:rPr>
              <a:t>Sila 5 didasari, diliputi, dijiwai sila 1, 2, 3 dan 4.</a:t>
            </a:r>
            <a:endParaRPr lang="id-ID" sz="3500" b="1" dirty="0">
              <a:solidFill>
                <a:schemeClr val="tx1">
                  <a:lumMod val="95000"/>
                  <a:lumOff val="5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dissolve">
                                      <p:cBhvr>
                                        <p:cTn id="7" dur="500"/>
                                        <p:tgtEl>
                                          <p:spTgt spid="11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14338" y="1857375"/>
            <a:ext cx="8229600" cy="3813175"/>
          </a:xfrm>
        </p:spPr>
        <p:txBody>
          <a:bodyPr/>
          <a:lstStyle/>
          <a:p>
            <a:pPr algn="ctr" eaLnBrk="1" hangingPunct="1">
              <a:defRPr/>
            </a:pPr>
            <a:r>
              <a:rPr lang="id-ID" sz="9600" b="1" dirty="0" smtClean="0">
                <a:solidFill>
                  <a:srgbClr val="663300"/>
                </a:solidFill>
                <a:latin typeface="Script MT Bold" pitchFamily="66" charset="0"/>
              </a:rPr>
              <a:t>Wallahu a’lam Sekeian &amp; terimakasih</a:t>
            </a:r>
            <a:br>
              <a:rPr lang="id-ID" sz="9600" b="1" dirty="0" smtClean="0">
                <a:solidFill>
                  <a:srgbClr val="663300"/>
                </a:solidFill>
                <a:latin typeface="Script MT Bold" pitchFamily="66" charset="0"/>
              </a:rPr>
            </a:br>
            <a:endParaRPr lang="en-US" sz="9600" b="1" dirty="0" smtClean="0">
              <a:solidFill>
                <a:srgbClr val="663300"/>
              </a:solidFill>
              <a:latin typeface="Script MT Bold" pitchFamily="66"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800" fill="hold">
                                          <p:stCondLst>
                                            <p:cond delay="0"/>
                                          </p:stCondLst>
                                        </p:cTn>
                                        <p:tgtEl>
                                          <p:spTgt spid="27652"/>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276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subTitle" idx="1"/>
          </p:nvPr>
        </p:nvSpPr>
        <p:spPr>
          <a:xfrm>
            <a:off x="214313" y="3143273"/>
            <a:ext cx="8715375" cy="3571875"/>
          </a:xfrm>
        </p:spPr>
        <p:txBody>
          <a:bodyPr/>
          <a:lstStyle/>
          <a:p>
            <a:pPr marL="173038" algn="l" eaLnBrk="1" hangingPunct="1"/>
            <a:r>
              <a:rPr lang="id-ID" sz="3600" b="1" dirty="0" smtClean="0">
                <a:solidFill>
                  <a:srgbClr val="000066"/>
                </a:solidFill>
                <a:latin typeface="Arial" pitchFamily="34" charset="0"/>
                <a:cs typeface="Arial" pitchFamily="34" charset="0"/>
              </a:rPr>
              <a:t>pancasila merupakan hasil </a:t>
            </a:r>
            <a:r>
              <a:rPr lang="id-ID" sz="3600" b="1" dirty="0" smtClean="0">
                <a:solidFill>
                  <a:srgbClr val="FF0000"/>
                </a:solidFill>
                <a:latin typeface="Arial" pitchFamily="34" charset="0"/>
                <a:cs typeface="Arial" pitchFamily="34" charset="0"/>
              </a:rPr>
              <a:t>perenungan jiwa yang mendalam </a:t>
            </a:r>
            <a:r>
              <a:rPr lang="id-ID" sz="3600" b="1" dirty="0" smtClean="0">
                <a:solidFill>
                  <a:srgbClr val="000066"/>
                </a:solidFill>
                <a:latin typeface="Arial" pitchFamily="34" charset="0"/>
                <a:cs typeface="Arial" pitchFamily="34" charset="0"/>
              </a:rPr>
              <a:t>yang dilakukan oleh para pendahulu kita, yang kemudian dituangkan dalam suatu sistem yang tepat.</a:t>
            </a:r>
            <a:endParaRPr lang="en-US" sz="3600" b="1" dirty="0" smtClean="0">
              <a:solidFill>
                <a:srgbClr val="000066"/>
              </a:solidFill>
              <a:latin typeface="Arial" pitchFamily="34" charset="0"/>
              <a:cs typeface="Arial" pitchFamily="34" charset="0"/>
            </a:endParaRPr>
          </a:p>
        </p:txBody>
      </p:sp>
      <p:sp>
        <p:nvSpPr>
          <p:cNvPr id="11268" name="Rectangle 4"/>
          <p:cNvSpPr>
            <a:spLocks noGrp="1" noChangeArrowheads="1"/>
          </p:cNvSpPr>
          <p:nvPr>
            <p:ph type="ctrTitle"/>
          </p:nvPr>
        </p:nvSpPr>
        <p:spPr>
          <a:xfrm>
            <a:off x="714348" y="214290"/>
            <a:ext cx="7772400" cy="1008062"/>
          </a:xfrm>
        </p:spPr>
        <p:txBody>
          <a:bodyPr/>
          <a:lstStyle/>
          <a:p>
            <a:pPr eaLnBrk="1" hangingPunct="1"/>
            <a:r>
              <a:rPr lang="id-ID" sz="4800" b="1" dirty="0" smtClean="0">
                <a:solidFill>
                  <a:srgbClr val="000066"/>
                </a:solidFill>
              </a:rPr>
              <a:t>Pancasila sebagai filsafat?</a:t>
            </a:r>
            <a:endParaRPr sz="4800" b="1" smtClean="0">
              <a:solidFill>
                <a:srgbClr val="000066"/>
              </a:solidFill>
              <a:latin typeface="Arial Rounded MT Bold" pitchFamily="34" charset="0"/>
            </a:endParaRPr>
          </a:p>
        </p:txBody>
      </p:sp>
      <p:sp>
        <p:nvSpPr>
          <p:cNvPr id="6" name="Subtitle 2"/>
          <p:cNvSpPr txBox="1">
            <a:spLocks/>
          </p:cNvSpPr>
          <p:nvPr/>
        </p:nvSpPr>
        <p:spPr bwMode="auto">
          <a:xfrm>
            <a:off x="1074388" y="2000240"/>
            <a:ext cx="8034116" cy="571456"/>
          </a:xfrm>
          <a:prstGeom prst="rect">
            <a:avLst/>
          </a:prstGeom>
          <a:noFill/>
          <a:ln w="25400" cap="flat" cmpd="sng" algn="ctr">
            <a:noFill/>
            <a:prstDash val="solid"/>
            <a:miter lim="800000"/>
            <a:headEnd/>
            <a:tailEnd/>
          </a:ln>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marL="342900" indent="-342900" algn="ctr">
              <a:spcBef>
                <a:spcPct val="20000"/>
              </a:spcBef>
              <a:buClr>
                <a:schemeClr val="hlink"/>
              </a:buClr>
              <a:buSzPct val="120000"/>
              <a:defRPr/>
            </a:pPr>
            <a:r>
              <a:rPr lang="id-ID" sz="45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Fakultas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Syariah</a:t>
            </a:r>
            <a:r>
              <a:rPr lang="en-GB"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dan</a:t>
            </a:r>
            <a:r>
              <a:rPr lang="en-GB"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Hukum</a:t>
            </a:r>
            <a:r>
              <a:rPr lang="id-ID"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id-ID"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UNISNU </a:t>
            </a:r>
            <a:r>
              <a:rPr lang="id-ID" sz="45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Jepara </a:t>
            </a:r>
          </a:p>
          <a:p>
            <a:pPr marL="342900" indent="-342900">
              <a:spcBef>
                <a:spcPct val="20000"/>
              </a:spcBef>
              <a:buClr>
                <a:schemeClr val="hlink"/>
              </a:buClr>
              <a:buSzPct val="120000"/>
              <a:buFontTx/>
              <a:buChar char="•"/>
              <a:defRPr/>
            </a:pPr>
            <a:endParaRPr lang="id-ID" sz="3200" kern="0" dirty="0">
              <a:solidFill>
                <a:srgbClr val="FF0000"/>
              </a:solidFill>
              <a:effectLst>
                <a:outerShdw blurRad="38100" dist="38100" dir="2700000" algn="tl">
                  <a:srgbClr val="000000"/>
                </a:outerShdw>
              </a:effectLst>
            </a:endParaRPr>
          </a:p>
        </p:txBody>
      </p:sp>
      <p:pic>
        <p:nvPicPr>
          <p:cNvPr id="7" name="Picture 6" descr="E:\LOGO UNISNU\UNISNU.jpg"/>
          <p:cNvPicPr/>
          <p:nvPr/>
        </p:nvPicPr>
        <p:blipFill>
          <a:blip r:embed="rId3">
            <a:clrChange>
              <a:clrFrom>
                <a:srgbClr val="FAFCF9"/>
              </a:clrFrom>
              <a:clrTo>
                <a:srgbClr val="FAFCF9">
                  <a:alpha val="0"/>
                </a:srgbClr>
              </a:clrTo>
            </a:clrChange>
          </a:blip>
          <a:srcRect/>
          <a:stretch>
            <a:fillRect/>
          </a:stretch>
        </p:blipFill>
        <p:spPr bwMode="auto">
          <a:xfrm>
            <a:off x="142875" y="1643063"/>
            <a:ext cx="1214438" cy="12144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3000"/>
                                        <p:tgtEl>
                                          <p:spTgt spid="11268"/>
                                        </p:tgtEl>
                                      </p:cBhvr>
                                    </p:animEffect>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par>
                                <p:cTn id="12" presetID="7" presetClass="entr" presetSubtype="2" repeatCount="indefinite"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5" dur="5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269">
                                            <p:txEl>
                                              <p:pRg st="0" end="0"/>
                                            </p:txEl>
                                          </p:spTgt>
                                        </p:tgtEl>
                                        <p:attrNameLst>
                                          <p:attrName>style.visibility</p:attrName>
                                        </p:attrNameLst>
                                      </p:cBhvr>
                                      <p:to>
                                        <p:strVal val="visible"/>
                                      </p:to>
                                    </p:set>
                                    <p:animEffect transition="in" filter="dissolve">
                                      <p:cBhvr>
                                        <p:cTn id="20" dur="500"/>
                                        <p:tgtEl>
                                          <p:spTgt spid="11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11268"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subTitle" idx="1"/>
          </p:nvPr>
        </p:nvSpPr>
        <p:spPr>
          <a:xfrm>
            <a:off x="214313" y="3071813"/>
            <a:ext cx="8715375" cy="3571875"/>
          </a:xfrm>
        </p:spPr>
        <p:txBody>
          <a:bodyPr/>
          <a:lstStyle/>
          <a:p>
            <a:pPr marL="276225" algn="l" eaLnBrk="1" hangingPunct="1"/>
            <a:r>
              <a:rPr lang="id-ID" sz="4800" b="1" dirty="0" smtClean="0">
                <a:solidFill>
                  <a:srgbClr val="000066"/>
                </a:solidFill>
                <a:latin typeface="Arial" pitchFamily="34" charset="0"/>
                <a:cs typeface="Arial" pitchFamily="34" charset="0"/>
              </a:rPr>
              <a:t>Pancasila</a:t>
            </a:r>
            <a:r>
              <a:rPr lang="id-ID" sz="4800" b="1" dirty="0" smtClean="0">
                <a:solidFill>
                  <a:srgbClr val="000066"/>
                </a:solidFill>
              </a:rPr>
              <a:t> adalah filsafat negara yang lahir sebagai ideologi kolektif (cita-cita bersama) seluruh bangsa Indonesia</a:t>
            </a:r>
          </a:p>
        </p:txBody>
      </p:sp>
      <p:sp>
        <p:nvSpPr>
          <p:cNvPr id="11268" name="Rectangle 4"/>
          <p:cNvSpPr>
            <a:spLocks noGrp="1" noChangeArrowheads="1"/>
          </p:cNvSpPr>
          <p:nvPr>
            <p:ph type="ctrTitle"/>
          </p:nvPr>
        </p:nvSpPr>
        <p:spPr>
          <a:xfrm>
            <a:off x="714375" y="214313"/>
            <a:ext cx="7772400" cy="1008062"/>
          </a:xfrm>
        </p:spPr>
        <p:txBody>
          <a:bodyPr/>
          <a:lstStyle/>
          <a:p>
            <a:pPr eaLnBrk="1" hangingPunct="1"/>
            <a:r>
              <a:rPr lang="id-ID" sz="6000" b="1" dirty="0" smtClean="0">
                <a:solidFill>
                  <a:srgbClr val="FF0000"/>
                </a:solidFill>
              </a:rPr>
              <a:t>Ruslan Abdulgani</a:t>
            </a:r>
            <a:endParaRPr sz="6000" b="1" smtClean="0">
              <a:solidFill>
                <a:srgbClr val="FF0000"/>
              </a:solidFill>
              <a:latin typeface="Arial Rounded MT Bold" pitchFamily="34" charset="0"/>
            </a:endParaRPr>
          </a:p>
        </p:txBody>
      </p:sp>
      <p:sp>
        <p:nvSpPr>
          <p:cNvPr id="6" name="Subtitle 2"/>
          <p:cNvSpPr txBox="1">
            <a:spLocks/>
          </p:cNvSpPr>
          <p:nvPr/>
        </p:nvSpPr>
        <p:spPr bwMode="auto">
          <a:xfrm>
            <a:off x="0" y="2000240"/>
            <a:ext cx="9144000" cy="571456"/>
          </a:xfrm>
          <a:prstGeom prst="rect">
            <a:avLst/>
          </a:prstGeom>
          <a:noFill/>
          <a:ln w="25400" cap="flat" cmpd="sng" algn="ctr">
            <a:noFill/>
            <a:prstDash val="solid"/>
            <a:miter lim="800000"/>
            <a:headEnd/>
            <a:tailEnd/>
          </a:ln>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342900" indent="-342900" algn="ctr">
              <a:spcBef>
                <a:spcPct val="20000"/>
              </a:spcBef>
              <a:buClr>
                <a:schemeClr val="hlink"/>
              </a:buClr>
              <a:buSzPct val="120000"/>
              <a:defRPr/>
            </a:pPr>
            <a:r>
              <a:rPr lang="id-ID" sz="45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Fakultas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Syariah</a:t>
            </a:r>
            <a:r>
              <a:rPr lang="en-GB"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dan</a:t>
            </a:r>
            <a:r>
              <a:rPr lang="en-GB"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4500" b="1" kern="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Hukum</a:t>
            </a:r>
            <a:r>
              <a:rPr lang="en-GB"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id-ID" sz="45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UNISNU </a:t>
            </a:r>
            <a:r>
              <a:rPr lang="id-ID" sz="45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Jepara </a:t>
            </a:r>
          </a:p>
          <a:p>
            <a:pPr marL="342900" indent="-342900">
              <a:spcBef>
                <a:spcPct val="20000"/>
              </a:spcBef>
              <a:buClr>
                <a:schemeClr val="hlink"/>
              </a:buClr>
              <a:buSzPct val="120000"/>
              <a:buFontTx/>
              <a:buChar char="•"/>
              <a:defRPr/>
            </a:pPr>
            <a:endParaRPr lang="id-ID" sz="3200" kern="0" dirty="0">
              <a:solidFill>
                <a:srgbClr val="FF0000"/>
              </a:solidFill>
              <a:effectLst>
                <a:outerShdw blurRad="38100" dist="38100" dir="2700000" algn="tl">
                  <a:srgbClr val="000000"/>
                </a:outerShdw>
              </a:effectLst>
            </a:endParaRPr>
          </a:p>
        </p:txBody>
      </p:sp>
      <p:pic>
        <p:nvPicPr>
          <p:cNvPr id="7" name="Picture 6" descr="E:\LOGO UNISNU\UNISNU.jpg"/>
          <p:cNvPicPr/>
          <p:nvPr/>
        </p:nvPicPr>
        <p:blipFill>
          <a:blip r:embed="rId3">
            <a:clrChange>
              <a:clrFrom>
                <a:srgbClr val="FAFCF9"/>
              </a:clrFrom>
              <a:clrTo>
                <a:srgbClr val="FAFCF9">
                  <a:alpha val="0"/>
                </a:srgbClr>
              </a:clrTo>
            </a:clrChange>
          </a:blip>
          <a:srcRect/>
          <a:stretch>
            <a:fillRect/>
          </a:stretch>
        </p:blipFill>
        <p:spPr bwMode="auto">
          <a:xfrm>
            <a:off x="142875" y="1643063"/>
            <a:ext cx="1214438" cy="12144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3000"/>
                                        <p:tgtEl>
                                          <p:spTgt spid="11268"/>
                                        </p:tgtEl>
                                      </p:cBhvr>
                                    </p:animEffect>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par>
                                <p:cTn id="12" presetID="7" presetClass="entr" presetSubtype="2" repeatCount="indefinite"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5" dur="5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269">
                                            <p:txEl>
                                              <p:pRg st="0" end="0"/>
                                            </p:txEl>
                                          </p:spTgt>
                                        </p:tgtEl>
                                        <p:attrNameLst>
                                          <p:attrName>style.visibility</p:attrName>
                                        </p:attrNameLst>
                                      </p:cBhvr>
                                      <p:to>
                                        <p:strVal val="visible"/>
                                      </p:to>
                                    </p:set>
                                    <p:animEffect transition="in" filter="dissolve">
                                      <p:cBhvr>
                                        <p:cTn id="20" dur="500"/>
                                        <p:tgtEl>
                                          <p:spTgt spid="11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11268"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714488"/>
            <a:ext cx="8515352" cy="4429156"/>
          </a:xfrm>
        </p:spPr>
        <p:txBody>
          <a:bodyPr>
            <a:noAutofit/>
          </a:bodyPr>
          <a:lstStyle/>
          <a:p>
            <a:pPr marL="85725">
              <a:defRPr/>
            </a:pPr>
            <a:r>
              <a:rPr lang="id-ID" sz="5400" b="1" dirty="0" smtClean="0">
                <a:solidFill>
                  <a:srgbClr val="FF0000"/>
                </a:solidFill>
              </a:rPr>
              <a:t>Filsafat Pancasila</a:t>
            </a:r>
            <a:r>
              <a:rPr lang="id-ID" sz="5400" dirty="0" smtClean="0">
                <a:solidFill>
                  <a:srgbClr val="FF0000"/>
                </a:solidFill>
              </a:rPr>
              <a:t> </a:t>
            </a:r>
            <a:br>
              <a:rPr lang="id-ID" sz="5400" dirty="0" smtClean="0">
                <a:solidFill>
                  <a:srgbClr val="FF0000"/>
                </a:solidFill>
              </a:rPr>
            </a:br>
            <a:r>
              <a:rPr lang="id-ID" sz="5400" dirty="0" smtClean="0">
                <a:solidFill>
                  <a:srgbClr val="000066"/>
                </a:solidFill>
              </a:rPr>
              <a:t>memberikan pengetahuan dan pengertian ilmiah yaitu tentang hakikat pancasila.</a:t>
            </a:r>
            <a:endParaRPr lang="id-ID" sz="5400" dirty="0" smtClean="0">
              <a:solidFill>
                <a:srgbClr val="000066"/>
              </a:solidFill>
              <a:effectLst/>
            </a:endParaRPr>
          </a:p>
        </p:txBody>
      </p:sp>
      <p:sp>
        <p:nvSpPr>
          <p:cNvPr id="4" name="Rectangle 3"/>
          <p:cNvSpPr/>
          <p:nvPr/>
        </p:nvSpPr>
        <p:spPr>
          <a:xfrm>
            <a:off x="357158" y="292222"/>
            <a:ext cx="8501122" cy="707886"/>
          </a:xfrm>
          <a:prstGeom prst="rect">
            <a:avLst/>
          </a:prstGeom>
        </p:spPr>
        <p:txBody>
          <a:bodyPr wrap="square">
            <a:spAutoFit/>
          </a:bodyPr>
          <a:lstStyle/>
          <a:p>
            <a:pPr algn="ctr"/>
            <a:r>
              <a:rPr lang="id-ID" sz="4000" b="1" dirty="0" smtClean="0"/>
              <a:t>Menurut Notonagoro</a:t>
            </a:r>
            <a:endParaRPr lang="id-ID"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357298"/>
            <a:ext cx="8515352" cy="2143140"/>
          </a:xfrm>
        </p:spPr>
        <p:txBody>
          <a:bodyPr>
            <a:noAutofit/>
          </a:bodyPr>
          <a:lstStyle/>
          <a:p>
            <a:pPr marL="85725" algn="l">
              <a:defRPr/>
            </a:pPr>
            <a:r>
              <a:rPr lang="id-ID" sz="4400" dirty="0" smtClean="0">
                <a:solidFill>
                  <a:srgbClr val="000066"/>
                </a:solidFill>
                <a:latin typeface="Arial" pitchFamily="34" charset="0"/>
                <a:cs typeface="Arial" pitchFamily="34" charset="0"/>
              </a:rPr>
              <a:t>dimaksudkan sebagai upaya untuk mengetahui hakikat dasar sila-sila pancasila.</a:t>
            </a:r>
            <a:endParaRPr lang="id-ID" sz="4400" dirty="0" smtClean="0">
              <a:solidFill>
                <a:srgbClr val="000066"/>
              </a:solidFill>
              <a:effectLst/>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Secara ontologi</a:t>
            </a:r>
            <a:endParaRPr lang="id-ID" sz="4000" dirty="0"/>
          </a:p>
        </p:txBody>
      </p:sp>
      <p:sp>
        <p:nvSpPr>
          <p:cNvPr id="5" name="Title 2"/>
          <p:cNvSpPr txBox="1">
            <a:spLocks/>
          </p:cNvSpPr>
          <p:nvPr/>
        </p:nvSpPr>
        <p:spPr>
          <a:xfrm>
            <a:off x="271490" y="4214818"/>
            <a:ext cx="8515352" cy="2143140"/>
          </a:xfrm>
          <a:prstGeom prst="rect">
            <a:avLst/>
          </a:prstGeom>
        </p:spPr>
        <p:txBody>
          <a:bodyPr vert="horz" anchor="b">
            <a:noAutofit/>
          </a:bodyPr>
          <a:lstStyle/>
          <a:p>
            <a:pPr marL="85725" lvl="0" eaLnBrk="1" fontAlgn="auto" hangingPunct="1">
              <a:spcAft>
                <a:spcPts val="0"/>
              </a:spcAft>
              <a:defRPr/>
            </a:pPr>
            <a:r>
              <a:rPr lang="id-ID" sz="4400" dirty="0" smtClean="0"/>
              <a:t>hakikat dasar ontologi pancasila adalah manusia, karena sebagai subjek hukum pokok sila-sila pancasila.</a:t>
            </a:r>
            <a:endParaRPr kumimoji="0" lang="id-ID" sz="4400" b="0" i="0" u="none" strike="noStrike" kern="1200" cap="none" spc="0" normalizeH="0" baseline="0" noProof="0" dirty="0" smtClean="0">
              <a:ln>
                <a:noFill/>
              </a:ln>
              <a:solidFill>
                <a:srgbClr val="000066"/>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4800" dirty="0" smtClean="0">
                <a:solidFill>
                  <a:srgbClr val="000066"/>
                </a:solidFill>
                <a:latin typeface="Arial" pitchFamily="34" charset="0"/>
                <a:cs typeface="Arial" pitchFamily="34" charset="0"/>
              </a:rPr>
              <a:t>Pancasila sebagai dasar filsafat negara RI memiliki </a:t>
            </a:r>
            <a:r>
              <a:rPr lang="id-ID" sz="4800" dirty="0" smtClean="0">
                <a:solidFill>
                  <a:srgbClr val="FF0000"/>
                </a:solidFill>
                <a:latin typeface="Arial" pitchFamily="34" charset="0"/>
                <a:cs typeface="Arial" pitchFamily="34" charset="0"/>
              </a:rPr>
              <a:t>lima sila </a:t>
            </a:r>
            <a:r>
              <a:rPr lang="id-ID" sz="4800" dirty="0" smtClean="0">
                <a:solidFill>
                  <a:srgbClr val="000066"/>
                </a:solidFill>
                <a:latin typeface="Arial" pitchFamily="34" charset="0"/>
                <a:cs typeface="Arial" pitchFamily="34" charset="0"/>
              </a:rPr>
              <a:t>yang mempunyai sifat </a:t>
            </a:r>
            <a:r>
              <a:rPr lang="id-ID" sz="4800" dirty="0" smtClean="0">
                <a:solidFill>
                  <a:srgbClr val="FF0000"/>
                </a:solidFill>
                <a:latin typeface="Arial" pitchFamily="34" charset="0"/>
                <a:cs typeface="Arial" pitchFamily="34" charset="0"/>
              </a:rPr>
              <a:t>dasar kesatuan yang mutlak</a:t>
            </a:r>
            <a:r>
              <a:rPr lang="id-ID" sz="4800" dirty="0" smtClean="0">
                <a:solidFill>
                  <a:srgbClr val="000066"/>
                </a:solidFill>
                <a:latin typeface="Arial" pitchFamily="34" charset="0"/>
                <a:cs typeface="Arial" pitchFamily="34" charset="0"/>
              </a:rPr>
              <a:t>, yang berupa sifat :</a:t>
            </a:r>
            <a:br>
              <a:rPr lang="id-ID" sz="4800" dirty="0" smtClean="0">
                <a:solidFill>
                  <a:srgbClr val="000066"/>
                </a:solidFill>
                <a:latin typeface="Arial" pitchFamily="34" charset="0"/>
                <a:cs typeface="Arial" pitchFamily="34" charset="0"/>
              </a:rPr>
            </a:br>
            <a:r>
              <a:rPr lang="id-ID" sz="4800" b="1" u="sng" dirty="0" smtClean="0">
                <a:solidFill>
                  <a:srgbClr val="7030A0"/>
                </a:solidFill>
                <a:latin typeface="Arial" pitchFamily="34" charset="0"/>
                <a:cs typeface="Arial" pitchFamily="34" charset="0"/>
              </a:rPr>
              <a:t>kodrat monodualis</a:t>
            </a:r>
            <a:endParaRPr lang="id-ID" sz="4800" b="1" u="sng" dirty="0" smtClean="0">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4800" dirty="0" smtClean="0">
                <a:solidFill>
                  <a:srgbClr val="000066"/>
                </a:solidFill>
                <a:latin typeface="Arial" pitchFamily="34" charset="0"/>
                <a:cs typeface="Arial" pitchFamily="34" charset="0"/>
              </a:rPr>
              <a:t>sifat kodrat monodualis yaitu sebagai </a:t>
            </a:r>
            <a:r>
              <a:rPr lang="id-ID" sz="4800" dirty="0" smtClean="0">
                <a:solidFill>
                  <a:srgbClr val="FF0000"/>
                </a:solidFill>
                <a:latin typeface="Arial" pitchFamily="34" charset="0"/>
                <a:cs typeface="Arial" pitchFamily="34" charset="0"/>
              </a:rPr>
              <a:t>makhluk individu sekaligus juga sebagai makhluk sosial</a:t>
            </a:r>
            <a:r>
              <a:rPr lang="id-ID" sz="4800" dirty="0" smtClean="0">
                <a:solidFill>
                  <a:srgbClr val="000066"/>
                </a:solidFill>
                <a:latin typeface="Arial" pitchFamily="34" charset="0"/>
                <a:cs typeface="Arial" pitchFamily="34" charset="0"/>
              </a:rPr>
              <a:t>, serta kedudukannya sebagai makhluk pribadi yang berdiri sendiri dan sekaligus juga sebagai makhluk Tuhan</a:t>
            </a:r>
            <a:endParaRPr lang="id-ID" sz="48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1643050"/>
            <a:ext cx="8515352" cy="4357718"/>
          </a:xfrm>
        </p:spPr>
        <p:txBody>
          <a:bodyPr>
            <a:noAutofit/>
          </a:bodyPr>
          <a:lstStyle/>
          <a:p>
            <a:pPr marL="85725" algn="l">
              <a:defRPr/>
            </a:pPr>
            <a:r>
              <a:rPr lang="id-ID" sz="5400" b="1" dirty="0" smtClean="0">
                <a:solidFill>
                  <a:srgbClr val="FF0000"/>
                </a:solidFill>
              </a:rPr>
              <a:t>filsafat pancasila</a:t>
            </a:r>
            <a:r>
              <a:rPr lang="id-ID" sz="5400" dirty="0" smtClean="0">
                <a:solidFill>
                  <a:srgbClr val="FF0000"/>
                </a:solidFill>
              </a:rPr>
              <a:t> </a:t>
            </a:r>
            <a:r>
              <a:rPr lang="id-ID" sz="5400" dirty="0" smtClean="0">
                <a:solidFill>
                  <a:srgbClr val="000066"/>
                </a:solidFill>
              </a:rPr>
              <a:t>dimaksudkan sebagai upaya untuk mencari hakikat pancasila sebagai suatu sistem pengetahuan.</a:t>
            </a:r>
            <a:endParaRPr lang="id-ID" sz="5400" dirty="0" smtClean="0">
              <a:solidFill>
                <a:srgbClr val="000066"/>
              </a:solidFill>
              <a:effectLst/>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Secara epistemologi</a:t>
            </a:r>
            <a:endParaRPr lang="id-ID"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500042"/>
            <a:ext cx="8515352" cy="5429288"/>
          </a:xfrm>
        </p:spPr>
        <p:txBody>
          <a:bodyPr>
            <a:noAutofit/>
          </a:bodyPr>
          <a:lstStyle/>
          <a:p>
            <a:pPr marL="85725">
              <a:defRPr/>
            </a:pPr>
            <a:r>
              <a:rPr lang="id-ID" sz="4400" dirty="0" smtClean="0">
                <a:solidFill>
                  <a:srgbClr val="000066"/>
                </a:solidFill>
                <a:effectLst/>
              </a:rPr>
              <a:t>Kajian epistemologi pancasila ini tidak bisa dipisahkan dengan dasar ontologinya. </a:t>
            </a:r>
            <a:r>
              <a:rPr lang="id-ID" sz="4400" dirty="0" smtClean="0">
                <a:solidFill>
                  <a:srgbClr val="000000"/>
                </a:solidFill>
                <a:effectLst/>
              </a:rPr>
              <a:t>Oleh karena itu, dasar epistemologis pancasila sangat berkaitan dengan konsep dasarnya tentang hakikat manusia.</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Paper</Template>
  <TotalTime>1643</TotalTime>
  <Words>354</Words>
  <Application>Microsoft Office PowerPoint</Application>
  <PresentationFormat>On-screen Show (4:3)</PresentationFormat>
  <Paragraphs>40</Paragraphs>
  <Slides>18</Slides>
  <Notes>5</Notes>
  <HiddenSlides>0</HiddenSlides>
  <MMClips>0</MMClips>
  <ScaleCrop>false</ScaleCrop>
  <HeadingPairs>
    <vt:vector size="6" baseType="variant">
      <vt:variant>
        <vt:lpstr>Fonts Used</vt:lpstr>
      </vt:variant>
      <vt:variant>
        <vt:i4>16</vt:i4>
      </vt:variant>
      <vt:variant>
        <vt:lpstr>Theme</vt:lpstr>
      </vt:variant>
      <vt:variant>
        <vt:i4>7</vt:i4>
      </vt:variant>
      <vt:variant>
        <vt:lpstr>Slide Titles</vt:lpstr>
      </vt:variant>
      <vt:variant>
        <vt:i4>18</vt:i4>
      </vt:variant>
    </vt:vector>
  </HeadingPairs>
  <TitlesOfParts>
    <vt:vector size="41" baseType="lpstr">
      <vt:lpstr>Arial</vt:lpstr>
      <vt:lpstr>Arial Rounded MT Bold</vt:lpstr>
      <vt:lpstr>Calibri</vt:lpstr>
      <vt:lpstr>Comic Sans MS</vt:lpstr>
      <vt:lpstr>Franklin Gothic Book</vt:lpstr>
      <vt:lpstr>Georgia</vt:lpstr>
      <vt:lpstr>Gill Sans MT</vt:lpstr>
      <vt:lpstr>Lucida Sans Unicode</vt:lpstr>
      <vt:lpstr>Perpetua</vt:lpstr>
      <vt:lpstr>Script MT Bold</vt:lpstr>
      <vt:lpstr>Tahoma</vt:lpstr>
      <vt:lpstr>Tw Cen MT</vt:lpstr>
      <vt:lpstr>Verdana</vt:lpstr>
      <vt:lpstr>Wingdings</vt:lpstr>
      <vt:lpstr>Wingdings 2</vt:lpstr>
      <vt:lpstr>Wingdings 3</vt:lpstr>
      <vt:lpstr>Ocean</vt:lpstr>
      <vt:lpstr>Equity</vt:lpstr>
      <vt:lpstr>Concourse</vt:lpstr>
      <vt:lpstr>Civic</vt:lpstr>
      <vt:lpstr>Median</vt:lpstr>
      <vt:lpstr>Office Theme</vt:lpstr>
      <vt:lpstr>Solstice</vt:lpstr>
      <vt:lpstr>PANCASILA</vt:lpstr>
      <vt:lpstr>Pancasila sebagai filsafat?</vt:lpstr>
      <vt:lpstr>Ruslan Abdulgani</vt:lpstr>
      <vt:lpstr>Filsafat Pancasila  memberikan pengetahuan dan pengertian ilmiah yaitu tentang hakikat pancasila.</vt:lpstr>
      <vt:lpstr>dimaksudkan sebagai upaya untuk mengetahui hakikat dasar sila-sila pancasila.</vt:lpstr>
      <vt:lpstr>Pancasila sebagai dasar filsafat negara RI memiliki lima sila yang mempunyai sifat dasar kesatuan yang mutlak, yang berupa sifat : kodrat monodualis</vt:lpstr>
      <vt:lpstr>sifat kodrat monodualis yaitu sebagai makhluk individu sekaligus juga sebagai makhluk sosial, serta kedudukannya sebagai makhluk pribadi yang berdiri sendiri dan sekaligus juga sebagai makhluk Tuhan</vt:lpstr>
      <vt:lpstr>filsafat pancasila dimaksudkan sebagai upaya untuk mencari hakikat pancasila sebagai suatu sistem pengetahuan.</vt:lpstr>
      <vt:lpstr>Kajian epistemologi pancasila ini tidak bisa dipisahkan dengan dasar ontologinya. Oleh karena itu, dasar epistemologis pancasila sangat berkaitan dengan konsep dasarnya tentang hakikat manusia.</vt:lpstr>
      <vt:lpstr> Sebagai suatu paham epistemologi, pancasila mendasarkan pandangannya bahwa ilmu pengetahuan pada hakikatnya tidak bebas nilai karena harus diletakkan pada kerangka moralitas kodrat manusia serta moralitas religius dalam upaya untuk mendapatkan suatu tingkatan pengetahuan dalam kehidupan manusia. </vt:lpstr>
      <vt:lpstr> Oleh karena itu pancasila secara epistemologis harus menjadi dasar moralitas bangsa dalam membangun perkembangan sains dan teknologi pada saat ini.</vt:lpstr>
      <vt:lpstr>membahas tentang nilai praksis atau manfaat suatu pengetahuan mengenai pancasila. Hal ini disebabkan karena sila-sila pancasila sebagai suatu sistem filsafat memiliki satu kesatuan dasar aksiologi,</vt:lpstr>
      <vt:lpstr>nilai-nilai dasar yang terkandung di dalam pancasila pada hakikatnya merupakan suatu kesatuan yang utuh. Aksiologi pancasila ini mengandung arti bahwa kita membahas tentang filsafat nilai pancasila.</vt:lpstr>
      <vt:lpstr>Pengakuan, penerimaan dan penghargaan pancasila sebagai sesuatu yang bernilai itu akan tampak menggejala dalam sikap, tingkah laku dan perbuatan bangsa Indonesia.</vt:lpstr>
      <vt:lpstr>Pancasila sebagai filsafat bangsa dan negara RI mengandung makna bahwa setiap aspek kehidupan kebangsaan, kenegaraan dan kemasyarakatan harus didasarkan pada nilai-nilai ketuhanan, kemanusiaan, persatuan, kerakyatan dan keadilan. </vt:lpstr>
      <vt:lpstr>Sila-sila dalam pancasila merupakan satu kesatuan sistem yang bulat dan utuh (totalitas) </vt:lpstr>
      <vt:lpstr>PowerPoint Presentation</vt:lpstr>
      <vt:lpstr>Wallahu a’lam Sekeian &amp; terimakasih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user</cp:lastModifiedBy>
  <cp:revision>147</cp:revision>
  <dcterms:created xsi:type="dcterms:W3CDTF">2008-11-20T08:08:52Z</dcterms:created>
  <dcterms:modified xsi:type="dcterms:W3CDTF">2021-09-19T02:46:20Z</dcterms:modified>
</cp:coreProperties>
</file>