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21" r:id="rId2"/>
    <p:sldMasterId id="2147483959" r:id="rId3"/>
    <p:sldMasterId id="2147484277" r:id="rId4"/>
    <p:sldMasterId id="2147484301" r:id="rId5"/>
    <p:sldMasterId id="2147484325" r:id="rId6"/>
    <p:sldMasterId id="2147484337" r:id="rId7"/>
  </p:sldMasterIdLst>
  <p:notesMasterIdLst>
    <p:notesMasterId r:id="rId45"/>
  </p:notesMasterIdLst>
  <p:sldIdLst>
    <p:sldId id="257" r:id="rId8"/>
    <p:sldId id="299" r:id="rId9"/>
    <p:sldId id="311" r:id="rId10"/>
    <p:sldId id="312" r:id="rId11"/>
    <p:sldId id="324" r:id="rId12"/>
    <p:sldId id="335" r:id="rId13"/>
    <p:sldId id="339" r:id="rId14"/>
    <p:sldId id="336" r:id="rId15"/>
    <p:sldId id="338" r:id="rId16"/>
    <p:sldId id="337" r:id="rId17"/>
    <p:sldId id="340" r:id="rId18"/>
    <p:sldId id="342" r:id="rId19"/>
    <p:sldId id="325" r:id="rId20"/>
    <p:sldId id="313" r:id="rId21"/>
    <p:sldId id="343" r:id="rId22"/>
    <p:sldId id="344" r:id="rId23"/>
    <p:sldId id="331" r:id="rId24"/>
    <p:sldId id="345" r:id="rId25"/>
    <p:sldId id="346" r:id="rId26"/>
    <p:sldId id="347" r:id="rId27"/>
    <p:sldId id="316" r:id="rId28"/>
    <p:sldId id="301" r:id="rId29"/>
    <p:sldId id="332" r:id="rId30"/>
    <p:sldId id="348" r:id="rId31"/>
    <p:sldId id="328" r:id="rId32"/>
    <p:sldId id="329" r:id="rId33"/>
    <p:sldId id="330" r:id="rId34"/>
    <p:sldId id="349" r:id="rId35"/>
    <p:sldId id="334" r:id="rId36"/>
    <p:sldId id="350" r:id="rId37"/>
    <p:sldId id="351" r:id="rId38"/>
    <p:sldId id="352" r:id="rId39"/>
    <p:sldId id="353" r:id="rId40"/>
    <p:sldId id="354" r:id="rId41"/>
    <p:sldId id="355" r:id="rId42"/>
    <p:sldId id="356" r:id="rId43"/>
    <p:sldId id="268"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00"/>
    <a:srgbClr val="FF3399"/>
    <a:srgbClr val="3A1D00"/>
    <a:srgbClr val="663300"/>
    <a:srgbClr val="F7E9F4"/>
    <a:srgbClr val="F8DAF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DB127F4-D735-4B48-9530-2669FED0F12A}" type="datetimeFigureOut">
              <a:rPr lang="en-US"/>
              <a:pPr>
                <a:defRPr/>
              </a:pPr>
              <a:t>10/3/2021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6696535-2BD2-4621-A589-11216DFDB05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1EFE0-27C5-40BE-93A8-F5C7C3969F82}"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DBFBD4-F69B-4227-BC4A-05E11E4C6D2E}" type="slidenum">
              <a:rPr lang="en-US" smtClean="0"/>
              <a:pPr/>
              <a:t>37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4"/>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US"/>
          </a:p>
        </p:txBody>
      </p:sp>
      <p:sp>
        <p:nvSpPr>
          <p:cNvPr id="5122"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r>
              <a:rPr lang="en-US"/>
              <a:t>Click to edit Master title style</a:t>
            </a:r>
          </a:p>
        </p:txBody>
      </p:sp>
      <p:sp>
        <p:nvSpPr>
          <p:cNvPr id="5123"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ftr" sz="quarter" idx="10"/>
          </p:nvPr>
        </p:nvSpPr>
        <p:spPr/>
        <p:txBody>
          <a:bodyPr/>
          <a:lstStyle>
            <a:lvl1pPr>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pPr>
              <a:defRPr/>
            </a:pPr>
            <a:fld id="{CDF68D2D-BF5F-48FE-A484-DDE4F59DEB1D}" type="slidenum">
              <a:rPr lang="en-US"/>
              <a:pPr>
                <a:defRPr/>
              </a:pPr>
              <a:t>‹#›</a:t>
            </a:fld>
            <a:endParaRPr lang="en-US"/>
          </a:p>
        </p:txBody>
      </p:sp>
      <p:sp>
        <p:nvSpPr>
          <p:cNvPr id="7" name="Rectangle 7"/>
          <p:cNvSpPr>
            <a:spLocks noGrp="1" noChangeArrowheads="1"/>
          </p:cNvSpPr>
          <p:nvPr>
            <p:ph type="dt" sz="quarter" idx="12"/>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46559F-A4A9-4493-8734-EDB7B6F4161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9D2D19-D07B-4D7B-8A95-1B42A4DCA82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4ACF366A-D877-406D-AD58-9A7C9937279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D69CE58-71DF-4504-A98E-673F70FDB01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5FF1947-6D46-488F-980F-989D049EC33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B74357F-3466-4D2A-8BCB-8C52FCBB225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AE362554-FA18-4A75-96E3-1A42DAF57E0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52A98B24-6E6B-46D8-A704-65084C025AF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BFA169D-19B5-48C9-8F83-0F43C32E75A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E1832D5E-9494-4C09-8B3B-21CBAAEFEE9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2FBFF9-6931-43A9-9FD3-BFE2C7EBF9B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83C6CACB-AA86-4C3F-ACEC-7D212FD3939A}"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B71AD60-88C6-460A-8492-FBC561C3666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A13E11A-8341-422E-85CF-30087A510DC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1E93922-A20B-45BE-95FB-19738047DC3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33C8450-4A3C-424D-8F12-D8A92AFB079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E18BFD8F-5AC1-4DF7-BBDB-945237C22E7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8472371-5F85-4C2F-B281-ABF0E00CCDC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8BA187FD-E27A-45ED-9026-96CE7D3166E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17787846-AF51-46E6-A38D-69143154D20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7FD57856-1559-444E-A616-7ABA474D78F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751630-EC69-4F8F-88C8-C466BA4D2386}"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DBDAC97-777B-40F8-B0E6-1982EB081F2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39ED821E-4EA7-4CFE-B501-0E31C5D9FCD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02063F1-F665-4E6A-8CF8-2563FE58FB7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4D2D87B-B696-440C-8901-B0078FDE182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11E93922-A20B-45BE-95FB-19738047DC30}"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133C8450-4A3C-424D-8F12-D8A92AFB0791}"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E18BFD8F-5AC1-4DF7-BBDB-945237C22E71}"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472371-5F85-4C2F-B281-ABF0E00CCDCE}"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8BA187FD-E27A-45ED-9026-96CE7D3166EE}"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17787846-AF51-46E6-A38D-69143154D20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28D7EB-E548-4D0F-98B7-D22EFD7A28A8}"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7FD57856-1559-444E-A616-7ABA474D78F6}"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3DBDAC97-777B-40F8-B0E6-1982EB081F2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39ED821E-4EA7-4CFE-B501-0E31C5D9FCD3}"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2063F1-F665-4E6A-8CF8-2563FE58FB7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E4D2D87B-B696-440C-8901-B0078FDE1822}"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1E93922-A20B-45BE-95FB-19738047DC30}"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3C8450-4A3C-424D-8F12-D8A92AFB0791}" type="slidenum">
              <a:rPr lang="en-US" smtClean="0"/>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8BFD8F-5AC1-4DF7-BBDB-945237C22E71}" type="slidenum">
              <a:rPr lang="en-US" smtClean="0"/>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472371-5F85-4C2F-B281-ABF0E00CCDCE}" type="slidenum">
              <a:rPr lang="en-US" smtClean="0"/>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BA187FD-E27A-45ED-9026-96CE7D3166EE}"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B358C58-E3BA-405F-98F7-EDE4F14D48D7}"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7787846-AF51-46E6-A38D-69143154D202}" type="slidenum">
              <a:rPr lang="en-US" smtClean="0"/>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FD57856-1559-444E-A616-7ABA474D78F6}" type="slidenum">
              <a:rPr lang="en-US" smtClean="0"/>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DBDAC97-777B-40F8-B0E6-1982EB081F20}" type="slidenum">
              <a:rPr lang="en-US" smtClean="0"/>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9ED821E-4EA7-4CFE-B501-0E31C5D9FCD3}" type="slidenum">
              <a:rPr lang="en-US" smtClean="0"/>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2063F1-F665-4E6A-8CF8-2563FE58FB74}" type="slidenum">
              <a:rPr lang="en-US" smtClean="0"/>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4D2D87B-B696-440C-8901-B0078FDE1822}" type="slidenum">
              <a:rPr lang="en-US" smtClean="0"/>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1E93922-A20B-45BE-95FB-19738047DC30}" type="slidenum">
              <a:rPr lang="en-US" smtClean="0"/>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3C8450-4A3C-424D-8F12-D8A92AFB0791}" type="slidenum">
              <a:rPr lang="en-US" smtClean="0"/>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8BFD8F-5AC1-4DF7-BBDB-945237C22E71}" type="slidenum">
              <a:rPr lang="en-US" smtClean="0"/>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472371-5F85-4C2F-B281-ABF0E00CCDC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A447418-158F-4603-B57D-1EB358D903C7}"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BA187FD-E27A-45ED-9026-96CE7D3166EE}" type="slidenum">
              <a:rPr lang="en-US" smtClean="0"/>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7787846-AF51-46E6-A38D-69143154D202}" type="slidenum">
              <a:rPr lang="en-US" smtClean="0"/>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FD57856-1559-444E-A616-7ABA474D78F6}" type="slidenum">
              <a:rPr lang="en-US" smtClean="0"/>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DBDAC97-777B-40F8-B0E6-1982EB081F20}" type="slidenum">
              <a:rPr lang="en-US" smtClean="0"/>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9ED821E-4EA7-4CFE-B501-0E31C5D9FCD3}" type="slidenum">
              <a:rPr lang="en-US" smtClean="0"/>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2063F1-F665-4E6A-8CF8-2563FE58FB74}" type="slidenum">
              <a:rPr lang="en-US" smtClean="0"/>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4D2D87B-B696-440C-8901-B0078FDE1822}" type="slidenum">
              <a:rPr lang="en-US" smtClean="0"/>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11E93922-A20B-45BE-95FB-19738047DC30}"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133C8450-4A3C-424D-8F12-D8A92AFB0791}"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E18BFD8F-5AC1-4DF7-BBDB-945237C22E71}"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743A197-4238-4B89-B880-32B0128FE9DD}"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472371-5F85-4C2F-B281-ABF0E00CCDCE}"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8BA187FD-E27A-45ED-9026-96CE7D3166EE}"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17787846-AF51-46E6-A38D-69143154D202}" type="slidenum">
              <a:rPr lang="en-US" smtClean="0"/>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7FD57856-1559-444E-A616-7ABA474D78F6}" type="slidenum">
              <a:rPr lang="en-US" smtClean="0"/>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3DBDAC97-777B-40F8-B0E6-1982EB081F2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39ED821E-4EA7-4CFE-B501-0E31C5D9FCD3}"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2063F1-F665-4E6A-8CF8-2563FE58FB7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E4D2D87B-B696-440C-8901-B0078FDE1822}"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7DA76D-53B3-4644-8229-57FD905C49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E0DB2A-B26A-45D4-B677-316C42FF2A0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92100"/>
            <a:ext cx="82296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905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charset="0"/>
              </a:defRPr>
            </a:lvl1pPr>
          </a:lstStyle>
          <a:p>
            <a:pPr>
              <a:defRPr/>
            </a:pPr>
            <a:fld id="{B64DE912-EC71-4E46-9E59-7F529BE2FCB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26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Lst>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3076"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3077"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71791006-8C94-4AFD-90C0-A1CFE02557E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66" r:id="rId1"/>
    <p:sldLayoutId id="2147484251" r:id="rId2"/>
    <p:sldLayoutId id="2147484267" r:id="rId3"/>
    <p:sldLayoutId id="2147484252" r:id="rId4"/>
    <p:sldLayoutId id="2147484253" r:id="rId5"/>
    <p:sldLayoutId id="2147484254" r:id="rId6"/>
    <p:sldLayoutId id="2147484255" r:id="rId7"/>
    <p:sldLayoutId id="2147484268" r:id="rId8"/>
    <p:sldLayoutId id="2147484269" r:id="rId9"/>
    <p:sldLayoutId id="2147484256" r:id="rId10"/>
    <p:sldLayoutId id="2147484257"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4105"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3E4E900E-91B8-4E11-B33B-4099E03D1A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0" r:id="rId1"/>
    <p:sldLayoutId id="2147484258" r:id="rId2"/>
    <p:sldLayoutId id="2147484271" r:id="rId3"/>
    <p:sldLayoutId id="2147484272" r:id="rId4"/>
    <p:sldLayoutId id="2147484273" r:id="rId5"/>
    <p:sldLayoutId id="2147484274" r:id="rId6"/>
    <p:sldLayoutId id="2147484259" r:id="rId7"/>
    <p:sldLayoutId id="2147484275" r:id="rId8"/>
    <p:sldLayoutId id="2147484276" r:id="rId9"/>
    <p:sldLayoutId id="2147484260" r:id="rId10"/>
    <p:sldLayoutId id="214748426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B64DE912-EC71-4E46-9E59-7F529BE2FCB4}"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4DE912-EC71-4E46-9E59-7F529BE2FCB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4DE912-EC71-4E46-9E59-7F529BE2FCB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B64DE912-EC71-4E46-9E59-7F529BE2FCB4}"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143240" y="3714752"/>
            <a:ext cx="3000396" cy="571504"/>
          </a:xfrm>
        </p:spPr>
        <p:txBody>
          <a:bodyPr/>
          <a:lstStyle/>
          <a:p>
            <a:pPr algn="ctr" eaLnBrk="1" hangingPunct="1">
              <a:buFontTx/>
              <a:buNone/>
            </a:pPr>
            <a:r>
              <a:rPr lang="id-ID" sz="3600" dirty="0" smtClean="0">
                <a:latin typeface="Comic Sans MS" pitchFamily="66" charset="0"/>
              </a:rPr>
              <a:t>imron choeri</a:t>
            </a:r>
            <a:endParaRPr lang="en-US" sz="3600" dirty="0" smtClean="0">
              <a:latin typeface="Comic Sans MS" pitchFamily="66" charset="0"/>
            </a:endParaRPr>
          </a:p>
        </p:txBody>
      </p:sp>
      <p:sp>
        <p:nvSpPr>
          <p:cNvPr id="7170" name="Rectangle 2"/>
          <p:cNvSpPr>
            <a:spLocks noGrp="1" noChangeArrowheads="1"/>
          </p:cNvSpPr>
          <p:nvPr>
            <p:ph type="title"/>
          </p:nvPr>
        </p:nvSpPr>
        <p:spPr>
          <a:xfrm>
            <a:off x="642910" y="1785926"/>
            <a:ext cx="8001056" cy="1214446"/>
          </a:xfrm>
        </p:spPr>
        <p:txBody>
          <a:bodyPr>
            <a:noAutofit/>
          </a:bodyPr>
          <a:lstStyle/>
          <a:p>
            <a:pPr algn="ctr" eaLnBrk="1" fontAlgn="auto" hangingPunct="1">
              <a:spcAft>
                <a:spcPts val="0"/>
              </a:spcAft>
              <a:defRPr/>
            </a:pPr>
            <a:r>
              <a:rPr lang="id-ID" sz="9600" dirty="0" smtClean="0">
                <a:solidFill>
                  <a:srgbClr val="FF0000"/>
                </a:solidFill>
              </a:rPr>
              <a:t>PANCASILA</a:t>
            </a:r>
            <a:endParaRPr lang="en-US" sz="9600" dirty="0" smtClean="0">
              <a:solidFill>
                <a:srgbClr val="FF0000"/>
              </a:solidFill>
              <a:latin typeface="Comic Sans MS" pitchFamily="66" charset="0"/>
            </a:endParaRPr>
          </a:p>
        </p:txBody>
      </p:sp>
      <p:sp>
        <p:nvSpPr>
          <p:cNvPr id="6" name="Subtitle 2"/>
          <p:cNvSpPr txBox="1">
            <a:spLocks/>
          </p:cNvSpPr>
          <p:nvPr/>
        </p:nvSpPr>
        <p:spPr bwMode="auto">
          <a:xfrm>
            <a:off x="-214346" y="6500834"/>
            <a:ext cx="9572692" cy="428580"/>
          </a:xfrm>
          <a:prstGeom prst="rect">
            <a:avLst/>
          </a:prstGeom>
          <a:noFill/>
          <a:ln w="25400" cap="flat" cmpd="sng" algn="ctr">
            <a:noFill/>
            <a:prstDash val="solid"/>
            <a:miter lim="800000"/>
            <a:headEnd/>
            <a:tailEnd/>
          </a:ln>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marL="342900" indent="-342900" algn="ctr">
              <a:spcBef>
                <a:spcPct val="20000"/>
              </a:spcBef>
              <a:buClr>
                <a:schemeClr val="hlink"/>
              </a:buClr>
              <a:buSzPct val="120000"/>
              <a:defRPr/>
            </a:pPr>
            <a:r>
              <a:rPr lang="id-ID" sz="3400" b="1" kern="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UNISNU </a:t>
            </a:r>
            <a:r>
              <a:rPr lang="id-ID" sz="34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Jepara </a:t>
            </a:r>
          </a:p>
          <a:p>
            <a:pPr marL="342900" indent="-342900">
              <a:spcBef>
                <a:spcPct val="20000"/>
              </a:spcBef>
              <a:buClr>
                <a:schemeClr val="hlink"/>
              </a:buClr>
              <a:buSzPct val="120000"/>
              <a:buFontTx/>
              <a:buChar char="•"/>
              <a:defRPr/>
            </a:pPr>
            <a:endParaRPr lang="id-ID" sz="3200" kern="0" dirty="0">
              <a:solidFill>
                <a:srgbClr val="FF0000"/>
              </a:solidFill>
              <a:effectLst>
                <a:outerShdw blurRad="38100" dist="38100" dir="2700000" algn="tl">
                  <a:srgbClr val="000000"/>
                </a:outerShdw>
              </a:effectLst>
            </a:endParaRPr>
          </a:p>
        </p:txBody>
      </p:sp>
      <p:pic>
        <p:nvPicPr>
          <p:cNvPr id="7" name="Picture 6" descr="E:\LOGO UNISNU\UNISNU.jpg"/>
          <p:cNvPicPr/>
          <p:nvPr/>
        </p:nvPicPr>
        <p:blipFill>
          <a:blip r:embed="rId3">
            <a:clrChange>
              <a:clrFrom>
                <a:srgbClr val="FAFCF9"/>
              </a:clrFrom>
              <a:clrTo>
                <a:srgbClr val="FAFCF9">
                  <a:alpha val="0"/>
                </a:srgbClr>
              </a:clrTo>
            </a:clrChange>
          </a:blip>
          <a:srcRect/>
          <a:stretch>
            <a:fillRect/>
          </a:stretch>
        </p:blipFill>
        <p:spPr bwMode="auto">
          <a:xfrm>
            <a:off x="71438" y="6500813"/>
            <a:ext cx="428625" cy="428625"/>
          </a:xfrm>
          <a:prstGeom prst="rect">
            <a:avLst/>
          </a:prstGeom>
          <a:ln>
            <a:noFill/>
          </a:ln>
          <a:effectLst>
            <a:outerShdw blurRad="292100" dist="139700" dir="2700000" algn="tl" rotWithShape="0">
              <a:srgbClr val="333333">
                <a:alpha val="65000"/>
              </a:srgbClr>
            </a:outerShdw>
          </a:effectLst>
        </p:spPr>
      </p:pic>
      <p:sp>
        <p:nvSpPr>
          <p:cNvPr id="8" name="Rectangle 2"/>
          <p:cNvSpPr txBox="1">
            <a:spLocks noChangeArrowheads="1"/>
          </p:cNvSpPr>
          <p:nvPr/>
        </p:nvSpPr>
        <p:spPr>
          <a:xfrm>
            <a:off x="1857356" y="3000372"/>
            <a:ext cx="5643602" cy="642942"/>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800" b="1" i="0" u="none" strike="noStrike" kern="1200" cap="none" spc="0" normalizeH="0" baseline="0" noProof="0" dirty="0" smtClean="0">
                <a:ln>
                  <a:noFill/>
                </a:ln>
                <a:solidFill>
                  <a:srgbClr val="000066"/>
                </a:solidFill>
                <a:effectLst>
                  <a:outerShdw blurRad="31750" dist="25400" dir="5400000" algn="tl" rotWithShape="0">
                    <a:srgbClr val="000000">
                      <a:alpha val="25000"/>
                    </a:srgbClr>
                  </a:outerShdw>
                </a:effectLst>
                <a:uLnTx/>
                <a:uFillTx/>
                <a:latin typeface="+mj-lt"/>
                <a:ea typeface="+mj-ea"/>
                <a:cs typeface="+mj-cs"/>
              </a:rPr>
              <a:t>Kajian Sejarah</a:t>
            </a:r>
            <a:endParaRPr kumimoji="0" lang="en-US" sz="4800" b="1" i="0" u="none" strike="noStrike" kern="1200" cap="none" spc="0" normalizeH="0" baseline="0" noProof="0" dirty="0" smtClean="0">
              <a:ln>
                <a:noFill/>
              </a:ln>
              <a:solidFill>
                <a:srgbClr val="000066"/>
              </a:solidFill>
              <a:effectLst>
                <a:outerShdw blurRad="31750" dist="25400" dir="5400000" algn="tl" rotWithShape="0">
                  <a:srgbClr val="000000">
                    <a:alpha val="25000"/>
                  </a:srgbClr>
                </a:outerShdw>
              </a:effectLst>
              <a:uLnTx/>
              <a:uFillTx/>
              <a:latin typeface="Comic Sans MS" pitchFamily="66"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lt">
                                    <p:tmPct val="0"/>
                                  </p:iterate>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par>
                                <p:cTn id="8" presetID="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1+#ppt_w/2"/>
                                          </p:val>
                                        </p:tav>
                                        <p:tav tm="100000">
                                          <p:val>
                                            <p:strVal val="#ppt_x"/>
                                          </p:val>
                                        </p:tav>
                                      </p:tavLst>
                                    </p:anim>
                                    <p:anim calcmode="lin" valueType="num">
                                      <p:cBhvr additive="base">
                                        <p:cTn id="1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71">
                                            <p:txEl>
                                              <p:pRg st="0" end="0"/>
                                            </p:txEl>
                                          </p:spTgt>
                                        </p:tgtEl>
                                        <p:attrNameLst>
                                          <p:attrName>style.visibility</p:attrName>
                                        </p:attrNameLst>
                                      </p:cBhvr>
                                      <p:to>
                                        <p:strVal val="visible"/>
                                      </p:to>
                                    </p:set>
                                    <p:animEffect transition="in" filter="fade">
                                      <p:cBhvr>
                                        <p:cTn id="16" dur="2000"/>
                                        <p:tgtEl>
                                          <p:spTgt spid="7171">
                                            <p:txEl>
                                              <p:pRg st="0" end="0"/>
                                            </p:txEl>
                                          </p:spTgt>
                                        </p:tgtEl>
                                      </p:cBhvr>
                                    </p:animEffect>
                                  </p:childTnLst>
                                  <p:subTnLst>
                                    <p:animClr clrSpc="rgb" dir="cw">
                                      <p:cBhvr override="childStyle">
                                        <p:cTn dur="1" fill="hold" display="0" masterRel="nextClick" afterEffect="1"/>
                                        <p:tgtEl>
                                          <p:spTgt spid="7171">
                                            <p:txEl>
                                              <p:pRg st="0" end="0"/>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iterate type="lt">
                                    <p:tmPct val="10000"/>
                                  </p:iterate>
                                  <p:childTnLst>
                                    <p:set>
                                      <p:cBhvr>
                                        <p:cTn id="20" dur="1" fill="hold">
                                          <p:stCondLst>
                                            <p:cond delay="0"/>
                                          </p:stCondLst>
                                        </p:cTn>
                                        <p:tgtEl>
                                          <p:spTgt spid="7170"/>
                                        </p:tgtEl>
                                        <p:attrNameLst>
                                          <p:attrName>style.visibility</p:attrName>
                                        </p:attrNameLst>
                                      </p:cBhvr>
                                      <p:to>
                                        <p:strVal val="visible"/>
                                      </p:to>
                                    </p:set>
                                    <p:animEffect transition="in" filter="fade">
                                      <p:cBhvr>
                                        <p:cTn id="21" dur="2000"/>
                                        <p:tgtEl>
                                          <p:spTgt spid="7170"/>
                                        </p:tgtEl>
                                      </p:cBhvr>
                                    </p:animEffect>
                                    <p:anim calcmode="lin" valueType="num">
                                      <p:cBhvr>
                                        <p:cTn id="22" dur="2000" fill="hold"/>
                                        <p:tgtEl>
                                          <p:spTgt spid="7170"/>
                                        </p:tgtEl>
                                        <p:attrNameLst>
                                          <p:attrName>ppt_w</p:attrName>
                                        </p:attrNameLst>
                                      </p:cBhvr>
                                      <p:tavLst>
                                        <p:tav tm="0" fmla="#ppt_w*sin(2.5*pi*$)">
                                          <p:val>
                                            <p:fltVal val="0"/>
                                          </p:val>
                                        </p:tav>
                                        <p:tav tm="100000">
                                          <p:val>
                                            <p:fltVal val="1"/>
                                          </p:val>
                                        </p:tav>
                                      </p:tavLst>
                                    </p:anim>
                                    <p:anim calcmode="lin" valueType="num">
                                      <p:cBhvr>
                                        <p:cTn id="23" dur="2000" fill="hold"/>
                                        <p:tgtEl>
                                          <p:spTgt spid="7170"/>
                                        </p:tgtEl>
                                        <p:attrNameLst>
                                          <p:attrName>ppt_h</p:attrName>
                                        </p:attrNameLst>
                                      </p:cBhvr>
                                      <p:tavLst>
                                        <p:tav tm="0">
                                          <p:val>
                                            <p:strVal val="#ppt_h"/>
                                          </p:val>
                                        </p:tav>
                                        <p:tav tm="100000">
                                          <p:val>
                                            <p:strVal val="#ppt_h"/>
                                          </p:val>
                                        </p:tav>
                                      </p:tavLst>
                                    </p:anim>
                                  </p:childTnLst>
                                </p:cTn>
                              </p:par>
                              <p:par>
                                <p:cTn id="24" presetID="10" presetClass="entr" presetSubtype="0" fill="hold" nodeType="withEffect">
                                  <p:stCondLst>
                                    <p:cond delay="0"/>
                                  </p:stCondLst>
                                  <p:iterate type="lt">
                                    <p:tmPct val="0"/>
                                  </p:iterate>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anim calcmode="lin" valueType="num">
                                      <p:cBhvr>
                                        <p:cTn id="32" dur="2000" fill="hold"/>
                                        <p:tgtEl>
                                          <p:spTgt spid="8"/>
                                        </p:tgtEl>
                                        <p:attrNameLst>
                                          <p:attrName>ppt_w</p:attrName>
                                        </p:attrNameLst>
                                      </p:cBhvr>
                                      <p:tavLst>
                                        <p:tav tm="0" fmla="#ppt_w*sin(2.5*pi*$)">
                                          <p:val>
                                            <p:fltVal val="0"/>
                                          </p:val>
                                        </p:tav>
                                        <p:tav tm="100000">
                                          <p:val>
                                            <p:fltVal val="1"/>
                                          </p:val>
                                        </p:tav>
                                      </p:tavLst>
                                    </p:anim>
                                    <p:anim calcmode="lin" valueType="num">
                                      <p:cBhvr>
                                        <p:cTn id="33"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sz="4000" dirty="0" smtClean="0"/>
              <a:t>Dan pada bom atom yang kedua di jatuhkan di Nagasaki yang membuat </a:t>
            </a:r>
            <a:r>
              <a:rPr lang="id-ID" sz="4000" dirty="0" smtClean="0">
                <a:solidFill>
                  <a:srgbClr val="FF0000"/>
                </a:solidFill>
              </a:rPr>
              <a:t>JEPANG MENYERAH</a:t>
            </a:r>
            <a:r>
              <a:rPr lang="id-ID" sz="4000" dirty="0" smtClean="0"/>
              <a:t>. </a:t>
            </a:r>
            <a:br>
              <a:rPr lang="id-ID" sz="4000" dirty="0" smtClean="0"/>
            </a:br>
            <a:r>
              <a:rPr lang="id-ID" sz="4000" dirty="0" smtClean="0"/>
              <a:t>Peristiwa inipun di manfaatkan oleh Indonesia untuk memproklamasikan kemerdekaan yang terjadi pada tanggal 17 Agustus 1945 melalui perundingan antar golongan muda dan golongan tua dalam penyusunan teks proklamasi.</a:t>
            </a:r>
            <a:endParaRPr lang="id-ID" sz="4000" dirty="0" smtClean="0">
              <a:solidFill>
                <a:srgbClr val="00006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sz="5400" dirty="0" smtClean="0"/>
              <a:t>Isi Proklamasi Kemerdekaan tanggal 17 Agustus 1945 sesuai dengan semangat yang tertuang dalam </a:t>
            </a:r>
            <a:r>
              <a:rPr lang="id-ID" sz="5400" b="1" dirty="0" smtClean="0">
                <a:solidFill>
                  <a:srgbClr val="FF0000"/>
                </a:solidFill>
              </a:rPr>
              <a:t>Piagam Jakarta </a:t>
            </a:r>
            <a:r>
              <a:rPr lang="id-ID" sz="5400" dirty="0" smtClean="0"/>
              <a:t>tanggal 22 Juni 1945.</a:t>
            </a:r>
            <a:endParaRPr lang="id-ID" sz="5400" dirty="0" smtClean="0">
              <a:solidFill>
                <a:srgbClr val="00006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dirty="0" smtClean="0"/>
              <a:t>Piagam Jakarta ini kemudian disahkan oleh sidang PPKI pada tanggal 18 Agustus 1945 menjadi pembentukan UUD 1945, setelah terlebih dahulu dihapus 7 (tujuh) kata dari kalimat “Ketuhanan dengan kewajiban menjalankan syariat Islam bagi pemelukpemeluknya”, diubah menjadi Ketuhanan Yang Maha Esa.</a:t>
            </a:r>
            <a:endParaRPr lang="id-ID" dirty="0" smtClean="0">
              <a:solidFill>
                <a:srgbClr val="00006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1571612"/>
            <a:ext cx="8515352" cy="4786346"/>
          </a:xfrm>
        </p:spPr>
        <p:txBody>
          <a:bodyPr>
            <a:noAutofit/>
          </a:bodyPr>
          <a:lstStyle/>
          <a:p>
            <a:pPr marL="85725" algn="l">
              <a:defRPr/>
            </a:pPr>
            <a:r>
              <a:rPr lang="id-ID" sz="4400" dirty="0" smtClean="0">
                <a:solidFill>
                  <a:schemeClr val="tx1"/>
                </a:solidFill>
              </a:rPr>
              <a:t>Awal dekade 1950-an muncul inisiatif dari sejumlah tokoh yang hendak melakukan </a:t>
            </a:r>
            <a:r>
              <a:rPr lang="id-ID" sz="4400" b="1" dirty="0" smtClean="0">
                <a:solidFill>
                  <a:srgbClr val="FF0000"/>
                </a:solidFill>
              </a:rPr>
              <a:t>interpretasi ulang </a:t>
            </a:r>
            <a:r>
              <a:rPr lang="id-ID" sz="4400" dirty="0" smtClean="0">
                <a:solidFill>
                  <a:schemeClr val="tx1"/>
                </a:solidFill>
              </a:rPr>
              <a:t>terhadap Pancasila. Saat itu muncul perbedaan perspektif yang dikelompokkan dalam dua kubu.</a:t>
            </a:r>
            <a:endParaRPr lang="id-ID" sz="4400" dirty="0" smtClean="0">
              <a:solidFill>
                <a:schemeClr val="tx1"/>
              </a:solidFill>
              <a:effectLst/>
              <a:latin typeface="Arial" pitchFamily="34" charset="0"/>
              <a:cs typeface="Arial" pitchFamily="34" charset="0"/>
            </a:endParaRPr>
          </a:p>
        </p:txBody>
      </p:sp>
      <p:sp>
        <p:nvSpPr>
          <p:cNvPr id="4" name="Rectangle 3"/>
          <p:cNvSpPr/>
          <p:nvPr/>
        </p:nvSpPr>
        <p:spPr>
          <a:xfrm>
            <a:off x="357158" y="363660"/>
            <a:ext cx="8501122" cy="707886"/>
          </a:xfrm>
          <a:prstGeom prst="rect">
            <a:avLst/>
          </a:prstGeom>
        </p:spPr>
        <p:txBody>
          <a:bodyPr wrap="square">
            <a:spAutoFit/>
          </a:bodyPr>
          <a:lstStyle/>
          <a:p>
            <a:pPr algn="ctr"/>
            <a:r>
              <a:rPr lang="id-ID" sz="4000" b="1" dirty="0" smtClean="0"/>
              <a:t>Masa Kemerdekaan</a:t>
            </a:r>
            <a:endParaRPr lang="id-ID"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500042"/>
            <a:ext cx="8515352" cy="5429288"/>
          </a:xfrm>
        </p:spPr>
        <p:txBody>
          <a:bodyPr>
            <a:noAutofit/>
          </a:bodyPr>
          <a:lstStyle/>
          <a:p>
            <a:pPr marL="85725">
              <a:defRPr/>
            </a:pPr>
            <a:r>
              <a:rPr lang="id-ID" b="1" dirty="0"/>
              <a:t>Pertama, beberapa tokoh berusaha menempatkan Pancasila lebih dari </a:t>
            </a:r>
            <a:r>
              <a:rPr lang="id-ID" b="1" dirty="0">
                <a:solidFill>
                  <a:srgbClr val="FF0000"/>
                </a:solidFill>
              </a:rPr>
              <a:t>sekedar kompromi politik atau kontrak sosial. </a:t>
            </a:r>
            <a:r>
              <a:rPr lang="id-ID" b="1" dirty="0" smtClean="0"/>
              <a:t/>
            </a:r>
            <a:br>
              <a:rPr lang="id-ID" b="1" dirty="0" smtClean="0"/>
            </a:br>
            <a:r>
              <a:rPr lang="id-ID" b="1" dirty="0" smtClean="0"/>
              <a:t>Mereka </a:t>
            </a:r>
            <a:r>
              <a:rPr lang="id-ID" b="1" dirty="0"/>
              <a:t>memandang Pancasila tidak hanya kompromi politik </a:t>
            </a:r>
            <a:r>
              <a:rPr lang="id-ID" b="1" dirty="0">
                <a:solidFill>
                  <a:srgbClr val="FF0000"/>
                </a:solidFill>
              </a:rPr>
              <a:t>melainkan sebuah filsafat sosial </a:t>
            </a:r>
            <a:r>
              <a:rPr lang="id-ID" b="1" dirty="0" smtClean="0">
                <a:solidFill>
                  <a:srgbClr val="FF0000"/>
                </a:solidFill>
              </a:rPr>
              <a:t>bangsa.</a:t>
            </a:r>
            <a:endParaRPr lang="id-ID" sz="4400" b="1" dirty="0" smtClean="0">
              <a:solidFill>
                <a:srgbClr val="FF0000"/>
              </a:solidFill>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500042"/>
            <a:ext cx="8515352" cy="5429288"/>
          </a:xfrm>
        </p:spPr>
        <p:txBody>
          <a:bodyPr>
            <a:noAutofit/>
          </a:bodyPr>
          <a:lstStyle/>
          <a:p>
            <a:pPr marL="85725">
              <a:defRPr/>
            </a:pPr>
            <a:r>
              <a:rPr lang="id-ID" sz="4800" dirty="0"/>
              <a:t>Kedua, mereka yang menempatkan Pancasila sebagai </a:t>
            </a:r>
            <a:r>
              <a:rPr lang="id-ID" sz="4800" b="1" dirty="0">
                <a:solidFill>
                  <a:srgbClr val="FF0000"/>
                </a:solidFill>
              </a:rPr>
              <a:t>sebuah kompromi politik. </a:t>
            </a:r>
            <a:r>
              <a:rPr lang="id-ID" sz="4800" b="1" dirty="0" smtClean="0">
                <a:solidFill>
                  <a:srgbClr val="FF0000"/>
                </a:solidFill>
              </a:rPr>
              <a:t/>
            </a:r>
            <a:br>
              <a:rPr lang="id-ID" sz="4800" b="1" dirty="0" smtClean="0">
                <a:solidFill>
                  <a:srgbClr val="FF0000"/>
                </a:solidFill>
              </a:rPr>
            </a:br>
            <a:r>
              <a:rPr lang="id-ID" sz="4800" dirty="0" smtClean="0"/>
              <a:t>Dasar </a:t>
            </a:r>
            <a:r>
              <a:rPr lang="id-ID" sz="4800" dirty="0"/>
              <a:t>argumentasinya adalah fakta yang muncul dalam sidang-sidang BPUPKI dan PPKI.</a:t>
            </a:r>
            <a:endParaRPr lang="id-ID" sz="4800" b="1" dirty="0" smtClean="0">
              <a:solidFill>
                <a:srgbClr val="FF0000"/>
              </a:solidFill>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1785926"/>
            <a:ext cx="8515352" cy="4500594"/>
          </a:xfrm>
        </p:spPr>
        <p:txBody>
          <a:bodyPr>
            <a:noAutofit/>
          </a:bodyPr>
          <a:lstStyle/>
          <a:p>
            <a:pPr marL="85725" algn="l">
              <a:defRPr/>
            </a:pPr>
            <a:r>
              <a:rPr lang="id-ID" sz="4000" dirty="0" smtClean="0">
                <a:solidFill>
                  <a:srgbClr val="000000"/>
                </a:solidFill>
              </a:rPr>
              <a:t>Pancasila dipahami berdasarkan paradigma yang berkembang pada situasi dunia yang diliputi oleh </a:t>
            </a:r>
            <a:r>
              <a:rPr lang="id-ID" sz="4000" dirty="0" smtClean="0">
                <a:solidFill>
                  <a:srgbClr val="FF0000"/>
                </a:solidFill>
              </a:rPr>
              <a:t>tajamnya konflik ideologi</a:t>
            </a:r>
            <a:r>
              <a:rPr lang="id-ID" sz="4000" dirty="0" smtClean="0">
                <a:solidFill>
                  <a:srgbClr val="000000"/>
                </a:solidFill>
              </a:rPr>
              <a:t>. </a:t>
            </a:r>
            <a:br>
              <a:rPr lang="id-ID" sz="4000" dirty="0" smtClean="0">
                <a:solidFill>
                  <a:srgbClr val="000000"/>
                </a:solidFill>
              </a:rPr>
            </a:br>
            <a:r>
              <a:rPr lang="id-ID" sz="4000" dirty="0" smtClean="0">
                <a:solidFill>
                  <a:srgbClr val="000000"/>
                </a:solidFill>
              </a:rPr>
              <a:t>Masa orde lama adalah masa pencarian bentuk implementasi Pancasila terutama dalam sistem kenegaraan.</a:t>
            </a:r>
            <a:endParaRPr lang="id-ID" sz="4000" dirty="0" smtClean="0">
              <a:solidFill>
                <a:srgbClr val="000000"/>
              </a:solidFill>
              <a:effectLst/>
              <a:latin typeface="Arial" pitchFamily="34" charset="0"/>
              <a:cs typeface="Arial" pitchFamily="34" charset="0"/>
            </a:endParaRPr>
          </a:p>
        </p:txBody>
      </p:sp>
      <p:sp>
        <p:nvSpPr>
          <p:cNvPr id="4" name="Rectangle 3"/>
          <p:cNvSpPr/>
          <p:nvPr/>
        </p:nvSpPr>
        <p:spPr>
          <a:xfrm>
            <a:off x="357158" y="363660"/>
            <a:ext cx="8501122" cy="707886"/>
          </a:xfrm>
          <a:prstGeom prst="rect">
            <a:avLst/>
          </a:prstGeom>
        </p:spPr>
        <p:txBody>
          <a:bodyPr wrap="square">
            <a:spAutoFit/>
          </a:bodyPr>
          <a:lstStyle/>
          <a:p>
            <a:pPr algn="ctr"/>
            <a:r>
              <a:rPr lang="id-ID" sz="4000" b="1" dirty="0" smtClean="0"/>
              <a:t>Masa Orde Lama</a:t>
            </a:r>
            <a:endParaRPr lang="id-ID"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642918"/>
            <a:ext cx="8643998" cy="5286412"/>
          </a:xfrm>
        </p:spPr>
        <p:txBody>
          <a:bodyPr>
            <a:noAutofit/>
          </a:bodyPr>
          <a:lstStyle/>
          <a:p>
            <a:r>
              <a:rPr lang="id-ID" sz="4800" b="1" dirty="0"/>
              <a:t>Terdapat dua pandangan besar terhadap Dasar Negara yang berpengaruh terhadap </a:t>
            </a:r>
            <a:r>
              <a:rPr lang="id-ID" sz="4800" b="1" dirty="0">
                <a:solidFill>
                  <a:srgbClr val="FF0000"/>
                </a:solidFill>
              </a:rPr>
              <a:t>munculnya Dekrit Presiden.</a:t>
            </a:r>
            <a:r>
              <a:rPr lang="id-ID" sz="4800" b="1" dirty="0"/>
              <a:t> Namun, kedua usulan tersebut tidak mencapai kuorum keputusan sidang </a:t>
            </a:r>
            <a:endParaRPr lang="id-ID" sz="4800" b="1" dirty="0">
              <a:solidFill>
                <a:srgbClr val="000066"/>
              </a:solidFill>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642918"/>
            <a:ext cx="8643998" cy="5286412"/>
          </a:xfrm>
        </p:spPr>
        <p:txBody>
          <a:bodyPr>
            <a:noAutofit/>
          </a:bodyPr>
          <a:lstStyle/>
          <a:p>
            <a:r>
              <a:rPr lang="id-ID" sz="5400" dirty="0" smtClean="0"/>
              <a:t>Akhirnya Presiden </a:t>
            </a:r>
            <a:r>
              <a:rPr lang="id-ID" sz="5400" dirty="0"/>
              <a:t>Soekarno turun tangan dengan sebuah Dekrit Presiden yang disetujui oleh kabinet tanggal </a:t>
            </a:r>
            <a:r>
              <a:rPr lang="id-ID" sz="5400" dirty="0">
                <a:solidFill>
                  <a:srgbClr val="FF0000"/>
                </a:solidFill>
              </a:rPr>
              <a:t>3 Juli </a:t>
            </a:r>
            <a:r>
              <a:rPr lang="id-ID" sz="5400" dirty="0" smtClean="0">
                <a:solidFill>
                  <a:srgbClr val="FF0000"/>
                </a:solidFill>
              </a:rPr>
              <a:t>1959</a:t>
            </a:r>
            <a:r>
              <a:rPr lang="id-ID" sz="5400" dirty="0" smtClean="0"/>
              <a:t> yang kemudian dirumuskan di Istana Bogor pada tanggal </a:t>
            </a:r>
            <a:r>
              <a:rPr lang="id-ID" sz="5400" dirty="0" smtClean="0">
                <a:solidFill>
                  <a:srgbClr val="FF0000"/>
                </a:solidFill>
              </a:rPr>
              <a:t>4 Juli 1959</a:t>
            </a:r>
            <a:r>
              <a:rPr lang="id-ID" sz="5400" dirty="0" smtClean="0"/>
              <a:t>.</a:t>
            </a:r>
            <a:endParaRPr lang="id-ID" sz="5400" b="1" dirty="0">
              <a:solidFill>
                <a:srgbClr val="000066"/>
              </a:solidFill>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642918"/>
            <a:ext cx="8643998" cy="5286412"/>
          </a:xfrm>
        </p:spPr>
        <p:txBody>
          <a:bodyPr>
            <a:noAutofit/>
          </a:bodyPr>
          <a:lstStyle/>
          <a:p>
            <a:r>
              <a:rPr lang="id-ID" sz="5400" dirty="0" smtClean="0"/>
              <a:t>diumumkan </a:t>
            </a:r>
            <a:r>
              <a:rPr lang="id-ID" sz="5400" dirty="0"/>
              <a:t>secara resmi oleh presiden pada tanggal 5 Juli 1959 pukul 17.00 di depan Istana Merdeka </a:t>
            </a:r>
            <a:r>
              <a:rPr lang="id-ID" sz="5400" dirty="0" smtClean="0"/>
              <a:t/>
            </a:r>
            <a:br>
              <a:rPr lang="id-ID" sz="5400" dirty="0" smtClean="0"/>
            </a:br>
            <a:endParaRPr lang="id-ID" sz="5400" b="1" dirty="0">
              <a:solidFill>
                <a:srgbClr val="000066"/>
              </a:soli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285992"/>
            <a:ext cx="8515352" cy="3786214"/>
          </a:xfrm>
        </p:spPr>
        <p:txBody>
          <a:bodyPr>
            <a:noAutofit/>
          </a:bodyPr>
          <a:lstStyle/>
          <a:p>
            <a:pPr marL="85725">
              <a:defRPr/>
            </a:pPr>
            <a:r>
              <a:rPr lang="id-ID" sz="5400" dirty="0" smtClean="0">
                <a:solidFill>
                  <a:schemeClr val="tx1"/>
                </a:solidFill>
              </a:rPr>
              <a:t>Era pra kemerdekaan</a:t>
            </a:r>
            <a:br>
              <a:rPr lang="id-ID" sz="5400" dirty="0" smtClean="0">
                <a:solidFill>
                  <a:schemeClr val="tx1"/>
                </a:solidFill>
              </a:rPr>
            </a:br>
            <a:r>
              <a:rPr lang="id-ID" sz="5400" dirty="0" smtClean="0">
                <a:solidFill>
                  <a:schemeClr val="tx1"/>
                </a:solidFill>
              </a:rPr>
              <a:t>Era kemerdekaan</a:t>
            </a:r>
            <a:r>
              <a:rPr lang="id-ID" sz="5400" dirty="0" smtClean="0">
                <a:solidFill>
                  <a:schemeClr val="tx1"/>
                </a:solidFill>
                <a:sym typeface="Symbol"/>
              </a:rPr>
              <a:t/>
            </a:r>
            <a:br>
              <a:rPr lang="id-ID" sz="5400" dirty="0" smtClean="0">
                <a:solidFill>
                  <a:schemeClr val="tx1"/>
                </a:solidFill>
                <a:sym typeface="Symbol"/>
              </a:rPr>
            </a:br>
            <a:r>
              <a:rPr lang="id-ID" sz="5400" dirty="0" smtClean="0">
                <a:solidFill>
                  <a:schemeClr val="tx1"/>
                </a:solidFill>
              </a:rPr>
              <a:t>Era orde lama</a:t>
            </a:r>
            <a:r>
              <a:rPr lang="id-ID" sz="5400" dirty="0" smtClean="0">
                <a:solidFill>
                  <a:schemeClr val="tx1"/>
                </a:solidFill>
                <a:sym typeface="Symbol"/>
              </a:rPr>
              <a:t/>
            </a:r>
            <a:br>
              <a:rPr lang="id-ID" sz="5400" dirty="0" smtClean="0">
                <a:solidFill>
                  <a:schemeClr val="tx1"/>
                </a:solidFill>
                <a:sym typeface="Symbol"/>
              </a:rPr>
            </a:br>
            <a:r>
              <a:rPr lang="id-ID" sz="5400" dirty="0" smtClean="0">
                <a:solidFill>
                  <a:schemeClr val="tx1"/>
                </a:solidFill>
              </a:rPr>
              <a:t>Era orde baru</a:t>
            </a:r>
            <a:r>
              <a:rPr lang="id-ID" sz="5400" dirty="0" smtClean="0">
                <a:solidFill>
                  <a:schemeClr val="tx1"/>
                </a:solidFill>
                <a:sym typeface="Symbol"/>
              </a:rPr>
              <a:t/>
            </a:r>
            <a:br>
              <a:rPr lang="id-ID" sz="5400" dirty="0" smtClean="0">
                <a:solidFill>
                  <a:schemeClr val="tx1"/>
                </a:solidFill>
                <a:sym typeface="Symbol"/>
              </a:rPr>
            </a:br>
            <a:r>
              <a:rPr lang="id-ID" sz="5400" dirty="0" smtClean="0">
                <a:solidFill>
                  <a:schemeClr val="tx1"/>
                </a:solidFill>
              </a:rPr>
              <a:t>Era reformasi</a:t>
            </a:r>
            <a:endParaRPr lang="id-ID" sz="5400" dirty="0" smtClean="0">
              <a:solidFill>
                <a:schemeClr val="tx1"/>
              </a:solidFill>
              <a:effectLst/>
            </a:endParaRPr>
          </a:p>
        </p:txBody>
      </p:sp>
      <p:sp>
        <p:nvSpPr>
          <p:cNvPr id="4" name="Rectangle 3"/>
          <p:cNvSpPr/>
          <p:nvPr/>
        </p:nvSpPr>
        <p:spPr>
          <a:xfrm>
            <a:off x="357158" y="292222"/>
            <a:ext cx="8501122" cy="707886"/>
          </a:xfrm>
          <a:prstGeom prst="rect">
            <a:avLst/>
          </a:prstGeom>
        </p:spPr>
        <p:txBody>
          <a:bodyPr wrap="square">
            <a:spAutoFit/>
          </a:bodyPr>
          <a:lstStyle/>
          <a:p>
            <a:pPr algn="ctr"/>
            <a:r>
              <a:rPr lang="id-ID" sz="4000" dirty="0" smtClean="0"/>
              <a:t>Sejarah Pancasila</a:t>
            </a:r>
            <a:endParaRPr lang="id-ID"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642918"/>
            <a:ext cx="8643998" cy="5286412"/>
          </a:xfrm>
        </p:spPr>
        <p:txBody>
          <a:bodyPr>
            <a:noAutofit/>
          </a:bodyPr>
          <a:lstStyle/>
          <a:p>
            <a:pPr algn="l"/>
            <a:r>
              <a:rPr lang="id-ID" sz="4800" dirty="0" smtClean="0"/>
              <a:t/>
            </a:r>
            <a:br>
              <a:rPr lang="id-ID" sz="4800" dirty="0" smtClean="0"/>
            </a:br>
            <a:r>
              <a:rPr lang="id-ID" sz="4800" dirty="0" smtClean="0"/>
              <a:t>Dekrit </a:t>
            </a:r>
            <a:r>
              <a:rPr lang="id-ID" sz="4800" dirty="0"/>
              <a:t>Presiden tersebut berisi: </a:t>
            </a:r>
            <a:r>
              <a:rPr lang="id-ID" sz="4800" dirty="0" smtClean="0"/>
              <a:t/>
            </a:r>
            <a:br>
              <a:rPr lang="id-ID" sz="4800" dirty="0" smtClean="0"/>
            </a:br>
            <a:r>
              <a:rPr lang="id-ID" sz="4800" dirty="0" smtClean="0"/>
              <a:t>1</a:t>
            </a:r>
            <a:r>
              <a:rPr lang="id-ID" sz="4800" dirty="0"/>
              <a:t>. Pembubaran </a:t>
            </a:r>
            <a:r>
              <a:rPr lang="id-ID" sz="4800" dirty="0" smtClean="0"/>
              <a:t>konstituante</a:t>
            </a:r>
            <a:r>
              <a:rPr lang="id-ID" sz="4800" dirty="0"/>
              <a:t>;</a:t>
            </a:r>
            <a:r>
              <a:rPr lang="id-ID" sz="4800" dirty="0" smtClean="0"/>
              <a:t/>
            </a:r>
            <a:br>
              <a:rPr lang="id-ID" sz="4800" dirty="0" smtClean="0"/>
            </a:br>
            <a:r>
              <a:rPr lang="id-ID" sz="4800" dirty="0" smtClean="0"/>
              <a:t>2</a:t>
            </a:r>
            <a:r>
              <a:rPr lang="id-ID" sz="4800" dirty="0"/>
              <a:t>. </a:t>
            </a:r>
            <a:r>
              <a:rPr lang="id-ID" sz="4800" dirty="0" smtClean="0"/>
              <a:t>UUD </a:t>
            </a:r>
            <a:r>
              <a:rPr lang="id-ID" sz="4800" dirty="0"/>
              <a:t>1945 kembali berlaku; </a:t>
            </a:r>
            <a:r>
              <a:rPr lang="id-ID" sz="4800" dirty="0" smtClean="0"/>
              <a:t/>
            </a:r>
            <a:br>
              <a:rPr lang="id-ID" sz="4800" dirty="0" smtClean="0"/>
            </a:br>
            <a:r>
              <a:rPr lang="id-ID" sz="4800" dirty="0" smtClean="0"/>
              <a:t>3</a:t>
            </a:r>
            <a:r>
              <a:rPr lang="id-ID" sz="4800" dirty="0"/>
              <a:t>. Pembentukan </a:t>
            </a:r>
            <a:r>
              <a:rPr lang="id-ID" sz="4800" dirty="0" smtClean="0"/>
              <a:t>MPRS</a:t>
            </a:r>
            <a:endParaRPr lang="id-ID" sz="4800" b="1" dirty="0">
              <a:solidFill>
                <a:srgbClr val="000066"/>
              </a:solidFill>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643182"/>
            <a:ext cx="8515352" cy="3286148"/>
          </a:xfrm>
        </p:spPr>
        <p:txBody>
          <a:bodyPr>
            <a:noAutofit/>
          </a:bodyPr>
          <a:lstStyle/>
          <a:p>
            <a:r>
              <a:rPr lang="id-ID" sz="4400" dirty="0" smtClean="0">
                <a:solidFill>
                  <a:schemeClr val="tx1"/>
                </a:solidFill>
              </a:rPr>
              <a:t>Orde baru berkehendak ingin melaksanakan Pancasila dan UUD 1945 secara murni dan konsekuen sebagai kritik terhadap orde lama yang telah menyimpang dari Pancasila.</a:t>
            </a:r>
            <a:endParaRPr lang="id-ID" sz="4400" dirty="0">
              <a:solidFill>
                <a:schemeClr val="tx1"/>
              </a:solidFill>
              <a:latin typeface="Arial" pitchFamily="34" charset="0"/>
              <a:cs typeface="Arial" pitchFamily="34" charset="0"/>
            </a:endParaRPr>
          </a:p>
        </p:txBody>
      </p:sp>
      <p:sp>
        <p:nvSpPr>
          <p:cNvPr id="4" name="Rectangle 3"/>
          <p:cNvSpPr/>
          <p:nvPr/>
        </p:nvSpPr>
        <p:spPr>
          <a:xfrm>
            <a:off x="357158" y="363660"/>
            <a:ext cx="8501122" cy="707886"/>
          </a:xfrm>
          <a:prstGeom prst="rect">
            <a:avLst/>
          </a:prstGeom>
        </p:spPr>
        <p:txBody>
          <a:bodyPr wrap="square">
            <a:spAutoFit/>
          </a:bodyPr>
          <a:lstStyle/>
          <a:p>
            <a:pPr algn="ctr"/>
            <a:r>
              <a:rPr lang="id-ID" sz="4000" b="1" dirty="0" smtClean="0"/>
              <a:t>Masa Orde Baru</a:t>
            </a:r>
            <a:endParaRPr lang="id-ID" sz="4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5715040"/>
          </a:xfrm>
        </p:spPr>
        <p:txBody>
          <a:bodyPr>
            <a:noAutofit/>
          </a:bodyPr>
          <a:lstStyle/>
          <a:p>
            <a:pPr marL="85725">
              <a:defRPr/>
            </a:pPr>
            <a:r>
              <a:rPr lang="id-ID" sz="6000" dirty="0" smtClean="0">
                <a:solidFill>
                  <a:schemeClr val="tx1"/>
                </a:solidFill>
              </a:rPr>
              <a:t>Setelah lengsernya Ir. Soekarno sebagai </a:t>
            </a:r>
            <a:r>
              <a:rPr lang="en-GB" sz="6000" dirty="0" smtClean="0">
                <a:solidFill>
                  <a:schemeClr val="tx1"/>
                </a:solidFill>
              </a:rPr>
              <a:t>P</a:t>
            </a:r>
            <a:r>
              <a:rPr lang="id-ID" sz="6000" dirty="0" smtClean="0">
                <a:solidFill>
                  <a:schemeClr val="tx1"/>
                </a:solidFill>
              </a:rPr>
              <a:t>residen</a:t>
            </a:r>
            <a:r>
              <a:rPr lang="id-ID" sz="6000" dirty="0" smtClean="0">
                <a:solidFill>
                  <a:schemeClr val="tx1"/>
                </a:solidFill>
              </a:rPr>
              <a:t>, selanjutnya Jenderal Soeharto yang memegang kendali terhadap negeri ini</a:t>
            </a:r>
            <a:endParaRPr lang="id-ID" sz="6000" b="1" dirty="0" smtClean="0">
              <a:solidFill>
                <a:schemeClr val="tx1"/>
              </a:solidFill>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857232"/>
            <a:ext cx="8515352" cy="5072098"/>
          </a:xfrm>
        </p:spPr>
        <p:txBody>
          <a:bodyPr>
            <a:noAutofit/>
          </a:bodyPr>
          <a:lstStyle/>
          <a:p>
            <a:pPr marL="85725">
              <a:defRPr/>
            </a:pPr>
            <a:r>
              <a:rPr lang="id-ID" sz="4800" dirty="0" smtClean="0">
                <a:solidFill>
                  <a:schemeClr val="tx1"/>
                </a:solidFill>
              </a:rPr>
              <a:t>Pada </a:t>
            </a:r>
            <a:r>
              <a:rPr lang="id-ID" sz="4800" b="1" dirty="0" smtClean="0">
                <a:solidFill>
                  <a:srgbClr val="FF0000"/>
                </a:solidFill>
              </a:rPr>
              <a:t>peringatan hari lahir Pancasila, 1 Juni 1967 </a:t>
            </a:r>
            <a:r>
              <a:rPr lang="id-ID" sz="4800" dirty="0" smtClean="0">
                <a:solidFill>
                  <a:schemeClr val="tx1"/>
                </a:solidFill>
              </a:rPr>
              <a:t>Presiden Soeharto mengatakan, </a:t>
            </a:r>
            <a:r>
              <a:rPr lang="id-ID" sz="4800" dirty="0" smtClean="0">
                <a:solidFill>
                  <a:srgbClr val="000066"/>
                </a:solidFill>
              </a:rPr>
              <a:t>“Pancasila makin banyak mengalami ujian zaman dan makin bulat tekad kita mempertahankan Pancasila”. </a:t>
            </a:r>
            <a:endParaRPr lang="id-ID" sz="4800" b="1" dirty="0" smtClean="0">
              <a:solidFill>
                <a:schemeClr val="tx1"/>
              </a:solidFill>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714356"/>
            <a:ext cx="8515352" cy="5500726"/>
          </a:xfrm>
        </p:spPr>
        <p:txBody>
          <a:bodyPr>
            <a:noAutofit/>
          </a:bodyPr>
          <a:lstStyle/>
          <a:p>
            <a:pPr marL="85725">
              <a:defRPr/>
            </a:pPr>
            <a:r>
              <a:rPr lang="id-ID" sz="4400" b="1" dirty="0" smtClean="0">
                <a:solidFill>
                  <a:schemeClr val="tx1"/>
                </a:solidFill>
              </a:rPr>
              <a:t>Selain itu, Presiden Soeharto juga mengatakan, </a:t>
            </a:r>
            <a:r>
              <a:rPr lang="id-ID" sz="4400" b="1" dirty="0" smtClean="0">
                <a:solidFill>
                  <a:srgbClr val="000066"/>
                </a:solidFill>
              </a:rPr>
              <a:t>“Pancasila sama sekali bukan sekedar semboyan untuk dikumandangkan, Pancasila bukan dasar falsafah negara yang sekedar dikeramatkan dalam naskah UUD, melainkan Pancasila harus diamalkan”</a:t>
            </a:r>
            <a:endParaRPr lang="id-ID" sz="4400" b="1" dirty="0" smtClean="0">
              <a:solidFill>
                <a:srgbClr val="000066"/>
              </a:solidFill>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642918"/>
            <a:ext cx="8515352" cy="5357850"/>
          </a:xfrm>
        </p:spPr>
        <p:txBody>
          <a:bodyPr>
            <a:noAutofit/>
          </a:bodyPr>
          <a:lstStyle/>
          <a:p>
            <a:r>
              <a:rPr lang="id-ID" sz="4800" b="1" dirty="0" smtClean="0">
                <a:solidFill>
                  <a:srgbClr val="000066"/>
                </a:solidFill>
                <a:latin typeface="Arial" pitchFamily="34" charset="0"/>
                <a:cs typeface="Arial" pitchFamily="34" charset="0"/>
              </a:rPr>
              <a:t>Pengakuan, penerimaan dan penghargaan </a:t>
            </a:r>
            <a:r>
              <a:rPr lang="id-ID" sz="4800" b="1" dirty="0" smtClean="0">
                <a:solidFill>
                  <a:srgbClr val="FF0000"/>
                </a:solidFill>
                <a:latin typeface="Arial" pitchFamily="34" charset="0"/>
                <a:cs typeface="Arial" pitchFamily="34" charset="0"/>
              </a:rPr>
              <a:t>pancasila sebagai sesuatu yang bernilai itu akan tampak menggejala</a:t>
            </a:r>
            <a:r>
              <a:rPr lang="id-ID" sz="4800" b="1" dirty="0" smtClean="0">
                <a:solidFill>
                  <a:srgbClr val="000066"/>
                </a:solidFill>
                <a:latin typeface="Arial" pitchFamily="34" charset="0"/>
                <a:cs typeface="Arial" pitchFamily="34" charset="0"/>
              </a:rPr>
              <a:t> dalam sikap, tingkah laku dan perbuatan bangsa Indonesia.</a:t>
            </a:r>
            <a:endParaRPr lang="id-ID" sz="4800" b="1" dirty="0">
              <a:solidFill>
                <a:srgbClr val="00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142984"/>
            <a:ext cx="8515352" cy="5715040"/>
          </a:xfrm>
        </p:spPr>
        <p:txBody>
          <a:bodyPr>
            <a:noAutofit/>
          </a:bodyPr>
          <a:lstStyle/>
          <a:p>
            <a:r>
              <a:rPr lang="id-ID" sz="4400" b="1" dirty="0" smtClean="0">
                <a:solidFill>
                  <a:srgbClr val="000066"/>
                </a:solidFill>
                <a:latin typeface="Arial" pitchFamily="34" charset="0"/>
                <a:cs typeface="Arial" pitchFamily="34" charset="0"/>
              </a:rPr>
              <a:t>Pancasila sebagai filsafat bangsa dan negara RI mengandung makna </a:t>
            </a:r>
            <a:r>
              <a:rPr lang="id-ID" sz="4400" b="1" dirty="0" smtClean="0">
                <a:solidFill>
                  <a:srgbClr val="FF0000"/>
                </a:solidFill>
                <a:latin typeface="Arial" pitchFamily="34" charset="0"/>
                <a:cs typeface="Arial" pitchFamily="34" charset="0"/>
              </a:rPr>
              <a:t>bahwa setiap aspek kehidupan kebangsaan, kenegaraan dan kemasyarakatan </a:t>
            </a:r>
            <a:r>
              <a:rPr lang="id-ID" sz="4400" b="1" dirty="0" smtClean="0">
                <a:solidFill>
                  <a:srgbClr val="000066"/>
                </a:solidFill>
                <a:latin typeface="Arial" pitchFamily="34" charset="0"/>
                <a:cs typeface="Arial" pitchFamily="34" charset="0"/>
              </a:rPr>
              <a:t>harus didasarkan pada nilai-nilai ketuhanan, kemanusiaan, persatuan, kerakyatan dan keadilan. </a:t>
            </a:r>
            <a:endParaRPr lang="id-ID" sz="4400" b="1" dirty="0">
              <a:solidFill>
                <a:srgbClr val="00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071546"/>
            <a:ext cx="8515352" cy="5643602"/>
          </a:xfrm>
        </p:spPr>
        <p:txBody>
          <a:bodyPr>
            <a:noAutofit/>
          </a:bodyPr>
          <a:lstStyle/>
          <a:p>
            <a:pPr marL="85725"/>
            <a:r>
              <a:rPr lang="id-ID" sz="3200" dirty="0" smtClean="0">
                <a:solidFill>
                  <a:srgbClr val="000066"/>
                </a:solidFill>
              </a:rPr>
              <a:t>Selanjutnya pada tahun 1968 Presiden Soeharto mengeluarkan Instruksi Presiden Nomor 12 tahun 1968 yang menjadi panduan dalam mengucapkan Pancasila sebagai dasar negara, yaitu: </a:t>
            </a:r>
            <a:br>
              <a:rPr lang="id-ID" sz="3200" dirty="0" smtClean="0">
                <a:solidFill>
                  <a:srgbClr val="000066"/>
                </a:solidFill>
              </a:rPr>
            </a:br>
            <a:r>
              <a:rPr lang="id-ID" sz="3200" dirty="0" smtClean="0">
                <a:solidFill>
                  <a:srgbClr val="000066"/>
                </a:solidFill>
              </a:rPr>
              <a:t>1. Ke-Tuhan-an Yang Maha Esa </a:t>
            </a:r>
            <a:br>
              <a:rPr lang="id-ID" sz="3200" dirty="0" smtClean="0">
                <a:solidFill>
                  <a:srgbClr val="000066"/>
                </a:solidFill>
              </a:rPr>
            </a:br>
            <a:r>
              <a:rPr lang="id-ID" sz="3200" dirty="0" smtClean="0">
                <a:solidFill>
                  <a:srgbClr val="000066"/>
                </a:solidFill>
              </a:rPr>
              <a:t>2. Kemanusiaan yang adil dan beradab </a:t>
            </a:r>
            <a:br>
              <a:rPr lang="id-ID" sz="3200" dirty="0" smtClean="0">
                <a:solidFill>
                  <a:srgbClr val="000066"/>
                </a:solidFill>
              </a:rPr>
            </a:br>
            <a:r>
              <a:rPr lang="id-ID" sz="3200" dirty="0" smtClean="0">
                <a:solidFill>
                  <a:srgbClr val="000066"/>
                </a:solidFill>
              </a:rPr>
              <a:t>3. Persatuan Indonesia </a:t>
            </a:r>
            <a:br>
              <a:rPr lang="id-ID" sz="3200" dirty="0" smtClean="0">
                <a:solidFill>
                  <a:srgbClr val="000066"/>
                </a:solidFill>
              </a:rPr>
            </a:br>
            <a:r>
              <a:rPr lang="id-ID" sz="3200" dirty="0" smtClean="0">
                <a:solidFill>
                  <a:srgbClr val="000066"/>
                </a:solidFill>
              </a:rPr>
              <a:t>4. Kerakyatan yang dipimpin oleh hikmat kebijaksanaan dalam permusyawaratan/ perwakilan </a:t>
            </a:r>
            <a:br>
              <a:rPr lang="id-ID" sz="3200" dirty="0" smtClean="0">
                <a:solidFill>
                  <a:srgbClr val="000066"/>
                </a:solidFill>
              </a:rPr>
            </a:br>
            <a:r>
              <a:rPr lang="id-ID" sz="3200" dirty="0" smtClean="0">
                <a:solidFill>
                  <a:srgbClr val="000066"/>
                </a:solidFill>
              </a:rPr>
              <a:t>5. Keadilan sosial bagi seluruh rakyat Indonesia.</a:t>
            </a:r>
            <a:endParaRPr lang="id-ID" sz="3200" b="1" dirty="0">
              <a:solidFill>
                <a:srgbClr val="000066"/>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643182"/>
            <a:ext cx="8515352" cy="3286148"/>
          </a:xfrm>
        </p:spPr>
        <p:txBody>
          <a:bodyPr>
            <a:noAutofit/>
          </a:bodyPr>
          <a:lstStyle/>
          <a:p>
            <a:r>
              <a:rPr lang="id-ID" sz="4800" dirty="0" smtClean="0">
                <a:solidFill>
                  <a:srgbClr val="000066"/>
                </a:solidFill>
              </a:rPr>
              <a:t>Orde Reformasi, merupakan orde yang juga berupaya mengoreksi penyelewengan yang dilakukan oleh Orde Baru. </a:t>
            </a:r>
            <a:endParaRPr lang="id-ID" sz="4800" dirty="0">
              <a:solidFill>
                <a:srgbClr val="000066"/>
              </a:solidFill>
              <a:latin typeface="Arial" pitchFamily="34" charset="0"/>
              <a:cs typeface="Arial" pitchFamily="34" charset="0"/>
            </a:endParaRPr>
          </a:p>
        </p:txBody>
      </p:sp>
      <p:sp>
        <p:nvSpPr>
          <p:cNvPr id="4" name="Rectangle 3"/>
          <p:cNvSpPr/>
          <p:nvPr/>
        </p:nvSpPr>
        <p:spPr>
          <a:xfrm>
            <a:off x="357158" y="363660"/>
            <a:ext cx="8501122" cy="707886"/>
          </a:xfrm>
          <a:prstGeom prst="rect">
            <a:avLst/>
          </a:prstGeom>
        </p:spPr>
        <p:txBody>
          <a:bodyPr wrap="square">
            <a:spAutoFit/>
          </a:bodyPr>
          <a:lstStyle/>
          <a:p>
            <a:pPr algn="ctr"/>
            <a:r>
              <a:rPr lang="id-ID" sz="4000" b="1" dirty="0" smtClean="0"/>
              <a:t>Masa Orde Reformasi</a:t>
            </a:r>
            <a:endParaRPr lang="id-ID"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214422"/>
            <a:ext cx="8515352" cy="5286412"/>
          </a:xfrm>
        </p:spPr>
        <p:txBody>
          <a:bodyPr>
            <a:noAutofit/>
          </a:bodyPr>
          <a:lstStyle/>
          <a:p>
            <a:pPr marL="85725"/>
            <a:r>
              <a:rPr lang="id-ID" sz="4800" b="1" dirty="0" smtClean="0">
                <a:solidFill>
                  <a:srgbClr val="000066"/>
                </a:solidFill>
              </a:rPr>
              <a:t>Hak-hak rakyat mulai dikembangkan dalam tataran elit maupun dalam tataran rakyat bawah. </a:t>
            </a:r>
            <a:br>
              <a:rPr lang="id-ID" sz="4800" b="1" dirty="0" smtClean="0">
                <a:solidFill>
                  <a:srgbClr val="000066"/>
                </a:solidFill>
              </a:rPr>
            </a:br>
            <a:r>
              <a:rPr lang="id-ID" sz="4800" b="1" dirty="0" smtClean="0">
                <a:solidFill>
                  <a:srgbClr val="000066"/>
                </a:solidFill>
              </a:rPr>
              <a:t>Rakyat bebas untuk berserikat dan berkumpul dengan mendirikan partai politik, LSM, dan lain-lain</a:t>
            </a:r>
            <a:endParaRPr lang="id-ID" sz="4800" b="1" dirty="0">
              <a:solidFill>
                <a:srgbClr val="00006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363660"/>
            <a:ext cx="8501122" cy="707886"/>
          </a:xfrm>
          <a:prstGeom prst="rect">
            <a:avLst/>
          </a:prstGeom>
        </p:spPr>
        <p:txBody>
          <a:bodyPr wrap="square">
            <a:spAutoFit/>
          </a:bodyPr>
          <a:lstStyle/>
          <a:p>
            <a:pPr algn="ctr"/>
            <a:r>
              <a:rPr lang="id-ID" sz="4000" b="1" dirty="0" smtClean="0"/>
              <a:t>Pra Kemerdekaan</a:t>
            </a:r>
            <a:endParaRPr lang="id-ID" sz="4000" dirty="0"/>
          </a:p>
        </p:txBody>
      </p:sp>
      <p:sp>
        <p:nvSpPr>
          <p:cNvPr id="5" name="Title 2"/>
          <p:cNvSpPr txBox="1">
            <a:spLocks/>
          </p:cNvSpPr>
          <p:nvPr/>
        </p:nvSpPr>
        <p:spPr>
          <a:xfrm>
            <a:off x="271490" y="1714488"/>
            <a:ext cx="8515352" cy="4643470"/>
          </a:xfrm>
          <a:prstGeom prst="rect">
            <a:avLst/>
          </a:prstGeom>
        </p:spPr>
        <p:txBody>
          <a:bodyPr vert="horz" anchor="b">
            <a:noAutofit/>
          </a:bodyPr>
          <a:lstStyle/>
          <a:p>
            <a:pPr marL="85725" lvl="0" eaLnBrk="1" fontAlgn="auto" hangingPunct="1">
              <a:spcAft>
                <a:spcPts val="0"/>
              </a:spcAft>
              <a:defRPr/>
            </a:pPr>
            <a:r>
              <a:rPr lang="id-ID" sz="6000" dirty="0" smtClean="0"/>
              <a:t>Di era ini terdapat sidang pertama BPUPKI yang dilaksanakan dari tanggal </a:t>
            </a:r>
            <a:r>
              <a:rPr lang="id-ID" sz="6000" dirty="0" smtClean="0">
                <a:solidFill>
                  <a:srgbClr val="FF0000"/>
                </a:solidFill>
              </a:rPr>
              <a:t>29 Mei – 1 juni 1945.</a:t>
            </a:r>
            <a:r>
              <a:rPr lang="id-ID" sz="6000"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928670"/>
            <a:ext cx="8515352" cy="4572032"/>
          </a:xfrm>
        </p:spPr>
        <p:txBody>
          <a:bodyPr>
            <a:noAutofit/>
          </a:bodyPr>
          <a:lstStyle/>
          <a:p>
            <a:pPr marL="85725"/>
            <a:r>
              <a:rPr lang="id-ID" sz="4800" b="1" dirty="0" smtClean="0">
                <a:solidFill>
                  <a:srgbClr val="000066"/>
                </a:solidFill>
              </a:rPr>
              <a:t>Pancasila yang seharusnya sebagai nilai, dasar moral etik bagi negara dan aparat pelaksana Negara, dalam kenyataannya digunakan </a:t>
            </a:r>
            <a:r>
              <a:rPr lang="id-ID" sz="4800" b="1" dirty="0" smtClean="0">
                <a:solidFill>
                  <a:srgbClr val="FF0000"/>
                </a:solidFill>
              </a:rPr>
              <a:t>sebagai alat legitimasi politik</a:t>
            </a:r>
            <a:r>
              <a:rPr lang="id-ID" sz="4800" b="1" dirty="0" smtClean="0">
                <a:solidFill>
                  <a:srgbClr val="000066"/>
                </a:solidFill>
              </a:rPr>
              <a:t>. </a:t>
            </a:r>
            <a:endParaRPr lang="id-ID" sz="4800" b="1" dirty="0">
              <a:solidFill>
                <a:srgbClr val="000066"/>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428604"/>
            <a:ext cx="8515352" cy="5857916"/>
          </a:xfrm>
        </p:spPr>
        <p:txBody>
          <a:bodyPr>
            <a:noAutofit/>
          </a:bodyPr>
          <a:lstStyle/>
          <a:p>
            <a:pPr marL="85725"/>
            <a:r>
              <a:rPr lang="id-ID" b="1" dirty="0" smtClean="0">
                <a:solidFill>
                  <a:srgbClr val="000066"/>
                </a:solidFill>
              </a:rPr>
              <a:t>Puncak dari keadaan tersebut ditandai dengan hancurnya ekonomi nasional, maka timbullah berbagai gerakan masyarakat yang dipelopori oleh mahasiswa, cendekiawan dan masyarakat sebagai gerakan moral politikyang menuntut adanya </a:t>
            </a:r>
            <a:r>
              <a:rPr lang="id-ID" b="1" dirty="0" smtClean="0">
                <a:solidFill>
                  <a:srgbClr val="FF0000"/>
                </a:solidFill>
              </a:rPr>
              <a:t>“reformasi” di segala </a:t>
            </a:r>
            <a:r>
              <a:rPr lang="id-ID" b="1" dirty="0" smtClean="0">
                <a:solidFill>
                  <a:srgbClr val="FF0000"/>
                </a:solidFill>
              </a:rPr>
              <a:t>bidang: </a:t>
            </a:r>
            <a:r>
              <a:rPr lang="id-ID" b="1" dirty="0" smtClean="0">
                <a:solidFill>
                  <a:srgbClr val="000066"/>
                </a:solidFill>
              </a:rPr>
              <a:t>politik, ekonomi dan hukum .</a:t>
            </a:r>
            <a:endParaRPr lang="id-ID" b="1" dirty="0">
              <a:solidFill>
                <a:srgbClr val="000066"/>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428604"/>
            <a:ext cx="8515352" cy="5857916"/>
          </a:xfrm>
        </p:spPr>
        <p:txBody>
          <a:bodyPr>
            <a:noAutofit/>
          </a:bodyPr>
          <a:lstStyle/>
          <a:p>
            <a:pPr marL="85725"/>
            <a:r>
              <a:rPr lang="id-ID" dirty="0" smtClean="0">
                <a:solidFill>
                  <a:srgbClr val="000066"/>
                </a:solidFill>
              </a:rPr>
              <a:t>Selain kesepakatan Pancasila sebagai dasar negara, Pancasila pun menjadi sumber hukum yang ditetapkan dalam Ketetapan MPR Nomor III/MPR/2000 Pasal 1 Ayat (3) yang menyebutkan, “Sumber hukum dasar nasional adalah Pancasila sebagaimana yang tertulis dalam </a:t>
            </a:r>
            <a:r>
              <a:rPr lang="id-ID" dirty="0" smtClean="0">
                <a:solidFill>
                  <a:srgbClr val="FF0000"/>
                </a:solidFill>
              </a:rPr>
              <a:t>Pembukaan dan Batang Tubuh</a:t>
            </a:r>
            <a:r>
              <a:rPr lang="id-ID" dirty="0" smtClean="0">
                <a:solidFill>
                  <a:srgbClr val="000066"/>
                </a:solidFill>
              </a:rPr>
              <a:t> UUD 1945</a:t>
            </a:r>
            <a:endParaRPr lang="id-ID" dirty="0">
              <a:solidFill>
                <a:srgbClr val="000066"/>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714356"/>
            <a:ext cx="8515352" cy="5857916"/>
          </a:xfrm>
        </p:spPr>
        <p:txBody>
          <a:bodyPr>
            <a:noAutofit/>
          </a:bodyPr>
          <a:lstStyle/>
          <a:p>
            <a:pPr marL="85725"/>
            <a:r>
              <a:rPr lang="id-ID" sz="4400" b="1" dirty="0" smtClean="0">
                <a:solidFill>
                  <a:srgbClr val="000066"/>
                </a:solidFill>
              </a:rPr>
              <a:t>Selain TAP MPR dan berbagai aktivitas untuk mensosialisasikan kembali Pancasila dalam kehidupan bermasyarakat, berbangsa dan bernegara. Secara tegas Undang-Undang Republik Indonesia </a:t>
            </a:r>
            <a:r>
              <a:rPr lang="id-ID" sz="4400" b="1" dirty="0" smtClean="0">
                <a:solidFill>
                  <a:srgbClr val="FF0000"/>
                </a:solidFill>
              </a:rPr>
              <a:t>Nomor 12 tahun 2011 tentang Pembentukan Peraturan Perundang-Undangan.</a:t>
            </a:r>
            <a:endParaRPr lang="id-ID" sz="4400"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214422"/>
            <a:ext cx="8515352" cy="4572032"/>
          </a:xfrm>
        </p:spPr>
        <p:txBody>
          <a:bodyPr>
            <a:noAutofit/>
          </a:bodyPr>
          <a:lstStyle/>
          <a:p>
            <a:pPr marL="85725"/>
            <a:r>
              <a:rPr lang="id-ID" sz="4800" b="1" dirty="0" smtClean="0">
                <a:solidFill>
                  <a:srgbClr val="000000"/>
                </a:solidFill>
              </a:rPr>
              <a:t>dalam penjelasan Pasal 2 bahwa: Penempatan Pancasila sebagai sumber dari segala sumber hukum negara adalah sesuai dengan Pembukaan UUD 1945 alinea keempat</a:t>
            </a:r>
            <a:endParaRPr lang="id-ID" sz="4800" b="1" dirty="0">
              <a:solidFill>
                <a:srgbClr val="0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785794"/>
            <a:ext cx="8515352" cy="5429288"/>
          </a:xfrm>
        </p:spPr>
        <p:txBody>
          <a:bodyPr>
            <a:noAutofit/>
          </a:bodyPr>
          <a:lstStyle/>
          <a:p>
            <a:pPr marL="85725"/>
            <a:r>
              <a:rPr lang="id-ID" sz="4400" b="1" dirty="0" smtClean="0">
                <a:solidFill>
                  <a:srgbClr val="000000"/>
                </a:solidFill>
              </a:rPr>
              <a:t>Menempatkan Pancasila sebagai </a:t>
            </a:r>
            <a:r>
              <a:rPr lang="id-ID" sz="4400" b="1" dirty="0" smtClean="0">
                <a:solidFill>
                  <a:srgbClr val="FF0000"/>
                </a:solidFill>
              </a:rPr>
              <a:t>dasar dan ideologi negara </a:t>
            </a:r>
            <a:r>
              <a:rPr lang="id-ID" sz="4400" b="1" dirty="0" smtClean="0">
                <a:solidFill>
                  <a:srgbClr val="000000"/>
                </a:solidFill>
              </a:rPr>
              <a:t>serta sekaligus </a:t>
            </a:r>
            <a:r>
              <a:rPr lang="id-ID" sz="4400" b="1" dirty="0" smtClean="0">
                <a:solidFill>
                  <a:srgbClr val="FF0000"/>
                </a:solidFill>
              </a:rPr>
              <a:t>dasar filosofis negara </a:t>
            </a:r>
            <a:r>
              <a:rPr lang="id-ID" sz="4400" b="1" dirty="0" smtClean="0">
                <a:solidFill>
                  <a:srgbClr val="000000"/>
                </a:solidFill>
              </a:rPr>
              <a:t>sehingga setiap materi muatan Peraturan Perundang- undangan tidak boleh bertentangan dengan nilai-nilai yang terkandung dalam Pancasila</a:t>
            </a:r>
            <a:endParaRPr lang="id-ID" sz="4400" b="1" dirty="0">
              <a:solidFill>
                <a:srgbClr val="0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15106"/>
          </a:xfrm>
        </p:spPr>
        <p:txBody>
          <a:bodyPr>
            <a:noAutofit/>
          </a:bodyPr>
          <a:lstStyle/>
          <a:p>
            <a:pPr marL="85725"/>
            <a:r>
              <a:rPr lang="id-ID" dirty="0" smtClean="0">
                <a:solidFill>
                  <a:srgbClr val="000066"/>
                </a:solidFill>
              </a:rPr>
              <a:t>Dengan menjadikan Pancasila sebagai landasan dan pandangan hidup, diharapkan </a:t>
            </a:r>
            <a:r>
              <a:rPr lang="id-ID" dirty="0" smtClean="0">
                <a:solidFill>
                  <a:srgbClr val="FF0000"/>
                </a:solidFill>
              </a:rPr>
              <a:t>tujuan pendidikan Pancasila akan dapat terwujud</a:t>
            </a:r>
            <a:r>
              <a:rPr lang="id-ID" dirty="0" smtClean="0">
                <a:solidFill>
                  <a:srgbClr val="000066"/>
                </a:solidFill>
              </a:rPr>
              <a:t>. Masyarakat Indonesia dapat memahami Pancasila dengan baik, tidak hanya mengetahui makna Pancasila, tetapi harus memahami dengan benar dan menjalankannya dengan sebaik-baiknya</a:t>
            </a:r>
            <a:endParaRPr lang="id-ID" b="1" dirty="0">
              <a:solidFill>
                <a:srgbClr val="000066"/>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414338" y="1857375"/>
            <a:ext cx="8229600" cy="3813175"/>
          </a:xfrm>
        </p:spPr>
        <p:txBody>
          <a:bodyPr/>
          <a:lstStyle/>
          <a:p>
            <a:pPr algn="ctr" eaLnBrk="1" hangingPunct="1">
              <a:defRPr/>
            </a:pPr>
            <a:r>
              <a:rPr lang="id-ID" sz="9600" b="1" dirty="0" smtClean="0">
                <a:solidFill>
                  <a:srgbClr val="FFFF00"/>
                </a:solidFill>
                <a:latin typeface="Script MT Bold" pitchFamily="66" charset="0"/>
              </a:rPr>
              <a:t>Wallahu a’lam Sekian &amp; terimakasih</a:t>
            </a:r>
            <a:br>
              <a:rPr lang="id-ID" sz="9600" b="1" dirty="0" smtClean="0">
                <a:solidFill>
                  <a:srgbClr val="FFFF00"/>
                </a:solidFill>
                <a:latin typeface="Script MT Bold" pitchFamily="66" charset="0"/>
              </a:rPr>
            </a:br>
            <a:endParaRPr lang="en-US" sz="9600" b="1" dirty="0" smtClean="0">
              <a:solidFill>
                <a:srgbClr val="FFFF00"/>
              </a:solidFill>
              <a:latin typeface="Script MT Bold" pitchFamily="66" charset="0"/>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800" fill="hold">
                                          <p:stCondLst>
                                            <p:cond delay="0"/>
                                          </p:stCondLst>
                                        </p:cTn>
                                        <p:tgtEl>
                                          <p:spTgt spid="27652"/>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276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lvl="0" algn="l">
              <a:defRPr/>
            </a:pPr>
            <a:r>
              <a:rPr lang="id-ID" sz="4800" dirty="0" smtClean="0"/>
              <a:t>Pada tanggal 29 Mei 1945 Mr. M. Yamin mengusulkan calon rumusan dasar sbb: </a:t>
            </a:r>
            <a:br>
              <a:rPr lang="id-ID" sz="4800" dirty="0" smtClean="0"/>
            </a:br>
            <a:r>
              <a:rPr lang="id-ID" sz="4800" dirty="0" smtClean="0"/>
              <a:t>1. Peri kebangsaan. </a:t>
            </a:r>
            <a:br>
              <a:rPr lang="id-ID" sz="4800" dirty="0" smtClean="0"/>
            </a:br>
            <a:r>
              <a:rPr lang="id-ID" sz="4800" dirty="0" smtClean="0"/>
              <a:t>2. Peri kemanusiaan. </a:t>
            </a:r>
            <a:br>
              <a:rPr lang="id-ID" sz="4800" dirty="0" smtClean="0"/>
            </a:br>
            <a:r>
              <a:rPr lang="id-ID" sz="4800" dirty="0" smtClean="0"/>
              <a:t>3. Peri ketuhanan. </a:t>
            </a:r>
            <a:br>
              <a:rPr lang="id-ID" sz="4800" dirty="0" smtClean="0"/>
            </a:br>
            <a:r>
              <a:rPr lang="id-ID" sz="4800" dirty="0" smtClean="0"/>
              <a:t>4. Peri kerakyatan dan </a:t>
            </a:r>
            <a:br>
              <a:rPr lang="id-ID" sz="4800" dirty="0" smtClean="0"/>
            </a:br>
            <a:r>
              <a:rPr lang="id-ID" sz="4800" dirty="0" smtClean="0"/>
              <a:t>5. Peri kesejahteraan rakyat. </a:t>
            </a:r>
            <a:endParaRPr lang="id-ID" sz="4800" dirty="0" smtClean="0">
              <a:solidFill>
                <a:srgbClr val="00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sz="4800" dirty="0" smtClean="0"/>
              <a:t>pada tanggal 30 Mei 1945 prof. Dr. Soepomo mengemukakan teori-teori Negara yaitu: </a:t>
            </a:r>
            <a:br>
              <a:rPr lang="id-ID" sz="4800" dirty="0" smtClean="0"/>
            </a:br>
            <a:r>
              <a:rPr lang="id-ID" sz="4800" dirty="0" smtClean="0"/>
              <a:t>1. Teori Negara perseorangan (individualis) </a:t>
            </a:r>
            <a:br>
              <a:rPr lang="id-ID" sz="4800" dirty="0" smtClean="0"/>
            </a:br>
            <a:r>
              <a:rPr lang="id-ID" sz="4800" dirty="0" smtClean="0"/>
              <a:t>2. Paham Negara kelas dan </a:t>
            </a:r>
            <a:br>
              <a:rPr lang="id-ID" sz="4800" dirty="0" smtClean="0"/>
            </a:br>
            <a:r>
              <a:rPr lang="id-ID" sz="4800" dirty="0" smtClean="0"/>
              <a:t>3. Paham Negara integralistik </a:t>
            </a:r>
            <a:endParaRPr lang="id-ID" sz="4800" dirty="0" smtClean="0">
              <a:solidFill>
                <a:srgbClr val="00006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sz="4000" dirty="0" smtClean="0"/>
              <a:t>disusul oleh Ir. Soekarno pada tanggal </a:t>
            </a:r>
            <a:r>
              <a:rPr lang="id-ID" sz="4000" b="1" dirty="0" smtClean="0">
                <a:solidFill>
                  <a:srgbClr val="FF0000"/>
                </a:solidFill>
              </a:rPr>
              <a:t>1 juni 1945</a:t>
            </a:r>
            <a:r>
              <a:rPr lang="id-ID" sz="4000" dirty="0" smtClean="0"/>
              <a:t>, mengusulkan lima dasar Negara yaitu: </a:t>
            </a:r>
            <a:br>
              <a:rPr lang="id-ID" sz="4000" dirty="0" smtClean="0"/>
            </a:br>
            <a:r>
              <a:rPr lang="id-ID" sz="4000" dirty="0" smtClean="0"/>
              <a:t>1. Nasionalisme (kebangsaan Indonesia) </a:t>
            </a:r>
            <a:br>
              <a:rPr lang="id-ID" sz="4000" dirty="0" smtClean="0"/>
            </a:br>
            <a:r>
              <a:rPr lang="id-ID" sz="4000" dirty="0" smtClean="0"/>
              <a:t>2. Internasionalisme (Peri kemanusiaan) </a:t>
            </a:r>
            <a:br>
              <a:rPr lang="id-ID" sz="4000" dirty="0" smtClean="0"/>
            </a:br>
            <a:r>
              <a:rPr lang="id-ID" sz="4000" dirty="0" smtClean="0"/>
              <a:t>3. Mufakat (Demokrasi) </a:t>
            </a:r>
            <a:br>
              <a:rPr lang="id-ID" sz="4000" dirty="0" smtClean="0"/>
            </a:br>
            <a:r>
              <a:rPr lang="id-ID" sz="4000" dirty="0" smtClean="0"/>
              <a:t>4. Kesejahteraan sosial, dan </a:t>
            </a:r>
            <a:br>
              <a:rPr lang="id-ID" sz="4000" dirty="0" smtClean="0"/>
            </a:br>
            <a:r>
              <a:rPr lang="id-ID" sz="4000" dirty="0" smtClean="0"/>
              <a:t>5. Ketuhanan Yang Maha Esa (Berkebudayaan)</a:t>
            </a:r>
            <a:endParaRPr lang="id-ID" sz="4000" dirty="0" smtClean="0">
              <a:solidFill>
                <a:srgbClr val="00006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sz="5400" dirty="0" smtClean="0">
                <a:solidFill>
                  <a:srgbClr val="000000"/>
                </a:solidFill>
              </a:rPr>
              <a:t>Tanggal </a:t>
            </a:r>
            <a:r>
              <a:rPr lang="id-ID" sz="5400" dirty="0" smtClean="0">
                <a:solidFill>
                  <a:srgbClr val="FF0000"/>
                </a:solidFill>
              </a:rPr>
              <a:t>6 Agustus 1945</a:t>
            </a:r>
            <a:r>
              <a:rPr lang="id-ID" sz="5400" dirty="0" smtClean="0">
                <a:solidFill>
                  <a:srgbClr val="000000"/>
                </a:solidFill>
              </a:rPr>
              <a:t>, A.S. menjatuhkan bom atom uranium di Hiroshima. </a:t>
            </a:r>
            <a:br>
              <a:rPr lang="id-ID" sz="5400" dirty="0" smtClean="0">
                <a:solidFill>
                  <a:srgbClr val="000000"/>
                </a:solidFill>
              </a:rPr>
            </a:br>
            <a:r>
              <a:rPr lang="id-ID" sz="5400" dirty="0" smtClean="0">
                <a:solidFill>
                  <a:srgbClr val="000000"/>
                </a:solidFill>
              </a:rPr>
              <a:t>Presiden Amerika Serikat HARRY S. TRUMAN meminta Jepang menyerah 16 jam kemudian</a:t>
            </a:r>
            <a:endParaRPr lang="id-ID" sz="5400" dirty="0" smtClean="0">
              <a:solidFill>
                <a:srgbClr val="00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sz="6000" dirty="0" smtClean="0"/>
              <a:t>di era ini sehari setelah bom atom dijatuhkan oleh amerika serikat di kota </a:t>
            </a:r>
            <a:r>
              <a:rPr lang="id-ID" sz="6000" b="1" dirty="0" smtClean="0">
                <a:solidFill>
                  <a:srgbClr val="FF0000"/>
                </a:solidFill>
              </a:rPr>
              <a:t>Hirosima</a:t>
            </a:r>
            <a:r>
              <a:rPr lang="id-ID" sz="6000" dirty="0" smtClean="0"/>
              <a:t>, BPUPKI berganti nama menjadi PPKI.</a:t>
            </a:r>
            <a:endParaRPr lang="id-ID" sz="6000" dirty="0" smtClean="0">
              <a:solidFill>
                <a:srgbClr val="00006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515352" cy="6286544"/>
          </a:xfrm>
        </p:spPr>
        <p:txBody>
          <a:bodyPr>
            <a:noAutofit/>
          </a:bodyPr>
          <a:lstStyle/>
          <a:p>
            <a:pPr marL="85725" algn="l">
              <a:defRPr/>
            </a:pPr>
            <a:r>
              <a:rPr lang="id-ID" sz="6000" dirty="0" smtClean="0"/>
              <a:t>Tiga hari kemudian, pada tanggal 9 Agustus, A.S. menjatuhkan bom plutonium di </a:t>
            </a:r>
            <a:r>
              <a:rPr lang="id-ID" sz="6000" b="1" dirty="0" smtClean="0">
                <a:solidFill>
                  <a:srgbClr val="FF0000"/>
                </a:solidFill>
              </a:rPr>
              <a:t>Nagasaki</a:t>
            </a:r>
            <a:r>
              <a:rPr lang="id-ID" sz="6000" dirty="0" smtClean="0"/>
              <a:t>. </a:t>
            </a:r>
            <a:br>
              <a:rPr lang="id-ID" sz="6000" dirty="0" smtClean="0"/>
            </a:br>
            <a:endParaRPr lang="id-ID" sz="6000" dirty="0" smtClean="0">
              <a:solidFill>
                <a:srgbClr val="000066"/>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Paper</Template>
  <TotalTime>1769</TotalTime>
  <Words>819</Words>
  <Application>Microsoft Office PowerPoint</Application>
  <PresentationFormat>On-screen Show (4:3)</PresentationFormat>
  <Paragraphs>48</Paragraphs>
  <Slides>37</Slides>
  <Notes>2</Notes>
  <HiddenSlides>0</HiddenSlides>
  <MMClips>0</MMClips>
  <ScaleCrop>false</ScaleCrop>
  <HeadingPairs>
    <vt:vector size="6" baseType="variant">
      <vt:variant>
        <vt:lpstr>Fonts Used</vt:lpstr>
      </vt:variant>
      <vt:variant>
        <vt:i4>14</vt:i4>
      </vt:variant>
      <vt:variant>
        <vt:lpstr>Theme</vt:lpstr>
      </vt:variant>
      <vt:variant>
        <vt:i4>7</vt:i4>
      </vt:variant>
      <vt:variant>
        <vt:lpstr>Slide Titles</vt:lpstr>
      </vt:variant>
      <vt:variant>
        <vt:i4>37</vt:i4>
      </vt:variant>
    </vt:vector>
  </HeadingPairs>
  <TitlesOfParts>
    <vt:vector size="58" baseType="lpstr">
      <vt:lpstr>Arial</vt:lpstr>
      <vt:lpstr>Calibri</vt:lpstr>
      <vt:lpstr>Comic Sans MS</vt:lpstr>
      <vt:lpstr>Franklin Gothic Book</vt:lpstr>
      <vt:lpstr>Georgia</vt:lpstr>
      <vt:lpstr>Lucida Sans Unicode</vt:lpstr>
      <vt:lpstr>Perpetua</vt:lpstr>
      <vt:lpstr>Script MT Bold</vt:lpstr>
      <vt:lpstr>Symbol</vt:lpstr>
      <vt:lpstr>Tahoma</vt:lpstr>
      <vt:lpstr>Verdana</vt:lpstr>
      <vt:lpstr>Wingdings</vt:lpstr>
      <vt:lpstr>Wingdings 2</vt:lpstr>
      <vt:lpstr>Wingdings 3</vt:lpstr>
      <vt:lpstr>Ocean</vt:lpstr>
      <vt:lpstr>Equity</vt:lpstr>
      <vt:lpstr>Concourse</vt:lpstr>
      <vt:lpstr>Civic</vt:lpstr>
      <vt:lpstr>Office Theme</vt:lpstr>
      <vt:lpstr>1_Office Theme</vt:lpstr>
      <vt:lpstr>1_Civic</vt:lpstr>
      <vt:lpstr>PANCASILA</vt:lpstr>
      <vt:lpstr>Era pra kemerdekaan Era kemerdekaan Era orde lama Era orde baru Era reformasi</vt:lpstr>
      <vt:lpstr>PowerPoint Presentation</vt:lpstr>
      <vt:lpstr>Pada tanggal 29 Mei 1945 Mr. M. Yamin mengusulkan calon rumusan dasar sbb:  1. Peri kebangsaan.  2. Peri kemanusiaan.  3. Peri ketuhanan.  4. Peri kerakyatan dan  5. Peri kesejahteraan rakyat. </vt:lpstr>
      <vt:lpstr>pada tanggal 30 Mei 1945 prof. Dr. Soepomo mengemukakan teori-teori Negara yaitu:  1. Teori Negara perseorangan (individualis)  2. Paham Negara kelas dan  3. Paham Negara integralistik </vt:lpstr>
      <vt:lpstr>disusul oleh Ir. Soekarno pada tanggal 1 juni 1945, mengusulkan lima dasar Negara yaitu:  1. Nasionalisme (kebangsaan Indonesia)  2. Internasionalisme (Peri kemanusiaan)  3. Mufakat (Demokrasi)  4. Kesejahteraan sosial, dan  5. Ketuhanan Yang Maha Esa (Berkebudayaan)</vt:lpstr>
      <vt:lpstr>Tanggal 6 Agustus 1945, A.S. menjatuhkan bom atom uranium di Hiroshima.  Presiden Amerika Serikat HARRY S. TRUMAN meminta Jepang menyerah 16 jam kemudian</vt:lpstr>
      <vt:lpstr>di era ini sehari setelah bom atom dijatuhkan oleh amerika serikat di kota Hirosima, BPUPKI berganti nama menjadi PPKI.</vt:lpstr>
      <vt:lpstr>Tiga hari kemudian, pada tanggal 9 Agustus, A.S. menjatuhkan bom plutonium di Nagasaki.  </vt:lpstr>
      <vt:lpstr>Dan pada bom atom yang kedua di jatuhkan di Nagasaki yang membuat JEPANG MENYERAH.  Peristiwa inipun di manfaatkan oleh Indonesia untuk memproklamasikan kemerdekaan yang terjadi pada tanggal 17 Agustus 1945 melalui perundingan antar golongan muda dan golongan tua dalam penyusunan teks proklamasi.</vt:lpstr>
      <vt:lpstr>Isi Proklamasi Kemerdekaan tanggal 17 Agustus 1945 sesuai dengan semangat yang tertuang dalam Piagam Jakarta tanggal 22 Juni 1945.</vt:lpstr>
      <vt:lpstr>Piagam Jakarta ini kemudian disahkan oleh sidang PPKI pada tanggal 18 Agustus 1945 menjadi pembentukan UUD 1945, setelah terlebih dahulu dihapus 7 (tujuh) kata dari kalimat “Ketuhanan dengan kewajiban menjalankan syariat Islam bagi pemelukpemeluknya”, diubah menjadi Ketuhanan Yang Maha Esa.</vt:lpstr>
      <vt:lpstr>Awal dekade 1950-an muncul inisiatif dari sejumlah tokoh yang hendak melakukan interpretasi ulang terhadap Pancasila. Saat itu muncul perbedaan perspektif yang dikelompokkan dalam dua kubu.</vt:lpstr>
      <vt:lpstr>Pertama, beberapa tokoh berusaha menempatkan Pancasila lebih dari sekedar kompromi politik atau kontrak sosial.  Mereka memandang Pancasila tidak hanya kompromi politik melainkan sebuah filsafat sosial bangsa.</vt:lpstr>
      <vt:lpstr>Kedua, mereka yang menempatkan Pancasila sebagai sebuah kompromi politik.  Dasar argumentasinya adalah fakta yang muncul dalam sidang-sidang BPUPKI dan PPKI.</vt:lpstr>
      <vt:lpstr>Pancasila dipahami berdasarkan paradigma yang berkembang pada situasi dunia yang diliputi oleh tajamnya konflik ideologi.  Masa orde lama adalah masa pencarian bentuk implementasi Pancasila terutama dalam sistem kenegaraan.</vt:lpstr>
      <vt:lpstr>Terdapat dua pandangan besar terhadap Dasar Negara yang berpengaruh terhadap munculnya Dekrit Presiden. Namun, kedua usulan tersebut tidak mencapai kuorum keputusan sidang </vt:lpstr>
      <vt:lpstr>Akhirnya Presiden Soekarno turun tangan dengan sebuah Dekrit Presiden yang disetujui oleh kabinet tanggal 3 Juli 1959 yang kemudian dirumuskan di Istana Bogor pada tanggal 4 Juli 1959.</vt:lpstr>
      <vt:lpstr>diumumkan secara resmi oleh presiden pada tanggal 5 Juli 1959 pukul 17.00 di depan Istana Merdeka  </vt:lpstr>
      <vt:lpstr> Dekrit Presiden tersebut berisi:  1. Pembubaran konstituante; 2. UUD 1945 kembali berlaku;  3. Pembentukan MPRS</vt:lpstr>
      <vt:lpstr>Orde baru berkehendak ingin melaksanakan Pancasila dan UUD 1945 secara murni dan konsekuen sebagai kritik terhadap orde lama yang telah menyimpang dari Pancasila.</vt:lpstr>
      <vt:lpstr>Setelah lengsernya Ir. Soekarno sebagai Presiden, selanjutnya Jenderal Soeharto yang memegang kendali terhadap negeri ini</vt:lpstr>
      <vt:lpstr>Pada peringatan hari lahir Pancasila, 1 Juni 1967 Presiden Soeharto mengatakan, “Pancasila makin banyak mengalami ujian zaman dan makin bulat tekad kita mempertahankan Pancasila”. </vt:lpstr>
      <vt:lpstr>Selain itu, Presiden Soeharto juga mengatakan, “Pancasila sama sekali bukan sekedar semboyan untuk dikumandangkan, Pancasila bukan dasar falsafah negara yang sekedar dikeramatkan dalam naskah UUD, melainkan Pancasila harus diamalkan”</vt:lpstr>
      <vt:lpstr>Pengakuan, penerimaan dan penghargaan pancasila sebagai sesuatu yang bernilai itu akan tampak menggejala dalam sikap, tingkah laku dan perbuatan bangsa Indonesia.</vt:lpstr>
      <vt:lpstr>Pancasila sebagai filsafat bangsa dan negara RI mengandung makna bahwa setiap aspek kehidupan kebangsaan, kenegaraan dan kemasyarakatan harus didasarkan pada nilai-nilai ketuhanan, kemanusiaan, persatuan, kerakyatan dan keadilan. </vt:lpstr>
      <vt:lpstr>Selanjutnya pada tahun 1968 Presiden Soeharto mengeluarkan Instruksi Presiden Nomor 12 tahun 1968 yang menjadi panduan dalam mengucapkan Pancasila sebagai dasar negara, yaitu:  1. Ke-Tuhan-an Yang Maha Esa  2. Kemanusiaan yang adil dan beradab  3. Persatuan Indonesia  4. Kerakyatan yang dipimpin oleh hikmat kebijaksanaan dalam permusyawaratan/ perwakilan  5. Keadilan sosial bagi seluruh rakyat Indonesia.</vt:lpstr>
      <vt:lpstr>Orde Reformasi, merupakan orde yang juga berupaya mengoreksi penyelewengan yang dilakukan oleh Orde Baru. </vt:lpstr>
      <vt:lpstr>Hak-hak rakyat mulai dikembangkan dalam tataran elit maupun dalam tataran rakyat bawah.  Rakyat bebas untuk berserikat dan berkumpul dengan mendirikan partai politik, LSM, dan lain-lain</vt:lpstr>
      <vt:lpstr>Pancasila yang seharusnya sebagai nilai, dasar moral etik bagi negara dan aparat pelaksana Negara, dalam kenyataannya digunakan sebagai alat legitimasi politik. </vt:lpstr>
      <vt:lpstr>Puncak dari keadaan tersebut ditandai dengan hancurnya ekonomi nasional, maka timbullah berbagai gerakan masyarakat yang dipelopori oleh mahasiswa, cendekiawan dan masyarakat sebagai gerakan moral politikyang menuntut adanya “reformasi” di segala bidang: politik, ekonomi dan hukum .</vt:lpstr>
      <vt:lpstr>Selain kesepakatan Pancasila sebagai dasar negara, Pancasila pun menjadi sumber hukum yang ditetapkan dalam Ketetapan MPR Nomor III/MPR/2000 Pasal 1 Ayat (3) yang menyebutkan, “Sumber hukum dasar nasional adalah Pancasila sebagaimana yang tertulis dalam Pembukaan dan Batang Tubuh UUD 1945</vt:lpstr>
      <vt:lpstr>Selain TAP MPR dan berbagai aktivitas untuk mensosialisasikan kembali Pancasila dalam kehidupan bermasyarakat, berbangsa dan bernegara. Secara tegas Undang-Undang Republik Indonesia Nomor 12 tahun 2011 tentang Pembentukan Peraturan Perundang-Undangan.</vt:lpstr>
      <vt:lpstr>dalam penjelasan Pasal 2 bahwa: Penempatan Pancasila sebagai sumber dari segala sumber hukum negara adalah sesuai dengan Pembukaan UUD 1945 alinea keempat</vt:lpstr>
      <vt:lpstr>Menempatkan Pancasila sebagai dasar dan ideologi negara serta sekaligus dasar filosofis negara sehingga setiap materi muatan Peraturan Perundang- undangan tidak boleh bertentangan dengan nilai-nilai yang terkandung dalam Pancasila</vt:lpstr>
      <vt:lpstr>Dengan menjadikan Pancasila sebagai landasan dan pandangan hidup, diharapkan tujuan pendidikan Pancasila akan dapat terwujud. Masyarakat Indonesia dapat memahami Pancasila dengan baik, tidak hanya mengetahui makna Pancasila, tetapi harus memahami dengan benar dan menjalankannya dengan sebaik-baiknya</vt:lpstr>
      <vt:lpstr>Wallahu a’lam Sekian &amp; terimakasih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Compaq</dc:creator>
  <cp:lastModifiedBy>user</cp:lastModifiedBy>
  <cp:revision>162</cp:revision>
  <dcterms:created xsi:type="dcterms:W3CDTF">2008-11-20T08:08:52Z</dcterms:created>
  <dcterms:modified xsi:type="dcterms:W3CDTF">2021-10-02T22:57:51Z</dcterms:modified>
</cp:coreProperties>
</file>